
<file path=[Content_Types].xml><?xml version="1.0" encoding="utf-8"?>
<Types xmlns="http://schemas.openxmlformats.org/package/2006/content-types">
  <Default Extension="vml" ContentType="application/vnd.openxmlformats-officedocument.vmlDrawing"/>
  <Default Extension="docx" ContentType="application/vnd.openxmlformats-officedocument.wordprocessingml.document"/>
  <Default Extension="bin" ContentType="application/vnd.openxmlformats-officedocument.oleObject"/>
  <Default Extension="png" ContentType="image/png"/>
  <Default Extension="wmf" ContentType="image/x-wmf"/>
  <Default Extension="emf" ContentType="image/x-emf"/>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ink/ink1.xml" ContentType="application/inkml+xml"/>
  <Override PartName="/ppt/ink/ink2.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6" showSpecialPlsOnTitleSld="0">
  <p:sldMasterIdLst>
    <p:sldMasterId id="2147483648" r:id="rId1"/>
    <p:sldMasterId id="2147483661" r:id="rId3"/>
    <p:sldMasterId id="2147483673" r:id="rId4"/>
  </p:sldMasterIdLst>
  <p:notesMasterIdLst>
    <p:notesMasterId r:id="rId9"/>
  </p:notesMasterIdLst>
  <p:sldIdLst>
    <p:sldId id="256" r:id="rId5"/>
    <p:sldId id="757" r:id="rId6"/>
    <p:sldId id="697" r:id="rId7"/>
    <p:sldId id="694" r:id="rId8"/>
    <p:sldId id="695" r:id="rId10"/>
    <p:sldId id="584" r:id="rId11"/>
    <p:sldId id="395" r:id="rId12"/>
    <p:sldId id="698" r:id="rId13"/>
    <p:sldId id="570" r:id="rId14"/>
    <p:sldId id="571" r:id="rId15"/>
    <p:sldId id="572" r:id="rId16"/>
    <p:sldId id="699" r:id="rId17"/>
    <p:sldId id="705" r:id="rId18"/>
    <p:sldId id="279" r:id="rId19"/>
    <p:sldId id="280" r:id="rId20"/>
    <p:sldId id="597" r:id="rId21"/>
    <p:sldId id="707" r:id="rId22"/>
    <p:sldId id="761" r:id="rId23"/>
    <p:sldId id="760" r:id="rId24"/>
    <p:sldId id="789" r:id="rId25"/>
    <p:sldId id="332" r:id="rId26"/>
    <p:sldId id="282" r:id="rId27"/>
    <p:sldId id="335" r:id="rId28"/>
    <p:sldId id="336" r:id="rId29"/>
    <p:sldId id="780" r:id="rId30"/>
    <p:sldId id="337" r:id="rId31"/>
    <p:sldId id="281" r:id="rId32"/>
    <p:sldId id="338" r:id="rId33"/>
    <p:sldId id="443" r:id="rId34"/>
    <p:sldId id="339" r:id="rId35"/>
    <p:sldId id="758" r:id="rId36"/>
    <p:sldId id="340" r:id="rId37"/>
    <p:sldId id="579" r:id="rId38"/>
    <p:sldId id="708" r:id="rId39"/>
    <p:sldId id="341" r:id="rId40"/>
    <p:sldId id="626" r:id="rId41"/>
    <p:sldId id="627" r:id="rId42"/>
    <p:sldId id="628" r:id="rId43"/>
    <p:sldId id="629" r:id="rId44"/>
    <p:sldId id="762" r:id="rId45"/>
    <p:sldId id="600" r:id="rId46"/>
    <p:sldId id="700" r:id="rId47"/>
    <p:sldId id="709" r:id="rId48"/>
    <p:sldId id="710" r:id="rId49"/>
    <p:sldId id="711" r:id="rId50"/>
    <p:sldId id="712" r:id="rId51"/>
    <p:sldId id="713" r:id="rId52"/>
    <p:sldId id="696" r:id="rId53"/>
    <p:sldId id="714" r:id="rId54"/>
    <p:sldId id="715" r:id="rId55"/>
    <p:sldId id="716" r:id="rId56"/>
    <p:sldId id="717" r:id="rId57"/>
    <p:sldId id="718" r:id="rId58"/>
    <p:sldId id="764" r:id="rId59"/>
    <p:sldId id="563" r:id="rId60"/>
    <p:sldId id="566" r:id="rId61"/>
    <p:sldId id="617" r:id="rId62"/>
    <p:sldId id="631" r:id="rId63"/>
    <p:sldId id="377" r:id="rId64"/>
    <p:sldId id="467" r:id="rId65"/>
    <p:sldId id="448" r:id="rId66"/>
    <p:sldId id="380" r:id="rId67"/>
    <p:sldId id="634" r:id="rId68"/>
    <p:sldId id="381" r:id="rId69"/>
    <p:sldId id="781" r:id="rId70"/>
    <p:sldId id="385" r:id="rId71"/>
    <p:sldId id="384" r:id="rId72"/>
    <p:sldId id="388" r:id="rId73"/>
    <p:sldId id="635" r:id="rId74"/>
    <p:sldId id="389" r:id="rId75"/>
    <p:sldId id="390" r:id="rId76"/>
    <p:sldId id="567" r:id="rId77"/>
    <p:sldId id="701" r:id="rId78"/>
    <p:sldId id="636" r:id="rId79"/>
    <p:sldId id="449" r:id="rId80"/>
    <p:sldId id="639" r:id="rId81"/>
    <p:sldId id="638" r:id="rId82"/>
    <p:sldId id="637" r:id="rId83"/>
    <p:sldId id="401" r:id="rId84"/>
    <p:sldId id="640" r:id="rId85"/>
    <p:sldId id="405" r:id="rId86"/>
    <p:sldId id="407" r:id="rId87"/>
    <p:sldId id="766" r:id="rId88"/>
    <p:sldId id="767" r:id="rId89"/>
    <p:sldId id="782" r:id="rId90"/>
    <p:sldId id="496" r:id="rId91"/>
    <p:sldId id="719" r:id="rId92"/>
    <p:sldId id="720" r:id="rId93"/>
    <p:sldId id="721" r:id="rId94"/>
    <p:sldId id="727" r:id="rId95"/>
    <p:sldId id="728" r:id="rId96"/>
    <p:sldId id="729" r:id="rId97"/>
    <p:sldId id="730" r:id="rId98"/>
    <p:sldId id="505" r:id="rId99"/>
    <p:sldId id="508" r:id="rId100"/>
    <p:sldId id="732" r:id="rId101"/>
    <p:sldId id="733" r:id="rId102"/>
    <p:sldId id="734" r:id="rId103"/>
    <p:sldId id="735" r:id="rId104"/>
    <p:sldId id="736" r:id="rId105"/>
    <p:sldId id="737" r:id="rId106"/>
    <p:sldId id="738" r:id="rId107"/>
    <p:sldId id="739" r:id="rId108"/>
    <p:sldId id="740" r:id="rId109"/>
    <p:sldId id="741" r:id="rId110"/>
    <p:sldId id="517" r:id="rId111"/>
    <p:sldId id="518" r:id="rId112"/>
    <p:sldId id="724" r:id="rId113"/>
    <p:sldId id="725" r:id="rId114"/>
    <p:sldId id="521" r:id="rId115"/>
    <p:sldId id="522" r:id="rId116"/>
    <p:sldId id="559" r:id="rId117"/>
    <p:sldId id="561" r:id="rId118"/>
    <p:sldId id="779" r:id="rId119"/>
    <p:sldId id="564" r:id="rId120"/>
    <p:sldId id="702" r:id="rId121"/>
    <p:sldId id="744" r:id="rId122"/>
    <p:sldId id="745" r:id="rId123"/>
    <p:sldId id="746" r:id="rId124"/>
    <p:sldId id="747" r:id="rId125"/>
    <p:sldId id="748" r:id="rId126"/>
    <p:sldId id="749" r:id="rId127"/>
    <p:sldId id="582" r:id="rId128"/>
    <p:sldId id="583" r:id="rId129"/>
    <p:sldId id="751" r:id="rId130"/>
    <p:sldId id="658" r:id="rId131"/>
    <p:sldId id="659" r:id="rId132"/>
    <p:sldId id="772" r:id="rId133"/>
    <p:sldId id="768" r:id="rId134"/>
    <p:sldId id="590" r:id="rId135"/>
    <p:sldId id="585" r:id="rId136"/>
    <p:sldId id="660" r:id="rId137"/>
    <p:sldId id="592" r:id="rId138"/>
    <p:sldId id="769" r:id="rId139"/>
    <p:sldId id="661" r:id="rId140"/>
    <p:sldId id="662" r:id="rId141"/>
    <p:sldId id="595" r:id="rId142"/>
    <p:sldId id="663" r:id="rId143"/>
    <p:sldId id="783" r:id="rId144"/>
    <p:sldId id="784" r:id="rId145"/>
    <p:sldId id="785" r:id="rId146"/>
    <p:sldId id="776" r:id="rId147"/>
    <p:sldId id="591" r:id="rId148"/>
    <p:sldId id="777" r:id="rId149"/>
    <p:sldId id="787" r:id="rId150"/>
    <p:sldId id="778" r:id="rId151"/>
    <p:sldId id="588" r:id="rId152"/>
    <p:sldId id="594" r:id="rId153"/>
    <p:sldId id="664" r:id="rId154"/>
    <p:sldId id="752" r:id="rId155"/>
    <p:sldId id="546" r:id="rId156"/>
    <p:sldId id="547" r:id="rId157"/>
    <p:sldId id="548" r:id="rId158"/>
    <p:sldId id="703" r:id="rId159"/>
    <p:sldId id="593" r:id="rId160"/>
    <p:sldId id="774" r:id="rId161"/>
    <p:sldId id="596" r:id="rId162"/>
    <p:sldId id="587" r:id="rId163"/>
    <p:sldId id="589" r:id="rId164"/>
    <p:sldId id="674" r:id="rId165"/>
    <p:sldId id="607" r:id="rId166"/>
    <p:sldId id="677" r:id="rId167"/>
    <p:sldId id="754" r:id="rId168"/>
    <p:sldId id="788" r:id="rId169"/>
    <p:sldId id="285" r:id="rId170"/>
    <p:sldId id="669" r:id="rId171"/>
    <p:sldId id="670" r:id="rId172"/>
    <p:sldId id="671" r:id="rId173"/>
    <p:sldId id="672" r:id="rId174"/>
    <p:sldId id="673" r:id="rId175"/>
    <p:sldId id="605" r:id="rId176"/>
    <p:sldId id="450" r:id="rId177"/>
    <p:sldId id="618" r:id="rId178"/>
    <p:sldId id="393" r:id="rId179"/>
    <p:sldId id="394" r:id="rId180"/>
    <p:sldId id="397" r:id="rId181"/>
    <p:sldId id="398" r:id="rId182"/>
    <p:sldId id="775" r:id="rId183"/>
    <p:sldId id="565" r:id="rId184"/>
    <p:sldId id="704" r:id="rId185"/>
    <p:sldId id="681" r:id="rId186"/>
    <p:sldId id="268" r:id="rId187"/>
  </p:sldIdLst>
  <p:sldSz cx="12198350" cy="6859270"/>
  <p:notesSz cx="6858000" cy="9144000"/>
  <p:custDataLst>
    <p:tags r:id="rId192"/>
  </p:custDataLst>
  <p:defaultTextStyle>
    <a:defPPr>
      <a:defRPr lang="en-US"/>
    </a:defPPr>
    <a:lvl1pPr marL="0" algn="l" defTabSz="1219835" rtl="0" eaLnBrk="1" latinLnBrk="0" hangingPunct="1">
      <a:defRPr sz="2400" kern="1200">
        <a:solidFill>
          <a:schemeClr val="tx1"/>
        </a:solidFill>
        <a:latin typeface="+mn-lt"/>
        <a:ea typeface="+mn-ea"/>
        <a:cs typeface="+mn-cs"/>
      </a:defRPr>
    </a:lvl1pPr>
    <a:lvl2pPr marL="609600" algn="l" defTabSz="1219835" rtl="0" eaLnBrk="1" latinLnBrk="0" hangingPunct="1">
      <a:defRPr sz="2400" kern="1200">
        <a:solidFill>
          <a:schemeClr val="tx1"/>
        </a:solidFill>
        <a:latin typeface="+mn-lt"/>
        <a:ea typeface="+mn-ea"/>
        <a:cs typeface="+mn-cs"/>
      </a:defRPr>
    </a:lvl2pPr>
    <a:lvl3pPr marL="1219835" algn="l" defTabSz="1219835" rtl="0" eaLnBrk="1" latinLnBrk="0" hangingPunct="1">
      <a:defRPr sz="2400" kern="1200">
        <a:solidFill>
          <a:schemeClr val="tx1"/>
        </a:solidFill>
        <a:latin typeface="+mn-lt"/>
        <a:ea typeface="+mn-ea"/>
        <a:cs typeface="+mn-cs"/>
      </a:defRPr>
    </a:lvl3pPr>
    <a:lvl4pPr marL="1829435" algn="l" defTabSz="1219835" rtl="0" eaLnBrk="1" latinLnBrk="0" hangingPunct="1">
      <a:defRPr sz="2400" kern="1200">
        <a:solidFill>
          <a:schemeClr val="tx1"/>
        </a:solidFill>
        <a:latin typeface="+mn-lt"/>
        <a:ea typeface="+mn-ea"/>
        <a:cs typeface="+mn-cs"/>
      </a:defRPr>
    </a:lvl4pPr>
    <a:lvl5pPr marL="2439035" algn="l" defTabSz="1219835" rtl="0" eaLnBrk="1" latinLnBrk="0" hangingPunct="1">
      <a:defRPr sz="2400" kern="1200">
        <a:solidFill>
          <a:schemeClr val="tx1"/>
        </a:solidFill>
        <a:latin typeface="+mn-lt"/>
        <a:ea typeface="+mn-ea"/>
        <a:cs typeface="+mn-cs"/>
      </a:defRPr>
    </a:lvl5pPr>
    <a:lvl6pPr marL="3049270" algn="l" defTabSz="1219835" rtl="0" eaLnBrk="1" latinLnBrk="0" hangingPunct="1">
      <a:defRPr sz="2400" kern="1200">
        <a:solidFill>
          <a:schemeClr val="tx1"/>
        </a:solidFill>
        <a:latin typeface="+mn-lt"/>
        <a:ea typeface="+mn-ea"/>
        <a:cs typeface="+mn-cs"/>
      </a:defRPr>
    </a:lvl6pPr>
    <a:lvl7pPr marL="3658870" algn="l" defTabSz="1219835" rtl="0" eaLnBrk="1" latinLnBrk="0" hangingPunct="1">
      <a:defRPr sz="2400" kern="1200">
        <a:solidFill>
          <a:schemeClr val="tx1"/>
        </a:solidFill>
        <a:latin typeface="+mn-lt"/>
        <a:ea typeface="+mn-ea"/>
        <a:cs typeface="+mn-cs"/>
      </a:defRPr>
    </a:lvl7pPr>
    <a:lvl8pPr marL="4268470" algn="l" defTabSz="1219835" rtl="0" eaLnBrk="1" latinLnBrk="0" hangingPunct="1">
      <a:defRPr sz="2400" kern="1200">
        <a:solidFill>
          <a:schemeClr val="tx1"/>
        </a:solidFill>
        <a:latin typeface="+mn-lt"/>
        <a:ea typeface="+mn-ea"/>
        <a:cs typeface="+mn-cs"/>
      </a:defRPr>
    </a:lvl8pPr>
    <a:lvl9pPr marL="4878705" algn="l" defTabSz="1219835"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orient="horz" pos="2881" userDrawn="1">
          <p15:clr>
            <a:srgbClr val="A4A3A4"/>
          </p15:clr>
        </p15:guide>
        <p15:guide id="4" pos="384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ctor Cheng"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74B836"/>
    <a:srgbClr val="1157AB"/>
    <a:srgbClr val="003366"/>
    <a:srgbClr val="FFFF00"/>
    <a:srgbClr val="003300"/>
    <a:srgbClr val="FFFFCC"/>
    <a:srgbClr val="1A8ABC"/>
    <a:srgbClr val="358DA5"/>
    <a:srgbClr val="7CC4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467" autoAdjust="0"/>
    <p:restoredTop sz="86197" autoAdjust="0"/>
  </p:normalViewPr>
  <p:slideViewPr>
    <p:cSldViewPr showGuides="1">
      <p:cViewPr varScale="1">
        <p:scale>
          <a:sx n="97" d="100"/>
          <a:sy n="97" d="100"/>
        </p:scale>
        <p:origin x="276" y="84"/>
      </p:cViewPr>
      <p:guideLst>
        <p:guide orient="horz" pos="2160"/>
        <p:guide pos="2880"/>
        <p:guide orient="horz" pos="2881"/>
        <p:guide pos="3842"/>
      </p:guideLst>
    </p:cSldViewPr>
  </p:slideViewPr>
  <p:notesTextViewPr>
    <p:cViewPr>
      <p:scale>
        <a:sx n="100" d="100"/>
        <a:sy n="100" d="100"/>
      </p:scale>
      <p:origin x="0" y="0"/>
    </p:cViewPr>
  </p:notesTextViewPr>
  <p:notesViewPr>
    <p:cSldViewPr>
      <p:cViewPr varScale="1">
        <p:scale>
          <a:sx n="103" d="100"/>
          <a:sy n="103" d="100"/>
        </p:scale>
        <p:origin x="3504" y="108"/>
      </p:cViewPr>
      <p:guideLst/>
    </p:cSldViewPr>
  </p:notes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notesMaster" Target="notesMasters/notesMaster1.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4.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3.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2" Type="http://schemas.openxmlformats.org/officeDocument/2006/relationships/tags" Target="tags/tag83.xml"/><Relationship Id="rId191" Type="http://schemas.openxmlformats.org/officeDocument/2006/relationships/commentAuthors" Target="commentAuthors.xml"/><Relationship Id="rId190" Type="http://schemas.openxmlformats.org/officeDocument/2006/relationships/tableStyles" Target="tableStyles.xml"/><Relationship Id="rId19" Type="http://schemas.openxmlformats.org/officeDocument/2006/relationships/slide" Target="slides/slide14.xml"/><Relationship Id="rId189" Type="http://schemas.openxmlformats.org/officeDocument/2006/relationships/viewProps" Target="viewProps.xml"/><Relationship Id="rId188" Type="http://schemas.openxmlformats.org/officeDocument/2006/relationships/presProps" Target="presProps.xml"/><Relationship Id="rId187" Type="http://schemas.openxmlformats.org/officeDocument/2006/relationships/slide" Target="slides/slide182.xml"/><Relationship Id="rId186" Type="http://schemas.openxmlformats.org/officeDocument/2006/relationships/slide" Target="slides/slide181.xml"/><Relationship Id="rId185" Type="http://schemas.openxmlformats.org/officeDocument/2006/relationships/slide" Target="slides/slide180.xml"/><Relationship Id="rId184" Type="http://schemas.openxmlformats.org/officeDocument/2006/relationships/slide" Target="slides/slide179.xml"/><Relationship Id="rId183" Type="http://schemas.openxmlformats.org/officeDocument/2006/relationships/slide" Target="slides/slide178.xml"/><Relationship Id="rId182" Type="http://schemas.openxmlformats.org/officeDocument/2006/relationships/slide" Target="slides/slide177.xml"/><Relationship Id="rId181" Type="http://schemas.openxmlformats.org/officeDocument/2006/relationships/slide" Target="slides/slide176.xml"/><Relationship Id="rId180" Type="http://schemas.openxmlformats.org/officeDocument/2006/relationships/slide" Target="slides/slide175.xml"/><Relationship Id="rId18" Type="http://schemas.openxmlformats.org/officeDocument/2006/relationships/slide" Target="slides/slide13.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176" Type="http://schemas.openxmlformats.org/officeDocument/2006/relationships/slide" Target="slides/slide171.xml"/><Relationship Id="rId175" Type="http://schemas.openxmlformats.org/officeDocument/2006/relationships/slide" Target="slides/slide170.xml"/><Relationship Id="rId174" Type="http://schemas.openxmlformats.org/officeDocument/2006/relationships/slide" Target="slides/slide169.xml"/><Relationship Id="rId173" Type="http://schemas.openxmlformats.org/officeDocument/2006/relationships/slide" Target="slides/slide168.xml"/><Relationship Id="rId172" Type="http://schemas.openxmlformats.org/officeDocument/2006/relationships/slide" Target="slides/slide167.xml"/><Relationship Id="rId171" Type="http://schemas.openxmlformats.org/officeDocument/2006/relationships/slide" Target="slides/slide166.xml"/><Relationship Id="rId170" Type="http://schemas.openxmlformats.org/officeDocument/2006/relationships/slide" Target="slides/slide165.xml"/><Relationship Id="rId17" Type="http://schemas.openxmlformats.org/officeDocument/2006/relationships/slide" Target="slides/slide12.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165" Type="http://schemas.openxmlformats.org/officeDocument/2006/relationships/slide" Target="slides/slide160.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1" Type="http://schemas.openxmlformats.org/officeDocument/2006/relationships/slide" Target="slides/slide156.xml"/><Relationship Id="rId160" Type="http://schemas.openxmlformats.org/officeDocument/2006/relationships/slide" Target="slides/slide155.xml"/><Relationship Id="rId16" Type="http://schemas.openxmlformats.org/officeDocument/2006/relationships/slide" Target="slides/slide11.xml"/><Relationship Id="rId159" Type="http://schemas.openxmlformats.org/officeDocument/2006/relationships/slide" Target="slides/slide154.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54" Type="http://schemas.openxmlformats.org/officeDocument/2006/relationships/slide" Target="slides/slide149.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0" Type="http://schemas.openxmlformats.org/officeDocument/2006/relationships/slide" Target="slides/slide145.xml"/><Relationship Id="rId15" Type="http://schemas.openxmlformats.org/officeDocument/2006/relationships/slide" Target="slides/slide10.xml"/><Relationship Id="rId149" Type="http://schemas.openxmlformats.org/officeDocument/2006/relationships/slide" Target="slides/slide144.xml"/><Relationship Id="rId148" Type="http://schemas.openxmlformats.org/officeDocument/2006/relationships/slide" Target="slides/slide143.xml"/><Relationship Id="rId147" Type="http://schemas.openxmlformats.org/officeDocument/2006/relationships/slide" Target="slides/slide142.xml"/><Relationship Id="rId146" Type="http://schemas.openxmlformats.org/officeDocument/2006/relationships/slide" Target="slides/slide141.xml"/><Relationship Id="rId145" Type="http://schemas.openxmlformats.org/officeDocument/2006/relationships/slide" Target="slides/slide140.xml"/><Relationship Id="rId144" Type="http://schemas.openxmlformats.org/officeDocument/2006/relationships/slide" Target="slides/slide139.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14" Type="http://schemas.openxmlformats.org/officeDocument/2006/relationships/slide" Target="slides/slide9.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 Type="http://schemas.openxmlformats.org/officeDocument/2006/relationships/slide" Target="slides/slide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121" Type="http://schemas.openxmlformats.org/officeDocument/2006/relationships/slide" Target="slides/slide116.xml"/><Relationship Id="rId120" Type="http://schemas.openxmlformats.org/officeDocument/2006/relationships/slide" Target="slides/slide115.xml"/><Relationship Id="rId12" Type="http://schemas.openxmlformats.org/officeDocument/2006/relationships/slide" Target="slides/slide7.xml"/><Relationship Id="rId119" Type="http://schemas.openxmlformats.org/officeDocument/2006/relationships/slide" Target="slides/slide114.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4-11T08:19:38.443" idx="1">
    <p:pos x="10" y="10"/>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image" Target="../media/image11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image" Target="../media/image129.emf"/><Relationship Id="rId1" Type="http://schemas.openxmlformats.org/officeDocument/2006/relationships/image" Target="../media/image1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67.wmf"/><Relationship Id="rId7" Type="http://schemas.openxmlformats.org/officeDocument/2006/relationships/image" Target="../media/image66.wmf"/><Relationship Id="rId6" Type="http://schemas.openxmlformats.org/officeDocument/2006/relationships/image" Target="../media/image65.wmf"/><Relationship Id="rId5" Type="http://schemas.openxmlformats.org/officeDocument/2006/relationships/image" Target="../media/image64.wmf"/><Relationship Id="rId4" Type="http://schemas.openxmlformats.org/officeDocument/2006/relationships/image" Target="../media/image63.wmf"/><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image" Target="../media/image8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4-11T08:20:0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10786.6 6324.27,'-12'0,"1"0,11 11,-12-11,1 12,0-1,-12 12,0-23,11 12,12-1,-23-11,23 12,-11-1,-1-11,12 12,-23-1,12 1,-1-12,1 0,11 23,-12-23,-11 23,12-12,-1-11,12 12,-11-12,0 11,-1 1,12-1,-11 0,-1-11,1 23,-1-11,12-1,-11 1,11-1,-12 1,1-1,11 12,-23-23,11 23,12 12,-23-24,23 1,0-1,-11 12,-1-12,1 24,11-12,0-12,0 12,0 12,11-12,1 11,11 12,11-12,-11 1,0-1,-11 1,11-1,0-11,-1 0,-10 0,-12-12,34 1,1 11,-24-23,24 0,22 11,0 1,-11-1,12-11,-12 0,34 12,-23-12,-34 0,58 0,-70 0,46 0,35 0,-11 0,10 0,-68 0,46 11,35-11,-36 0,47 0,-23 0,11 0,0 0,-22 0,-70 0,47 0,33 0,-33 0,11 0,11-11,0-1,-68 12,57 0,-58 0,81 0,-12-23,47 0,-24 12,12-1,-47 12,-56-11,80 11,-23-12,-58 12,58-11,0 0,11-1,-23-11,35 23,-34-11,33-12,-10 23,-1-12,0-11,24 12,-35-1,22-11,-10 12,-70 11,81-23,-81 23,70-12,56-22,-10 23,10-12,-22 11,-92 12,103-11,-34-12,-80 23,68 0,-11-12,-12 1,1 11,-13-12,-10 12,-1 0,1-11,-1-1,12 12,-12 0,12 0,0 0,-34 0,22-11,24-1,-47 12,35 0,0-11,0 11,11 0,-11-12,-12 12,-22 0,22 0,12 0,0-11,-34 11,45 0,-11 0,11-23,1 23,-1-11,0 11,1-12,-24 12,-22-11,34 11,11-12,12 1,-35-1,1 1,-12-1,11 12,-11-11,0-1,0 1,11-12,-11 23,12-23,-1 11,-11-11,-11 12,-1-1,12-10,-12 22,12-12,0-22,-11 11,11 0,-12 23,1-35,-1 35,-11-11,0-1,0 1,0-1,0 1,-34-12,-47-23,24 12,-12 11,-68-35,114 58,-115-34,69-1,-11 35,22-11,-11-1,-11 12,0 0,68 0,-34 0,35 0,-69 0,34 0,34 0,-45 0,22 0,-22 0,0 0,-1 0,47 0,-1 0,-22 0,11 0,-46 12,12-12,-24 0,24 11,-12 1,12-12,45 0,-68 11,23-11,34 0,-46 0,46 0,-57 23,-12-11,0-1,80-11,-102 12,45-1,57-11,-68 12,11-1,0-11,12 23,-35-23,12 12,-12 11,81-23,-47 0,-11 23,46-23,-34 0,-12 22,58-22,-47 12,1-12,0 11,-24 1,24-12,-12 11,23-11,-23 12,12-1,-12-11,12 0,-1 12,-11-1,-11 1,34-12,-11 0,22 11,24-11,-35 0,-11 0,11 12,11-12,-34 0,12 0,46 0,-70 0,24 0,-23 0,11 0,0 0,11 0,1 0,11 0,0 0,0 11,12-11,0 0,11 0,-12 0,1 0,-12 0,0 0,-11 12,-12-12,11 0,47 0,-58 0,23 0,35 0,-47 0,47 0,-35 0,-23 0,0 0,12 0,-1 0,1 0,46 11,-24-11,-11 0,12 0,11 0,-12 0,12 0,0 0,1 0,10 0,-11 0,12 0,-12 0,-12 0,12 0,0 0,12 0,-1 0,1 0,-1 0,1 0,-12 0,12 0,-12 0,11 0,1 0,-1 0,-11 0,12 0,-1 0,1 0,-1 0,1 0,-1 0,1 0,-1 0,1 0,-1 0,1 0,0 0,-1-11,1 11,-1 0,1 0,-1 0,1 0,-1 0,1 0,-1 0,1 0,11-12,-12 12,12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0000" units="dev"/>
        </inkml:traceFormat>
        <inkml:channelProperties>
          <inkml:channelProperty channel="X" name="resolution" value="62.13592" units="1/cm"/>
          <inkml:channelProperty channel="Y" name="resolution" value="61.71429" units="1/cm"/>
          <inkml:channelProperty channel="T" name="resolution" value="1" units="1/dev"/>
        </inkml:channelProperties>
      </inkml:inkSource>
      <inkml:timestamp xml:id="ts0" timeString="2021-11-16T04:15:23"/>
    </inkml:context>
    <inkml:brush xml:id="br0">
      <inkml:brushProperty name="width" value="0.05292" units="cm"/>
      <inkml:brushProperty name="height" value="0.05292" units="cm"/>
      <inkml:brushProperty name="color" value="#ff0000"/>
    </inkml:brush>
  </inkml:definitions>
  <inkml:trace contextRef="#ctx0" brushRef="#br0">16258 5952 0</inkml:trace>
  <inkml:trace contextRef="#ctx0" brushRef="#br0">15827 5775 0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85202F-7878-4E07-BECC-B3FF5D4B8C9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9A62E-562E-489C-A724-CD843F364A0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8902D6-2972-4533-BC50-7AE7A63B576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A14EBFB0-2E6F-4CA9-86F2-DCC6E958A822}" type="slidenum">
              <a:rPr lang="zh-CN" altLang="en-US" smtClean="0"/>
            </a:fld>
            <a:endParaRPr lang="en-US" altLang="zh-C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1D41688-DDA5-4675-9A6B-3AAEBE6A0CCC}" type="slidenum">
              <a:rPr lang="en-US" altLang="zh-CN" smtClean="0"/>
            </a:fld>
            <a:endParaRPr lang="en-US" altLang="zh-CN"/>
          </a:p>
        </p:txBody>
      </p:sp>
      <p:sp>
        <p:nvSpPr>
          <p:cNvPr id="26627" name="Rectangle 2"/>
          <p:cNvSpPr>
            <a:spLocks noGrp="1" noRot="1" noChangeAspect="1" noChangeArrowheads="1" noTextEdit="1"/>
          </p:cNvSpPr>
          <p:nvPr>
            <p:ph type="sldImg"/>
          </p:nvPr>
        </p:nvSpPr>
        <p:spPr/>
      </p:sp>
      <p:sp>
        <p:nvSpPr>
          <p:cNvPr id="266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13BDF50-556C-45A1-8071-828B0AA2B36C}" type="slidenum">
              <a:rPr lang="en-US" altLang="zh-CN" smtClean="0"/>
            </a:fld>
            <a:endParaRPr lang="en-US" altLang="zh-CN"/>
          </a:p>
        </p:txBody>
      </p:sp>
      <p:sp>
        <p:nvSpPr>
          <p:cNvPr id="28675" name="Rectangle 2"/>
          <p:cNvSpPr>
            <a:spLocks noGrp="1" noRot="1" noChangeAspect="1" noChangeArrowheads="1" noTextEdit="1"/>
          </p:cNvSpPr>
          <p:nvPr>
            <p:ph type="sldImg"/>
          </p:nvPr>
        </p:nvSpPr>
        <p:spPr/>
      </p:sp>
      <p:sp>
        <p:nvSpPr>
          <p:cNvPr id="286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3E11534-C266-477C-AC57-58C9A0782EC6}" type="slidenum">
              <a:rPr lang="en-US" altLang="zh-CN" smtClean="0"/>
            </a:fld>
            <a:endParaRPr lang="en-US" altLang="zh-CN"/>
          </a:p>
        </p:txBody>
      </p:sp>
      <p:sp>
        <p:nvSpPr>
          <p:cNvPr id="32771" name="Rectangle 2"/>
          <p:cNvSpPr>
            <a:spLocks noGrp="1" noRot="1" noChangeAspect="1" noChangeArrowheads="1" noTextEdit="1"/>
          </p:cNvSpPr>
          <p:nvPr>
            <p:ph type="sldImg"/>
          </p:nvPr>
        </p:nvSpPr>
        <p:spPr/>
      </p:sp>
      <p:sp>
        <p:nvSpPr>
          <p:cNvPr id="32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809F15C-18B5-4DDF-B8D9-ED7900D58AA8}" type="slidenum">
              <a:rPr lang="en-US" altLang="zh-CN" smtClean="0"/>
            </a:fld>
            <a:endParaRPr lang="en-US" altLang="zh-CN"/>
          </a:p>
        </p:txBody>
      </p:sp>
      <p:sp>
        <p:nvSpPr>
          <p:cNvPr id="34819" name="Rectangle 2"/>
          <p:cNvSpPr>
            <a:spLocks noGrp="1" noRot="1" noChangeAspect="1" noChangeArrowheads="1" noTextEdit="1"/>
          </p:cNvSpPr>
          <p:nvPr>
            <p:ph type="sldImg"/>
          </p:nvPr>
        </p:nvSpPr>
        <p:spPr/>
      </p:sp>
      <p:sp>
        <p:nvSpPr>
          <p:cNvPr id="348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229B29B-D857-4224-BB67-4C6E4B03C8A8}" type="slidenum">
              <a:rPr lang="en-US" altLang="zh-CN" smtClean="0"/>
            </a:fld>
            <a:endParaRPr lang="en-US" altLang="zh-CN"/>
          </a:p>
        </p:txBody>
      </p:sp>
      <p:sp>
        <p:nvSpPr>
          <p:cNvPr id="38915" name="Rectangle 2"/>
          <p:cNvSpPr>
            <a:spLocks noGrp="1" noRot="1" noChangeAspect="1" noChangeArrowheads="1" noTextEdit="1"/>
          </p:cNvSpPr>
          <p:nvPr>
            <p:ph type="sldImg"/>
          </p:nvPr>
        </p:nvSpPr>
        <p:spPr/>
      </p:sp>
      <p:sp>
        <p:nvSpPr>
          <p:cNvPr id="389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CED0BF0-D78F-4685-8D26-24BD8EDA60A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CED0BF0-D78F-4685-8D26-24BD8EDA60A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CED0BF0-D78F-4685-8D26-24BD8EDA60A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A8B16AD-E0E9-4E46-8935-6802C8693BA8}" type="slidenum">
              <a:rPr lang="en-US" altLang="zh-CN" smtClean="0"/>
            </a:fld>
            <a:endParaRPr lang="en-US" altLang="zh-CN"/>
          </a:p>
        </p:txBody>
      </p:sp>
      <p:sp>
        <p:nvSpPr>
          <p:cNvPr id="35843" name="Rectangle 2"/>
          <p:cNvSpPr>
            <a:spLocks noGrp="1" noRot="1" noChangeAspect="1" noChangeArrowheads="1" noTextEdit="1"/>
          </p:cNvSpPr>
          <p:nvPr>
            <p:ph type="sldImg"/>
          </p:nvPr>
        </p:nvSpPr>
        <p:spPr/>
      </p:sp>
      <p:sp>
        <p:nvSpPr>
          <p:cNvPr id="358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CED0BF0-D78F-4685-8D26-24BD8EDA60A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7EC9349-A951-48BB-A8A3-90E831EF5B07}" type="slidenum">
              <a:rPr lang="en-US" altLang="zh-CN"/>
            </a:fld>
            <a:endParaRPr lang="en-US" altLang="zh-CN"/>
          </a:p>
        </p:txBody>
      </p:sp>
      <p:sp>
        <p:nvSpPr>
          <p:cNvPr id="48131" name="Rectangle 2"/>
          <p:cNvSpPr>
            <a:spLocks noGrp="1" noRot="1" noChangeAspect="1" noChangeArrowheads="1" noTextEdit="1"/>
          </p:cNvSpPr>
          <p:nvPr>
            <p:ph type="sldImg"/>
          </p:nvPr>
        </p:nvSpPr>
        <p:spPr/>
      </p:sp>
      <p:sp>
        <p:nvSpPr>
          <p:cNvPr id="481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50000"/>
              </a:lnSpc>
              <a:spcBef>
                <a:spcPct val="0"/>
              </a:spcBef>
              <a:buClrTx/>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50000"/>
              </a:lnSpc>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D146140-D958-4778-88F4-2BC43EC5CBDC}" type="slidenum">
              <a:rPr lang="en-US" altLang="zh-CN" smtClean="0"/>
            </a:fld>
            <a:endParaRPr lang="en-US" altLang="zh-CN"/>
          </a:p>
        </p:txBody>
      </p:sp>
      <p:sp>
        <p:nvSpPr>
          <p:cNvPr id="39939" name="Rectangle 2"/>
          <p:cNvSpPr>
            <a:spLocks noGrp="1" noRot="1" noChangeAspect="1" noChangeArrowheads="1" noTextEdit="1"/>
          </p:cNvSpPr>
          <p:nvPr>
            <p:ph type="sldImg"/>
          </p:nvPr>
        </p:nvSpPr>
        <p:spPr/>
      </p:sp>
      <p:sp>
        <p:nvSpPr>
          <p:cNvPr id="399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E8902D6-2972-4533-BC50-7AE7A63B576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F648B3-30CD-4B40-8005-97D96B7B6C5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F648B3-30CD-4B40-8005-97D96B7B6C5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defTabSz="1219200">
              <a:lnSpc>
                <a:spcPct val="100000"/>
              </a:lnSpc>
              <a:spcBef>
                <a:spcPct val="0"/>
              </a:spcBef>
              <a:buClrTx/>
              <a:buNone/>
            </a:pPr>
            <a:endParaRPr lang="zh-CN" altLang="en-US" sz="120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5C81F2F-0FD0-40B6-AB1D-FA28F676DCD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5C81F2F-0FD0-40B6-AB1D-FA28F676DCD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A14EBFB0-2E6F-4CA9-86F2-DCC6E958A822}" type="slidenum">
              <a:rPr lang="zh-CN" altLang="en-US"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5C81F2F-0FD0-40B6-AB1D-FA28F676DCD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5C81F2F-0FD0-40B6-AB1D-FA28F676DCD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9D264DF-680D-4DB3-9297-EF245ADDB7C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9D264DF-680D-4DB3-9297-EF245ADDB7C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9D264DF-680D-4DB3-9297-EF245ADDB7C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A14EBFB0-2E6F-4CA9-86F2-DCC6E958A822}" type="slidenum">
              <a:rPr lang="zh-CN" altLang="en-US"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9D264DF-680D-4DB3-9297-EF245ADDB7C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A14EBFB0-2E6F-4CA9-86F2-DCC6E958A822}" type="slidenum">
              <a:rPr lang="zh-CN" altLang="en-US" smtClean="0"/>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14BA925-51C3-4B46-9798-9DC02F5603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14BA925-51C3-4B46-9798-9DC02F5603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14BA925-51C3-4B46-9798-9DC02F5603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14BA925-51C3-4B46-9798-9DC02F5603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14BA925-51C3-4B46-9798-9DC02F5603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533400" indent="-53340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14BA925-51C3-4B46-9798-9DC02F5603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14BA925-51C3-4B46-9798-9DC02F5603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b="1" dirty="0">
              <a:solidFill>
                <a:srgbClr val="0000FF"/>
              </a:solidFill>
              <a:latin typeface="Arial" panose="020B0604020202020204"/>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14BA925-51C3-4B46-9798-9DC02F5603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14BA925-51C3-4B46-9798-9DC02F5603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14BA925-51C3-4B46-9798-9DC02F5603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14BA925-51C3-4B46-9798-9DC02F5603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14BA925-51C3-4B46-9798-9DC02F5603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14BA925-51C3-4B46-9798-9DC02F56039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F1475BCE-BD7F-4248-AA3D-2644AAB1ADDE}" type="slidenum">
              <a:rPr lang="en-US" altLang="zh-CN"/>
            </a:fld>
            <a:endParaRPr lang="en-US" altLang="zh-CN"/>
          </a:p>
        </p:txBody>
      </p:sp>
      <p:sp>
        <p:nvSpPr>
          <p:cNvPr id="61443" name="Rectangle 2"/>
          <p:cNvSpPr>
            <a:spLocks noGrp="1" noRot="1" noChangeAspect="1" noChangeArrowheads="1" noTextEdit="1"/>
          </p:cNvSpPr>
          <p:nvPr>
            <p:ph type="sldImg"/>
          </p:nvPr>
        </p:nvSpPr>
        <p:spPr/>
      </p:sp>
      <p:sp>
        <p:nvSpPr>
          <p:cNvPr id="614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FB610F3D-C29A-4B20-8233-8F6227360252}" type="slidenum">
              <a:rPr lang="en-US" altLang="zh-CN"/>
            </a:fld>
            <a:endParaRPr lang="en-US" altLang="zh-CN"/>
          </a:p>
        </p:txBody>
      </p:sp>
      <p:sp>
        <p:nvSpPr>
          <p:cNvPr id="62467" name="Rectangle 2"/>
          <p:cNvSpPr>
            <a:spLocks noGrp="1" noRot="1" noChangeAspect="1" noChangeArrowheads="1" noTextEdit="1"/>
          </p:cNvSpPr>
          <p:nvPr>
            <p:ph type="sldImg"/>
          </p:nvPr>
        </p:nvSpPr>
        <p:spPr/>
      </p:sp>
      <p:sp>
        <p:nvSpPr>
          <p:cNvPr id="624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9C607C9-BF67-4F66-9F80-C3807E2D9AC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39A62E-562E-489C-A724-CD843F364A0E}"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b="1"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B03A2CC-16BC-4A33-BDE7-2FEA70DF284E}" type="slidenum">
              <a:rPr lang="en-US" altLang="zh-CN" smtClean="0"/>
            </a:fld>
            <a:endParaRPr lang="en-US" altLang="zh-CN"/>
          </a:p>
        </p:txBody>
      </p:sp>
      <p:sp>
        <p:nvSpPr>
          <p:cNvPr id="30723" name="Rectangle 2"/>
          <p:cNvSpPr>
            <a:spLocks noGrp="1" noRot="1" noChangeAspect="1" noChangeArrowheads="1" noTextEdit="1"/>
          </p:cNvSpPr>
          <p:nvPr>
            <p:ph type="sldImg"/>
          </p:nvPr>
        </p:nvSpPr>
        <p:spPr/>
      </p:sp>
      <p:sp>
        <p:nvSpPr>
          <p:cNvPr id="307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6CEC380-70DE-4162-BD1D-D99E3E8204F2}" type="slidenum">
              <a:rPr lang="en-US" altLang="zh-CN" smtClean="0"/>
            </a:fld>
            <a:endParaRPr lang="en-US" altLang="zh-CN"/>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C72D2DE-8C80-46A3-A6F9-BFEF678131D0}" type="slidenum">
              <a:rPr lang="en-US" altLang="zh-CN" smtClean="0"/>
            </a:fld>
            <a:endParaRPr lang="en-US" altLang="zh-CN"/>
          </a:p>
        </p:txBody>
      </p:sp>
      <p:sp>
        <p:nvSpPr>
          <p:cNvPr id="22531" name="Rectangle 2"/>
          <p:cNvSpPr>
            <a:spLocks noGrp="1" noRot="1" noChangeAspect="1" noChangeArrowheads="1" noTextEdit="1"/>
          </p:cNvSpPr>
          <p:nvPr>
            <p:ph type="sldImg"/>
          </p:nvPr>
        </p:nvSpPr>
        <p:spPr/>
      </p:sp>
      <p:sp>
        <p:nvSpPr>
          <p:cNvPr id="225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0C9080C-F1B0-410F-B663-F6977CB7C407}" type="slidenum">
              <a:rPr lang="en-US" altLang="zh-CN" smtClean="0"/>
            </a:fld>
            <a:endParaRPr lang="en-US" altLang="zh-CN"/>
          </a:p>
        </p:txBody>
      </p:sp>
      <p:sp>
        <p:nvSpPr>
          <p:cNvPr id="24579" name="Rectangle 2"/>
          <p:cNvSpPr>
            <a:spLocks noGrp="1" noRot="1" noChangeAspect="1" noChangeArrowheads="1" noTextEdit="1"/>
          </p:cNvSpPr>
          <p:nvPr>
            <p:ph type="sldImg"/>
          </p:nvPr>
        </p:nvSpPr>
        <p:spPr/>
      </p:sp>
      <p:sp>
        <p:nvSpPr>
          <p:cNvPr id="245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B03A2CC-16BC-4A33-BDE7-2FEA70DF284E}" type="slidenum">
              <a:rPr lang="en-US" altLang="zh-CN" smtClean="0"/>
            </a:fld>
            <a:endParaRPr lang="en-US" altLang="zh-CN"/>
          </a:p>
        </p:txBody>
      </p:sp>
      <p:sp>
        <p:nvSpPr>
          <p:cNvPr id="30723" name="Rectangle 2"/>
          <p:cNvSpPr>
            <a:spLocks noGrp="1" noRot="1" noChangeAspect="1" noChangeArrowheads="1" noTextEdit="1"/>
          </p:cNvSpPr>
          <p:nvPr>
            <p:ph type="sldImg"/>
          </p:nvPr>
        </p:nvSpPr>
        <p:spPr/>
      </p:sp>
      <p:sp>
        <p:nvSpPr>
          <p:cNvPr id="307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9FB37C-904E-4C44-ADA0-F1C904976B2F}" type="slidenum">
              <a:rPr lang="en-US" altLang="zh-CN" smtClean="0"/>
            </a:fld>
            <a:endParaRPr lang="en-US" altLang="zh-CN"/>
          </a:p>
        </p:txBody>
      </p:sp>
      <p:sp>
        <p:nvSpPr>
          <p:cNvPr id="36867" name="Rectangle 2"/>
          <p:cNvSpPr>
            <a:spLocks noGrp="1" noRot="1" noChangeAspect="1" noChangeArrowheads="1" noTextEdit="1"/>
          </p:cNvSpPr>
          <p:nvPr>
            <p:ph type="sldImg"/>
          </p:nvPr>
        </p:nvSpPr>
        <p:spPr/>
      </p:sp>
      <p:sp>
        <p:nvSpPr>
          <p:cNvPr id="368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fld id="{2239A62E-562E-489C-A724-CD843F364A0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876" y="2841225"/>
            <a:ext cx="10368598" cy="1960487"/>
          </a:xfrm>
          <a:prstGeom prst="rect">
            <a:avLst/>
          </a:prstGeom>
        </p:spPr>
        <p:txBody>
          <a:bodyPr/>
          <a:lstStyle/>
          <a:p>
            <a:r>
              <a:rPr lang="en-US" dirty="0"/>
              <a:t>Click to edit Master title style</a:t>
            </a:r>
            <a:endParaRPr lang="en-US" dirty="0"/>
          </a:p>
        </p:txBody>
      </p:sp>
      <p:sp>
        <p:nvSpPr>
          <p:cNvPr id="3" name="Subtitle 2"/>
          <p:cNvSpPr>
            <a:spLocks noGrp="1"/>
          </p:cNvSpPr>
          <p:nvPr>
            <p:ph type="subTitle" idx="1"/>
          </p:nvPr>
        </p:nvSpPr>
        <p:spPr>
          <a:xfrm>
            <a:off x="1829753" y="5182800"/>
            <a:ext cx="8538845" cy="2337341"/>
          </a:xfrm>
          <a:prstGeom prst="rect">
            <a:avLst/>
          </a:prstGeo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835" indent="0" algn="ctr">
              <a:buNone/>
              <a:defRPr>
                <a:solidFill>
                  <a:schemeClr val="tx1">
                    <a:tint val="75000"/>
                  </a:schemeClr>
                </a:solidFill>
              </a:defRPr>
            </a:lvl3pPr>
            <a:lvl4pPr marL="1829435" indent="0" algn="ctr">
              <a:buNone/>
              <a:defRPr>
                <a:solidFill>
                  <a:schemeClr val="tx1">
                    <a:tint val="75000"/>
                  </a:schemeClr>
                </a:solidFill>
              </a:defRPr>
            </a:lvl4pPr>
            <a:lvl5pPr marL="2439035" indent="0" algn="ctr">
              <a:buNone/>
              <a:defRPr>
                <a:solidFill>
                  <a:schemeClr val="tx1">
                    <a:tint val="75000"/>
                  </a:schemeClr>
                </a:solidFill>
              </a:defRPr>
            </a:lvl5pPr>
            <a:lvl6pPr marL="3049270" indent="0" algn="ctr">
              <a:buNone/>
              <a:defRPr>
                <a:solidFill>
                  <a:schemeClr val="tx1">
                    <a:tint val="75000"/>
                  </a:schemeClr>
                </a:solidFill>
              </a:defRPr>
            </a:lvl6pPr>
            <a:lvl7pPr marL="3658870" indent="0" algn="ctr">
              <a:buNone/>
              <a:defRPr>
                <a:solidFill>
                  <a:schemeClr val="tx1">
                    <a:tint val="75000"/>
                  </a:schemeClr>
                </a:solidFill>
              </a:defRPr>
            </a:lvl7pPr>
            <a:lvl8pPr marL="4268470" indent="0" algn="ctr">
              <a:buNone/>
              <a:defRPr>
                <a:solidFill>
                  <a:schemeClr val="tx1">
                    <a:tint val="75000"/>
                  </a:schemeClr>
                </a:solidFill>
              </a:defRPr>
            </a:lvl8pPr>
            <a:lvl9pPr marL="4878705"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a:xfrm>
            <a:off x="9343051" y="8535194"/>
            <a:ext cx="2846282" cy="486946"/>
          </a:xfrm>
          <a:prstGeom prst="rect">
            <a:avLst/>
          </a:prstGeom>
        </p:spPr>
        <p:txBody>
          <a:bodyPr/>
          <a:lstStyle/>
          <a:p>
            <a:fld id="{1D8BD707-D9CF-40AE-B4C6-C98DA3205C09}" type="datetimeFigureOut">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609918" y="2134095"/>
            <a:ext cx="10978515" cy="6036015"/>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3804" y="366269"/>
            <a:ext cx="2744629" cy="7803840"/>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918" y="366269"/>
            <a:ext cx="8030580" cy="7803840"/>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5"/>
          <p:cNvSpPr>
            <a:spLocks noGrp="1" noChangeArrowheads="1"/>
          </p:cNvSpPr>
          <p:nvPr>
            <p:ph type="dt" sz="half" idx="10"/>
          </p:nvPr>
        </p:nvSpPr>
        <p:spPr/>
        <p:txBody>
          <a:bodyPr/>
          <a:lstStyle>
            <a:lvl1pPr>
              <a:defRPr/>
            </a:lvl1pPr>
          </a:lstStyle>
          <a:p>
            <a:pPr>
              <a:defRPr/>
            </a:pPr>
            <a:fld id="{60F7C5C2-253C-4C7F-BE8B-8AE803556414}" type="datetime1">
              <a:rPr lang="zh-CN" altLang="en-US"/>
            </a:fld>
            <a:endParaRPr lang="en-US" altLang="zh-CN"/>
          </a:p>
        </p:txBody>
      </p:sp>
    </p:spTree>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876" y="2841225"/>
            <a:ext cx="10368598" cy="1960487"/>
          </a:xfrm>
          <a:prstGeom prst="rect">
            <a:avLst/>
          </a:prstGeom>
        </p:spPr>
        <p:txBody>
          <a:bodyPr/>
          <a:lstStyle/>
          <a:p>
            <a:r>
              <a:rPr lang="en-US" dirty="0"/>
              <a:t>Click to edit Master title style</a:t>
            </a:r>
            <a:endParaRPr lang="en-US" dirty="0"/>
          </a:p>
        </p:txBody>
      </p:sp>
      <p:sp>
        <p:nvSpPr>
          <p:cNvPr id="3" name="Subtitle 2"/>
          <p:cNvSpPr>
            <a:spLocks noGrp="1"/>
          </p:cNvSpPr>
          <p:nvPr>
            <p:ph type="subTitle" idx="1"/>
          </p:nvPr>
        </p:nvSpPr>
        <p:spPr>
          <a:xfrm>
            <a:off x="1829753" y="5182800"/>
            <a:ext cx="8538845" cy="2337341"/>
          </a:xfrm>
          <a:prstGeom prst="rect">
            <a:avLst/>
          </a:prstGeo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835" indent="0" algn="ctr">
              <a:buNone/>
              <a:defRPr>
                <a:solidFill>
                  <a:schemeClr val="tx1">
                    <a:tint val="75000"/>
                  </a:schemeClr>
                </a:solidFill>
              </a:defRPr>
            </a:lvl3pPr>
            <a:lvl4pPr marL="1829435" indent="0" algn="ctr">
              <a:buNone/>
              <a:defRPr>
                <a:solidFill>
                  <a:schemeClr val="tx1">
                    <a:tint val="75000"/>
                  </a:schemeClr>
                </a:solidFill>
              </a:defRPr>
            </a:lvl4pPr>
            <a:lvl5pPr marL="2439035" indent="0" algn="ctr">
              <a:buNone/>
              <a:defRPr>
                <a:solidFill>
                  <a:schemeClr val="tx1">
                    <a:tint val="75000"/>
                  </a:schemeClr>
                </a:solidFill>
              </a:defRPr>
            </a:lvl5pPr>
            <a:lvl6pPr marL="3049270" indent="0" algn="ctr">
              <a:buNone/>
              <a:defRPr>
                <a:solidFill>
                  <a:schemeClr val="tx1">
                    <a:tint val="75000"/>
                  </a:schemeClr>
                </a:solidFill>
              </a:defRPr>
            </a:lvl6pPr>
            <a:lvl7pPr marL="3658870" indent="0" algn="ctr">
              <a:buNone/>
              <a:defRPr>
                <a:solidFill>
                  <a:schemeClr val="tx1">
                    <a:tint val="75000"/>
                  </a:schemeClr>
                </a:solidFill>
              </a:defRPr>
            </a:lvl7pPr>
            <a:lvl8pPr marL="4268470" indent="0" algn="ctr">
              <a:buNone/>
              <a:defRPr>
                <a:solidFill>
                  <a:schemeClr val="tx1">
                    <a:tint val="75000"/>
                  </a:schemeClr>
                </a:solidFill>
              </a:defRPr>
            </a:lvl8pPr>
            <a:lvl9pPr marL="4878705"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a:xfrm>
            <a:off x="9343051" y="8535194"/>
            <a:ext cx="2846282" cy="486946"/>
          </a:xfrm>
          <a:prstGeom prst="rect">
            <a:avLst/>
          </a:prstGeom>
        </p:spPr>
        <p:txBody>
          <a:bodyPr/>
          <a:lstStyle/>
          <a:p>
            <a:fld id="{1D8BD707-D9CF-40AE-B4C6-C98DA3205C09}" type="datetimeFigureOut">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一级标题">
    <p:spTree>
      <p:nvGrpSpPr>
        <p:cNvPr id="1" name=""/>
        <p:cNvGrpSpPr/>
        <p:nvPr/>
      </p:nvGrpSpPr>
      <p:grpSpPr>
        <a:xfrm>
          <a:off x="0" y="0"/>
          <a:ext cx="0" cy="0"/>
          <a:chOff x="0" y="0"/>
          <a:chExt cx="0" cy="0"/>
        </a:xfrm>
      </p:grpSpPr>
      <p:sp>
        <p:nvSpPr>
          <p:cNvPr id="2" name="Title 1"/>
          <p:cNvSpPr>
            <a:spLocks noGrp="1"/>
          </p:cNvSpPr>
          <p:nvPr>
            <p:ph type="title"/>
          </p:nvPr>
        </p:nvSpPr>
        <p:spPr>
          <a:xfrm>
            <a:off x="774700" y="352424"/>
            <a:ext cx="5334000" cy="429419"/>
          </a:xfrm>
          <a:prstGeom prst="rect">
            <a:avLst/>
          </a:prstGeom>
        </p:spPr>
        <p:txBody>
          <a:bodyPr/>
          <a:lstStyle/>
          <a:p>
            <a:r>
              <a:rPr lang="en-US" dirty="0"/>
              <a:t>Click to edit Master title style</a:t>
            </a:r>
            <a:endParaRPr lang="en-US" dirty="0"/>
          </a:p>
        </p:txBody>
      </p:sp>
      <p:sp>
        <p:nvSpPr>
          <p:cNvPr id="3" name="Content Placeholder 2"/>
          <p:cNvSpPr>
            <a:spLocks noGrp="1"/>
          </p:cNvSpPr>
          <p:nvPr>
            <p:ph idx="1"/>
          </p:nvPr>
        </p:nvSpPr>
        <p:spPr>
          <a:xfrm>
            <a:off x="609918" y="1143795"/>
            <a:ext cx="10978515" cy="5029200"/>
          </a:xfrm>
          <a:prstGeom prst="rect">
            <a:avLst/>
          </a:prstGeom>
        </p:spPr>
        <p:txBody>
          <a:bodyPr/>
          <a:lstStyle>
            <a:lvl1pPr marL="457200" indent="-457200">
              <a:lnSpc>
                <a:spcPct val="120000"/>
              </a:lnSpc>
              <a:buSzPct val="80000"/>
              <a:buFont typeface="Wingdings" panose="05000000000000000000" pitchFamily="2" charset="2"/>
              <a:buChar char="l"/>
              <a:defRPr>
                <a:solidFill>
                  <a:schemeClr val="tx1">
                    <a:lumMod val="75000"/>
                    <a:lumOff val="25000"/>
                  </a:schemeClr>
                </a:solidFill>
              </a:defRPr>
            </a:lvl1pPr>
            <a:lvl2pPr>
              <a:defRPr>
                <a:solidFill>
                  <a:schemeClr val="tx1">
                    <a:lumMod val="75000"/>
                    <a:lumOff val="25000"/>
                  </a:schemeClr>
                </a:solidFill>
              </a:defRPr>
            </a:lvl2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两级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74700" y="362744"/>
            <a:ext cx="6581775" cy="400050"/>
          </a:xfrm>
          <a:prstGeom prst="rect">
            <a:avLst/>
          </a:prstGeom>
        </p:spPr>
        <p:txBody>
          <a:bodyPr/>
          <a:lstStyle/>
          <a:p>
            <a:r>
              <a:rPr lang="en-US" dirty="0"/>
              <a:t>Click to edit Master title style</a:t>
            </a:r>
            <a:endParaRPr lang="en-US" dirty="0"/>
          </a:p>
        </p:txBody>
      </p:sp>
      <p:sp>
        <p:nvSpPr>
          <p:cNvPr id="3" name="Content Placeholder 2"/>
          <p:cNvSpPr>
            <a:spLocks noGrp="1"/>
          </p:cNvSpPr>
          <p:nvPr>
            <p:ph idx="1"/>
          </p:nvPr>
        </p:nvSpPr>
        <p:spPr>
          <a:xfrm>
            <a:off x="609918" y="1600994"/>
            <a:ext cx="10978515" cy="4572000"/>
          </a:xfrm>
          <a:prstGeom prst="rect">
            <a:avLst/>
          </a:prstGeom>
        </p:spPr>
        <p:txBody>
          <a:bodyPr/>
          <a:lstStyle>
            <a:lvl1pPr marL="457200" indent="-457200">
              <a:lnSpc>
                <a:spcPct val="120000"/>
              </a:lnSpc>
              <a:buSzPct val="80000"/>
              <a:buFont typeface="Wingdings" panose="05000000000000000000" pitchFamily="2" charset="2"/>
              <a:buChar char="l"/>
              <a:defRPr>
                <a:solidFill>
                  <a:schemeClr val="tx1">
                    <a:lumMod val="75000"/>
                    <a:lumOff val="25000"/>
                  </a:schemeClr>
                </a:solidFill>
              </a:defRPr>
            </a:lvl1pPr>
            <a:lvl2pPr>
              <a:defRPr>
                <a:solidFill>
                  <a:schemeClr val="tx1">
                    <a:lumMod val="75000"/>
                    <a:lumOff val="25000"/>
                  </a:schemeClr>
                </a:solidFill>
              </a:defRPr>
            </a:lvl2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fld>
            <a:endParaRPr lang="en-US" dirty="0"/>
          </a:p>
        </p:txBody>
      </p:sp>
      <p:sp>
        <p:nvSpPr>
          <p:cNvPr id="5" name="Footer Placeholder 4"/>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fld>
            <a:endParaRPr lang="en-US" dirty="0"/>
          </a:p>
        </p:txBody>
      </p:sp>
      <p:sp>
        <p:nvSpPr>
          <p:cNvPr id="7" name="Content Placeholder 2"/>
          <p:cNvSpPr>
            <a:spLocks noGrp="1"/>
          </p:cNvSpPr>
          <p:nvPr>
            <p:ph idx="13"/>
          </p:nvPr>
        </p:nvSpPr>
        <p:spPr>
          <a:xfrm>
            <a:off x="841375" y="984137"/>
            <a:ext cx="10747058" cy="464458"/>
          </a:xfrm>
          <a:prstGeom prst="rect">
            <a:avLst/>
          </a:prstGeom>
        </p:spPr>
        <p:txBody>
          <a:bodyPr/>
          <a:lstStyle>
            <a:lvl1pPr marL="0" indent="0">
              <a:lnSpc>
                <a:spcPct val="120000"/>
              </a:lnSpc>
              <a:buSzPct val="80000"/>
              <a:buFont typeface="Wingdings" panose="05000000000000000000" pitchFamily="2" charset="2"/>
              <a:buNone/>
              <a:defRPr b="0">
                <a:solidFill>
                  <a:schemeClr val="tx1">
                    <a:lumMod val="95000"/>
                    <a:lumOff val="5000"/>
                  </a:schemeClr>
                </a:solidFill>
              </a:defRPr>
            </a:lvl1pPr>
          </a:lstStyle>
          <a:p>
            <a:pPr lvl="0"/>
            <a:r>
              <a:rPr lang="en-US" dirty="0"/>
              <a:t>Click to edit Master text styles</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Freeform 3"/>
          <p:cNvSpPr/>
          <p:nvPr userDrawn="1"/>
        </p:nvSpPr>
        <p:spPr>
          <a:xfrm>
            <a:off x="-73026" y="0"/>
            <a:ext cx="12271375" cy="6859588"/>
          </a:xfrm>
          <a:custGeom>
            <a:avLst/>
            <a:gdLst>
              <a:gd name="connsiteX0" fmla="*/ 0 w 9144000"/>
              <a:gd name="connsiteY0" fmla="*/ 5143500 h 5143500"/>
              <a:gd name="connsiteX1" fmla="*/ 9144000 w 9144000"/>
              <a:gd name="connsiteY1" fmla="*/ 5143500 h 5143500"/>
              <a:gd name="connsiteX2" fmla="*/ 9144000 w 9144000"/>
              <a:gd name="connsiteY2" fmla="*/ 0 h 5143500"/>
              <a:gd name="connsiteX3" fmla="*/ 0 w 9144000"/>
              <a:gd name="connsiteY3" fmla="*/ 0 h 5143500"/>
              <a:gd name="connsiteX4" fmla="*/ 0 w 9144000"/>
              <a:gd name="connsiteY4" fmla="*/ 5143500 h 5143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5143500">
                <a:moveTo>
                  <a:pt x="0" y="5143500"/>
                </a:moveTo>
                <a:lnTo>
                  <a:pt x="9144000" y="5143500"/>
                </a:lnTo>
                <a:lnTo>
                  <a:pt x="9144000" y="0"/>
                </a:lnTo>
                <a:lnTo>
                  <a:pt x="0" y="0"/>
                </a:lnTo>
                <a:lnTo>
                  <a:pt x="0" y="5143500"/>
                </a:lnTo>
              </a:path>
            </a:pathLst>
          </a:custGeom>
          <a:solidFill>
            <a:srgbClr val="ECEC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 name="Date Placeholder 3"/>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fld>
            <a:endParaRPr lang="en-US" dirty="0"/>
          </a:p>
        </p:txBody>
      </p:sp>
      <p:sp>
        <p:nvSpPr>
          <p:cNvPr id="5" name="Footer Placeholder 4"/>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609917" y="2134095"/>
            <a:ext cx="5387605" cy="6036015"/>
          </a:xfrm>
          <a:prstGeom prst="rect">
            <a:avLst/>
          </a:prstGeo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200828" y="2134095"/>
            <a:ext cx="5387605" cy="6036015"/>
          </a:xfrm>
          <a:prstGeom prst="rect">
            <a:avLst/>
          </a:prstGeo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fld>
            <a:endParaRPr lang="en-US" dirty="0"/>
          </a:p>
        </p:txBody>
      </p:sp>
      <p:sp>
        <p:nvSpPr>
          <p:cNvPr id="6" name="Footer Placeholder 5"/>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7" name="Slide Number Placeholder 6"/>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918" y="2047291"/>
            <a:ext cx="5389723" cy="853214"/>
          </a:xfrm>
          <a:prstGeom prst="rect">
            <a:avLst/>
          </a:prstGeom>
        </p:spPr>
        <p:txBody>
          <a:bodyPr anchor="b"/>
          <a:lstStyle>
            <a:lvl1pPr marL="0" indent="0">
              <a:buNone/>
              <a:defRPr sz="3200" b="1"/>
            </a:lvl1pPr>
            <a:lvl2pPr marL="609600" indent="0">
              <a:buNone/>
              <a:defRPr sz="2700" b="1"/>
            </a:lvl2pPr>
            <a:lvl3pPr marL="1219835" indent="0">
              <a:buNone/>
              <a:defRPr sz="2400" b="1"/>
            </a:lvl3pPr>
            <a:lvl4pPr marL="1829435" indent="0">
              <a:buNone/>
              <a:defRPr sz="2100" b="1"/>
            </a:lvl4pPr>
            <a:lvl5pPr marL="2439035" indent="0">
              <a:buNone/>
              <a:defRPr sz="2100" b="1"/>
            </a:lvl5pPr>
            <a:lvl6pPr marL="3049270" indent="0">
              <a:buNone/>
              <a:defRPr sz="2100" b="1"/>
            </a:lvl6pPr>
            <a:lvl7pPr marL="3658870" indent="0">
              <a:buNone/>
              <a:defRPr sz="2100" b="1"/>
            </a:lvl7pPr>
            <a:lvl8pPr marL="4268470" indent="0">
              <a:buNone/>
              <a:defRPr sz="2100" b="1"/>
            </a:lvl8pPr>
            <a:lvl9pPr marL="4878705" indent="0">
              <a:buNone/>
              <a:defRPr sz="2100" b="1"/>
            </a:lvl9pPr>
          </a:lstStyle>
          <a:p>
            <a:pPr lvl="0"/>
            <a:r>
              <a:rPr lang="en-US"/>
              <a:t>Click to edit Master text styles</a:t>
            </a:r>
            <a:endParaRPr lang="en-US"/>
          </a:p>
        </p:txBody>
      </p:sp>
      <p:sp>
        <p:nvSpPr>
          <p:cNvPr id="4" name="Content Placeholder 3"/>
          <p:cNvSpPr>
            <a:spLocks noGrp="1"/>
          </p:cNvSpPr>
          <p:nvPr>
            <p:ph sz="half" idx="2"/>
          </p:nvPr>
        </p:nvSpPr>
        <p:spPr>
          <a:xfrm>
            <a:off x="609918" y="2900505"/>
            <a:ext cx="5389723" cy="5269604"/>
          </a:xfrm>
          <a:prstGeom prst="rect">
            <a:avLst/>
          </a:prstGeo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6593" y="2047291"/>
            <a:ext cx="5391840" cy="853214"/>
          </a:xfrm>
          <a:prstGeom prst="rect">
            <a:avLst/>
          </a:prstGeom>
        </p:spPr>
        <p:txBody>
          <a:bodyPr anchor="b"/>
          <a:lstStyle>
            <a:lvl1pPr marL="0" indent="0">
              <a:buNone/>
              <a:defRPr sz="3200" b="1"/>
            </a:lvl1pPr>
            <a:lvl2pPr marL="609600" indent="0">
              <a:buNone/>
              <a:defRPr sz="2700" b="1"/>
            </a:lvl2pPr>
            <a:lvl3pPr marL="1219835" indent="0">
              <a:buNone/>
              <a:defRPr sz="2400" b="1"/>
            </a:lvl3pPr>
            <a:lvl4pPr marL="1829435" indent="0">
              <a:buNone/>
              <a:defRPr sz="2100" b="1"/>
            </a:lvl4pPr>
            <a:lvl5pPr marL="2439035" indent="0">
              <a:buNone/>
              <a:defRPr sz="2100" b="1"/>
            </a:lvl5pPr>
            <a:lvl6pPr marL="3049270" indent="0">
              <a:buNone/>
              <a:defRPr sz="2100" b="1"/>
            </a:lvl6pPr>
            <a:lvl7pPr marL="3658870" indent="0">
              <a:buNone/>
              <a:defRPr sz="2100" b="1"/>
            </a:lvl7pPr>
            <a:lvl8pPr marL="4268470" indent="0">
              <a:buNone/>
              <a:defRPr sz="2100" b="1"/>
            </a:lvl8pPr>
            <a:lvl9pPr marL="4878705" indent="0">
              <a:buNone/>
              <a:defRPr sz="2100" b="1"/>
            </a:lvl9pPr>
          </a:lstStyle>
          <a:p>
            <a:pPr lvl="0"/>
            <a:r>
              <a:rPr lang="en-US"/>
              <a:t>Click to edit Master text styles</a:t>
            </a:r>
            <a:endParaRPr lang="en-US"/>
          </a:p>
        </p:txBody>
      </p:sp>
      <p:sp>
        <p:nvSpPr>
          <p:cNvPr id="6" name="Content Placeholder 5"/>
          <p:cNvSpPr>
            <a:spLocks noGrp="1"/>
          </p:cNvSpPr>
          <p:nvPr>
            <p:ph sz="quarter" idx="4"/>
          </p:nvPr>
        </p:nvSpPr>
        <p:spPr>
          <a:xfrm>
            <a:off x="6196593" y="2900505"/>
            <a:ext cx="5391840" cy="5269604"/>
          </a:xfrm>
          <a:prstGeom prst="rect">
            <a:avLst/>
          </a:prstGeo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fld>
            <a:endParaRPr lang="en-US" dirty="0"/>
          </a:p>
        </p:txBody>
      </p:sp>
      <p:sp>
        <p:nvSpPr>
          <p:cNvPr id="8" name="Footer Placeholder 7"/>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9" name="Slide Number Placeholder 8"/>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fld>
            <a:endParaRPr lang="en-US" dirty="0"/>
          </a:p>
        </p:txBody>
      </p:sp>
      <p:sp>
        <p:nvSpPr>
          <p:cNvPr id="3" name="Footer Placeholder 2"/>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4" name="Slide Number Placeholder 3"/>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一级标题">
    <p:spTree>
      <p:nvGrpSpPr>
        <p:cNvPr id="1" name=""/>
        <p:cNvGrpSpPr/>
        <p:nvPr/>
      </p:nvGrpSpPr>
      <p:grpSpPr>
        <a:xfrm>
          <a:off x="0" y="0"/>
          <a:ext cx="0" cy="0"/>
          <a:chOff x="0" y="0"/>
          <a:chExt cx="0" cy="0"/>
        </a:xfrm>
      </p:grpSpPr>
      <p:sp>
        <p:nvSpPr>
          <p:cNvPr id="2" name="Title 1"/>
          <p:cNvSpPr>
            <a:spLocks noGrp="1"/>
          </p:cNvSpPr>
          <p:nvPr>
            <p:ph type="title"/>
          </p:nvPr>
        </p:nvSpPr>
        <p:spPr>
          <a:xfrm>
            <a:off x="774700" y="352424"/>
            <a:ext cx="5334000" cy="429419"/>
          </a:xfrm>
          <a:prstGeom prst="rect">
            <a:avLst/>
          </a:prstGeom>
        </p:spPr>
        <p:txBody>
          <a:bodyPr/>
          <a:lstStyle/>
          <a:p>
            <a:r>
              <a:rPr lang="en-US" dirty="0"/>
              <a:t>Click to edit Master title style</a:t>
            </a:r>
            <a:endParaRPr lang="en-US" dirty="0"/>
          </a:p>
        </p:txBody>
      </p:sp>
      <p:sp>
        <p:nvSpPr>
          <p:cNvPr id="3" name="Content Placeholder 2"/>
          <p:cNvSpPr>
            <a:spLocks noGrp="1"/>
          </p:cNvSpPr>
          <p:nvPr>
            <p:ph idx="1"/>
          </p:nvPr>
        </p:nvSpPr>
        <p:spPr>
          <a:xfrm>
            <a:off x="609918" y="1143795"/>
            <a:ext cx="10978515" cy="5029200"/>
          </a:xfrm>
          <a:prstGeom prst="rect">
            <a:avLst/>
          </a:prstGeom>
        </p:spPr>
        <p:txBody>
          <a:bodyPr/>
          <a:lstStyle>
            <a:lvl1pPr marL="457200" indent="-457200">
              <a:lnSpc>
                <a:spcPct val="150000"/>
              </a:lnSpc>
              <a:buSzPct val="80000"/>
              <a:buFont typeface="Wingdings" panose="05000000000000000000" pitchFamily="2" charset="2"/>
              <a:buChar char="l"/>
              <a:defRPr>
                <a:solidFill>
                  <a:schemeClr val="tx1">
                    <a:lumMod val="75000"/>
                    <a:lumOff val="25000"/>
                  </a:schemeClr>
                </a:solidFill>
                <a:latin typeface="+mn-ea"/>
                <a:ea typeface="+mn-ea"/>
              </a:defRPr>
            </a:lvl1pPr>
            <a:lvl2pPr>
              <a:lnSpc>
                <a:spcPct val="150000"/>
              </a:lnSpc>
              <a:defRPr>
                <a:solidFill>
                  <a:schemeClr val="tx1">
                    <a:lumMod val="75000"/>
                    <a:lumOff val="25000"/>
                  </a:schemeClr>
                </a:solidFill>
                <a:latin typeface="+mn-ea"/>
                <a:ea typeface="+mn-ea"/>
              </a:defRPr>
            </a:lvl2pPr>
            <a:lvl3pPr>
              <a:lnSpc>
                <a:spcPct val="150000"/>
              </a:lnSpc>
              <a:defRPr>
                <a:latin typeface="+mn-ea"/>
                <a:ea typeface="+mn-ea"/>
              </a:defRPr>
            </a:lvl3pPr>
            <a:lvl4pPr>
              <a:lnSpc>
                <a:spcPct val="150000"/>
              </a:lnSpc>
              <a:defRPr>
                <a:latin typeface="+mn-ea"/>
                <a:ea typeface="+mn-ea"/>
              </a:defRPr>
            </a:lvl4pPr>
            <a:lvl5pPr>
              <a:lnSpc>
                <a:spcPct val="150000"/>
              </a:lnSpc>
              <a:defRPr>
                <a:latin typeface="+mn-ea"/>
                <a:ea typeface="+mn-ea"/>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918" y="364151"/>
            <a:ext cx="4013173" cy="1549759"/>
          </a:xfrm>
          <a:prstGeom prst="rect">
            <a:avLst/>
          </a:prstGeom>
        </p:spPr>
        <p:txBody>
          <a:bodyPr anchor="b"/>
          <a:lstStyle>
            <a:lvl1pPr algn="l">
              <a:defRPr sz="2700" b="1"/>
            </a:lvl1pPr>
          </a:lstStyle>
          <a:p>
            <a:r>
              <a:rPr lang="en-US"/>
              <a:t>Click to edit Master title style</a:t>
            </a:r>
            <a:endParaRPr lang="en-US"/>
          </a:p>
        </p:txBody>
      </p:sp>
      <p:sp>
        <p:nvSpPr>
          <p:cNvPr id="3" name="Content Placeholder 2"/>
          <p:cNvSpPr>
            <a:spLocks noGrp="1"/>
          </p:cNvSpPr>
          <p:nvPr>
            <p:ph idx="1"/>
          </p:nvPr>
        </p:nvSpPr>
        <p:spPr>
          <a:xfrm>
            <a:off x="4769216" y="364152"/>
            <a:ext cx="6819216" cy="7805958"/>
          </a:xfrm>
          <a:prstGeom prst="rect">
            <a:avLst/>
          </a:prstGeo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918" y="1913910"/>
            <a:ext cx="4013173" cy="6256199"/>
          </a:xfrm>
          <a:prstGeom prst="rect">
            <a:avLst/>
          </a:prstGeom>
        </p:spPr>
        <p:txBody>
          <a:bodyPr/>
          <a:lstStyle>
            <a:lvl1pPr marL="0" indent="0">
              <a:buNone/>
              <a:defRPr sz="1900"/>
            </a:lvl1pPr>
            <a:lvl2pPr marL="609600" indent="0">
              <a:buNone/>
              <a:defRPr sz="1600"/>
            </a:lvl2pPr>
            <a:lvl3pPr marL="1219835" indent="0">
              <a:buNone/>
              <a:defRPr sz="1300"/>
            </a:lvl3pPr>
            <a:lvl4pPr marL="1829435" indent="0">
              <a:buNone/>
              <a:defRPr sz="1200"/>
            </a:lvl4pPr>
            <a:lvl5pPr marL="2439035" indent="0">
              <a:buNone/>
              <a:defRPr sz="1200"/>
            </a:lvl5pPr>
            <a:lvl6pPr marL="3049270" indent="0">
              <a:buNone/>
              <a:defRPr sz="1200"/>
            </a:lvl6pPr>
            <a:lvl7pPr marL="3658870" indent="0">
              <a:buNone/>
              <a:defRPr sz="1200"/>
            </a:lvl7pPr>
            <a:lvl8pPr marL="4268470" indent="0">
              <a:buNone/>
              <a:defRPr sz="1200"/>
            </a:lvl8pPr>
            <a:lvl9pPr marL="4878705"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fld>
            <a:endParaRPr lang="en-US" dirty="0"/>
          </a:p>
        </p:txBody>
      </p:sp>
      <p:sp>
        <p:nvSpPr>
          <p:cNvPr id="6" name="Footer Placeholder 5"/>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7" name="Slide Number Placeholder 6"/>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962" y="6402282"/>
            <a:ext cx="7319010" cy="755826"/>
          </a:xfrm>
          <a:prstGeom prst="rect">
            <a:avLst/>
          </a:prstGeom>
        </p:spPr>
        <p:txBody>
          <a:bodyPr anchor="b"/>
          <a:lstStyle>
            <a:lvl1pPr algn="l">
              <a:defRPr sz="2700" b="1"/>
            </a:lvl1pPr>
          </a:lstStyle>
          <a:p>
            <a:r>
              <a:rPr lang="en-US"/>
              <a:t>Click to edit Master title style</a:t>
            </a:r>
            <a:endParaRPr lang="en-US"/>
          </a:p>
        </p:txBody>
      </p:sp>
      <p:sp>
        <p:nvSpPr>
          <p:cNvPr id="3" name="Picture Placeholder 2"/>
          <p:cNvSpPr>
            <a:spLocks noGrp="1"/>
          </p:cNvSpPr>
          <p:nvPr>
            <p:ph type="pic" idx="1"/>
          </p:nvPr>
        </p:nvSpPr>
        <p:spPr>
          <a:xfrm>
            <a:off x="2390962" y="817223"/>
            <a:ext cx="7319010" cy="5487670"/>
          </a:xfrm>
          <a:prstGeom prst="rect">
            <a:avLst/>
          </a:prstGeom>
        </p:spPr>
        <p:txBody>
          <a:bodyPr/>
          <a:lstStyle>
            <a:lvl1pPr marL="0" indent="0">
              <a:buNone/>
              <a:defRPr sz="4300"/>
            </a:lvl1pPr>
            <a:lvl2pPr marL="609600" indent="0">
              <a:buNone/>
              <a:defRPr sz="3700"/>
            </a:lvl2pPr>
            <a:lvl3pPr marL="1219835" indent="0">
              <a:buNone/>
              <a:defRPr sz="3200"/>
            </a:lvl3pPr>
            <a:lvl4pPr marL="1829435" indent="0">
              <a:buNone/>
              <a:defRPr sz="2700"/>
            </a:lvl4pPr>
            <a:lvl5pPr marL="2439035" indent="0">
              <a:buNone/>
              <a:defRPr sz="2700"/>
            </a:lvl5pPr>
            <a:lvl6pPr marL="3049270" indent="0">
              <a:buNone/>
              <a:defRPr sz="2700"/>
            </a:lvl6pPr>
            <a:lvl7pPr marL="3658870" indent="0">
              <a:buNone/>
              <a:defRPr sz="2700"/>
            </a:lvl7pPr>
            <a:lvl8pPr marL="4268470" indent="0">
              <a:buNone/>
              <a:defRPr sz="2700"/>
            </a:lvl8pPr>
            <a:lvl9pPr marL="4878705" indent="0">
              <a:buNone/>
              <a:defRPr sz="2700"/>
            </a:lvl9pPr>
          </a:lstStyle>
          <a:p>
            <a:endParaRPr lang="en-US" dirty="0"/>
          </a:p>
        </p:txBody>
      </p:sp>
      <p:sp>
        <p:nvSpPr>
          <p:cNvPr id="4" name="Text Placeholder 3"/>
          <p:cNvSpPr>
            <a:spLocks noGrp="1"/>
          </p:cNvSpPr>
          <p:nvPr>
            <p:ph type="body" sz="half" idx="2"/>
          </p:nvPr>
        </p:nvSpPr>
        <p:spPr>
          <a:xfrm>
            <a:off x="2390962" y="7158108"/>
            <a:ext cx="7319010" cy="1073398"/>
          </a:xfrm>
          <a:prstGeom prst="rect">
            <a:avLst/>
          </a:prstGeom>
        </p:spPr>
        <p:txBody>
          <a:bodyPr/>
          <a:lstStyle>
            <a:lvl1pPr marL="0" indent="0">
              <a:buNone/>
              <a:defRPr sz="1900"/>
            </a:lvl1pPr>
            <a:lvl2pPr marL="609600" indent="0">
              <a:buNone/>
              <a:defRPr sz="1600"/>
            </a:lvl2pPr>
            <a:lvl3pPr marL="1219835" indent="0">
              <a:buNone/>
              <a:defRPr sz="1300"/>
            </a:lvl3pPr>
            <a:lvl4pPr marL="1829435" indent="0">
              <a:buNone/>
              <a:defRPr sz="1200"/>
            </a:lvl4pPr>
            <a:lvl5pPr marL="2439035" indent="0">
              <a:buNone/>
              <a:defRPr sz="1200"/>
            </a:lvl5pPr>
            <a:lvl6pPr marL="3049270" indent="0">
              <a:buNone/>
              <a:defRPr sz="1200"/>
            </a:lvl6pPr>
            <a:lvl7pPr marL="3658870" indent="0">
              <a:buNone/>
              <a:defRPr sz="1200"/>
            </a:lvl7pPr>
            <a:lvl8pPr marL="4268470" indent="0">
              <a:buNone/>
              <a:defRPr sz="1200"/>
            </a:lvl8pPr>
            <a:lvl9pPr marL="4878705"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fld>
            <a:endParaRPr lang="en-US" dirty="0"/>
          </a:p>
        </p:txBody>
      </p:sp>
      <p:sp>
        <p:nvSpPr>
          <p:cNvPr id="6" name="Footer Placeholder 5"/>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7" name="Slide Number Placeholder 6"/>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609918" y="2134095"/>
            <a:ext cx="10978515" cy="6036015"/>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fld>
            <a:endParaRPr lang="en-US" dirty="0"/>
          </a:p>
        </p:txBody>
      </p:sp>
      <p:sp>
        <p:nvSpPr>
          <p:cNvPr id="5" name="Footer Placeholder 4"/>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3804" y="366269"/>
            <a:ext cx="2744629" cy="7803840"/>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918" y="366269"/>
            <a:ext cx="8030580" cy="7803840"/>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fld>
            <a:endParaRPr lang="en-US" dirty="0"/>
          </a:p>
        </p:txBody>
      </p:sp>
      <p:sp>
        <p:nvSpPr>
          <p:cNvPr id="5" name="Footer Placeholder 4"/>
          <p:cNvSpPr>
            <a:spLocks noGrp="1"/>
          </p:cNvSpPr>
          <p:nvPr>
            <p:ph type="ftr" sz="quarter" idx="11"/>
          </p:nvPr>
        </p:nvSpPr>
        <p:spPr>
          <a:xfrm>
            <a:off x="4167770" y="8477096"/>
            <a:ext cx="3862811" cy="486946"/>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42151" y="8477096"/>
            <a:ext cx="2846282" cy="486946"/>
          </a:xfrm>
          <a:prstGeom prst="rect">
            <a:avLst/>
          </a:prstGeom>
        </p:spPr>
        <p:txBody>
          <a:bodyPr/>
          <a:lstStyle/>
          <a:p>
            <a:fld id="{B6F15528-21DE-4FAA-801E-634DDDAF4B2B}" type="slidenum">
              <a:rPr lang="en-US" smtClean="0"/>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876" y="2841226"/>
            <a:ext cx="10368598" cy="1960487"/>
          </a:xfrm>
          <a:prstGeom prst="rect">
            <a:avLst/>
          </a:prstGeom>
        </p:spPr>
        <p:txBody>
          <a:bodyPr/>
          <a:lstStyle/>
          <a:p>
            <a:r>
              <a:rPr lang="en-US" dirty="0"/>
              <a:t>Click to edit Master title style</a:t>
            </a:r>
            <a:endParaRPr lang="en-US" dirty="0"/>
          </a:p>
        </p:txBody>
      </p:sp>
      <p:sp>
        <p:nvSpPr>
          <p:cNvPr id="3" name="Subtitle 2"/>
          <p:cNvSpPr>
            <a:spLocks noGrp="1"/>
          </p:cNvSpPr>
          <p:nvPr>
            <p:ph type="subTitle" idx="1"/>
          </p:nvPr>
        </p:nvSpPr>
        <p:spPr>
          <a:xfrm>
            <a:off x="1829754" y="5182801"/>
            <a:ext cx="8538845" cy="2337341"/>
          </a:xfrm>
          <a:prstGeom prst="rect">
            <a:avLst/>
          </a:prstGeo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a:xfrm>
            <a:off x="9343051" y="8535194"/>
            <a:ext cx="2846282" cy="486946"/>
          </a:xfrm>
          <a:prstGeom prst="rect">
            <a:avLst/>
          </a:prstGeom>
        </p:spPr>
        <p:txBody>
          <a:bodyPr/>
          <a:lstStyle/>
          <a:p>
            <a:fld id="{1D8BD707-D9CF-40AE-B4C6-C98DA3205C09}" type="datetimeFigureOut">
              <a:rPr lang="en-US" smtClean="0"/>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一级标题">
    <p:spTree>
      <p:nvGrpSpPr>
        <p:cNvPr id="1" name=""/>
        <p:cNvGrpSpPr/>
        <p:nvPr/>
      </p:nvGrpSpPr>
      <p:grpSpPr>
        <a:xfrm>
          <a:off x="0" y="0"/>
          <a:ext cx="0" cy="0"/>
          <a:chOff x="0" y="0"/>
          <a:chExt cx="0" cy="0"/>
        </a:xfrm>
      </p:grpSpPr>
      <p:sp>
        <p:nvSpPr>
          <p:cNvPr id="2" name="Title 1"/>
          <p:cNvSpPr>
            <a:spLocks noGrp="1"/>
          </p:cNvSpPr>
          <p:nvPr>
            <p:ph type="title"/>
          </p:nvPr>
        </p:nvSpPr>
        <p:spPr>
          <a:xfrm>
            <a:off x="774701" y="352425"/>
            <a:ext cx="5334000" cy="429419"/>
          </a:xfrm>
          <a:prstGeom prst="rect">
            <a:avLst/>
          </a:prstGeom>
        </p:spPr>
        <p:txBody>
          <a:bodyPr/>
          <a:lstStyle/>
          <a:p>
            <a:r>
              <a:rPr lang="en-US" dirty="0"/>
              <a:t>Click to edit Master title style</a:t>
            </a:r>
            <a:endParaRPr lang="en-US" dirty="0"/>
          </a:p>
        </p:txBody>
      </p:sp>
      <p:sp>
        <p:nvSpPr>
          <p:cNvPr id="3" name="Content Placeholder 2"/>
          <p:cNvSpPr>
            <a:spLocks noGrp="1"/>
          </p:cNvSpPr>
          <p:nvPr>
            <p:ph idx="1"/>
          </p:nvPr>
        </p:nvSpPr>
        <p:spPr>
          <a:xfrm>
            <a:off x="609919" y="1143795"/>
            <a:ext cx="10978515" cy="5029200"/>
          </a:xfrm>
          <a:prstGeom prst="rect">
            <a:avLst/>
          </a:prstGeom>
        </p:spPr>
        <p:txBody>
          <a:bodyPr/>
          <a:lstStyle>
            <a:lvl1pPr marL="457200" indent="-457200">
              <a:lnSpc>
                <a:spcPct val="150000"/>
              </a:lnSpc>
              <a:buSzPct val="80000"/>
              <a:buFont typeface="Wingdings" panose="05000000000000000000" pitchFamily="2" charset="2"/>
              <a:buChar char="l"/>
              <a:defRPr>
                <a:solidFill>
                  <a:schemeClr val="tx1">
                    <a:lumMod val="75000"/>
                    <a:lumOff val="25000"/>
                  </a:schemeClr>
                </a:solidFill>
                <a:latin typeface="+mn-ea"/>
                <a:ea typeface="+mn-ea"/>
              </a:defRPr>
            </a:lvl1pPr>
            <a:lvl2pPr>
              <a:lnSpc>
                <a:spcPct val="150000"/>
              </a:lnSpc>
              <a:defRPr>
                <a:solidFill>
                  <a:schemeClr val="tx1">
                    <a:lumMod val="75000"/>
                    <a:lumOff val="25000"/>
                  </a:schemeClr>
                </a:solidFill>
                <a:latin typeface="+mn-ea"/>
                <a:ea typeface="+mn-ea"/>
              </a:defRPr>
            </a:lvl2pPr>
            <a:lvl3pPr>
              <a:lnSpc>
                <a:spcPct val="150000"/>
              </a:lnSpc>
              <a:defRPr>
                <a:latin typeface="+mn-ea"/>
                <a:ea typeface="+mn-ea"/>
              </a:defRPr>
            </a:lvl3pPr>
            <a:lvl4pPr>
              <a:lnSpc>
                <a:spcPct val="150000"/>
              </a:lnSpc>
              <a:defRPr>
                <a:latin typeface="+mn-ea"/>
                <a:ea typeface="+mn-ea"/>
              </a:defRPr>
            </a:lvl4pPr>
            <a:lvl5pPr>
              <a:lnSpc>
                <a:spcPct val="150000"/>
              </a:lnSpc>
              <a:defRPr>
                <a:latin typeface="+mn-ea"/>
                <a:ea typeface="+mn-ea"/>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两级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74701" y="362744"/>
            <a:ext cx="6581775" cy="400050"/>
          </a:xfrm>
          <a:prstGeom prst="rect">
            <a:avLst/>
          </a:prstGeom>
        </p:spPr>
        <p:txBody>
          <a:bodyPr/>
          <a:lstStyle/>
          <a:p>
            <a:r>
              <a:rPr lang="en-US" dirty="0"/>
              <a:t>Click to edit Master title style</a:t>
            </a:r>
            <a:endParaRPr lang="en-US" dirty="0"/>
          </a:p>
        </p:txBody>
      </p:sp>
      <p:sp>
        <p:nvSpPr>
          <p:cNvPr id="3" name="Content Placeholder 2"/>
          <p:cNvSpPr>
            <a:spLocks noGrp="1"/>
          </p:cNvSpPr>
          <p:nvPr>
            <p:ph idx="1"/>
          </p:nvPr>
        </p:nvSpPr>
        <p:spPr>
          <a:xfrm>
            <a:off x="609919" y="1600994"/>
            <a:ext cx="10978515" cy="4572000"/>
          </a:xfrm>
          <a:prstGeom prst="rect">
            <a:avLst/>
          </a:prstGeom>
        </p:spPr>
        <p:txBody>
          <a:bodyPr/>
          <a:lstStyle>
            <a:lvl1pPr marL="457200" indent="-457200">
              <a:lnSpc>
                <a:spcPct val="150000"/>
              </a:lnSpc>
              <a:buSzPct val="80000"/>
              <a:buFont typeface="Wingdings" panose="05000000000000000000" pitchFamily="2" charset="2"/>
              <a:buChar char="l"/>
              <a:defRPr>
                <a:solidFill>
                  <a:schemeClr val="tx1">
                    <a:lumMod val="75000"/>
                    <a:lumOff val="25000"/>
                  </a:schemeClr>
                </a:solidFill>
                <a:latin typeface="+mn-ea"/>
                <a:ea typeface="+mn-ea"/>
              </a:defRPr>
            </a:lvl1pPr>
            <a:lvl2pPr>
              <a:lnSpc>
                <a:spcPct val="150000"/>
              </a:lnSpc>
              <a:defRPr>
                <a:solidFill>
                  <a:schemeClr val="tx1">
                    <a:lumMod val="75000"/>
                    <a:lumOff val="25000"/>
                  </a:schemeClr>
                </a:solidFill>
                <a:latin typeface="+mn-ea"/>
                <a:ea typeface="+mn-ea"/>
              </a:defRPr>
            </a:lvl2pPr>
            <a:lvl3pPr>
              <a:lnSpc>
                <a:spcPct val="150000"/>
              </a:lnSpc>
              <a:defRPr>
                <a:latin typeface="+mn-ea"/>
                <a:ea typeface="+mn-ea"/>
              </a:defRPr>
            </a:lvl3pPr>
            <a:lvl4pPr>
              <a:lnSpc>
                <a:spcPct val="150000"/>
              </a:lnSpc>
              <a:defRPr>
                <a:latin typeface="+mn-ea"/>
                <a:ea typeface="+mn-ea"/>
              </a:defRPr>
            </a:lvl4pPr>
            <a:lvl5pPr>
              <a:lnSpc>
                <a:spcPct val="150000"/>
              </a:lnSpc>
              <a:defRPr>
                <a:latin typeface="+mn-ea"/>
                <a:ea typeface="+mn-ea"/>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a:xfrm>
            <a:off x="609917" y="8477097"/>
            <a:ext cx="2846282" cy="486946"/>
          </a:xfrm>
          <a:prstGeom prst="rect">
            <a:avLst/>
          </a:prstGeom>
        </p:spPr>
        <p:txBody>
          <a:bodyPr/>
          <a:lstStyle/>
          <a:p>
            <a:fld id="{1D8BD707-D9CF-40AE-B4C6-C98DA3205C09}"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dirty="0"/>
          </a:p>
        </p:txBody>
      </p:sp>
      <p:sp>
        <p:nvSpPr>
          <p:cNvPr id="7" name="Content Placeholder 2"/>
          <p:cNvSpPr>
            <a:spLocks noGrp="1"/>
          </p:cNvSpPr>
          <p:nvPr>
            <p:ph idx="13"/>
          </p:nvPr>
        </p:nvSpPr>
        <p:spPr>
          <a:xfrm>
            <a:off x="841375" y="984137"/>
            <a:ext cx="10747058" cy="464458"/>
          </a:xfrm>
          <a:prstGeom prst="rect">
            <a:avLst/>
          </a:prstGeom>
        </p:spPr>
        <p:txBody>
          <a:bodyPr/>
          <a:lstStyle>
            <a:lvl1pPr marL="0" indent="0">
              <a:lnSpc>
                <a:spcPct val="120000"/>
              </a:lnSpc>
              <a:buSzPct val="80000"/>
              <a:buFont typeface="Wingdings" panose="05000000000000000000" pitchFamily="2" charset="2"/>
              <a:buNone/>
              <a:defRPr b="0">
                <a:solidFill>
                  <a:schemeClr val="tx1">
                    <a:lumMod val="95000"/>
                    <a:lumOff val="5000"/>
                  </a:schemeClr>
                </a:solidFill>
              </a:defRPr>
            </a:lvl1pPr>
          </a:lstStyle>
          <a:p>
            <a:pPr lvl="0"/>
            <a:r>
              <a:rPr lang="en-US" dirty="0"/>
              <a:t>Click to edit Master text styles</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Freeform 3"/>
          <p:cNvSpPr/>
          <p:nvPr userDrawn="1"/>
        </p:nvSpPr>
        <p:spPr>
          <a:xfrm>
            <a:off x="-73025" y="0"/>
            <a:ext cx="12271375" cy="6859588"/>
          </a:xfrm>
          <a:custGeom>
            <a:avLst/>
            <a:gdLst>
              <a:gd name="connsiteX0" fmla="*/ 0 w 9144000"/>
              <a:gd name="connsiteY0" fmla="*/ 5143500 h 5143500"/>
              <a:gd name="connsiteX1" fmla="*/ 9144000 w 9144000"/>
              <a:gd name="connsiteY1" fmla="*/ 5143500 h 5143500"/>
              <a:gd name="connsiteX2" fmla="*/ 9144000 w 9144000"/>
              <a:gd name="connsiteY2" fmla="*/ 0 h 5143500"/>
              <a:gd name="connsiteX3" fmla="*/ 0 w 9144000"/>
              <a:gd name="connsiteY3" fmla="*/ 0 h 5143500"/>
              <a:gd name="connsiteX4" fmla="*/ 0 w 9144000"/>
              <a:gd name="connsiteY4" fmla="*/ 5143500 h 5143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5143500">
                <a:moveTo>
                  <a:pt x="0" y="5143500"/>
                </a:moveTo>
                <a:lnTo>
                  <a:pt x="9144000" y="5143500"/>
                </a:lnTo>
                <a:lnTo>
                  <a:pt x="9144000" y="0"/>
                </a:lnTo>
                <a:lnTo>
                  <a:pt x="0" y="0"/>
                </a:lnTo>
                <a:lnTo>
                  <a:pt x="0" y="5143500"/>
                </a:lnTo>
              </a:path>
            </a:pathLst>
          </a:custGeom>
          <a:solidFill>
            <a:srgbClr val="ECEC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28" tIns="60963" rIns="121928" bIns="60963" rtlCol="0" anchor="ctr"/>
          <a:lstStyle/>
          <a:p>
            <a:pPr algn="ctr"/>
            <a:endParaRPr lang="zh-CN" altLang="en-US" sz="1800"/>
          </a:p>
        </p:txBody>
      </p:sp>
      <p:sp>
        <p:nvSpPr>
          <p:cNvPr id="4" name="Date Placeholder 3"/>
          <p:cNvSpPr>
            <a:spLocks noGrp="1"/>
          </p:cNvSpPr>
          <p:nvPr>
            <p:ph type="dt" sz="half" idx="10"/>
          </p:nvPr>
        </p:nvSpPr>
        <p:spPr>
          <a:xfrm>
            <a:off x="609917" y="8477097"/>
            <a:ext cx="2846282" cy="486946"/>
          </a:xfrm>
          <a:prstGeom prst="rect">
            <a:avLst/>
          </a:prstGeom>
        </p:spPr>
        <p:txBody>
          <a:bodyPr/>
          <a:lstStyle/>
          <a:p>
            <a:fld id="{1D8BD707-D9CF-40AE-B4C6-C98DA3205C09}"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919" y="366270"/>
            <a:ext cx="10978515" cy="152435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609917" y="2134095"/>
            <a:ext cx="5387605" cy="6036015"/>
          </a:xfrm>
          <a:prstGeom prst="rect">
            <a:avLst/>
          </a:prstGeo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200829" y="2134095"/>
            <a:ext cx="5387605" cy="6036015"/>
          </a:xfrm>
          <a:prstGeom prst="rect">
            <a:avLst/>
          </a:prstGeo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609917" y="8477097"/>
            <a:ext cx="2846282" cy="486946"/>
          </a:xfrm>
          <a:prstGeom prst="rect">
            <a:avLst/>
          </a:prstGeom>
        </p:spPr>
        <p:txBody>
          <a:bodyPr/>
          <a:lstStyle/>
          <a:p>
            <a:fld id="{1D8BD707-D9CF-40AE-B4C6-C98DA3205C09}"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919" y="366270"/>
            <a:ext cx="10978515" cy="1524353"/>
          </a:xfrm>
          <a:prstGeom prst="rect">
            <a:avLst/>
          </a:prstGeo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919" y="2047291"/>
            <a:ext cx="5389723" cy="853214"/>
          </a:xfrm>
          <a:prstGeom prst="rect">
            <a:avLst/>
          </a:prstGeo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en-US"/>
              <a:t>Click to edit Master text styles</a:t>
            </a:r>
            <a:endParaRPr lang="en-US"/>
          </a:p>
        </p:txBody>
      </p:sp>
      <p:sp>
        <p:nvSpPr>
          <p:cNvPr id="4" name="Content Placeholder 3"/>
          <p:cNvSpPr>
            <a:spLocks noGrp="1"/>
          </p:cNvSpPr>
          <p:nvPr>
            <p:ph sz="half" idx="2"/>
          </p:nvPr>
        </p:nvSpPr>
        <p:spPr>
          <a:xfrm>
            <a:off x="609919" y="2900505"/>
            <a:ext cx="5389723" cy="5269604"/>
          </a:xfrm>
          <a:prstGeom prst="rect">
            <a:avLst/>
          </a:prstGeo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6593" y="2047291"/>
            <a:ext cx="5391840" cy="853214"/>
          </a:xfrm>
          <a:prstGeom prst="rect">
            <a:avLst/>
          </a:prstGeom>
        </p:spPr>
        <p:txBody>
          <a:bodyPr anchor="b"/>
          <a:lstStyle>
            <a:lvl1pPr marL="0" indent="0">
              <a:buNone/>
              <a:defRPr sz="3200" b="1"/>
            </a:lvl1pPr>
            <a:lvl2pPr marL="609600" indent="0">
              <a:buNone/>
              <a:defRPr sz="2700" b="1"/>
            </a:lvl2pPr>
            <a:lvl3pPr marL="1219200" indent="0">
              <a:buNone/>
              <a:defRPr sz="2400" b="1"/>
            </a:lvl3pPr>
            <a:lvl4pPr marL="1828800" indent="0">
              <a:buNone/>
              <a:defRPr sz="2100" b="1"/>
            </a:lvl4pPr>
            <a:lvl5pPr marL="2438400" indent="0">
              <a:buNone/>
              <a:defRPr sz="2100" b="1"/>
            </a:lvl5pPr>
            <a:lvl6pPr marL="3048000" indent="0">
              <a:buNone/>
              <a:defRPr sz="2100" b="1"/>
            </a:lvl6pPr>
            <a:lvl7pPr marL="3657600" indent="0">
              <a:buNone/>
              <a:defRPr sz="2100" b="1"/>
            </a:lvl7pPr>
            <a:lvl8pPr marL="4267200" indent="0">
              <a:buNone/>
              <a:defRPr sz="2100" b="1"/>
            </a:lvl8pPr>
            <a:lvl9pPr marL="4876800" indent="0">
              <a:buNone/>
              <a:defRPr sz="2100" b="1"/>
            </a:lvl9pPr>
          </a:lstStyle>
          <a:p>
            <a:pPr lvl="0"/>
            <a:r>
              <a:rPr lang="en-US"/>
              <a:t>Click to edit Master text styles</a:t>
            </a:r>
            <a:endParaRPr lang="en-US"/>
          </a:p>
        </p:txBody>
      </p:sp>
      <p:sp>
        <p:nvSpPr>
          <p:cNvPr id="6" name="Content Placeholder 5"/>
          <p:cNvSpPr>
            <a:spLocks noGrp="1"/>
          </p:cNvSpPr>
          <p:nvPr>
            <p:ph sz="quarter" idx="4"/>
          </p:nvPr>
        </p:nvSpPr>
        <p:spPr>
          <a:xfrm>
            <a:off x="6196593" y="2900505"/>
            <a:ext cx="5391840" cy="5269604"/>
          </a:xfrm>
          <a:prstGeom prst="rect">
            <a:avLst/>
          </a:prstGeo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609917" y="8477097"/>
            <a:ext cx="2846282" cy="486946"/>
          </a:xfrm>
          <a:prstGeom prst="rect">
            <a:avLst/>
          </a:prstGeom>
        </p:spPr>
        <p:txBody>
          <a:bodyPr/>
          <a:lstStyle/>
          <a:p>
            <a:fld id="{1D8BD707-D9CF-40AE-B4C6-C98DA3205C09}"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两级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74700" y="362744"/>
            <a:ext cx="6581775" cy="400050"/>
          </a:xfrm>
          <a:prstGeom prst="rect">
            <a:avLst/>
          </a:prstGeom>
        </p:spPr>
        <p:txBody>
          <a:bodyPr/>
          <a:lstStyle/>
          <a:p>
            <a:r>
              <a:rPr lang="en-US" dirty="0"/>
              <a:t>Click to edit Master title style</a:t>
            </a:r>
            <a:endParaRPr lang="en-US" dirty="0"/>
          </a:p>
        </p:txBody>
      </p:sp>
      <p:sp>
        <p:nvSpPr>
          <p:cNvPr id="3" name="Content Placeholder 2"/>
          <p:cNvSpPr>
            <a:spLocks noGrp="1"/>
          </p:cNvSpPr>
          <p:nvPr>
            <p:ph idx="1"/>
          </p:nvPr>
        </p:nvSpPr>
        <p:spPr>
          <a:xfrm>
            <a:off x="609918" y="1600994"/>
            <a:ext cx="10978515" cy="4572000"/>
          </a:xfrm>
          <a:prstGeom prst="rect">
            <a:avLst/>
          </a:prstGeom>
        </p:spPr>
        <p:txBody>
          <a:bodyPr/>
          <a:lstStyle>
            <a:lvl1pPr marL="457200" indent="-457200">
              <a:lnSpc>
                <a:spcPct val="150000"/>
              </a:lnSpc>
              <a:buSzPct val="80000"/>
              <a:buFont typeface="Wingdings" panose="05000000000000000000" pitchFamily="2" charset="2"/>
              <a:buChar char="l"/>
              <a:defRPr>
                <a:solidFill>
                  <a:schemeClr val="tx1">
                    <a:lumMod val="75000"/>
                    <a:lumOff val="25000"/>
                  </a:schemeClr>
                </a:solidFill>
                <a:latin typeface="+mn-ea"/>
                <a:ea typeface="+mn-ea"/>
              </a:defRPr>
            </a:lvl1pPr>
            <a:lvl2pPr>
              <a:lnSpc>
                <a:spcPct val="150000"/>
              </a:lnSpc>
              <a:defRPr>
                <a:solidFill>
                  <a:schemeClr val="tx1">
                    <a:lumMod val="75000"/>
                    <a:lumOff val="25000"/>
                  </a:schemeClr>
                </a:solidFill>
                <a:latin typeface="+mn-ea"/>
                <a:ea typeface="+mn-ea"/>
              </a:defRPr>
            </a:lvl2pPr>
            <a:lvl3pPr>
              <a:lnSpc>
                <a:spcPct val="150000"/>
              </a:lnSpc>
              <a:defRPr>
                <a:latin typeface="+mn-ea"/>
                <a:ea typeface="+mn-ea"/>
              </a:defRPr>
            </a:lvl3pPr>
            <a:lvl4pPr>
              <a:lnSpc>
                <a:spcPct val="150000"/>
              </a:lnSpc>
              <a:defRPr>
                <a:latin typeface="+mn-ea"/>
                <a:ea typeface="+mn-ea"/>
              </a:defRPr>
            </a:lvl4pPr>
            <a:lvl5pPr>
              <a:lnSpc>
                <a:spcPct val="150000"/>
              </a:lnSpc>
              <a:defRPr>
                <a:latin typeface="+mn-ea"/>
                <a:ea typeface="+mn-ea"/>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dirty="0"/>
          </a:p>
        </p:txBody>
      </p:sp>
      <p:sp>
        <p:nvSpPr>
          <p:cNvPr id="7" name="Content Placeholder 2"/>
          <p:cNvSpPr>
            <a:spLocks noGrp="1"/>
          </p:cNvSpPr>
          <p:nvPr>
            <p:ph idx="13"/>
          </p:nvPr>
        </p:nvSpPr>
        <p:spPr>
          <a:xfrm>
            <a:off x="841375" y="984137"/>
            <a:ext cx="10747058" cy="464458"/>
          </a:xfrm>
          <a:prstGeom prst="rect">
            <a:avLst/>
          </a:prstGeom>
        </p:spPr>
        <p:txBody>
          <a:bodyPr/>
          <a:lstStyle>
            <a:lvl1pPr marL="0" indent="0">
              <a:lnSpc>
                <a:spcPct val="120000"/>
              </a:lnSpc>
              <a:buSzPct val="80000"/>
              <a:buFont typeface="Wingdings" panose="05000000000000000000" pitchFamily="2" charset="2"/>
              <a:buNone/>
              <a:defRPr b="0">
                <a:solidFill>
                  <a:schemeClr val="tx1">
                    <a:lumMod val="95000"/>
                    <a:lumOff val="5000"/>
                  </a:schemeClr>
                </a:solidFill>
              </a:defRPr>
            </a:lvl1pPr>
          </a:lstStyle>
          <a:p>
            <a:pPr lvl="0"/>
            <a:r>
              <a:rPr lang="en-US" dirty="0"/>
              <a:t>Click to edit Master text styles</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917" y="8477097"/>
            <a:ext cx="2846282" cy="486946"/>
          </a:xfrm>
          <a:prstGeom prst="rect">
            <a:avLst/>
          </a:prstGeom>
        </p:spPr>
        <p:txBody>
          <a:bodyPr/>
          <a:lstStyle/>
          <a:p>
            <a:fld id="{1D8BD707-D9CF-40AE-B4C6-C98DA3205C09}"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dirty="0"/>
          </a:p>
        </p:txBody>
      </p:sp>
      <p:sp>
        <p:nvSpPr>
          <p:cNvPr id="5" name="Text Placeholder 2"/>
          <p:cNvSpPr>
            <a:spLocks noGrp="1"/>
          </p:cNvSpPr>
          <p:nvPr>
            <p:ph idx="1"/>
          </p:nvPr>
        </p:nvSpPr>
        <p:spPr>
          <a:xfrm>
            <a:off x="609522" y="1143795"/>
            <a:ext cx="10971372" cy="5000369"/>
          </a:xfrm>
          <a:prstGeom prst="rect">
            <a:avLst/>
          </a:prstGeom>
        </p:spPr>
        <p:txBody>
          <a:bodyPr vert="horz" lIns="121917" tIns="60958" rIns="121917" bIns="60958" rtlCol="0">
            <a:normAutofit/>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919" y="364151"/>
            <a:ext cx="4013173" cy="1549759"/>
          </a:xfrm>
          <a:prstGeom prst="rect">
            <a:avLst/>
          </a:prstGeom>
        </p:spPr>
        <p:txBody>
          <a:bodyPr anchor="b"/>
          <a:lstStyle>
            <a:lvl1pPr algn="l">
              <a:defRPr sz="2700" b="1"/>
            </a:lvl1pPr>
          </a:lstStyle>
          <a:p>
            <a:r>
              <a:rPr lang="en-US"/>
              <a:t>Click to edit Master title style</a:t>
            </a:r>
            <a:endParaRPr lang="en-US"/>
          </a:p>
        </p:txBody>
      </p:sp>
      <p:sp>
        <p:nvSpPr>
          <p:cNvPr id="3" name="Content Placeholder 2"/>
          <p:cNvSpPr>
            <a:spLocks noGrp="1"/>
          </p:cNvSpPr>
          <p:nvPr>
            <p:ph idx="1"/>
          </p:nvPr>
        </p:nvSpPr>
        <p:spPr>
          <a:xfrm>
            <a:off x="4769216" y="364153"/>
            <a:ext cx="6819216" cy="7805958"/>
          </a:xfrm>
          <a:prstGeom prst="rect">
            <a:avLst/>
          </a:prstGeo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919" y="1913911"/>
            <a:ext cx="4013173" cy="6256199"/>
          </a:xfrm>
          <a:prstGeom prst="rect">
            <a:avLst/>
          </a:prstGeom>
        </p:spPr>
        <p:txBody>
          <a:bodyPr/>
          <a:lstStyle>
            <a:lvl1pPr marL="0" indent="0">
              <a:buNone/>
              <a:defRPr sz="1900"/>
            </a:lvl1pPr>
            <a:lvl2pPr marL="609600" indent="0">
              <a:buNone/>
              <a:defRPr sz="1600"/>
            </a:lvl2pPr>
            <a:lvl3pPr marL="1219200" indent="0">
              <a:buNone/>
              <a:defRPr sz="13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a:xfrm>
            <a:off x="609917" y="8477097"/>
            <a:ext cx="2846282" cy="486946"/>
          </a:xfrm>
          <a:prstGeom prst="rect">
            <a:avLst/>
          </a:prstGeom>
        </p:spPr>
        <p:txBody>
          <a:bodyPr/>
          <a:lstStyle/>
          <a:p>
            <a:fld id="{1D8BD707-D9CF-40AE-B4C6-C98DA3205C09}"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962" y="6402283"/>
            <a:ext cx="7319010" cy="755826"/>
          </a:xfrm>
          <a:prstGeom prst="rect">
            <a:avLst/>
          </a:prstGeom>
        </p:spPr>
        <p:txBody>
          <a:bodyPr anchor="b"/>
          <a:lstStyle>
            <a:lvl1pPr algn="l">
              <a:defRPr sz="2700" b="1"/>
            </a:lvl1pPr>
          </a:lstStyle>
          <a:p>
            <a:r>
              <a:rPr lang="en-US"/>
              <a:t>Click to edit Master title style</a:t>
            </a:r>
            <a:endParaRPr lang="en-US"/>
          </a:p>
        </p:txBody>
      </p:sp>
      <p:sp>
        <p:nvSpPr>
          <p:cNvPr id="3" name="Picture Placeholder 2"/>
          <p:cNvSpPr>
            <a:spLocks noGrp="1"/>
          </p:cNvSpPr>
          <p:nvPr>
            <p:ph type="pic" idx="1"/>
          </p:nvPr>
        </p:nvSpPr>
        <p:spPr>
          <a:xfrm>
            <a:off x="2390962" y="817223"/>
            <a:ext cx="7319010" cy="5487670"/>
          </a:xfrm>
          <a:prstGeom prst="rect">
            <a:avLst/>
          </a:prstGeom>
        </p:spPr>
        <p:txBody>
          <a:bodyPr/>
          <a:lstStyle>
            <a:lvl1pPr marL="0" indent="0">
              <a:buNone/>
              <a:defRPr sz="4300"/>
            </a:lvl1pPr>
            <a:lvl2pPr marL="609600" indent="0">
              <a:buNone/>
              <a:defRPr sz="3700"/>
            </a:lvl2pPr>
            <a:lvl3pPr marL="1219200" indent="0">
              <a:buNone/>
              <a:defRPr sz="3200"/>
            </a:lvl3pPr>
            <a:lvl4pPr marL="1828800" indent="0">
              <a:buNone/>
              <a:defRPr sz="2700"/>
            </a:lvl4pPr>
            <a:lvl5pPr marL="2438400" indent="0">
              <a:buNone/>
              <a:defRPr sz="2700"/>
            </a:lvl5pPr>
            <a:lvl6pPr marL="3048000" indent="0">
              <a:buNone/>
              <a:defRPr sz="2700"/>
            </a:lvl6pPr>
            <a:lvl7pPr marL="3657600" indent="0">
              <a:buNone/>
              <a:defRPr sz="2700"/>
            </a:lvl7pPr>
            <a:lvl8pPr marL="4267200" indent="0">
              <a:buNone/>
              <a:defRPr sz="2700"/>
            </a:lvl8pPr>
            <a:lvl9pPr marL="4876800" indent="0">
              <a:buNone/>
              <a:defRPr sz="2700"/>
            </a:lvl9pPr>
          </a:lstStyle>
          <a:p>
            <a:endParaRPr lang="en-US" dirty="0"/>
          </a:p>
        </p:txBody>
      </p:sp>
      <p:sp>
        <p:nvSpPr>
          <p:cNvPr id="4" name="Text Placeholder 3"/>
          <p:cNvSpPr>
            <a:spLocks noGrp="1"/>
          </p:cNvSpPr>
          <p:nvPr>
            <p:ph type="body" sz="half" idx="2"/>
          </p:nvPr>
        </p:nvSpPr>
        <p:spPr>
          <a:xfrm>
            <a:off x="2390962" y="7158108"/>
            <a:ext cx="7319010" cy="1073398"/>
          </a:xfrm>
          <a:prstGeom prst="rect">
            <a:avLst/>
          </a:prstGeom>
        </p:spPr>
        <p:txBody>
          <a:bodyPr/>
          <a:lstStyle>
            <a:lvl1pPr marL="0" indent="0">
              <a:buNone/>
              <a:defRPr sz="1900"/>
            </a:lvl1pPr>
            <a:lvl2pPr marL="609600" indent="0">
              <a:buNone/>
              <a:defRPr sz="1600"/>
            </a:lvl2pPr>
            <a:lvl3pPr marL="1219200" indent="0">
              <a:buNone/>
              <a:defRPr sz="13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a:xfrm>
            <a:off x="609917" y="8477097"/>
            <a:ext cx="2846282" cy="486946"/>
          </a:xfrm>
          <a:prstGeom prst="rect">
            <a:avLst/>
          </a:prstGeom>
        </p:spPr>
        <p:txBody>
          <a:bodyPr/>
          <a:lstStyle/>
          <a:p>
            <a:fld id="{1D8BD707-D9CF-40AE-B4C6-C98DA3205C09}"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919" y="366270"/>
            <a:ext cx="10978515" cy="152435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609919" y="2134095"/>
            <a:ext cx="10978515" cy="6036015"/>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609917" y="8477097"/>
            <a:ext cx="2846282" cy="486946"/>
          </a:xfrm>
          <a:prstGeom prst="rect">
            <a:avLst/>
          </a:prstGeom>
        </p:spPr>
        <p:txBody>
          <a:bodyPr/>
          <a:lstStyle/>
          <a:p>
            <a:fld id="{1D8BD707-D9CF-40AE-B4C6-C98DA3205C09}"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3805" y="366269"/>
            <a:ext cx="2744629" cy="7803840"/>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918" y="366269"/>
            <a:ext cx="8030580" cy="7803840"/>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609917" y="8477097"/>
            <a:ext cx="2846282" cy="486946"/>
          </a:xfrm>
          <a:prstGeom prst="rect">
            <a:avLst/>
          </a:prstGeom>
        </p:spPr>
        <p:txBody>
          <a:bodyPr/>
          <a:lstStyle/>
          <a:p>
            <a:fld id="{1D8BD707-D9CF-40AE-B4C6-C98DA3205C09}"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5"/>
          <p:cNvSpPr>
            <a:spLocks noGrp="1" noChangeArrowheads="1"/>
          </p:cNvSpPr>
          <p:nvPr>
            <p:ph type="dt" sz="half" idx="10"/>
          </p:nvPr>
        </p:nvSpPr>
        <p:spPr/>
        <p:txBody>
          <a:bodyPr/>
          <a:lstStyle>
            <a:lvl1pPr>
              <a:defRPr/>
            </a:lvl1pPr>
          </a:lstStyle>
          <a:p>
            <a:pPr>
              <a:defRPr/>
            </a:pPr>
            <a:fld id="{60F7C5C2-253C-4C7F-BE8B-8AE803556414}" type="datetime1">
              <a:rPr lang="zh-CN" altLang="en-US"/>
            </a:fld>
            <a:endParaRPr lang="en-US" altLang="zh-CN"/>
          </a:p>
        </p:txBody>
      </p:sp>
    </p:spTree>
  </p:cSld>
  <p:clrMapOvr>
    <a:masterClrMapping/>
  </p:clrMapOvr>
  <p:transition spd="med">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15342" y="333453"/>
            <a:ext cx="10758267" cy="924139"/>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815342" y="1197253"/>
            <a:ext cx="5277481" cy="467107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296128" y="1197253"/>
            <a:ext cx="5277481" cy="467107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15"/>
          <p:cNvSpPr>
            <a:spLocks noGrp="1" noChangeArrowheads="1"/>
          </p:cNvSpPr>
          <p:nvPr>
            <p:ph type="dt" sz="half" idx="10"/>
          </p:nvPr>
        </p:nvSpPr>
        <p:spPr>
          <a:xfrm>
            <a:off x="283781" y="6451507"/>
            <a:ext cx="2018235" cy="304871"/>
          </a:xfrm>
          <a:prstGeom prst="rect">
            <a:avLst/>
          </a:prstGeom>
        </p:spPr>
        <p:txBody>
          <a:bodyPr/>
          <a:lstStyle>
            <a:lvl1pPr>
              <a:defRPr/>
            </a:lvl1pPr>
          </a:lstStyle>
          <a:p>
            <a:pPr>
              <a:defRPr/>
            </a:pPr>
            <a:fld id="{06B472B7-EF51-4C29-9569-3E4A3FB26DDE}" type="datetime1">
              <a:rPr lang="zh-CN" altLang="en-US" smtClean="0"/>
            </a:fld>
            <a:endParaRPr lang="en-US" altLang="zh-CN"/>
          </a:p>
        </p:txBody>
      </p:sp>
    </p:spTree>
  </p:cSld>
  <p:clrMapOvr>
    <a:masterClrMapping/>
  </p:clrMapOvr>
  <p:transition spd="med">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15342" y="333453"/>
            <a:ext cx="10758267" cy="924139"/>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815342" y="1197253"/>
            <a:ext cx="5277481" cy="467107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296128" y="1197253"/>
            <a:ext cx="5277481" cy="467107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6296128" y="2772417"/>
            <a:ext cx="5277481" cy="467107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15"/>
          <p:cNvSpPr>
            <a:spLocks noGrp="1" noChangeArrowheads="1"/>
          </p:cNvSpPr>
          <p:nvPr>
            <p:ph type="dt" sz="half" idx="10"/>
          </p:nvPr>
        </p:nvSpPr>
        <p:spPr>
          <a:xfrm>
            <a:off x="283781" y="6451507"/>
            <a:ext cx="2018235" cy="304871"/>
          </a:xfrm>
          <a:prstGeom prst="rect">
            <a:avLst/>
          </a:prstGeom>
        </p:spPr>
        <p:txBody>
          <a:bodyPr/>
          <a:lstStyle>
            <a:lvl1pPr>
              <a:defRPr/>
            </a:lvl1pPr>
          </a:lstStyle>
          <a:p>
            <a:pPr>
              <a:defRPr/>
            </a:pPr>
            <a:fld id="{D2F8AD00-E632-4ABD-9D88-B6F4CBEAAD66}" type="datetime1">
              <a:rPr lang="zh-CN" altLang="en-US" smtClean="0"/>
            </a:fld>
            <a:endParaRPr lang="en-US" altLang="zh-CN"/>
          </a:p>
        </p:txBody>
      </p:sp>
    </p:spTree>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Freeform 3"/>
          <p:cNvSpPr/>
          <p:nvPr userDrawn="1"/>
        </p:nvSpPr>
        <p:spPr>
          <a:xfrm>
            <a:off x="-73026" y="0"/>
            <a:ext cx="12271375" cy="6859588"/>
          </a:xfrm>
          <a:custGeom>
            <a:avLst/>
            <a:gdLst>
              <a:gd name="connsiteX0" fmla="*/ 0 w 9144000"/>
              <a:gd name="connsiteY0" fmla="*/ 5143500 h 5143500"/>
              <a:gd name="connsiteX1" fmla="*/ 9144000 w 9144000"/>
              <a:gd name="connsiteY1" fmla="*/ 5143500 h 5143500"/>
              <a:gd name="connsiteX2" fmla="*/ 9144000 w 9144000"/>
              <a:gd name="connsiteY2" fmla="*/ 0 h 5143500"/>
              <a:gd name="connsiteX3" fmla="*/ 0 w 9144000"/>
              <a:gd name="connsiteY3" fmla="*/ 0 h 5143500"/>
              <a:gd name="connsiteX4" fmla="*/ 0 w 9144000"/>
              <a:gd name="connsiteY4" fmla="*/ 5143500 h 5143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5143500">
                <a:moveTo>
                  <a:pt x="0" y="5143500"/>
                </a:moveTo>
                <a:lnTo>
                  <a:pt x="9144000" y="5143500"/>
                </a:lnTo>
                <a:lnTo>
                  <a:pt x="9144000" y="0"/>
                </a:lnTo>
                <a:lnTo>
                  <a:pt x="0" y="0"/>
                </a:lnTo>
                <a:lnTo>
                  <a:pt x="0" y="5143500"/>
                </a:lnTo>
              </a:path>
            </a:pathLst>
          </a:custGeom>
          <a:solidFill>
            <a:srgbClr val="ECEC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4" name="Date Placeholder 3"/>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609917" y="2134095"/>
            <a:ext cx="5387605" cy="6036015"/>
          </a:xfrm>
          <a:prstGeom prst="rect">
            <a:avLst/>
          </a:prstGeo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200828" y="2134095"/>
            <a:ext cx="5387605" cy="6036015"/>
          </a:xfrm>
          <a:prstGeom prst="rect">
            <a:avLst/>
          </a:prstGeo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918" y="366269"/>
            <a:ext cx="10978515" cy="1524353"/>
          </a:xfrm>
          <a:prstGeom prst="rect">
            <a:avLst/>
          </a:prstGeo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918" y="2047291"/>
            <a:ext cx="5389723" cy="853214"/>
          </a:xfrm>
          <a:prstGeom prst="rect">
            <a:avLst/>
          </a:prstGeom>
        </p:spPr>
        <p:txBody>
          <a:bodyPr anchor="b"/>
          <a:lstStyle>
            <a:lvl1pPr marL="0" indent="0">
              <a:buNone/>
              <a:defRPr sz="3200" b="1"/>
            </a:lvl1pPr>
            <a:lvl2pPr marL="609600" indent="0">
              <a:buNone/>
              <a:defRPr sz="2700" b="1"/>
            </a:lvl2pPr>
            <a:lvl3pPr marL="1219835" indent="0">
              <a:buNone/>
              <a:defRPr sz="2400" b="1"/>
            </a:lvl3pPr>
            <a:lvl4pPr marL="1829435" indent="0">
              <a:buNone/>
              <a:defRPr sz="2100" b="1"/>
            </a:lvl4pPr>
            <a:lvl5pPr marL="2439035" indent="0">
              <a:buNone/>
              <a:defRPr sz="2100" b="1"/>
            </a:lvl5pPr>
            <a:lvl6pPr marL="3049270" indent="0">
              <a:buNone/>
              <a:defRPr sz="2100" b="1"/>
            </a:lvl6pPr>
            <a:lvl7pPr marL="3658870" indent="0">
              <a:buNone/>
              <a:defRPr sz="2100" b="1"/>
            </a:lvl7pPr>
            <a:lvl8pPr marL="4268470" indent="0">
              <a:buNone/>
              <a:defRPr sz="2100" b="1"/>
            </a:lvl8pPr>
            <a:lvl9pPr marL="4878705" indent="0">
              <a:buNone/>
              <a:defRPr sz="2100" b="1"/>
            </a:lvl9pPr>
          </a:lstStyle>
          <a:p>
            <a:pPr lvl="0"/>
            <a:r>
              <a:rPr lang="en-US"/>
              <a:t>Click to edit Master text styles</a:t>
            </a:r>
            <a:endParaRPr lang="en-US"/>
          </a:p>
        </p:txBody>
      </p:sp>
      <p:sp>
        <p:nvSpPr>
          <p:cNvPr id="4" name="Content Placeholder 3"/>
          <p:cNvSpPr>
            <a:spLocks noGrp="1"/>
          </p:cNvSpPr>
          <p:nvPr>
            <p:ph sz="half" idx="2"/>
          </p:nvPr>
        </p:nvSpPr>
        <p:spPr>
          <a:xfrm>
            <a:off x="609918" y="2900505"/>
            <a:ext cx="5389723" cy="5269604"/>
          </a:xfrm>
          <a:prstGeom prst="rect">
            <a:avLst/>
          </a:prstGeo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6593" y="2047291"/>
            <a:ext cx="5391840" cy="853214"/>
          </a:xfrm>
          <a:prstGeom prst="rect">
            <a:avLst/>
          </a:prstGeom>
        </p:spPr>
        <p:txBody>
          <a:bodyPr anchor="b"/>
          <a:lstStyle>
            <a:lvl1pPr marL="0" indent="0">
              <a:buNone/>
              <a:defRPr sz="3200" b="1"/>
            </a:lvl1pPr>
            <a:lvl2pPr marL="609600" indent="0">
              <a:buNone/>
              <a:defRPr sz="2700" b="1"/>
            </a:lvl2pPr>
            <a:lvl3pPr marL="1219835" indent="0">
              <a:buNone/>
              <a:defRPr sz="2400" b="1"/>
            </a:lvl3pPr>
            <a:lvl4pPr marL="1829435" indent="0">
              <a:buNone/>
              <a:defRPr sz="2100" b="1"/>
            </a:lvl4pPr>
            <a:lvl5pPr marL="2439035" indent="0">
              <a:buNone/>
              <a:defRPr sz="2100" b="1"/>
            </a:lvl5pPr>
            <a:lvl6pPr marL="3049270" indent="0">
              <a:buNone/>
              <a:defRPr sz="2100" b="1"/>
            </a:lvl6pPr>
            <a:lvl7pPr marL="3658870" indent="0">
              <a:buNone/>
              <a:defRPr sz="2100" b="1"/>
            </a:lvl7pPr>
            <a:lvl8pPr marL="4268470" indent="0">
              <a:buNone/>
              <a:defRPr sz="2100" b="1"/>
            </a:lvl8pPr>
            <a:lvl9pPr marL="4878705" indent="0">
              <a:buNone/>
              <a:defRPr sz="2100" b="1"/>
            </a:lvl9pPr>
          </a:lstStyle>
          <a:p>
            <a:pPr lvl="0"/>
            <a:r>
              <a:rPr lang="en-US"/>
              <a:t>Click to edit Master text styles</a:t>
            </a:r>
            <a:endParaRPr lang="en-US"/>
          </a:p>
        </p:txBody>
      </p:sp>
      <p:sp>
        <p:nvSpPr>
          <p:cNvPr id="6" name="Content Placeholder 5"/>
          <p:cNvSpPr>
            <a:spLocks noGrp="1"/>
          </p:cNvSpPr>
          <p:nvPr>
            <p:ph sz="quarter" idx="4"/>
          </p:nvPr>
        </p:nvSpPr>
        <p:spPr>
          <a:xfrm>
            <a:off x="6196593" y="2900505"/>
            <a:ext cx="5391840" cy="5269604"/>
          </a:xfrm>
          <a:prstGeom prst="rect">
            <a:avLst/>
          </a:prstGeo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dirty="0"/>
          </a:p>
        </p:txBody>
      </p:sp>
      <p:sp>
        <p:nvSpPr>
          <p:cNvPr id="5" name="Text Placeholder 2"/>
          <p:cNvSpPr>
            <a:spLocks noGrp="1"/>
          </p:cNvSpPr>
          <p:nvPr>
            <p:ph idx="1"/>
          </p:nvPr>
        </p:nvSpPr>
        <p:spPr>
          <a:xfrm>
            <a:off x="609521" y="1143794"/>
            <a:ext cx="10971372" cy="5000369"/>
          </a:xfrm>
          <a:prstGeom prst="rect">
            <a:avLst/>
          </a:prstGeom>
        </p:spPr>
        <p:txBody>
          <a:bodyPr vert="horz" lIns="121917" tIns="60958" rIns="121917" bIns="60958" rtlCol="0">
            <a:normAutofit/>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918" y="364151"/>
            <a:ext cx="4013173" cy="1549759"/>
          </a:xfrm>
          <a:prstGeom prst="rect">
            <a:avLst/>
          </a:prstGeom>
        </p:spPr>
        <p:txBody>
          <a:bodyPr anchor="b"/>
          <a:lstStyle>
            <a:lvl1pPr algn="l">
              <a:defRPr sz="2700" b="1"/>
            </a:lvl1pPr>
          </a:lstStyle>
          <a:p>
            <a:r>
              <a:rPr lang="en-US"/>
              <a:t>Click to edit Master title style</a:t>
            </a:r>
            <a:endParaRPr lang="en-US"/>
          </a:p>
        </p:txBody>
      </p:sp>
      <p:sp>
        <p:nvSpPr>
          <p:cNvPr id="3" name="Content Placeholder 2"/>
          <p:cNvSpPr>
            <a:spLocks noGrp="1"/>
          </p:cNvSpPr>
          <p:nvPr>
            <p:ph idx="1"/>
          </p:nvPr>
        </p:nvSpPr>
        <p:spPr>
          <a:xfrm>
            <a:off x="4769216" y="364152"/>
            <a:ext cx="6819216" cy="7805958"/>
          </a:xfrm>
          <a:prstGeom prst="rect">
            <a:avLst/>
          </a:prstGeo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918" y="1913910"/>
            <a:ext cx="4013173" cy="6256199"/>
          </a:xfrm>
          <a:prstGeom prst="rect">
            <a:avLst/>
          </a:prstGeom>
        </p:spPr>
        <p:txBody>
          <a:bodyPr/>
          <a:lstStyle>
            <a:lvl1pPr marL="0" indent="0">
              <a:buNone/>
              <a:defRPr sz="1900"/>
            </a:lvl1pPr>
            <a:lvl2pPr marL="609600" indent="0">
              <a:buNone/>
              <a:defRPr sz="1600"/>
            </a:lvl2pPr>
            <a:lvl3pPr marL="1219835" indent="0">
              <a:buNone/>
              <a:defRPr sz="1300"/>
            </a:lvl3pPr>
            <a:lvl4pPr marL="1829435" indent="0">
              <a:buNone/>
              <a:defRPr sz="1200"/>
            </a:lvl4pPr>
            <a:lvl5pPr marL="2439035" indent="0">
              <a:buNone/>
              <a:defRPr sz="1200"/>
            </a:lvl5pPr>
            <a:lvl6pPr marL="3049270" indent="0">
              <a:buNone/>
              <a:defRPr sz="1200"/>
            </a:lvl6pPr>
            <a:lvl7pPr marL="3658870" indent="0">
              <a:buNone/>
              <a:defRPr sz="1200"/>
            </a:lvl7pPr>
            <a:lvl8pPr marL="4268470" indent="0">
              <a:buNone/>
              <a:defRPr sz="1200"/>
            </a:lvl8pPr>
            <a:lvl9pPr marL="4878705"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962" y="6402282"/>
            <a:ext cx="7319010" cy="755826"/>
          </a:xfrm>
          <a:prstGeom prst="rect">
            <a:avLst/>
          </a:prstGeom>
        </p:spPr>
        <p:txBody>
          <a:bodyPr anchor="b"/>
          <a:lstStyle>
            <a:lvl1pPr algn="l">
              <a:defRPr sz="2700" b="1"/>
            </a:lvl1pPr>
          </a:lstStyle>
          <a:p>
            <a:r>
              <a:rPr lang="en-US"/>
              <a:t>Click to edit Master title style</a:t>
            </a:r>
            <a:endParaRPr lang="en-US"/>
          </a:p>
        </p:txBody>
      </p:sp>
      <p:sp>
        <p:nvSpPr>
          <p:cNvPr id="3" name="Picture Placeholder 2"/>
          <p:cNvSpPr>
            <a:spLocks noGrp="1"/>
          </p:cNvSpPr>
          <p:nvPr>
            <p:ph type="pic" idx="1"/>
          </p:nvPr>
        </p:nvSpPr>
        <p:spPr>
          <a:xfrm>
            <a:off x="2390962" y="817223"/>
            <a:ext cx="7319010" cy="5487670"/>
          </a:xfrm>
          <a:prstGeom prst="rect">
            <a:avLst/>
          </a:prstGeom>
        </p:spPr>
        <p:txBody>
          <a:bodyPr/>
          <a:lstStyle>
            <a:lvl1pPr marL="0" indent="0">
              <a:buNone/>
              <a:defRPr sz="4300"/>
            </a:lvl1pPr>
            <a:lvl2pPr marL="609600" indent="0">
              <a:buNone/>
              <a:defRPr sz="3700"/>
            </a:lvl2pPr>
            <a:lvl3pPr marL="1219835" indent="0">
              <a:buNone/>
              <a:defRPr sz="3200"/>
            </a:lvl3pPr>
            <a:lvl4pPr marL="1829435" indent="0">
              <a:buNone/>
              <a:defRPr sz="2700"/>
            </a:lvl4pPr>
            <a:lvl5pPr marL="2439035" indent="0">
              <a:buNone/>
              <a:defRPr sz="2700"/>
            </a:lvl5pPr>
            <a:lvl6pPr marL="3049270" indent="0">
              <a:buNone/>
              <a:defRPr sz="2700"/>
            </a:lvl6pPr>
            <a:lvl7pPr marL="3658870" indent="0">
              <a:buNone/>
              <a:defRPr sz="2700"/>
            </a:lvl7pPr>
            <a:lvl8pPr marL="4268470" indent="0">
              <a:buNone/>
              <a:defRPr sz="2700"/>
            </a:lvl8pPr>
            <a:lvl9pPr marL="4878705" indent="0">
              <a:buNone/>
              <a:defRPr sz="2700"/>
            </a:lvl9pPr>
          </a:lstStyle>
          <a:p>
            <a:endParaRPr lang="en-US" dirty="0"/>
          </a:p>
        </p:txBody>
      </p:sp>
      <p:sp>
        <p:nvSpPr>
          <p:cNvPr id="4" name="Text Placeholder 3"/>
          <p:cNvSpPr>
            <a:spLocks noGrp="1"/>
          </p:cNvSpPr>
          <p:nvPr>
            <p:ph type="body" sz="half" idx="2"/>
          </p:nvPr>
        </p:nvSpPr>
        <p:spPr>
          <a:xfrm>
            <a:off x="2390962" y="7158108"/>
            <a:ext cx="7319010" cy="1073398"/>
          </a:xfrm>
          <a:prstGeom prst="rect">
            <a:avLst/>
          </a:prstGeom>
        </p:spPr>
        <p:txBody>
          <a:bodyPr/>
          <a:lstStyle>
            <a:lvl1pPr marL="0" indent="0">
              <a:buNone/>
              <a:defRPr sz="1900"/>
            </a:lvl1pPr>
            <a:lvl2pPr marL="609600" indent="0">
              <a:buNone/>
              <a:defRPr sz="1600"/>
            </a:lvl2pPr>
            <a:lvl3pPr marL="1219835" indent="0">
              <a:buNone/>
              <a:defRPr sz="1300"/>
            </a:lvl3pPr>
            <a:lvl4pPr marL="1829435" indent="0">
              <a:buNone/>
              <a:defRPr sz="1200"/>
            </a:lvl4pPr>
            <a:lvl5pPr marL="2439035" indent="0">
              <a:buNone/>
              <a:defRPr sz="1200"/>
            </a:lvl5pPr>
            <a:lvl6pPr marL="3049270" indent="0">
              <a:buNone/>
              <a:defRPr sz="1200"/>
            </a:lvl6pPr>
            <a:lvl7pPr marL="3658870" indent="0">
              <a:buNone/>
              <a:defRPr sz="1200"/>
            </a:lvl7pPr>
            <a:lvl8pPr marL="4268470" indent="0">
              <a:buNone/>
              <a:defRPr sz="1200"/>
            </a:lvl8pPr>
            <a:lvl9pPr marL="4878705"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a:xfrm>
            <a:off x="609917" y="8477096"/>
            <a:ext cx="2846282" cy="486946"/>
          </a:xfrm>
          <a:prstGeom prst="rect">
            <a:avLst/>
          </a:prstGeom>
        </p:spPr>
        <p:txBody>
          <a:bodyPr/>
          <a:lstStyle/>
          <a:p>
            <a:fld id="{1D8BD707-D9CF-40AE-B4C6-C98DA3205C09}"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5" Type="http://schemas.openxmlformats.org/officeDocument/2006/relationships/theme" Target="../theme/theme3.xml"/><Relationship Id="rId14" Type="http://schemas.openxmlformats.org/officeDocument/2006/relationships/slideLayout" Target="../slideLayouts/slideLayout37.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4167770" y="8477096"/>
            <a:ext cx="3862811" cy="486946"/>
          </a:xfrm>
          <a:prstGeom prst="rect">
            <a:avLst/>
          </a:prstGeom>
        </p:spPr>
        <p:txBody>
          <a:bodyPr vert="horz" lIns="121963" tIns="60981" rIns="121963" bIns="60981"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42151" y="8477096"/>
            <a:ext cx="2846282" cy="486946"/>
          </a:xfrm>
          <a:prstGeom prst="rect">
            <a:avLst/>
          </a:prstGeom>
        </p:spPr>
        <p:txBody>
          <a:bodyPr vert="horz" lIns="121963" tIns="60981" rIns="121963" bIns="60981" rtlCol="0" anchor="ctr"/>
          <a:lstStyle>
            <a:lvl1pPr algn="r">
              <a:defRPr sz="1600">
                <a:solidFill>
                  <a:schemeClr val="tx1">
                    <a:tint val="75000"/>
                  </a:schemeClr>
                </a:solidFill>
              </a:defRPr>
            </a:lvl1pPr>
          </a:lstStyle>
          <a:p>
            <a:fld id="{B6F15528-21DE-4FAA-801E-634DDDAF4B2B}" type="slidenum">
              <a:rPr lang="en-US" smtClean="0"/>
            </a:fld>
            <a:endParaRPr lang="en-US" dirty="0"/>
          </a:p>
        </p:txBody>
      </p:sp>
      <p:sp>
        <p:nvSpPr>
          <p:cNvPr id="21" name="Text Placeholder 2"/>
          <p:cNvSpPr>
            <a:spLocks noGrp="1"/>
          </p:cNvSpPr>
          <p:nvPr>
            <p:ph type="body" idx="1"/>
          </p:nvPr>
        </p:nvSpPr>
        <p:spPr>
          <a:xfrm>
            <a:off x="609521" y="1143794"/>
            <a:ext cx="10971372" cy="5000369"/>
          </a:xfrm>
          <a:prstGeom prst="rect">
            <a:avLst/>
          </a:prstGeom>
        </p:spPr>
        <p:txBody>
          <a:bodyPr vert="horz" lIns="121917" tIns="60958" rIns="121917" bIns="6095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4" name="矩形 23"/>
          <p:cNvSpPr/>
          <p:nvPr userDrawn="1"/>
        </p:nvSpPr>
        <p:spPr>
          <a:xfrm>
            <a:off x="0" y="332656"/>
            <a:ext cx="12198350" cy="432048"/>
          </a:xfrm>
          <a:prstGeom prst="rect">
            <a:avLst/>
          </a:prstGeom>
          <a:solidFill>
            <a:srgbClr val="3A4187"/>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lvl="0" algn="ctr"/>
            <a:endParaRPr lang="zh-CN" altLang="en-US"/>
          </a:p>
        </p:txBody>
      </p:sp>
      <p:sp>
        <p:nvSpPr>
          <p:cNvPr id="25" name="矩形 24"/>
          <p:cNvSpPr/>
          <p:nvPr userDrawn="1"/>
        </p:nvSpPr>
        <p:spPr>
          <a:xfrm>
            <a:off x="0" y="764704"/>
            <a:ext cx="12198350" cy="720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11280775" y="330107"/>
            <a:ext cx="485233" cy="48523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dirty="0">
              <a:latin typeface="微软雅黑" panose="020B0503020204020204" pitchFamily="34" charset="-122"/>
              <a:ea typeface="微软雅黑" panose="020B0503020204020204" pitchFamily="34" charset="-122"/>
            </a:endParaRPr>
          </a:p>
        </p:txBody>
      </p:sp>
      <p:sp>
        <p:nvSpPr>
          <p:cNvPr id="27" name="TextBox 15"/>
          <p:cNvSpPr txBox="1"/>
          <p:nvPr userDrawn="1"/>
        </p:nvSpPr>
        <p:spPr>
          <a:xfrm>
            <a:off x="11283362" y="442092"/>
            <a:ext cx="483393" cy="246221"/>
          </a:xfrm>
          <a:prstGeom prst="rect">
            <a:avLst/>
          </a:prstGeom>
          <a:noFill/>
        </p:spPr>
        <p:txBody>
          <a:bodyPr wrap="square" lIns="0" tIns="0" rIns="0" bIns="0" rtlCol="0">
            <a:spAutoFit/>
          </a:bodyPr>
          <a:lstStyle/>
          <a:p>
            <a:pPr algn="ctr"/>
            <a:fld id="{2EEF1883-7A0E-4F66-9932-E581691AD397}" type="slidenum">
              <a:rPr lang="zh-CN" altLang="en-US" sz="16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600" b="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 name="矩形 28"/>
          <p:cNvSpPr/>
          <p:nvPr userDrawn="1"/>
        </p:nvSpPr>
        <p:spPr>
          <a:xfrm>
            <a:off x="7927975" y="332656"/>
            <a:ext cx="2819400" cy="432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第 </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章   命题逻辑</a:t>
            </a:r>
            <a:endParaRPr lang="zh-CN" altLang="en-US" sz="2000" b="1" dirty="0">
              <a:latin typeface="微软雅黑" panose="020B0503020204020204" pitchFamily="34" charset="-122"/>
              <a:ea typeface="微软雅黑" panose="020B0503020204020204" pitchFamily="34" charset="-122"/>
            </a:endParaRPr>
          </a:p>
        </p:txBody>
      </p:sp>
      <p:sp>
        <p:nvSpPr>
          <p:cNvPr id="20" name="Title Placeholder 1"/>
          <p:cNvSpPr>
            <a:spLocks noGrp="1"/>
          </p:cNvSpPr>
          <p:nvPr>
            <p:ph type="title"/>
          </p:nvPr>
        </p:nvSpPr>
        <p:spPr>
          <a:xfrm>
            <a:off x="772942" y="362834"/>
            <a:ext cx="5305686" cy="399960"/>
          </a:xfrm>
          <a:prstGeom prst="rect">
            <a:avLst/>
          </a:prstGeom>
        </p:spPr>
        <p:txBody>
          <a:bodyPr vert="horz" lIns="121917" tIns="60958" rIns="121917" bIns="60958" rtlCol="0" anchor="ctr">
            <a:noAutofit/>
          </a:bodyPr>
          <a:lstStyle/>
          <a:p>
            <a:r>
              <a:rPr lang="en-US" dirty="0"/>
              <a:t>Click to edit Master title style</a:t>
            </a:r>
            <a:endParaRPr lang="en-US" dirty="0"/>
          </a:p>
        </p:txBody>
      </p:sp>
      <p:sp>
        <p:nvSpPr>
          <p:cNvPr id="40" name="等腰三角形 39">
            <a:hlinkClick r:id="" action="ppaction://hlinkshowjump?jump=previousslide"/>
          </p:cNvPr>
          <p:cNvSpPr/>
          <p:nvPr userDrawn="1"/>
        </p:nvSpPr>
        <p:spPr>
          <a:xfrm rot="5400000" flipH="1">
            <a:off x="385417" y="517775"/>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41" name="等腰三角形 40">
            <a:hlinkClick r:id="" action="ppaction://hlinkshowjump?jump=previousslide"/>
          </p:cNvPr>
          <p:cNvSpPr/>
          <p:nvPr userDrawn="1"/>
        </p:nvSpPr>
        <p:spPr>
          <a:xfrm rot="5400000" flipH="1">
            <a:off x="525117" y="517775"/>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42" name="等腰三角形 41">
            <a:hlinkClick r:id="" action="ppaction://hlinkshowjump?jump=previousslide"/>
          </p:cNvPr>
          <p:cNvSpPr/>
          <p:nvPr userDrawn="1"/>
        </p:nvSpPr>
        <p:spPr>
          <a:xfrm rot="5400000" flipH="1">
            <a:off x="658467" y="517775"/>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1219835" rtl="0" eaLnBrk="1" latinLnBrk="0" hangingPunct="1">
        <a:spcBef>
          <a:spcPct val="0"/>
        </a:spcBef>
        <a:buNone/>
        <a:defRPr sz="2200" b="1" kern="1200">
          <a:solidFill>
            <a:schemeClr val="bg1"/>
          </a:solidFill>
          <a:latin typeface="+mn-ea"/>
          <a:ea typeface="+mn-ea"/>
          <a:cs typeface="+mj-cs"/>
        </a:defRPr>
      </a:lvl1pPr>
    </p:titleStyle>
    <p:bodyStyle>
      <a:lvl1pPr marL="457200" indent="-457200" algn="l" defTabSz="1219835" rtl="0" eaLnBrk="1" latinLnBrk="0" hangingPunct="1">
        <a:lnSpc>
          <a:spcPct val="150000"/>
        </a:lnSpc>
        <a:spcBef>
          <a:spcPts val="0"/>
        </a:spcBef>
        <a:buSzPct val="80000"/>
        <a:buFont typeface="Wingdings" panose="05000000000000000000" pitchFamily="2" charset="2"/>
        <a:buChar char="l"/>
        <a:defRPr sz="2400" b="1" kern="1200">
          <a:solidFill>
            <a:schemeClr val="tx1"/>
          </a:solidFill>
          <a:latin typeface="+mn-ea"/>
          <a:ea typeface="+mn-ea"/>
          <a:cs typeface="+mn-cs"/>
        </a:defRPr>
      </a:lvl1pPr>
      <a:lvl2pPr marL="991235" indent="-381000" algn="l" defTabSz="1219835" rtl="0" eaLnBrk="1" latinLnBrk="0" hangingPunct="1">
        <a:lnSpc>
          <a:spcPct val="150000"/>
        </a:lnSpc>
        <a:spcBef>
          <a:spcPct val="20000"/>
        </a:spcBef>
        <a:buFont typeface="Arial" panose="020B0604020202020204" pitchFamily="34" charset="0"/>
        <a:buChar char="–"/>
        <a:defRPr sz="2400" b="1"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3pPr>
      <a:lvl4pPr marL="2134235"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4pPr>
      <a:lvl5pPr marL="2744470"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835" rtl="0" eaLnBrk="1" latinLnBrk="0" hangingPunct="1">
        <a:defRPr sz="2400" kern="1200">
          <a:solidFill>
            <a:schemeClr val="tx1"/>
          </a:solidFill>
          <a:latin typeface="+mn-lt"/>
          <a:ea typeface="+mn-ea"/>
          <a:cs typeface="+mn-cs"/>
        </a:defRPr>
      </a:lvl1pPr>
      <a:lvl2pPr marL="609600" algn="l" defTabSz="1219835" rtl="0" eaLnBrk="1" latinLnBrk="0" hangingPunct="1">
        <a:defRPr sz="2400" kern="1200">
          <a:solidFill>
            <a:schemeClr val="tx1"/>
          </a:solidFill>
          <a:latin typeface="+mn-lt"/>
          <a:ea typeface="+mn-ea"/>
          <a:cs typeface="+mn-cs"/>
        </a:defRPr>
      </a:lvl2pPr>
      <a:lvl3pPr marL="1219835" algn="l" defTabSz="1219835" rtl="0" eaLnBrk="1" latinLnBrk="0" hangingPunct="1">
        <a:defRPr sz="2400" kern="1200">
          <a:solidFill>
            <a:schemeClr val="tx1"/>
          </a:solidFill>
          <a:latin typeface="+mn-lt"/>
          <a:ea typeface="+mn-ea"/>
          <a:cs typeface="+mn-cs"/>
        </a:defRPr>
      </a:lvl3pPr>
      <a:lvl4pPr marL="1829435" algn="l" defTabSz="1219835" rtl="0" eaLnBrk="1" latinLnBrk="0" hangingPunct="1">
        <a:defRPr sz="2400" kern="1200">
          <a:solidFill>
            <a:schemeClr val="tx1"/>
          </a:solidFill>
          <a:latin typeface="+mn-lt"/>
          <a:ea typeface="+mn-ea"/>
          <a:cs typeface="+mn-cs"/>
        </a:defRPr>
      </a:lvl4pPr>
      <a:lvl5pPr marL="2439035" algn="l" defTabSz="1219835" rtl="0" eaLnBrk="1" latinLnBrk="0" hangingPunct="1">
        <a:defRPr sz="2400" kern="1200">
          <a:solidFill>
            <a:schemeClr val="tx1"/>
          </a:solidFill>
          <a:latin typeface="+mn-lt"/>
          <a:ea typeface="+mn-ea"/>
          <a:cs typeface="+mn-cs"/>
        </a:defRPr>
      </a:lvl5pPr>
      <a:lvl6pPr marL="3049270" algn="l" defTabSz="1219835" rtl="0" eaLnBrk="1" latinLnBrk="0" hangingPunct="1">
        <a:defRPr sz="2400" kern="1200">
          <a:solidFill>
            <a:schemeClr val="tx1"/>
          </a:solidFill>
          <a:latin typeface="+mn-lt"/>
          <a:ea typeface="+mn-ea"/>
          <a:cs typeface="+mn-cs"/>
        </a:defRPr>
      </a:lvl6pPr>
      <a:lvl7pPr marL="3658870" algn="l" defTabSz="1219835" rtl="0" eaLnBrk="1" latinLnBrk="0" hangingPunct="1">
        <a:defRPr sz="2400" kern="1200">
          <a:solidFill>
            <a:schemeClr val="tx1"/>
          </a:solidFill>
          <a:latin typeface="+mn-lt"/>
          <a:ea typeface="+mn-ea"/>
          <a:cs typeface="+mn-cs"/>
        </a:defRPr>
      </a:lvl7pPr>
      <a:lvl8pPr marL="4268470" algn="l" defTabSz="1219835" rtl="0" eaLnBrk="1" latinLnBrk="0" hangingPunct="1">
        <a:defRPr sz="2400" kern="1200">
          <a:solidFill>
            <a:schemeClr val="tx1"/>
          </a:solidFill>
          <a:latin typeface="+mn-lt"/>
          <a:ea typeface="+mn-ea"/>
          <a:cs typeface="+mn-cs"/>
        </a:defRPr>
      </a:lvl8pPr>
      <a:lvl9pPr marL="4878705" algn="l" defTabSz="121983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Text Placeholder 2"/>
          <p:cNvSpPr>
            <a:spLocks noGrp="1"/>
          </p:cNvSpPr>
          <p:nvPr>
            <p:ph type="body" idx="1"/>
          </p:nvPr>
        </p:nvSpPr>
        <p:spPr>
          <a:xfrm>
            <a:off x="609521" y="1143794"/>
            <a:ext cx="10971372" cy="5000369"/>
          </a:xfrm>
          <a:prstGeom prst="rect">
            <a:avLst/>
          </a:prstGeom>
        </p:spPr>
        <p:txBody>
          <a:bodyPr vert="horz" lIns="121917" tIns="60958" rIns="121917" bIns="6095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4" name="矩形 23"/>
          <p:cNvSpPr/>
          <p:nvPr userDrawn="1"/>
        </p:nvSpPr>
        <p:spPr>
          <a:xfrm>
            <a:off x="0" y="332656"/>
            <a:ext cx="12198350" cy="432048"/>
          </a:xfrm>
          <a:prstGeom prst="rect">
            <a:avLst/>
          </a:prstGeom>
          <a:solidFill>
            <a:srgbClr val="3A4187"/>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lvl="0" algn="ctr"/>
            <a:endParaRPr lang="zh-CN" altLang="en-US"/>
          </a:p>
        </p:txBody>
      </p:sp>
      <p:sp>
        <p:nvSpPr>
          <p:cNvPr id="25" name="矩形 24"/>
          <p:cNvSpPr/>
          <p:nvPr userDrawn="1"/>
        </p:nvSpPr>
        <p:spPr>
          <a:xfrm>
            <a:off x="0" y="764704"/>
            <a:ext cx="12198350" cy="720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11280775" y="330107"/>
            <a:ext cx="485233" cy="48523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dirty="0">
              <a:latin typeface="微软雅黑" panose="020B0503020204020204" pitchFamily="34" charset="-122"/>
              <a:ea typeface="微软雅黑" panose="020B0503020204020204" pitchFamily="34" charset="-122"/>
            </a:endParaRPr>
          </a:p>
        </p:txBody>
      </p:sp>
      <p:sp>
        <p:nvSpPr>
          <p:cNvPr id="27" name="TextBox 15"/>
          <p:cNvSpPr txBox="1"/>
          <p:nvPr userDrawn="1"/>
        </p:nvSpPr>
        <p:spPr>
          <a:xfrm>
            <a:off x="11283362" y="442092"/>
            <a:ext cx="483393" cy="246221"/>
          </a:xfrm>
          <a:prstGeom prst="rect">
            <a:avLst/>
          </a:prstGeom>
          <a:noFill/>
        </p:spPr>
        <p:txBody>
          <a:bodyPr wrap="square" lIns="0" tIns="0" rIns="0" bIns="0" rtlCol="0">
            <a:spAutoFit/>
          </a:bodyPr>
          <a:lstStyle/>
          <a:p>
            <a:pPr algn="ctr"/>
            <a:fld id="{2EEF1883-7A0E-4F66-9932-E581691AD397}" type="slidenum">
              <a:rPr lang="zh-CN" altLang="en-US" sz="16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600" b="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 name="矩形 28"/>
          <p:cNvSpPr/>
          <p:nvPr userDrawn="1"/>
        </p:nvSpPr>
        <p:spPr>
          <a:xfrm>
            <a:off x="7927975" y="332656"/>
            <a:ext cx="2819400" cy="432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第 </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章   谓词逻辑</a:t>
            </a:r>
            <a:endParaRPr lang="zh-CN" altLang="en-US" sz="2000" b="1" dirty="0">
              <a:latin typeface="微软雅黑" panose="020B0503020204020204" pitchFamily="34" charset="-122"/>
              <a:ea typeface="微软雅黑" panose="020B0503020204020204" pitchFamily="34" charset="-122"/>
            </a:endParaRPr>
          </a:p>
        </p:txBody>
      </p:sp>
      <p:sp>
        <p:nvSpPr>
          <p:cNvPr id="20" name="Title Placeholder 1"/>
          <p:cNvSpPr>
            <a:spLocks noGrp="1"/>
          </p:cNvSpPr>
          <p:nvPr>
            <p:ph type="title"/>
          </p:nvPr>
        </p:nvSpPr>
        <p:spPr>
          <a:xfrm>
            <a:off x="772942" y="362834"/>
            <a:ext cx="5305686" cy="399960"/>
          </a:xfrm>
          <a:prstGeom prst="rect">
            <a:avLst/>
          </a:prstGeom>
        </p:spPr>
        <p:txBody>
          <a:bodyPr vert="horz" lIns="121917" tIns="60958" rIns="121917" bIns="60958" rtlCol="0" anchor="ctr">
            <a:noAutofit/>
          </a:bodyPr>
          <a:lstStyle/>
          <a:p>
            <a:r>
              <a:rPr lang="en-US" dirty="0"/>
              <a:t>Click to edit Master title style</a:t>
            </a:r>
            <a:endParaRPr lang="en-US" dirty="0"/>
          </a:p>
        </p:txBody>
      </p:sp>
      <p:sp>
        <p:nvSpPr>
          <p:cNvPr id="40" name="等腰三角形 39">
            <a:hlinkClick r:id="" action="ppaction://hlinkshowjump?jump=previousslide"/>
          </p:cNvPr>
          <p:cNvSpPr/>
          <p:nvPr userDrawn="1"/>
        </p:nvSpPr>
        <p:spPr>
          <a:xfrm rot="5400000" flipH="1">
            <a:off x="385417" y="517775"/>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41" name="等腰三角形 40">
            <a:hlinkClick r:id="" action="ppaction://hlinkshowjump?jump=previousslide"/>
          </p:cNvPr>
          <p:cNvSpPr/>
          <p:nvPr userDrawn="1"/>
        </p:nvSpPr>
        <p:spPr>
          <a:xfrm rot="5400000" flipH="1">
            <a:off x="525117" y="517775"/>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42" name="等腰三角形 41">
            <a:hlinkClick r:id="" action="ppaction://hlinkshowjump?jump=previousslide"/>
          </p:cNvPr>
          <p:cNvSpPr/>
          <p:nvPr userDrawn="1"/>
        </p:nvSpPr>
        <p:spPr>
          <a:xfrm rot="5400000" flipH="1">
            <a:off x="658467" y="517775"/>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1219835" rtl="0" eaLnBrk="1" latinLnBrk="0" hangingPunct="1">
        <a:spcBef>
          <a:spcPct val="0"/>
        </a:spcBef>
        <a:buNone/>
        <a:defRPr sz="2200" b="1" kern="1200">
          <a:solidFill>
            <a:schemeClr val="bg1"/>
          </a:solidFill>
          <a:latin typeface="+mn-ea"/>
          <a:ea typeface="+mn-ea"/>
          <a:cs typeface="+mj-cs"/>
        </a:defRPr>
      </a:lvl1pPr>
    </p:titleStyle>
    <p:bodyStyle>
      <a:lvl1pPr marL="457200" indent="-457200" algn="l" defTabSz="1219835" rtl="0" eaLnBrk="1" latinLnBrk="0" hangingPunct="1">
        <a:lnSpc>
          <a:spcPct val="150000"/>
        </a:lnSpc>
        <a:spcBef>
          <a:spcPts val="0"/>
        </a:spcBef>
        <a:buSzPct val="80000"/>
        <a:buFont typeface="Wingdings" panose="05000000000000000000" pitchFamily="2" charset="2"/>
        <a:buChar char="l"/>
        <a:defRPr sz="2400" b="1" kern="1200">
          <a:solidFill>
            <a:schemeClr val="tx1"/>
          </a:solidFill>
          <a:latin typeface="+mn-ea"/>
          <a:ea typeface="+mn-ea"/>
          <a:cs typeface="+mn-cs"/>
        </a:defRPr>
      </a:lvl1pPr>
      <a:lvl2pPr marL="991235" indent="-381000" algn="l" defTabSz="1219835" rtl="0" eaLnBrk="1" latinLnBrk="0" hangingPunct="1">
        <a:spcBef>
          <a:spcPct val="20000"/>
        </a:spcBef>
        <a:buFont typeface="Arial" panose="020B0604020202020204" pitchFamily="34" charset="0"/>
        <a:buChar char="–"/>
        <a:defRPr sz="2400" b="1"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835" rtl="0" eaLnBrk="1" latinLnBrk="0" hangingPunct="1">
        <a:defRPr sz="2400" kern="1200">
          <a:solidFill>
            <a:schemeClr val="tx1"/>
          </a:solidFill>
          <a:latin typeface="+mn-lt"/>
          <a:ea typeface="+mn-ea"/>
          <a:cs typeface="+mn-cs"/>
        </a:defRPr>
      </a:lvl1pPr>
      <a:lvl2pPr marL="609600" algn="l" defTabSz="1219835" rtl="0" eaLnBrk="1" latinLnBrk="0" hangingPunct="1">
        <a:defRPr sz="2400" kern="1200">
          <a:solidFill>
            <a:schemeClr val="tx1"/>
          </a:solidFill>
          <a:latin typeface="+mn-lt"/>
          <a:ea typeface="+mn-ea"/>
          <a:cs typeface="+mn-cs"/>
        </a:defRPr>
      </a:lvl2pPr>
      <a:lvl3pPr marL="1219835" algn="l" defTabSz="1219835" rtl="0" eaLnBrk="1" latinLnBrk="0" hangingPunct="1">
        <a:defRPr sz="2400" kern="1200">
          <a:solidFill>
            <a:schemeClr val="tx1"/>
          </a:solidFill>
          <a:latin typeface="+mn-lt"/>
          <a:ea typeface="+mn-ea"/>
          <a:cs typeface="+mn-cs"/>
        </a:defRPr>
      </a:lvl3pPr>
      <a:lvl4pPr marL="1829435" algn="l" defTabSz="1219835" rtl="0" eaLnBrk="1" latinLnBrk="0" hangingPunct="1">
        <a:defRPr sz="2400" kern="1200">
          <a:solidFill>
            <a:schemeClr val="tx1"/>
          </a:solidFill>
          <a:latin typeface="+mn-lt"/>
          <a:ea typeface="+mn-ea"/>
          <a:cs typeface="+mn-cs"/>
        </a:defRPr>
      </a:lvl4pPr>
      <a:lvl5pPr marL="2439035" algn="l" defTabSz="1219835" rtl="0" eaLnBrk="1" latinLnBrk="0" hangingPunct="1">
        <a:defRPr sz="2400" kern="1200">
          <a:solidFill>
            <a:schemeClr val="tx1"/>
          </a:solidFill>
          <a:latin typeface="+mn-lt"/>
          <a:ea typeface="+mn-ea"/>
          <a:cs typeface="+mn-cs"/>
        </a:defRPr>
      </a:lvl5pPr>
      <a:lvl6pPr marL="3049270" algn="l" defTabSz="1219835" rtl="0" eaLnBrk="1" latinLnBrk="0" hangingPunct="1">
        <a:defRPr sz="2400" kern="1200">
          <a:solidFill>
            <a:schemeClr val="tx1"/>
          </a:solidFill>
          <a:latin typeface="+mn-lt"/>
          <a:ea typeface="+mn-ea"/>
          <a:cs typeface="+mn-cs"/>
        </a:defRPr>
      </a:lvl6pPr>
      <a:lvl7pPr marL="3658870" algn="l" defTabSz="1219835" rtl="0" eaLnBrk="1" latinLnBrk="0" hangingPunct="1">
        <a:defRPr sz="2400" kern="1200">
          <a:solidFill>
            <a:schemeClr val="tx1"/>
          </a:solidFill>
          <a:latin typeface="+mn-lt"/>
          <a:ea typeface="+mn-ea"/>
          <a:cs typeface="+mn-cs"/>
        </a:defRPr>
      </a:lvl7pPr>
      <a:lvl8pPr marL="4268470" algn="l" defTabSz="1219835" rtl="0" eaLnBrk="1" latinLnBrk="0" hangingPunct="1">
        <a:defRPr sz="2400" kern="1200">
          <a:solidFill>
            <a:schemeClr val="tx1"/>
          </a:solidFill>
          <a:latin typeface="+mn-lt"/>
          <a:ea typeface="+mn-ea"/>
          <a:cs typeface="+mn-cs"/>
        </a:defRPr>
      </a:lvl8pPr>
      <a:lvl9pPr marL="4878705" algn="l" defTabSz="121983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4167771" y="8477097"/>
            <a:ext cx="3862811" cy="486946"/>
          </a:xfrm>
          <a:prstGeom prst="rect">
            <a:avLst/>
          </a:prstGeom>
        </p:spPr>
        <p:txBody>
          <a:bodyPr vert="horz" lIns="121963" tIns="60981" rIns="121963" bIns="60981"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42151" y="8477097"/>
            <a:ext cx="2846282" cy="486946"/>
          </a:xfrm>
          <a:prstGeom prst="rect">
            <a:avLst/>
          </a:prstGeom>
        </p:spPr>
        <p:txBody>
          <a:bodyPr vert="horz" lIns="121963" tIns="60981" rIns="121963" bIns="60981" rtlCol="0" anchor="ctr"/>
          <a:lstStyle>
            <a:lvl1pPr algn="r">
              <a:defRPr sz="1600">
                <a:solidFill>
                  <a:schemeClr val="tx1">
                    <a:tint val="75000"/>
                  </a:schemeClr>
                </a:solidFill>
              </a:defRPr>
            </a:lvl1pPr>
          </a:lstStyle>
          <a:p>
            <a:fld id="{B6F15528-21DE-4FAA-801E-634DDDAF4B2B}" type="slidenum">
              <a:rPr lang="en-US" smtClean="0"/>
            </a:fld>
            <a:endParaRPr lang="en-US" dirty="0"/>
          </a:p>
        </p:txBody>
      </p:sp>
      <p:sp>
        <p:nvSpPr>
          <p:cNvPr id="21" name="Text Placeholder 2"/>
          <p:cNvSpPr>
            <a:spLocks noGrp="1"/>
          </p:cNvSpPr>
          <p:nvPr>
            <p:ph type="body" idx="1"/>
          </p:nvPr>
        </p:nvSpPr>
        <p:spPr>
          <a:xfrm>
            <a:off x="609522" y="1143795"/>
            <a:ext cx="10971372" cy="5000369"/>
          </a:xfrm>
          <a:prstGeom prst="rect">
            <a:avLst/>
          </a:prstGeom>
        </p:spPr>
        <p:txBody>
          <a:bodyPr vert="horz" lIns="121917" tIns="60958" rIns="121917" bIns="6095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4" name="矩形 23"/>
          <p:cNvSpPr/>
          <p:nvPr userDrawn="1"/>
        </p:nvSpPr>
        <p:spPr>
          <a:xfrm>
            <a:off x="0" y="332656"/>
            <a:ext cx="12198350" cy="432048"/>
          </a:xfrm>
          <a:prstGeom prst="rect">
            <a:avLst/>
          </a:prstGeom>
          <a:solidFill>
            <a:srgbClr val="3A4187"/>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882" tIns="60940" rIns="121882" bIns="60940" rtlCol="0" anchor="ctr"/>
          <a:lstStyle/>
          <a:p>
            <a:pPr lvl="0" algn="ctr"/>
            <a:endParaRPr lang="zh-CN" altLang="en-US" sz="1800"/>
          </a:p>
        </p:txBody>
      </p:sp>
      <p:sp>
        <p:nvSpPr>
          <p:cNvPr id="25" name="矩形 24"/>
          <p:cNvSpPr/>
          <p:nvPr userDrawn="1"/>
        </p:nvSpPr>
        <p:spPr>
          <a:xfrm>
            <a:off x="0" y="764704"/>
            <a:ext cx="12198350" cy="720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6" name="椭圆 25"/>
          <p:cNvSpPr/>
          <p:nvPr userDrawn="1"/>
        </p:nvSpPr>
        <p:spPr>
          <a:xfrm>
            <a:off x="11280775" y="330108"/>
            <a:ext cx="485233" cy="48523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0" dirty="0">
              <a:latin typeface="微软雅黑" panose="020B0503020204020204" pitchFamily="34" charset="-122"/>
              <a:ea typeface="微软雅黑" panose="020B0503020204020204" pitchFamily="34" charset="-122"/>
            </a:endParaRPr>
          </a:p>
        </p:txBody>
      </p:sp>
      <p:sp>
        <p:nvSpPr>
          <p:cNvPr id="27" name="TextBox 15"/>
          <p:cNvSpPr txBox="1"/>
          <p:nvPr userDrawn="1"/>
        </p:nvSpPr>
        <p:spPr>
          <a:xfrm>
            <a:off x="11283363" y="442092"/>
            <a:ext cx="483393" cy="246221"/>
          </a:xfrm>
          <a:prstGeom prst="rect">
            <a:avLst/>
          </a:prstGeom>
          <a:noFill/>
        </p:spPr>
        <p:txBody>
          <a:bodyPr wrap="square" lIns="0" tIns="0" rIns="0" bIns="0" rtlCol="0">
            <a:spAutoFit/>
          </a:bodyPr>
          <a:lstStyle/>
          <a:p>
            <a:pPr algn="ctr"/>
            <a:fld id="{2EEF1883-7A0E-4F66-9932-E581691AD397}" type="slidenum">
              <a:rPr lang="zh-CN" altLang="en-US" sz="16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r>
              <a:rPr lang="zh-CN" altLang="en-US" sz="16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600" b="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 name="矩形 28"/>
          <p:cNvSpPr/>
          <p:nvPr userDrawn="1"/>
        </p:nvSpPr>
        <p:spPr>
          <a:xfrm>
            <a:off x="7927975" y="332656"/>
            <a:ext cx="2819400" cy="432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第 </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章   命题逻辑</a:t>
            </a:r>
            <a:endParaRPr lang="zh-CN" altLang="en-US" sz="2000" b="1" dirty="0">
              <a:latin typeface="微软雅黑" panose="020B0503020204020204" pitchFamily="34" charset="-122"/>
              <a:ea typeface="微软雅黑" panose="020B0503020204020204" pitchFamily="34" charset="-122"/>
            </a:endParaRPr>
          </a:p>
        </p:txBody>
      </p:sp>
      <p:sp>
        <p:nvSpPr>
          <p:cNvPr id="20" name="Title Placeholder 1"/>
          <p:cNvSpPr>
            <a:spLocks noGrp="1"/>
          </p:cNvSpPr>
          <p:nvPr>
            <p:ph type="title"/>
          </p:nvPr>
        </p:nvSpPr>
        <p:spPr>
          <a:xfrm>
            <a:off x="772942" y="362834"/>
            <a:ext cx="5305686" cy="399960"/>
          </a:xfrm>
          <a:prstGeom prst="rect">
            <a:avLst/>
          </a:prstGeom>
        </p:spPr>
        <p:txBody>
          <a:bodyPr vert="horz" lIns="121917" tIns="60958" rIns="121917" bIns="60958" rtlCol="0" anchor="ctr">
            <a:noAutofit/>
          </a:bodyPr>
          <a:lstStyle/>
          <a:p>
            <a:r>
              <a:rPr lang="en-US" dirty="0"/>
              <a:t>Click to edit Master title style</a:t>
            </a:r>
            <a:endParaRPr lang="en-US" dirty="0"/>
          </a:p>
        </p:txBody>
      </p:sp>
      <p:sp>
        <p:nvSpPr>
          <p:cNvPr id="40" name="等腰三角形 39">
            <a:hlinkClick r:id="" action="ppaction://hlinkshowjump?jump=previousslide"/>
          </p:cNvPr>
          <p:cNvSpPr/>
          <p:nvPr userDrawn="1"/>
        </p:nvSpPr>
        <p:spPr>
          <a:xfrm rot="5400000" flipH="1">
            <a:off x="385418" y="517776"/>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82" tIns="60940" rIns="121882" bIns="6094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41" name="等腰三角形 40">
            <a:hlinkClick r:id="" action="ppaction://hlinkshowjump?jump=previousslide"/>
          </p:cNvPr>
          <p:cNvSpPr/>
          <p:nvPr userDrawn="1"/>
        </p:nvSpPr>
        <p:spPr>
          <a:xfrm rot="5400000" flipH="1">
            <a:off x="525118" y="517776"/>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82" tIns="60940" rIns="121882" bIns="6094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42" name="等腰三角形 41">
            <a:hlinkClick r:id="" action="ppaction://hlinkshowjump?jump=previousslide"/>
          </p:cNvPr>
          <p:cNvSpPr/>
          <p:nvPr userDrawn="1"/>
        </p:nvSpPr>
        <p:spPr>
          <a:xfrm rot="5400000" flipH="1">
            <a:off x="658468" y="517776"/>
            <a:ext cx="98663" cy="101148"/>
          </a:xfrm>
          <a:prstGeom prs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82" tIns="60940" rIns="121882" bIns="6094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Lst>
  <p:txStyles>
    <p:titleStyle>
      <a:lvl1pPr algn="l" defTabSz="1219200" rtl="0" eaLnBrk="1" latinLnBrk="0" hangingPunct="1">
        <a:spcBef>
          <a:spcPct val="0"/>
        </a:spcBef>
        <a:buNone/>
        <a:defRPr sz="2200" b="1" kern="1200">
          <a:solidFill>
            <a:schemeClr val="bg1"/>
          </a:solidFill>
          <a:latin typeface="+mn-ea"/>
          <a:ea typeface="+mn-ea"/>
          <a:cs typeface="+mj-cs"/>
        </a:defRPr>
      </a:lvl1pPr>
    </p:titleStyle>
    <p:bodyStyle>
      <a:lvl1pPr marL="457200" indent="-457200" algn="l" defTabSz="1219200" rtl="0" eaLnBrk="1" latinLnBrk="0" hangingPunct="1">
        <a:lnSpc>
          <a:spcPct val="150000"/>
        </a:lnSpc>
        <a:spcBef>
          <a:spcPts val="0"/>
        </a:spcBef>
        <a:buSzPct val="80000"/>
        <a:buFont typeface="Wingdings" panose="05000000000000000000" pitchFamily="2" charset="2"/>
        <a:buChar char="l"/>
        <a:defRPr sz="2400" b="1" kern="1200">
          <a:solidFill>
            <a:schemeClr val="tx1"/>
          </a:solidFill>
          <a:latin typeface="+mn-ea"/>
          <a:ea typeface="+mn-ea"/>
          <a:cs typeface="+mn-cs"/>
        </a:defRPr>
      </a:lvl1pPr>
      <a:lvl2pPr marL="990600" indent="-381000" algn="l" defTabSz="1219200" rtl="0" eaLnBrk="1" latinLnBrk="0" hangingPunct="1">
        <a:lnSpc>
          <a:spcPct val="150000"/>
        </a:lnSpc>
        <a:spcBef>
          <a:spcPct val="20000"/>
        </a:spcBef>
        <a:buFont typeface="Arial" panose="020B0604020202020204" pitchFamily="34" charset="0"/>
        <a:buChar char="–"/>
        <a:defRPr sz="2400" b="1" kern="1200">
          <a:solidFill>
            <a:schemeClr val="tx1">
              <a:lumMod val="75000"/>
              <a:lumOff val="25000"/>
            </a:schemeClr>
          </a:solidFill>
          <a:latin typeface="+mn-lt"/>
          <a:ea typeface="+mn-ea"/>
          <a:cs typeface="+mn-cs"/>
        </a:defRPr>
      </a:lvl2pPr>
      <a:lvl3pPr marL="1524000" indent="-304800" algn="l" defTabSz="1219200"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3pPr>
      <a:lvl4pPr marL="2133600" indent="-304800" algn="l" defTabSz="1219200"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4pPr>
      <a:lvl5pPr marL="2743200" indent="-304800" algn="l" defTabSz="1219200"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4.png"/></Relationships>
</file>

<file path=ppt/slides/_rels/slide100.xml.rels><?xml version="1.0" encoding="UTF-8" standalone="yes"?>
<Relationships xmlns="http://schemas.openxmlformats.org/package/2006/relationships"><Relationship Id="rId7" Type="http://schemas.openxmlformats.org/officeDocument/2006/relationships/notesSlide" Target="../notesSlides/notesSlide61.xml"/><Relationship Id="rId6" Type="http://schemas.openxmlformats.org/officeDocument/2006/relationships/slideLayout" Target="../slideLayouts/slideLayout30.xml"/><Relationship Id="rId5" Type="http://schemas.openxmlformats.org/officeDocument/2006/relationships/tags" Target="../tags/tag39.xml"/><Relationship Id="rId4" Type="http://schemas.openxmlformats.org/officeDocument/2006/relationships/image" Target="../media/image101.png"/><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100.png"/></Relationships>
</file>

<file path=ppt/slides/_rels/slide101.xml.rels><?xml version="1.0" encoding="UTF-8" standalone="yes"?>
<Relationships xmlns="http://schemas.openxmlformats.org/package/2006/relationships"><Relationship Id="rId8" Type="http://schemas.openxmlformats.org/officeDocument/2006/relationships/notesSlide" Target="../notesSlides/notesSlide62.xml"/><Relationship Id="rId7" Type="http://schemas.openxmlformats.org/officeDocument/2006/relationships/slideLayout" Target="../slideLayouts/slideLayout30.xml"/><Relationship Id="rId6" Type="http://schemas.openxmlformats.org/officeDocument/2006/relationships/tags" Target="../tags/tag40.xml"/><Relationship Id="rId5" Type="http://schemas.openxmlformats.org/officeDocument/2006/relationships/image" Target="../media/image104.png"/><Relationship Id="rId4" Type="http://schemas.openxmlformats.org/officeDocument/2006/relationships/image" Target="../media/image103.png"/><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102.png"/></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30.xml"/><Relationship Id="rId2" Type="http://schemas.openxmlformats.org/officeDocument/2006/relationships/image" Target="../media/image106.png"/><Relationship Id="rId1" Type="http://schemas.openxmlformats.org/officeDocument/2006/relationships/image" Target="../media/image105.png"/></Relationships>
</file>

<file path=ppt/slides/_rels/slide103.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slideLayout" Target="../slideLayouts/slideLayout30.xml"/><Relationship Id="rId3" Type="http://schemas.openxmlformats.org/officeDocument/2006/relationships/tags" Target="../tags/tag41.xml"/><Relationship Id="rId2" Type="http://schemas.openxmlformats.org/officeDocument/2006/relationships/image" Target="../media/image108.png"/><Relationship Id="rId1" Type="http://schemas.openxmlformats.org/officeDocument/2006/relationships/image" Target="../media/image10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ags" Target="../tags/tag42.xml"/></Relationships>
</file>

<file path=ppt/slides/_rels/slide106.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36.xml"/><Relationship Id="rId4" Type="http://schemas.openxmlformats.org/officeDocument/2006/relationships/image" Target="../media/image110.wmf"/><Relationship Id="rId3" Type="http://schemas.openxmlformats.org/officeDocument/2006/relationships/oleObject" Target="../embeddings/oleObject13.bin"/><Relationship Id="rId2" Type="http://schemas.openxmlformats.org/officeDocument/2006/relationships/image" Target="../media/image109.wmf"/><Relationship Id="rId1" Type="http://schemas.openxmlformats.org/officeDocument/2006/relationships/oleObject" Target="../embeddings/oleObject12.bin"/></Relationships>
</file>

<file path=ppt/slides/_rels/slide107.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36.xml"/><Relationship Id="rId4" Type="http://schemas.openxmlformats.org/officeDocument/2006/relationships/image" Target="../media/image112.wmf"/><Relationship Id="rId3" Type="http://schemas.openxmlformats.org/officeDocument/2006/relationships/oleObject" Target="../embeddings/oleObject15.bin"/><Relationship Id="rId2" Type="http://schemas.openxmlformats.org/officeDocument/2006/relationships/image" Target="../media/image111.wmf"/><Relationship Id="rId1" Type="http://schemas.openxmlformats.org/officeDocument/2006/relationships/oleObject" Target="../embeddings/oleObject14.bin"/></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ags" Target="../tags/tag4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5.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1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18.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30.xml"/><Relationship Id="rId2" Type="http://schemas.openxmlformats.org/officeDocument/2006/relationships/tags" Target="../tags/tag45.xml"/><Relationship Id="rId1" Type="http://schemas.openxmlformats.org/officeDocument/2006/relationships/image" Target="../media/image114.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0.xml"/><Relationship Id="rId1" Type="http://schemas.openxmlformats.org/officeDocument/2006/relationships/tags" Target="../tags/tag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0.xml"/><Relationship Id="rId1" Type="http://schemas.openxmlformats.org/officeDocument/2006/relationships/tags" Target="../tags/tag47.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122.xml.rels><?xml version="1.0" encoding="UTF-8" standalone="yes"?>
<Relationships xmlns="http://schemas.openxmlformats.org/package/2006/relationships"><Relationship Id="rId5" Type="http://schemas.openxmlformats.org/officeDocument/2006/relationships/notesSlide" Target="../notesSlides/notesSlide73.xml"/><Relationship Id="rId4" Type="http://schemas.openxmlformats.org/officeDocument/2006/relationships/slideLayout" Target="../slideLayouts/slideLayout30.xml"/><Relationship Id="rId3" Type="http://schemas.openxmlformats.org/officeDocument/2006/relationships/tags" Target="../tags/tag49.xml"/><Relationship Id="rId2" Type="http://schemas.openxmlformats.org/officeDocument/2006/relationships/image" Target="../media/image116.png"/><Relationship Id="rId1" Type="http://schemas.openxmlformats.org/officeDocument/2006/relationships/image" Target="../media/image115.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125.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30.xml"/><Relationship Id="rId2" Type="http://schemas.openxmlformats.org/officeDocument/2006/relationships/tags" Target="../tags/tag52.xml"/><Relationship Id="rId1" Type="http://schemas.openxmlformats.org/officeDocument/2006/relationships/image" Target="../media/image117.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0.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0.xml"/><Relationship Id="rId1" Type="http://schemas.openxmlformats.org/officeDocument/2006/relationships/tags" Target="../tags/tag53.xml"/></Relationships>
</file>

<file path=ppt/slides/_rels/slide128.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25.xml"/><Relationship Id="rId4" Type="http://schemas.openxmlformats.org/officeDocument/2006/relationships/image" Target="../media/image119.emf"/><Relationship Id="rId3" Type="http://schemas.openxmlformats.org/officeDocument/2006/relationships/package" Target="../embeddings/Document7.docx"/><Relationship Id="rId2" Type="http://schemas.openxmlformats.org/officeDocument/2006/relationships/image" Target="../media/image118.emf"/><Relationship Id="rId1" Type="http://schemas.openxmlformats.org/officeDocument/2006/relationships/oleObject" Target="../embeddings/oleObject16.bin"/></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0.xml"/><Relationship Id="rId1" Type="http://schemas.openxmlformats.org/officeDocument/2006/relationships/tags" Target="../tags/tag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0.xml"/><Relationship Id="rId1" Type="http://schemas.openxmlformats.org/officeDocument/2006/relationships/tags" Target="../tags/tag54.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0.xml"/><Relationship Id="rId1" Type="http://schemas.openxmlformats.org/officeDocument/2006/relationships/tags" Target="../tags/tag5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0.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0.xml"/><Relationship Id="rId1" Type="http://schemas.openxmlformats.org/officeDocument/2006/relationships/tags" Target="../tags/tag5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0.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0.xml"/><Relationship Id="rId1" Type="http://schemas.openxmlformats.org/officeDocument/2006/relationships/tags" Target="../tags/tag57.xml"/></Relationships>
</file>

<file path=ppt/slides/_rels/slide137.xml.rels><?xml version="1.0" encoding="UTF-8" standalone="yes"?>
<Relationships xmlns="http://schemas.openxmlformats.org/package/2006/relationships"><Relationship Id="rId4" Type="http://schemas.openxmlformats.org/officeDocument/2006/relationships/notesSlide" Target="../notesSlides/notesSlide86.xml"/><Relationship Id="rId3" Type="http://schemas.openxmlformats.org/officeDocument/2006/relationships/slideLayout" Target="../slideLayouts/slideLayout30.xml"/><Relationship Id="rId2" Type="http://schemas.openxmlformats.org/officeDocument/2006/relationships/tags" Target="../tags/tag58.xml"/><Relationship Id="rId1" Type="http://schemas.openxmlformats.org/officeDocument/2006/relationships/image" Target="../media/image120.png"/></Relationships>
</file>

<file path=ppt/slides/_rels/slide138.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notesSlide" Target="../notesSlides/notesSlide87.xml"/><Relationship Id="rId6" Type="http://schemas.openxmlformats.org/officeDocument/2006/relationships/slideLayout" Target="../slideLayouts/slideLayout30.xml"/><Relationship Id="rId5" Type="http://schemas.openxmlformats.org/officeDocument/2006/relationships/tags" Target="../tags/tag59.xml"/><Relationship Id="rId4" Type="http://schemas.openxmlformats.org/officeDocument/2006/relationships/image" Target="../media/image123.png"/><Relationship Id="rId3" Type="http://schemas.openxmlformats.org/officeDocument/2006/relationships/customXml" Target="../ink/ink1.xml"/><Relationship Id="rId2" Type="http://schemas.openxmlformats.org/officeDocument/2006/relationships/image" Target="../media/image122.png"/><Relationship Id="rId1" Type="http://schemas.openxmlformats.org/officeDocument/2006/relationships/image" Target="../media/image121.png"/></Relationships>
</file>

<file path=ppt/slides/_rels/slide139.xml.rels><?xml version="1.0" encoding="UTF-8" standalone="yes"?>
<Relationships xmlns="http://schemas.openxmlformats.org/package/2006/relationships"><Relationship Id="rId4" Type="http://schemas.openxmlformats.org/officeDocument/2006/relationships/notesSlide" Target="../notesSlides/notesSlide88.xml"/><Relationship Id="rId3" Type="http://schemas.openxmlformats.org/officeDocument/2006/relationships/slideLayout" Target="../slideLayouts/slideLayout30.xml"/><Relationship Id="rId2" Type="http://schemas.openxmlformats.org/officeDocument/2006/relationships/tags" Target="../tags/tag60.xml"/><Relationship Id="rId1" Type="http://schemas.openxmlformats.org/officeDocument/2006/relationships/image" Target="../media/image1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30.xml"/><Relationship Id="rId1" Type="http://schemas.openxmlformats.org/officeDocument/2006/relationships/tags" Target="../tags/tag61.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30.xml"/><Relationship Id="rId1" Type="http://schemas.openxmlformats.org/officeDocument/2006/relationships/tags" Target="../tags/tag6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5.xml"/></Relationships>
</file>

<file path=ppt/slides/_rels/slide145.xml.rels><?xml version="1.0" encoding="UTF-8" standalone="yes"?>
<Relationships xmlns="http://schemas.openxmlformats.org/package/2006/relationships"><Relationship Id="rId6" Type="http://schemas.openxmlformats.org/officeDocument/2006/relationships/notesSlide" Target="../notesSlides/notesSlide94.xml"/><Relationship Id="rId5" Type="http://schemas.openxmlformats.org/officeDocument/2006/relationships/vmlDrawing" Target="../drawings/vmlDrawing11.vml"/><Relationship Id="rId4" Type="http://schemas.openxmlformats.org/officeDocument/2006/relationships/slideLayout" Target="../slideLayouts/slideLayout35.xml"/><Relationship Id="rId3" Type="http://schemas.openxmlformats.org/officeDocument/2006/relationships/tags" Target="../tags/tag63.xml"/><Relationship Id="rId2" Type="http://schemas.openxmlformats.org/officeDocument/2006/relationships/image" Target="../media/image124.emf"/><Relationship Id="rId1" Type="http://schemas.openxmlformats.org/officeDocument/2006/relationships/oleObject" Target="../embeddings/oleObject17.bin"/></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5.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30.xml"/><Relationship Id="rId1" Type="http://schemas.openxmlformats.org/officeDocument/2006/relationships/tags" Target="../tags/tag64.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30.xml"/><Relationship Id="rId1" Type="http://schemas.openxmlformats.org/officeDocument/2006/relationships/tags" Target="../tags/tag6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0.xml.rels><?xml version="1.0" encoding="UTF-8" standalone="yes"?>
<Relationships xmlns="http://schemas.openxmlformats.org/package/2006/relationships"><Relationship Id="rId4" Type="http://schemas.openxmlformats.org/officeDocument/2006/relationships/notesSlide" Target="../notesSlides/notesSlide99.xml"/><Relationship Id="rId3" Type="http://schemas.openxmlformats.org/officeDocument/2006/relationships/slideLayout" Target="../slideLayouts/slideLayout30.xml"/><Relationship Id="rId2" Type="http://schemas.openxmlformats.org/officeDocument/2006/relationships/tags" Target="../tags/tag66.xml"/><Relationship Id="rId1" Type="http://schemas.openxmlformats.org/officeDocument/2006/relationships/image" Target="../media/image125.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5.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2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5.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5.xml"/><Relationship Id="rId1" Type="http://schemas.openxmlformats.org/officeDocument/2006/relationships/image" Target="../media/image127.png"/></Relationships>
</file>

<file path=ppt/slides/_rels/slide157.xml.rels><?xml version="1.0" encoding="UTF-8" standalone="yes"?>
<Relationships xmlns="http://schemas.openxmlformats.org/package/2006/relationships"><Relationship Id="rId9" Type="http://schemas.openxmlformats.org/officeDocument/2006/relationships/notesSlide" Target="../notesSlides/notesSlide104.xml"/><Relationship Id="rId8" Type="http://schemas.openxmlformats.org/officeDocument/2006/relationships/vmlDrawing" Target="../drawings/vmlDrawing12.vml"/><Relationship Id="rId7" Type="http://schemas.openxmlformats.org/officeDocument/2006/relationships/slideLayout" Target="../slideLayouts/slideLayout25.xml"/><Relationship Id="rId6" Type="http://schemas.openxmlformats.org/officeDocument/2006/relationships/image" Target="../media/image130.emf"/><Relationship Id="rId5" Type="http://schemas.openxmlformats.org/officeDocument/2006/relationships/oleObject" Target="../embeddings/oleObject20.bin"/><Relationship Id="rId4" Type="http://schemas.openxmlformats.org/officeDocument/2006/relationships/image" Target="../media/image129.emf"/><Relationship Id="rId3" Type="http://schemas.openxmlformats.org/officeDocument/2006/relationships/oleObject" Target="../embeddings/oleObject19.bin"/><Relationship Id="rId2" Type="http://schemas.openxmlformats.org/officeDocument/2006/relationships/image" Target="../media/image128.emf"/><Relationship Id="rId1" Type="http://schemas.openxmlformats.org/officeDocument/2006/relationships/oleObject" Target="../embeddings/oleObject18.bin"/></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30.xml"/><Relationship Id="rId1" Type="http://schemas.openxmlformats.org/officeDocument/2006/relationships/tags" Target="../tags/tag67.xml"/></Relationships>
</file>

<file path=ppt/slides/_rels/slide161.xml.rels><?xml version="1.0" encoding="UTF-8" standalone="yes"?>
<Relationships xmlns="http://schemas.openxmlformats.org/package/2006/relationships"><Relationship Id="rId5" Type="http://schemas.openxmlformats.org/officeDocument/2006/relationships/notesSlide" Target="../notesSlides/notesSlide108.xml"/><Relationship Id="rId4" Type="http://schemas.openxmlformats.org/officeDocument/2006/relationships/slideLayout" Target="../slideLayouts/slideLayout30.xml"/><Relationship Id="rId3" Type="http://schemas.openxmlformats.org/officeDocument/2006/relationships/tags" Target="../tags/tag68.xml"/><Relationship Id="rId2" Type="http://schemas.openxmlformats.org/officeDocument/2006/relationships/image" Target="../media/image131.png"/><Relationship Id="rId1" Type="http://schemas.openxmlformats.org/officeDocument/2006/relationships/customXml" Target="../ink/ink2.xml"/></Relationships>
</file>

<file path=ppt/slides/_rels/slide162.xml.rels><?xml version="1.0" encoding="UTF-8" standalone="yes"?>
<Relationships xmlns="http://schemas.openxmlformats.org/package/2006/relationships"><Relationship Id="rId4" Type="http://schemas.openxmlformats.org/officeDocument/2006/relationships/notesSlide" Target="../notesSlides/notesSlide109.xml"/><Relationship Id="rId3" Type="http://schemas.openxmlformats.org/officeDocument/2006/relationships/slideLayout" Target="../slideLayouts/slideLayout30.xml"/><Relationship Id="rId2" Type="http://schemas.openxmlformats.org/officeDocument/2006/relationships/tags" Target="../tags/tag69.xml"/><Relationship Id="rId1" Type="http://schemas.openxmlformats.org/officeDocument/2006/relationships/image" Target="../media/image132.pn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30.xml"/><Relationship Id="rId1" Type="http://schemas.openxmlformats.org/officeDocument/2006/relationships/tags" Target="../tags/tag7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5.xml"/></Relationships>
</file>

<file path=ppt/slides/_rels/slide166.xml.rels><?xml version="1.0" encoding="UTF-8" standalone="yes"?>
<Relationships xmlns="http://schemas.openxmlformats.org/package/2006/relationships"><Relationship Id="rId4" Type="http://schemas.openxmlformats.org/officeDocument/2006/relationships/notesSlide" Target="../notesSlides/notesSlide112.xml"/><Relationship Id="rId3" Type="http://schemas.openxmlformats.org/officeDocument/2006/relationships/slideLayout" Target="../slideLayouts/slideLayout30.xml"/><Relationship Id="rId2" Type="http://schemas.openxmlformats.org/officeDocument/2006/relationships/tags" Target="../tags/tag71.xml"/><Relationship Id="rId1" Type="http://schemas.openxmlformats.org/officeDocument/2006/relationships/image" Target="../media/image133.png"/></Relationships>
</file>

<file path=ppt/slides/_rels/slide167.xml.rels><?xml version="1.0" encoding="UTF-8" standalone="yes"?>
<Relationships xmlns="http://schemas.openxmlformats.org/package/2006/relationships"><Relationship Id="rId5" Type="http://schemas.openxmlformats.org/officeDocument/2006/relationships/notesSlide" Target="../notesSlides/notesSlide113.xml"/><Relationship Id="rId4" Type="http://schemas.openxmlformats.org/officeDocument/2006/relationships/slideLayout" Target="../slideLayouts/slideLayout30.xml"/><Relationship Id="rId3" Type="http://schemas.openxmlformats.org/officeDocument/2006/relationships/tags" Target="../tags/tag72.xml"/><Relationship Id="rId2" Type="http://schemas.openxmlformats.org/officeDocument/2006/relationships/image" Target="../media/image135.png"/><Relationship Id="rId1" Type="http://schemas.openxmlformats.org/officeDocument/2006/relationships/image" Target="../media/image134.png"/></Relationships>
</file>

<file path=ppt/slides/_rels/slide168.xml.rels><?xml version="1.0" encoding="UTF-8" standalone="yes"?>
<Relationships xmlns="http://schemas.openxmlformats.org/package/2006/relationships"><Relationship Id="rId4" Type="http://schemas.openxmlformats.org/officeDocument/2006/relationships/notesSlide" Target="../notesSlides/notesSlide114.xml"/><Relationship Id="rId3" Type="http://schemas.openxmlformats.org/officeDocument/2006/relationships/slideLayout" Target="../slideLayouts/slideLayout30.xml"/><Relationship Id="rId2" Type="http://schemas.openxmlformats.org/officeDocument/2006/relationships/tags" Target="../tags/tag73.xml"/><Relationship Id="rId1" Type="http://schemas.openxmlformats.org/officeDocument/2006/relationships/image" Target="../media/image136.png"/></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30.xml"/><Relationship Id="rId1" Type="http://schemas.openxmlformats.org/officeDocument/2006/relationships/tags" Target="../tags/tag7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0.xml"/><Relationship Id="rId1" Type="http://schemas.openxmlformats.org/officeDocument/2006/relationships/tags" Target="../tags/tag3.xml"/></Relationships>
</file>

<file path=ppt/slides/_rels/slide170.xml.rels><?xml version="1.0" encoding="UTF-8" standalone="yes"?>
<Relationships xmlns="http://schemas.openxmlformats.org/package/2006/relationships"><Relationship Id="rId5" Type="http://schemas.openxmlformats.org/officeDocument/2006/relationships/notesSlide" Target="../notesSlides/notesSlide116.xml"/><Relationship Id="rId4" Type="http://schemas.openxmlformats.org/officeDocument/2006/relationships/slideLayout" Target="../slideLayouts/slideLayout30.xml"/><Relationship Id="rId3" Type="http://schemas.openxmlformats.org/officeDocument/2006/relationships/tags" Target="../tags/tag75.xml"/><Relationship Id="rId2" Type="http://schemas.openxmlformats.org/officeDocument/2006/relationships/image" Target="../media/image138.png"/><Relationship Id="rId1" Type="http://schemas.openxmlformats.org/officeDocument/2006/relationships/image" Target="../media/image137.pn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30.xml"/><Relationship Id="rId1" Type="http://schemas.openxmlformats.org/officeDocument/2006/relationships/image" Target="../media/image139.png"/></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30.xml"/><Relationship Id="rId1" Type="http://schemas.openxmlformats.org/officeDocument/2006/relationships/tags" Target="../tags/tag76.xml"/></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30.xml"/><Relationship Id="rId1" Type="http://schemas.openxmlformats.org/officeDocument/2006/relationships/tags" Target="../tags/tag77.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30.xml"/><Relationship Id="rId1" Type="http://schemas.openxmlformats.org/officeDocument/2006/relationships/tags" Target="../tags/tag78.xml"/></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79.xml"/><Relationship Id="rId1" Type="http://schemas.openxmlformats.org/officeDocument/2006/relationships/image" Target="../media/image140.png"/></Relationships>
</file>

<file path=ppt/slides/_rels/slide176.xml.rels><?xml version="1.0" encoding="UTF-8" standalone="yes"?>
<Relationships xmlns="http://schemas.openxmlformats.org/package/2006/relationships"><Relationship Id="rId4" Type="http://schemas.openxmlformats.org/officeDocument/2006/relationships/notesSlide" Target="../notesSlides/notesSlide121.xml"/><Relationship Id="rId3" Type="http://schemas.openxmlformats.org/officeDocument/2006/relationships/slideLayout" Target="../slideLayouts/slideLayout30.xml"/><Relationship Id="rId2" Type="http://schemas.openxmlformats.org/officeDocument/2006/relationships/tags" Target="../tags/tag80.xml"/><Relationship Id="rId1" Type="http://schemas.openxmlformats.org/officeDocument/2006/relationships/image" Target="../media/image141.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30.xml"/><Relationship Id="rId1" Type="http://schemas.openxmlformats.org/officeDocument/2006/relationships/tags" Target="../tags/tag81.xml"/></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ags" Target="../tags/tag8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5.xml"/><Relationship Id="rId2" Type="http://schemas.openxmlformats.org/officeDocument/2006/relationships/image" Target="../media/image6.emf"/><Relationship Id="rId1" Type="http://schemas.openxmlformats.org/officeDocument/2006/relationships/package" Target="../embeddings/Document1.docx"/></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0.xml"/><Relationship Id="rId2" Type="http://schemas.openxmlformats.org/officeDocument/2006/relationships/tags" Target="../tags/tag4.xml"/><Relationship Id="rId1"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package" Target="../embeddings/Document2.docx"/></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0.xml"/><Relationship Id="rId1" Type="http://schemas.openxmlformats.org/officeDocument/2006/relationships/tags" Target="../tags/tag5.xml"/></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30.xml"/><Relationship Id="rId2" Type="http://schemas.openxmlformats.org/officeDocument/2006/relationships/tags" Target="../tags/tag6.xml"/><Relationship Id="rId1" Type="http://schemas.openxmlformats.org/officeDocument/2006/relationships/image" Target="../media/image27.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30.xml"/><Relationship Id="rId2" Type="http://schemas.openxmlformats.org/officeDocument/2006/relationships/tags" Target="../tags/tag7.xml"/><Relationship Id="rId1"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0.xml"/><Relationship Id="rId1" Type="http://schemas.openxmlformats.org/officeDocument/2006/relationships/tags" Target="../tags/tag8.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0.xml"/><Relationship Id="rId1" Type="http://schemas.openxmlformats.org/officeDocument/2006/relationships/tags" Target="../tags/tag9.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0.xml"/><Relationship Id="rId1" Type="http://schemas.openxmlformats.org/officeDocument/2006/relationships/tags" Target="../tags/tag10.xml"/></Relationships>
</file>

<file path=ppt/slides/_rels/slide49.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2" Type="http://schemas.openxmlformats.org/officeDocument/2006/relationships/notesSlide" Target="../notesSlides/notesSlide28.xml"/><Relationship Id="rId11" Type="http://schemas.openxmlformats.org/officeDocument/2006/relationships/slideLayout" Target="../slideLayouts/slideLayout30.xml"/><Relationship Id="rId10" Type="http://schemas.openxmlformats.org/officeDocument/2006/relationships/tags" Target="../tags/tag11.xml"/><Relationship Id="rId1"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30.xml"/><Relationship Id="rId3" Type="http://schemas.openxmlformats.org/officeDocument/2006/relationships/tags" Target="../tags/tag12.xml"/><Relationship Id="rId2" Type="http://schemas.openxmlformats.org/officeDocument/2006/relationships/image" Target="../media/image39.png"/><Relationship Id="rId1" Type="http://schemas.openxmlformats.org/officeDocument/2006/relationships/image" Target="../media/image38.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30.xml"/><Relationship Id="rId3" Type="http://schemas.openxmlformats.org/officeDocument/2006/relationships/tags" Target="../tags/tag13.xml"/><Relationship Id="rId2" Type="http://schemas.openxmlformats.org/officeDocument/2006/relationships/image" Target="../media/image41.png"/><Relationship Id="rId1" Type="http://schemas.openxmlformats.org/officeDocument/2006/relationships/image" Target="../media/image40.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0.xml"/><Relationship Id="rId2" Type="http://schemas.openxmlformats.org/officeDocument/2006/relationships/tags" Target="../tags/tag14.xml"/><Relationship Id="rId1" Type="http://schemas.openxmlformats.org/officeDocument/2006/relationships/image" Target="../media/image42.png"/></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30.xml"/><Relationship Id="rId3" Type="http://schemas.openxmlformats.org/officeDocument/2006/relationships/tags" Target="../tags/tag15.xml"/><Relationship Id="rId2" Type="http://schemas.openxmlformats.org/officeDocument/2006/relationships/image" Target="../media/image44.png"/><Relationship Id="rId1" Type="http://schemas.openxmlformats.org/officeDocument/2006/relationships/image" Target="../media/image43.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30.xml"/><Relationship Id="rId2" Type="http://schemas.openxmlformats.org/officeDocument/2006/relationships/tags" Target="../tags/tag16.xml"/><Relationship Id="rId1" Type="http://schemas.openxmlformats.org/officeDocument/2006/relationships/image" Target="../media/image42.png"/></Relationships>
</file>

<file path=ppt/slides/_rels/slide55.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5.xml"/><Relationship Id="rId2" Type="http://schemas.openxmlformats.org/officeDocument/2006/relationships/image" Target="../media/image45.emf"/><Relationship Id="rId1" Type="http://schemas.openxmlformats.org/officeDocument/2006/relationships/package" Target="../embeddings/Document3.docx"/></Relationships>
</file>

<file path=ppt/slides/_rels/slide56.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5.xml"/><Relationship Id="rId2" Type="http://schemas.openxmlformats.org/officeDocument/2006/relationships/image" Target="../media/image46.emf"/><Relationship Id="rId1" Type="http://schemas.openxmlformats.org/officeDocument/2006/relationships/oleObject" Target="../embeddings/oleObject2.bin"/></Relationships>
</file>

<file path=ppt/slides/_rels/slide57.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30.xml"/><Relationship Id="rId5" Type="http://schemas.openxmlformats.org/officeDocument/2006/relationships/tags" Target="../tags/tag17.xml"/><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58.xml.rels><?xml version="1.0" encoding="UTF-8" standalone="yes"?>
<Relationships xmlns="http://schemas.openxmlformats.org/package/2006/relationships"><Relationship Id="rId9" Type="http://schemas.openxmlformats.org/officeDocument/2006/relationships/notesSlide" Target="../notesSlides/notesSlide35.xml"/><Relationship Id="rId8" Type="http://schemas.openxmlformats.org/officeDocument/2006/relationships/slideLayout" Target="../slideLayouts/slideLayout30.xml"/><Relationship Id="rId7" Type="http://schemas.openxmlformats.org/officeDocument/2006/relationships/tags" Target="../tags/tag1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0.xml"/><Relationship Id="rId1" Type="http://schemas.openxmlformats.org/officeDocument/2006/relationships/tags" Target="../tags/tag19.xml"/></Relationships>
</file>

<file path=ppt/slides/_rels/slide6.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emf"/><Relationship Id="rId1"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30.xml"/><Relationship Id="rId4" Type="http://schemas.openxmlformats.org/officeDocument/2006/relationships/tags" Target="../tags/tag20.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0.xml"/><Relationship Id="rId1" Type="http://schemas.openxmlformats.org/officeDocument/2006/relationships/tags" Target="../tags/tag2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0.xml"/><Relationship Id="rId1" Type="http://schemas.openxmlformats.org/officeDocument/2006/relationships/tags" Target="../tags/tag2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0.xml"/><Relationship Id="rId1" Type="http://schemas.openxmlformats.org/officeDocument/2006/relationships/tags" Target="../tags/tag23.xml"/></Relationships>
</file>

<file path=ppt/slides/_rels/slide65.xml.rels><?xml version="1.0" encoding="UTF-8" standalone="yes"?>
<Relationships xmlns="http://schemas.openxmlformats.org/package/2006/relationships"><Relationship Id="rId9" Type="http://schemas.openxmlformats.org/officeDocument/2006/relationships/oleObject" Target="../embeddings/oleObject7.bin"/><Relationship Id="rId8" Type="http://schemas.openxmlformats.org/officeDocument/2006/relationships/image" Target="../media/image63.wmf"/><Relationship Id="rId7" Type="http://schemas.openxmlformats.org/officeDocument/2006/relationships/oleObject" Target="../embeddings/oleObject6.bin"/><Relationship Id="rId6" Type="http://schemas.openxmlformats.org/officeDocument/2006/relationships/image" Target="../media/image62.wmf"/><Relationship Id="rId5" Type="http://schemas.openxmlformats.org/officeDocument/2006/relationships/oleObject" Target="../embeddings/oleObject5.bin"/><Relationship Id="rId4" Type="http://schemas.openxmlformats.org/officeDocument/2006/relationships/image" Target="../media/image61.wmf"/><Relationship Id="rId3" Type="http://schemas.openxmlformats.org/officeDocument/2006/relationships/oleObject" Target="../embeddings/oleObject4.bin"/><Relationship Id="rId2" Type="http://schemas.openxmlformats.org/officeDocument/2006/relationships/image" Target="../media/image60.wmf"/><Relationship Id="rId19" Type="http://schemas.openxmlformats.org/officeDocument/2006/relationships/vmlDrawing" Target="../drawings/vmlDrawing6.vml"/><Relationship Id="rId18" Type="http://schemas.openxmlformats.org/officeDocument/2006/relationships/slideLayout" Target="../slideLayouts/slideLayout35.xml"/><Relationship Id="rId17" Type="http://schemas.openxmlformats.org/officeDocument/2006/relationships/image" Target="../media/image67.wmf"/><Relationship Id="rId16" Type="http://schemas.openxmlformats.org/officeDocument/2006/relationships/oleObject" Target="../embeddings/oleObject11.bin"/><Relationship Id="rId15" Type="http://schemas.openxmlformats.org/officeDocument/2006/relationships/image" Target="../media/image66.wmf"/><Relationship Id="rId14" Type="http://schemas.openxmlformats.org/officeDocument/2006/relationships/oleObject" Target="../embeddings/oleObject10.bin"/><Relationship Id="rId13" Type="http://schemas.openxmlformats.org/officeDocument/2006/relationships/oleObject" Target="../embeddings/oleObject9.bin"/><Relationship Id="rId12" Type="http://schemas.openxmlformats.org/officeDocument/2006/relationships/image" Target="../media/image65.wmf"/><Relationship Id="rId11" Type="http://schemas.openxmlformats.org/officeDocument/2006/relationships/oleObject" Target="../embeddings/oleObject8.bin"/><Relationship Id="rId10" Type="http://schemas.openxmlformats.org/officeDocument/2006/relationships/image" Target="../media/image64.wmf"/><Relationship Id="rId1" Type="http://schemas.openxmlformats.org/officeDocument/2006/relationships/oleObject" Target="../embeddings/oleObject3.bin"/></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30.xml"/><Relationship Id="rId2" Type="http://schemas.openxmlformats.org/officeDocument/2006/relationships/tags" Target="../tags/tag24.xml"/><Relationship Id="rId1" Type="http://schemas.openxmlformats.org/officeDocument/2006/relationships/image" Target="../media/image68.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0.xml"/><Relationship Id="rId1" Type="http://schemas.openxmlformats.org/officeDocument/2006/relationships/tags" Target="../tags/tag25.xml"/></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tags" Target="../tags/tag26.xml"/><Relationship Id="rId2" Type="http://schemas.openxmlformats.org/officeDocument/2006/relationships/image" Target="../media/image70.png"/><Relationship Id="rId1" Type="http://schemas.openxmlformats.org/officeDocument/2006/relationships/image" Target="../media/image69.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7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tags" Target="../tags/tag27.xml"/><Relationship Id="rId2" Type="http://schemas.openxmlformats.org/officeDocument/2006/relationships/image" Target="../media/image73.png"/><Relationship Id="rId1"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0.xml"/><Relationship Id="rId1" Type="http://schemas.openxmlformats.org/officeDocument/2006/relationships/tags" Target="../tags/tag28.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75.png"/><Relationship Id="rId1" Type="http://schemas.openxmlformats.org/officeDocument/2006/relationships/image" Target="../media/image7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7.xml"/><Relationship Id="rId2" Type="http://schemas.openxmlformats.org/officeDocument/2006/relationships/image" Target="../media/image77.jpeg"/><Relationship Id="rId1" Type="http://schemas.openxmlformats.org/officeDocument/2006/relationships/image" Target="../media/image76.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78.pn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7.xml"/><Relationship Id="rId2" Type="http://schemas.openxmlformats.org/officeDocument/2006/relationships/image" Target="../media/image80.png"/><Relationship Id="rId1" Type="http://schemas.openxmlformats.org/officeDocument/2006/relationships/image" Target="../media/image79.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image" Target="../media/image77.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7.xml"/><Relationship Id="rId2" Type="http://schemas.openxmlformats.org/officeDocument/2006/relationships/image" Target="../media/image82.wmf"/><Relationship Id="rId1" Type="http://schemas.openxmlformats.org/officeDocument/2006/relationships/image" Target="../media/image8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8" Type="http://schemas.openxmlformats.org/officeDocument/2006/relationships/vmlDrawing" Target="../drawings/vmlDrawing7.vml"/><Relationship Id="rId7" Type="http://schemas.openxmlformats.org/officeDocument/2006/relationships/slideLayout" Target="../slideLayouts/slideLayout2.xml"/><Relationship Id="rId6" Type="http://schemas.openxmlformats.org/officeDocument/2006/relationships/image" Target="../media/image86.emf"/><Relationship Id="rId5" Type="http://schemas.openxmlformats.org/officeDocument/2006/relationships/package" Target="../embeddings/Document6.docx"/><Relationship Id="rId4" Type="http://schemas.openxmlformats.org/officeDocument/2006/relationships/image" Target="../media/image85.emf"/><Relationship Id="rId3" Type="http://schemas.openxmlformats.org/officeDocument/2006/relationships/package" Target="../embeddings/Document5.docx"/><Relationship Id="rId2" Type="http://schemas.openxmlformats.org/officeDocument/2006/relationships/image" Target="../media/image84.emf"/><Relationship Id="rId1" Type="http://schemas.openxmlformats.org/officeDocument/2006/relationships/package" Target="../embeddings/Document4.docx"/></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0.xml"/><Relationship Id="rId1" Type="http://schemas.openxmlformats.org/officeDocument/2006/relationships/tags" Target="../tags/tag29.xml"/></Relationships>
</file>

<file path=ppt/slides/_rels/slide88.xml.rels><?xml version="1.0" encoding="UTF-8" standalone="yes"?>
<Relationships xmlns="http://schemas.openxmlformats.org/package/2006/relationships"><Relationship Id="rId7" Type="http://schemas.openxmlformats.org/officeDocument/2006/relationships/notesSlide" Target="../notesSlides/notesSlide53.xml"/><Relationship Id="rId6" Type="http://schemas.openxmlformats.org/officeDocument/2006/relationships/slideLayout" Target="../slideLayouts/slideLayout30.xml"/><Relationship Id="rId5" Type="http://schemas.openxmlformats.org/officeDocument/2006/relationships/tags" Target="../tags/tag30.xml"/><Relationship Id="rId4" Type="http://schemas.openxmlformats.org/officeDocument/2006/relationships/image" Target="../media/image91.png"/><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30.xml"/><Relationship Id="rId2" Type="http://schemas.openxmlformats.org/officeDocument/2006/relationships/tags" Target="../tags/tag31.xml"/><Relationship Id="rId1" Type="http://schemas.openxmlformats.org/officeDocument/2006/relationships/image" Target="../media/image9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30.xml"/><Relationship Id="rId2" Type="http://schemas.openxmlformats.org/officeDocument/2006/relationships/tags" Target="../tags/tag32.xml"/><Relationship Id="rId1" Type="http://schemas.openxmlformats.org/officeDocument/2006/relationships/image" Target="../media/image93.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0.xml"/><Relationship Id="rId1" Type="http://schemas.openxmlformats.org/officeDocument/2006/relationships/tags" Target="../tags/tag33.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ags" Target="../tags/tag3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94.wmf"/></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30.xml"/><Relationship Id="rId2" Type="http://schemas.openxmlformats.org/officeDocument/2006/relationships/tags" Target="../tags/tag35.xml"/><Relationship Id="rId1" Type="http://schemas.openxmlformats.org/officeDocument/2006/relationships/image" Target="../media/image95.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36.xml"/><Relationship Id="rId1" Type="http://schemas.openxmlformats.org/officeDocument/2006/relationships/image" Target="../media/image96.png"/></Relationships>
</file>

<file path=ppt/slides/_rels/slide98.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30.xml"/><Relationship Id="rId3" Type="http://schemas.openxmlformats.org/officeDocument/2006/relationships/tags" Target="../tags/tag37.xml"/><Relationship Id="rId2" Type="http://schemas.openxmlformats.org/officeDocument/2006/relationships/image" Target="../media/image98.png"/><Relationship Id="rId1" Type="http://schemas.openxmlformats.org/officeDocument/2006/relationships/image" Target="../media/image97.png"/></Relationships>
</file>

<file path=ppt/slides/_rels/slide99.xml.rels><?xml version="1.0" encoding="UTF-8" standalone="yes"?>
<Relationships xmlns="http://schemas.openxmlformats.org/package/2006/relationships"><Relationship Id="rId6" Type="http://schemas.openxmlformats.org/officeDocument/2006/relationships/notesSlide" Target="../notesSlides/notesSlide60.xml"/><Relationship Id="rId5" Type="http://schemas.openxmlformats.org/officeDocument/2006/relationships/slideLayout" Target="../slideLayouts/slideLayout30.xml"/><Relationship Id="rId4" Type="http://schemas.openxmlformats.org/officeDocument/2006/relationships/tags" Target="../tags/tag38.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8350" cy="6859588"/>
          </a:xfrm>
          <a:prstGeom prst="rect">
            <a:avLst/>
          </a:prstGeom>
        </p:spPr>
      </p:pic>
      <p:sp>
        <p:nvSpPr>
          <p:cNvPr id="17" name="TextBox 16"/>
          <p:cNvSpPr txBox="1"/>
          <p:nvPr/>
        </p:nvSpPr>
        <p:spPr>
          <a:xfrm>
            <a:off x="3901096" y="2310557"/>
            <a:ext cx="4560279" cy="492485"/>
          </a:xfrm>
          <a:prstGeom prst="rect">
            <a:avLst/>
          </a:prstGeom>
          <a:noFill/>
        </p:spPr>
        <p:txBody>
          <a:bodyPr wrap="square" lIns="121963" tIns="60981" rIns="121963" bIns="60981" rtlCol="0">
            <a:spAutoFit/>
          </a:bodyPr>
          <a:lstStyle/>
          <a:p>
            <a:pPr marL="0" marR="0" lvl="0" indent="0" algn="l" defTabSz="1219835"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离散数学</a:t>
            </a: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TextBox 17"/>
          <p:cNvSpPr txBox="1"/>
          <p:nvPr/>
        </p:nvSpPr>
        <p:spPr>
          <a:xfrm>
            <a:off x="4117975" y="1116654"/>
            <a:ext cx="2076056" cy="861817"/>
          </a:xfrm>
          <a:prstGeom prst="rect">
            <a:avLst/>
          </a:prstGeom>
          <a:solidFill>
            <a:srgbClr val="28A7E1"/>
          </a:solidFill>
        </p:spPr>
        <p:txBody>
          <a:bodyPr wrap="square" lIns="121963" tIns="60981" rIns="121963" bIns="60981" rtlCol="0">
            <a:spAutoFit/>
          </a:bodyPr>
          <a:lstStyle/>
          <a:p>
            <a:pPr marL="0" marR="0" lvl="0" indent="0" algn="l" defTabSz="1219835"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第二章 </a:t>
            </a:r>
            <a:endParaRPr kumimoji="0" lang="zh-CN" altLang="en-US"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TextBox 18"/>
          <p:cNvSpPr txBox="1"/>
          <p:nvPr/>
        </p:nvSpPr>
        <p:spPr>
          <a:xfrm>
            <a:off x="6254537" y="1368889"/>
            <a:ext cx="1946669" cy="615596"/>
          </a:xfrm>
          <a:prstGeom prst="rect">
            <a:avLst/>
          </a:prstGeom>
          <a:noFill/>
        </p:spPr>
        <p:txBody>
          <a:bodyPr wrap="square" lIns="121963" tIns="60981" rIns="121963" bIns="60981" rtlCol="0">
            <a:spAutoFit/>
          </a:bodyPr>
          <a:lstStyle/>
          <a:p>
            <a:pPr marL="0" marR="0" lvl="0" indent="0" algn="l" defTabSz="1219835"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命题逻辑</a:t>
            </a:r>
            <a:endParaRPr kumimoji="0" lang="zh-CN" alt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TextBox 19"/>
          <p:cNvSpPr txBox="1"/>
          <p:nvPr/>
        </p:nvSpPr>
        <p:spPr>
          <a:xfrm>
            <a:off x="4521135" y="3519164"/>
            <a:ext cx="3548170" cy="492557"/>
          </a:xfrm>
          <a:prstGeom prst="rect">
            <a:avLst/>
          </a:prstGeom>
          <a:noFill/>
        </p:spPr>
        <p:txBody>
          <a:bodyPr wrap="square" lIns="121963" tIns="60981" rIns="121963" bIns="60981" rtlCol="0">
            <a:spAutoFit/>
          </a:bodyPr>
          <a:lstStyle/>
          <a:p>
            <a:pPr marL="0" marR="0" lvl="0" indent="0" algn="l" defTabSz="1219835"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rPr>
              <a:t>人民邮电出版社</a:t>
            </a:r>
            <a:endParaRPr kumimoji="0" lang="zh-CN" altLang="en-US" sz="24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endParaRPr>
          </a:p>
        </p:txBody>
      </p:sp>
      <p:sp>
        <p:nvSpPr>
          <p:cNvPr id="22" name="矩形 21"/>
          <p:cNvSpPr/>
          <p:nvPr/>
        </p:nvSpPr>
        <p:spPr>
          <a:xfrm>
            <a:off x="2258147" y="2210312"/>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6" name="矩形 25"/>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0" name="TextBox 9"/>
          <p:cNvSpPr txBox="1"/>
          <p:nvPr/>
        </p:nvSpPr>
        <p:spPr>
          <a:xfrm>
            <a:off x="5794375" y="2861109"/>
            <a:ext cx="3200400" cy="492485"/>
          </a:xfrm>
          <a:prstGeom prst="rect">
            <a:avLst/>
          </a:prstGeom>
          <a:noFill/>
        </p:spPr>
        <p:txBody>
          <a:bodyPr wrap="square" lIns="121963" tIns="60981" rIns="121963" bIns="60981" rtlCol="0">
            <a:spAutoFit/>
          </a:bodyPr>
          <a:lstStyle/>
          <a:p>
            <a:pPr marL="0" marR="0" lvl="0" indent="0" algn="l" defTabSz="1219835"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Discrete Mathematics</a:t>
            </a:r>
            <a:endParaRPr kumimoji="0" lang="zh-CN" altLang="en-US" sz="18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endParaRPr>
          </a:p>
        </p:txBody>
      </p:sp>
      <p:sp>
        <p:nvSpPr>
          <p:cNvPr id="11" name="TextBox 10"/>
          <p:cNvSpPr txBox="1"/>
          <p:nvPr/>
        </p:nvSpPr>
        <p:spPr>
          <a:xfrm>
            <a:off x="2060575" y="2884848"/>
            <a:ext cx="3885061" cy="461707"/>
          </a:xfrm>
          <a:prstGeom prst="rect">
            <a:avLst/>
          </a:prstGeom>
          <a:noFill/>
        </p:spPr>
        <p:txBody>
          <a:bodyPr wrap="square" lIns="121963" tIns="60981" rIns="121963" bIns="60981" rtlCol="0">
            <a:spAutoFit/>
          </a:bodyPr>
          <a:lstStyle/>
          <a:p>
            <a:pPr marL="0" marR="0" lvl="0" indent="0" algn="l" defTabSz="1219835"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王庆先 顾小丰 王丽杰  编著</a:t>
            </a:r>
            <a:endParaRPr kumimoji="0" lang="zh-CN" altLang="en-US" sz="22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5748656" y="2975515"/>
            <a:ext cx="45719" cy="3217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79682" name="Rectangle 2"/>
          <p:cNvSpPr>
            <a:spLocks noGrp="1" noChangeArrowheads="1"/>
          </p:cNvSpPr>
          <p:nvPr>
            <p:ph type="body" idx="1"/>
          </p:nvPr>
        </p:nvSpPr>
        <p:spPr>
          <a:xfrm>
            <a:off x="816869" y="1197252"/>
            <a:ext cx="10755157" cy="1502297"/>
          </a:xfrm>
        </p:spPr>
        <p:txBody>
          <a:bodyPr/>
          <a:lstStyle/>
          <a:p>
            <a:pPr marL="609600" indent="-609600">
              <a:spcBef>
                <a:spcPct val="0"/>
              </a:spcBef>
              <a:buClr>
                <a:srgbClr val="0000CC"/>
              </a:buClr>
            </a:pPr>
            <a:r>
              <a:rPr lang="zh-CN" altLang="en-US" dirty="0"/>
              <a:t>莱布尼兹</a:t>
            </a:r>
            <a:r>
              <a:rPr lang="en-US" altLang="zh-CN" dirty="0"/>
              <a:t>(G. W. Leibnitz</a:t>
            </a:r>
            <a:r>
              <a:rPr lang="zh-CN" altLang="en-US" dirty="0"/>
              <a:t>，</a:t>
            </a:r>
            <a:r>
              <a:rPr lang="en-US" altLang="zh-CN" dirty="0"/>
              <a:t>1646</a:t>
            </a:r>
            <a:r>
              <a:rPr lang="zh-CN" altLang="en-US" dirty="0"/>
              <a:t>～</a:t>
            </a:r>
            <a:r>
              <a:rPr lang="en-US" altLang="zh-CN" dirty="0"/>
              <a:t>1716)</a:t>
            </a:r>
            <a:endParaRPr lang="en-US" altLang="zh-CN" dirty="0"/>
          </a:p>
          <a:p>
            <a:pPr marL="609600" indent="-609600">
              <a:spcBef>
                <a:spcPct val="0"/>
              </a:spcBef>
              <a:buClr>
                <a:srgbClr val="0000CC"/>
              </a:buClr>
            </a:pPr>
            <a:r>
              <a:rPr lang="zh-CN" altLang="en-US" dirty="0"/>
              <a:t>德</a:t>
            </a:r>
            <a:r>
              <a:rPr lang="en-US" altLang="zh-CN" dirty="0"/>
              <a:t>·</a:t>
            </a:r>
            <a:r>
              <a:rPr lang="zh-CN" altLang="en-US" dirty="0"/>
              <a:t>摩根</a:t>
            </a:r>
            <a:r>
              <a:rPr lang="en-US" altLang="zh-CN" dirty="0"/>
              <a:t>(A. De Morgen</a:t>
            </a:r>
            <a:r>
              <a:rPr lang="zh-CN" altLang="en-US" dirty="0"/>
              <a:t>，</a:t>
            </a:r>
            <a:r>
              <a:rPr lang="en-US" altLang="zh-CN" dirty="0"/>
              <a:t>1806</a:t>
            </a:r>
            <a:r>
              <a:rPr lang="zh-CN" altLang="en-US" dirty="0"/>
              <a:t>～</a:t>
            </a:r>
            <a:r>
              <a:rPr lang="en-US" altLang="zh-CN" dirty="0"/>
              <a:t>1871)</a:t>
            </a:r>
            <a:endParaRPr lang="zh-CN" altLang="en-US" b="0" dirty="0">
              <a:solidFill>
                <a:srgbClr val="FF0000"/>
              </a:solidFill>
              <a:latin typeface="Times New Roman" panose="02020603050405020304" pitchFamily="18" charset="0"/>
              <a:cs typeface="Times New Roman" panose="02020603050405020304" pitchFamily="18" charset="0"/>
            </a:endParaRPr>
          </a:p>
        </p:txBody>
      </p:sp>
      <p:sp>
        <p:nvSpPr>
          <p:cNvPr id="4100" name="Rectangle 3"/>
          <p:cNvSpPr>
            <a:spLocks noGrp="1" noChangeArrowheads="1"/>
          </p:cNvSpPr>
          <p:nvPr>
            <p:ph type="title"/>
          </p:nvPr>
        </p:nvSpPr>
        <p:spPr>
          <a:xfrm>
            <a:off x="816870" y="235423"/>
            <a:ext cx="10755156" cy="708189"/>
          </a:xfrm>
        </p:spPr>
        <p:txBody>
          <a:bodyPr/>
          <a:lstStyle/>
          <a:p>
            <a:pPr eaLnBrk="1" hangingPunct="1"/>
            <a:r>
              <a:rPr lang="zh-CN" altLang="en-US" dirty="0">
                <a:latin typeface="Times New Roman" panose="02020603050405020304" pitchFamily="18" charset="0"/>
                <a:cs typeface="Times New Roman" panose="02020603050405020304" pitchFamily="18" charset="0"/>
              </a:rPr>
              <a:t>数理逻辑</a:t>
            </a:r>
            <a:r>
              <a:rPr lang="zh-CN" altLang="en-US" dirty="0"/>
              <a:t>的发展</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5319877" y="3378865"/>
            <a:ext cx="2462549" cy="2976689"/>
          </a:xfrm>
          <a:prstGeom prst="rect">
            <a:avLst/>
          </a:prstGeom>
        </p:spPr>
      </p:pic>
      <p:pic>
        <p:nvPicPr>
          <p:cNvPr id="9" name="图片 8"/>
          <p:cNvPicPr>
            <a:picLocks noChangeAspect="1"/>
          </p:cNvPicPr>
          <p:nvPr/>
        </p:nvPicPr>
        <p:blipFill>
          <a:blip r:embed="rId2"/>
          <a:stretch>
            <a:fillRect/>
          </a:stretch>
        </p:blipFill>
        <p:spPr>
          <a:xfrm>
            <a:off x="81665" y="3378865"/>
            <a:ext cx="4961148" cy="2976689"/>
          </a:xfrm>
          <a:prstGeom prst="rect">
            <a:avLst/>
          </a:prstGeom>
        </p:spPr>
      </p:pic>
      <p:sp>
        <p:nvSpPr>
          <p:cNvPr id="3" name="矩形 2"/>
          <p:cNvSpPr/>
          <p:nvPr/>
        </p:nvSpPr>
        <p:spPr>
          <a:xfrm>
            <a:off x="8019833" y="2949629"/>
            <a:ext cx="4098167" cy="3540328"/>
          </a:xfrm>
          <a:prstGeom prst="rect">
            <a:avLst/>
          </a:prstGeom>
        </p:spPr>
        <p:txBody>
          <a:bodyPr wrap="square">
            <a:spAutoFit/>
          </a:bodyPr>
          <a:lstStyle/>
          <a:p>
            <a:r>
              <a:rPr lang="zh-CN" altLang="en-US" sz="3200" b="1" dirty="0">
                <a:solidFill>
                  <a:schemeClr val="bg1">
                    <a:lumMod val="10000"/>
                  </a:schemeClr>
                </a:solidFill>
              </a:rPr>
              <a:t>德</a:t>
            </a:r>
            <a:r>
              <a:rPr lang="en-US" altLang="zh-CN" sz="3200" b="1" dirty="0">
                <a:solidFill>
                  <a:schemeClr val="bg1">
                    <a:lumMod val="10000"/>
                  </a:schemeClr>
                </a:solidFill>
              </a:rPr>
              <a:t>·</a:t>
            </a:r>
            <a:r>
              <a:rPr lang="zh-CN" altLang="en-US" sz="3200" b="1" dirty="0">
                <a:solidFill>
                  <a:schemeClr val="bg1">
                    <a:lumMod val="10000"/>
                  </a:schemeClr>
                </a:solidFill>
              </a:rPr>
              <a:t>摩根发展了一套适合推理的</a:t>
            </a:r>
            <a:r>
              <a:rPr lang="zh-CN" altLang="en-US" sz="3200" b="1" dirty="0">
                <a:solidFill>
                  <a:srgbClr val="FF0000"/>
                </a:solidFill>
              </a:rPr>
              <a:t>符号</a:t>
            </a:r>
            <a:r>
              <a:rPr lang="zh-CN" altLang="en-US" sz="3200" b="1" dirty="0">
                <a:solidFill>
                  <a:schemeClr val="bg1">
                    <a:lumMod val="10000"/>
                  </a:schemeClr>
                </a:solidFill>
              </a:rPr>
              <a:t>，并首创关系逻辑的研究。他提出了论域概念，并以</a:t>
            </a:r>
            <a:r>
              <a:rPr lang="zh-CN" altLang="en-US" sz="3200" b="1" dirty="0">
                <a:solidFill>
                  <a:srgbClr val="FF0000"/>
                </a:solidFill>
              </a:rPr>
              <a:t>代数的方法</a:t>
            </a:r>
            <a:r>
              <a:rPr lang="zh-CN" altLang="en-US" sz="3200" b="1" dirty="0">
                <a:solidFill>
                  <a:schemeClr val="bg1">
                    <a:lumMod val="10000"/>
                  </a:schemeClr>
                </a:solidFill>
              </a:rPr>
              <a:t>研究逻辑的演算，建立出著名的德摩根定律</a:t>
            </a:r>
            <a:endParaRPr lang="zh-CN" altLang="en-US" sz="3200" b="1" dirty="0">
              <a:solidFill>
                <a:schemeClr val="bg1">
                  <a:lumMod val="10000"/>
                </a:schemeClr>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206674" y="2557044"/>
              <a:ext cx="11498023" cy="4002638"/>
            </p:xfrm>
            <a:graphic>
              <a:graphicData uri="http://schemas.openxmlformats.org/drawingml/2006/table">
                <a:tbl>
                  <a:tblPr>
                    <a:tableStyleId>{5C22544A-7EE6-4342-B048-85BDC9FD1C3A}</a:tableStyleId>
                  </a:tblPr>
                  <a:tblGrid>
                    <a:gridCol w="1218847"/>
                    <a:gridCol w="1828271"/>
                    <a:gridCol w="613173"/>
                    <a:gridCol w="609424"/>
                    <a:gridCol w="685602"/>
                    <a:gridCol w="761779"/>
                    <a:gridCol w="609424"/>
                    <a:gridCol w="685602"/>
                    <a:gridCol w="605675"/>
                    <a:gridCol w="685602"/>
                    <a:gridCol w="3194624"/>
                  </a:tblGrid>
                  <a:tr h="365845">
                    <a:tc>
                      <a:txBody>
                        <a:bodyPr/>
                        <a:lstStyle/>
                        <a:p>
                          <a:pPr indent="0" algn="ctr">
                            <a:spcAft>
                              <a:spcPts val="0"/>
                            </a:spcAft>
                            <a:tabLst>
                              <a:tab pos="5220970" algn="l"/>
                              <a:tab pos="5581015" algn="l"/>
                            </a:tabLst>
                          </a:pPr>
                          <a:r>
                            <a:rPr lang="en-US" sz="2400" b="1" kern="100" dirty="0">
                              <a:effectLst/>
                              <a:latin typeface="+mn-ea"/>
                              <a:ea typeface="+mn-ea"/>
                            </a:rPr>
                            <a:t>P  Q  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(P→</a:t>
                          </a: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Q)</a:t>
                          </a:r>
                          <a:r>
                            <a:rPr lang="zh-CN" sz="2400" b="1" kern="100" dirty="0">
                              <a:effectLst/>
                              <a:latin typeface="+mn-ea"/>
                              <a:ea typeface="+mn-ea"/>
                            </a:rPr>
                            <a:t>∧</a:t>
                          </a:r>
                          <a:r>
                            <a:rPr lang="en-US" sz="2400" b="1" kern="100" dirty="0">
                              <a:effectLst/>
                              <a:latin typeface="+mn-ea"/>
                              <a:ea typeface="+mn-ea"/>
                            </a:rPr>
                            <a:t>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2</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3</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4</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lang="en-US" altLang="zh-CN" sz="2400" b="1" kern="100" dirty="0">
                              <a:effectLst/>
                              <a:latin typeface="+mn-ea"/>
                              <a:ea typeface="+mn-ea"/>
                            </a:rPr>
                            <a:t>M</a:t>
                          </a:r>
                          <a:r>
                            <a:rPr lang="en-US" altLang="zh-CN" sz="2400" b="1" kern="100" baseline="-25000" dirty="0">
                              <a:effectLst/>
                              <a:latin typeface="+mn-ea"/>
                              <a:ea typeface="+mn-ea"/>
                            </a:rPr>
                            <a:t>5</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6</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7</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9">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48764">
                    <a:tc>
                      <a:txBody>
                        <a:bodyPr/>
                        <a:lstStyle/>
                        <a:p>
                          <a:pPr indent="0" algn="ctr">
                            <a:spcAft>
                              <a:spcPts val="0"/>
                            </a:spcAft>
                            <a:tabLst>
                              <a:tab pos="5220970" algn="l"/>
                              <a:tab pos="5581015" algn="l"/>
                            </a:tabLst>
                          </a:pPr>
                          <a:r>
                            <a:rPr lang="en-US" sz="2400" b="1" kern="100" dirty="0">
                              <a:effectLst/>
                              <a:latin typeface="+mn-ea"/>
                              <a:ea typeface="+mn-ea"/>
                            </a:rPr>
                            <a:t>0  0  0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65845">
                    <a:tc>
                      <a:txBody>
                        <a:bodyPr/>
                        <a:lstStyle/>
                        <a:p>
                          <a:pPr indent="0" algn="ctr">
                            <a:spcAft>
                              <a:spcPts val="0"/>
                            </a:spcAft>
                            <a:tabLst>
                              <a:tab pos="5220970" algn="l"/>
                              <a:tab pos="558101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dirty="0">
                              <a:effectLst/>
                              <a:latin typeface="+mn-ea"/>
                              <a:ea typeface="+mn-ea"/>
                            </a:rPr>
                            <a:t>0  1  0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dirty="0">
                              <a:effectLst/>
                              <a:latin typeface="+mn-ea"/>
                              <a:ea typeface="+mn-ea"/>
                            </a:rPr>
                            <a:t>1  1  1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xmlns="">
          <p:graphicFrame>
            <p:nvGraphicFramePr>
              <p:cNvPr id="4" name="表格 3"/>
              <p:cNvGraphicFramePr>
                <a:graphicFrameLocks noGrp="1"/>
              </p:cNvGraphicFramePr>
              <p:nvPr/>
            </p:nvGraphicFramePr>
            <p:xfrm>
              <a:off x="206674" y="2557044"/>
              <a:ext cx="11498023" cy="4002638"/>
            </p:xfrm>
            <a:graphic>
              <a:graphicData uri="http://schemas.openxmlformats.org/drawingml/2006/table">
                <a:tbl>
                  <a:tblPr>
                    <a:tableStyleId>{5C22544A-7EE6-4342-B048-85BDC9FD1C3A}</a:tableStyleId>
                  </a:tblPr>
                  <a:tblGrid>
                    <a:gridCol w="1218847"/>
                    <a:gridCol w="1828271"/>
                    <a:gridCol w="613173"/>
                    <a:gridCol w="609424"/>
                    <a:gridCol w="685602"/>
                    <a:gridCol w="761779"/>
                    <a:gridCol w="609424"/>
                    <a:gridCol w="685602"/>
                    <a:gridCol w="605675"/>
                    <a:gridCol w="685602"/>
                    <a:gridCol w="3194624"/>
                  </a:tblGrid>
                  <a:tr h="365760">
                    <a:tc>
                      <a:txBody>
                        <a:bodyPr/>
                        <a:lstStyle/>
                        <a:p>
                          <a:pPr indent="0" algn="ctr">
                            <a:spcAft>
                              <a:spcPts val="0"/>
                            </a:spcAft>
                            <a:tabLst>
                              <a:tab pos="5220970" algn="l"/>
                              <a:tab pos="5581015" algn="l"/>
                            </a:tabLst>
                          </a:pPr>
                          <a:r>
                            <a:rPr lang="en-US" sz="2400" b="1" kern="100" dirty="0">
                              <a:effectLst/>
                              <a:latin typeface="+mn-ea"/>
                              <a:ea typeface="+mn-ea"/>
                            </a:rPr>
                            <a:t>P  Q  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2</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3</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4</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lang="en-US" altLang="zh-CN" sz="2400" b="1" kern="100" dirty="0">
                              <a:effectLst/>
                              <a:latin typeface="+mn-ea"/>
                              <a:ea typeface="+mn-ea"/>
                            </a:rPr>
                            <a:t>M</a:t>
                          </a:r>
                          <a:r>
                            <a:rPr lang="en-US" altLang="zh-CN" sz="2400" b="1" kern="100" baseline="-25000" dirty="0">
                              <a:effectLst/>
                              <a:latin typeface="+mn-ea"/>
                              <a:ea typeface="+mn-ea"/>
                            </a:rPr>
                            <a:t>5</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6</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7</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9">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48764">
                    <a:tc>
                      <a:txBody>
                        <a:bodyPr/>
                        <a:lstStyle/>
                        <a:p>
                          <a:pPr indent="0" algn="ctr">
                            <a:spcAft>
                              <a:spcPts val="0"/>
                            </a:spcAft>
                            <a:tabLst>
                              <a:tab pos="5220970" algn="l"/>
                              <a:tab pos="5581015" algn="l"/>
                            </a:tabLst>
                          </a:pPr>
                          <a:r>
                            <a:rPr lang="en-US" sz="2400" b="1" kern="100" dirty="0">
                              <a:effectLst/>
                              <a:latin typeface="+mn-ea"/>
                              <a:ea typeface="+mn-ea"/>
                            </a:rPr>
                            <a:t>0  0  0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65845">
                    <a:tc>
                      <a:txBody>
                        <a:bodyPr/>
                        <a:lstStyle/>
                        <a:p>
                          <a:pPr indent="0" algn="ctr">
                            <a:spcAft>
                              <a:spcPts val="0"/>
                            </a:spcAft>
                            <a:tabLst>
                              <a:tab pos="5220970" algn="l"/>
                              <a:tab pos="558101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dirty="0">
                              <a:effectLst/>
                              <a:latin typeface="+mn-ea"/>
                              <a:ea typeface="+mn-ea"/>
                            </a:rPr>
                            <a:t>0  1  0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dirty="0">
                              <a:effectLst/>
                              <a:latin typeface="+mn-ea"/>
                              <a:ea typeface="+mn-ea"/>
                            </a:rPr>
                            <a:t>1  1  1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Fallback>
      </mc:AlternateContent>
      <p:sp>
        <p:nvSpPr>
          <p:cNvPr id="14" name="矩形 13"/>
          <p:cNvSpPr/>
          <p:nvPr/>
        </p:nvSpPr>
        <p:spPr>
          <a:xfrm>
            <a:off x="233473" y="992100"/>
            <a:ext cx="11324026" cy="525505"/>
          </a:xfrm>
          <a:prstGeom prst="rect">
            <a:avLst/>
          </a:prstGeom>
          <a:solidFill>
            <a:schemeClr val="accent3"/>
          </a:solidFill>
        </p:spPr>
        <p:txBody>
          <a:bodyPr wrap="square">
            <a:spAutoFit/>
          </a:bodyPr>
          <a:lstStyle/>
          <a:p>
            <a:pPr defTabSz="1219200">
              <a:lnSpc>
                <a:spcPct val="130000"/>
              </a:lnSpc>
              <a:tabLst>
                <a:tab pos="5219065" algn="l"/>
                <a:tab pos="5579110" algn="l"/>
              </a:tabLst>
            </a:pP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对</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和</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三个变元的</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8</a:t>
            </a: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个极大项，选择</a:t>
            </a:r>
            <a:r>
              <a:rPr lang="zh-CN" altLang="zh-CN" sz="2400" b="1" kern="100" dirty="0">
                <a:solidFill>
                  <a:prstClr val="black"/>
                </a:solidFill>
                <a:latin typeface="微软雅黑" panose="020B0503020204020204" pitchFamily="34" charset="-122"/>
                <a:ea typeface="微软雅黑" panose="020B0503020204020204" pitchFamily="34" charset="-122"/>
              </a:rPr>
              <a:t>哪些极大项来组成主合取范式呢？</a:t>
            </a:r>
            <a:endParaRPr lang="zh-CN" altLang="zh-CN" sz="2400" b="1" kern="100" dirty="0">
              <a:solidFill>
                <a:prstClr val="black"/>
              </a:solidFill>
              <a:latin typeface="微软雅黑" panose="020B0503020204020204" pitchFamily="34" charset="-122"/>
              <a:ea typeface="微软雅黑" panose="020B0503020204020204" pitchFamily="34" charset="-122"/>
            </a:endParaRPr>
          </a:p>
        </p:txBody>
      </p:sp>
      <p:sp>
        <p:nvSpPr>
          <p:cNvPr id="15" name="矩形标注 9"/>
          <p:cNvSpPr/>
          <p:nvPr/>
        </p:nvSpPr>
        <p:spPr bwMode="auto">
          <a:xfrm>
            <a:off x="209849" y="1628875"/>
            <a:ext cx="11324026" cy="658251"/>
          </a:xfrm>
          <a:prstGeom prst="wedgeRectCallout">
            <a:avLst>
              <a:gd name="adj1" fmla="val -20171"/>
              <a:gd name="adj2" fmla="val 29268"/>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defTabSz="1219200">
              <a:defRPr/>
            </a:pPr>
            <a:r>
              <a:rPr lang="zh-CN" altLang="en-US" sz="2400" b="1" dirty="0">
                <a:solidFill>
                  <a:srgbClr val="0000FF"/>
                </a:solidFill>
                <a:latin typeface="Arial" panose="020B0604020202020204"/>
                <a:ea typeface="微软雅黑" panose="020B0503020204020204" pitchFamily="34" charset="-122"/>
              </a:rPr>
              <a:t>选择原则：选出极大项的合取式与原公式等价。</a:t>
            </a:r>
            <a:endParaRPr lang="zh-CN" altLang="en-US" sz="2400" b="1" dirty="0">
              <a:solidFill>
                <a:srgbClr val="0000FF"/>
              </a:solidFill>
              <a:latin typeface="Arial" panose="020B0604020202020204"/>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406153" y="2921795"/>
            <a:ext cx="7088644" cy="452270"/>
          </a:xfrm>
          <a:prstGeom prst="rect">
            <a:avLst/>
          </a:prstGeom>
        </p:spPr>
      </p:pic>
      <p:pic>
        <p:nvPicPr>
          <p:cNvPr id="9" name="图片 8"/>
          <p:cNvPicPr>
            <a:picLocks noChangeAspect="1"/>
          </p:cNvPicPr>
          <p:nvPr/>
        </p:nvPicPr>
        <p:blipFill>
          <a:blip r:embed="rId3"/>
          <a:stretch>
            <a:fillRect/>
          </a:stretch>
        </p:blipFill>
        <p:spPr>
          <a:xfrm>
            <a:off x="1392371" y="3336320"/>
            <a:ext cx="7102426" cy="424448"/>
          </a:xfrm>
          <a:prstGeom prst="rect">
            <a:avLst/>
          </a:prstGeom>
        </p:spPr>
      </p:pic>
      <p:sp>
        <p:nvSpPr>
          <p:cNvPr id="17" name="矩形 16"/>
          <p:cNvSpPr/>
          <p:nvPr/>
        </p:nvSpPr>
        <p:spPr>
          <a:xfrm>
            <a:off x="10805979" y="3632631"/>
            <a:ext cx="437813" cy="646145"/>
          </a:xfrm>
          <a:prstGeom prst="rect">
            <a:avLst/>
          </a:prstGeom>
        </p:spPr>
        <p:txBody>
          <a:bodyPr wrap="none">
            <a:spAutoFit/>
          </a:bodyPr>
          <a:lstStyle/>
          <a:p>
            <a:pPr defTabSz="1219200"/>
            <a:r>
              <a:rPr lang="zh-CN" altLang="en-US" sz="3600" b="1" dirty="0">
                <a:solidFill>
                  <a:srgbClr val="C00000"/>
                </a:solidFill>
                <a:latin typeface="Arial" panose="020B0604020202020204"/>
                <a:ea typeface="微软雅黑" panose="020B0503020204020204" pitchFamily="34" charset="-122"/>
              </a:rPr>
              <a:t>√</a:t>
            </a:r>
            <a:endParaRPr lang="zh-CN" altLang="en-US" sz="3600" dirty="0">
              <a:solidFill>
                <a:srgbClr val="C00000"/>
              </a:solidFill>
              <a:latin typeface="Arial" panose="020B0604020202020204"/>
              <a:ea typeface="微软雅黑" panose="020B0503020204020204" pitchFamily="34" charset="-122"/>
            </a:endParaRPr>
          </a:p>
        </p:txBody>
      </p:sp>
      <p:sp>
        <p:nvSpPr>
          <p:cNvPr id="18" name="矩形 17"/>
          <p:cNvSpPr/>
          <p:nvPr/>
        </p:nvSpPr>
        <p:spPr>
          <a:xfrm>
            <a:off x="8666961" y="2947946"/>
            <a:ext cx="2852867" cy="1199982"/>
          </a:xfrm>
          <a:prstGeom prst="rect">
            <a:avLst/>
          </a:prstGeom>
        </p:spPr>
        <p:txBody>
          <a:bodyPr wrap="square">
            <a:spAutoFit/>
          </a:bodyPr>
          <a:lstStyle/>
          <a:p>
            <a:pPr defTabSz="1219200">
              <a:tabLst>
                <a:tab pos="5219065" algn="l"/>
                <a:tab pos="5579110" algn="l"/>
              </a:tabLst>
            </a:pPr>
            <a:r>
              <a:rPr lang="en-US" altLang="zh-CN" sz="2400" b="1" kern="100" dirty="0">
                <a:solidFill>
                  <a:prstClr val="black"/>
                </a:solidFill>
                <a:latin typeface="微软雅黑" panose="020B0503020204020204" pitchFamily="34" charset="-122"/>
                <a:ea typeface="微软雅黑" panose="020B0503020204020204" pitchFamily="34" charset="-122"/>
              </a:rPr>
              <a:t> M</a:t>
            </a:r>
            <a:r>
              <a:rPr lang="en-US" altLang="zh-CN" sz="2400" b="1" kern="100" baseline="-25000" dirty="0">
                <a:solidFill>
                  <a:prstClr val="black"/>
                </a:solidFill>
                <a:latin typeface="微软雅黑" panose="020B0503020204020204" pitchFamily="34" charset="-122"/>
                <a:ea typeface="微软雅黑" panose="020B0503020204020204" pitchFamily="34" charset="-122"/>
              </a:rPr>
              <a:t>0             </a:t>
            </a: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2</a:t>
            </a:r>
            <a:r>
              <a:rPr lang="zh-CN" altLang="zh-CN" sz="2400" b="1" kern="100" dirty="0">
                <a:solidFill>
                  <a:prstClr val="black"/>
                </a:solidFill>
                <a:latin typeface="微软雅黑" panose="020B0503020204020204" pitchFamily="34" charset="-122"/>
                <a:ea typeface="微软雅黑" panose="020B0503020204020204" pitchFamily="34" charset="-122"/>
              </a:rPr>
              <a:t> </a:t>
            </a:r>
            <a:endParaRPr lang="en-US" altLang="zh-CN" sz="2400" b="1" kern="100" dirty="0">
              <a:solidFill>
                <a:prstClr val="black"/>
              </a:solidFill>
              <a:latin typeface="微软雅黑" panose="020B0503020204020204" pitchFamily="34" charset="-122"/>
              <a:ea typeface="微软雅黑" panose="020B0503020204020204" pitchFamily="34" charset="-122"/>
            </a:endParaRPr>
          </a:p>
          <a:p>
            <a:pPr defTabSz="1219200">
              <a:tabLst>
                <a:tab pos="5219065" algn="l"/>
                <a:tab pos="5579110" algn="l"/>
              </a:tabLst>
            </a:pP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3</a:t>
            </a: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4 </a:t>
            </a: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5 </a:t>
            </a:r>
            <a:endParaRPr lang="en-US" altLang="zh-CN" sz="2400" b="1" kern="100" baseline="-25000" dirty="0">
              <a:solidFill>
                <a:prstClr val="black"/>
              </a:solidFill>
              <a:latin typeface="微软雅黑" panose="020B0503020204020204" pitchFamily="34" charset="-122"/>
              <a:ea typeface="微软雅黑" panose="020B0503020204020204" pitchFamily="34" charset="-122"/>
            </a:endParaRPr>
          </a:p>
          <a:p>
            <a:pPr defTabSz="1219200">
              <a:tabLst>
                <a:tab pos="5219065" algn="l"/>
                <a:tab pos="5579110" algn="l"/>
              </a:tabLst>
            </a:pP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6</a:t>
            </a: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7</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4" name="矩形 23"/>
          <p:cNvSpPr/>
          <p:nvPr/>
        </p:nvSpPr>
        <p:spPr>
          <a:xfrm>
            <a:off x="10147672" y="3724939"/>
            <a:ext cx="607684" cy="461532"/>
          </a:xfrm>
          <a:prstGeom prst="rect">
            <a:avLst/>
          </a:prstGeom>
          <a:solidFill>
            <a:srgbClr val="3333FF"/>
          </a:solidFill>
        </p:spPr>
        <p:txBody>
          <a:bodyPr wrap="none">
            <a:spAutoFit/>
          </a:bodyPr>
          <a:lstStyle/>
          <a:p>
            <a:pPr defTabSz="1219200"/>
            <a:r>
              <a:rPr lang="en-US" altLang="zh-CN" sz="2400" b="1" kern="100" dirty="0">
                <a:solidFill>
                  <a:prstClr val="white"/>
                </a:solidFill>
                <a:latin typeface="微软雅黑" panose="020B0503020204020204" pitchFamily="34" charset="-122"/>
                <a:ea typeface="微软雅黑" panose="020B0503020204020204" pitchFamily="34" charset="-122"/>
              </a:rPr>
              <a:t>=0</a:t>
            </a:r>
            <a:endParaRPr lang="zh-CN" altLang="en-US" sz="2400" dirty="0">
              <a:solidFill>
                <a:prstClr val="white"/>
              </a:solidFill>
              <a:latin typeface="Arial" panose="020B0604020202020204"/>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1417860" y="3759975"/>
            <a:ext cx="7089720" cy="429679"/>
          </a:xfrm>
          <a:prstGeom prst="rect">
            <a:avLst/>
          </a:prstGeom>
        </p:spPr>
      </p:pic>
      <p:sp>
        <p:nvSpPr>
          <p:cNvPr id="12" name="Rectangle 2"/>
          <p:cNvSpPr txBox="1">
            <a:spLocks noChangeArrowheads="1"/>
          </p:cNvSpPr>
          <p:nvPr/>
        </p:nvSpPr>
        <p:spPr>
          <a:xfrm>
            <a:off x="775869" y="258388"/>
            <a:ext cx="7241756" cy="628614"/>
          </a:xfrm>
          <a:prstGeom prst="rect">
            <a:avLst/>
          </a:prstGeom>
        </p:spPr>
        <p:txBody>
          <a:bodyPr vert="horz" lIns="121917" tIns="60958" rIns="121917" bIns="60958" rtlCol="0" anchor="ctr">
            <a:noAutofit/>
          </a:bodyPr>
          <a:lstStyle>
            <a:lvl1pPr algn="l" defTabSz="1219200" rtl="0" eaLnBrk="1" latinLnBrk="0" hangingPunct="1">
              <a:spcBef>
                <a:spcPct val="0"/>
              </a:spcBef>
              <a:buNone/>
              <a:defRPr sz="2200" b="1" kern="1200">
                <a:solidFill>
                  <a:schemeClr val="bg1"/>
                </a:solidFill>
                <a:latin typeface="+mn-ea"/>
                <a:ea typeface="+mn-ea"/>
                <a:cs typeface="+mj-cs"/>
              </a:defRPr>
            </a:lvl1pPr>
          </a:lstStyle>
          <a:p>
            <a:r>
              <a:rPr lang="zh-CN" altLang="en-US"/>
              <a:t>如何用极大项来构成主合取范式？</a:t>
            </a:r>
            <a:endParaRPr lang="zh-CN" altLang="en-US" dirty="0"/>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circle(in)">
                                      <p:cBhvr>
                                        <p:cTn id="18"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3" name="Rectangle 2"/>
          <p:cNvSpPr>
            <a:spLocks noGrp="1" noChangeArrowheads="1"/>
          </p:cNvSpPr>
          <p:nvPr>
            <p:ph type="title" idx="4294967295"/>
          </p:nvPr>
        </p:nvSpPr>
        <p:spPr>
          <a:xfrm>
            <a:off x="775869" y="258388"/>
            <a:ext cx="7241756" cy="628614"/>
          </a:xfrm>
        </p:spPr>
        <p:txBody>
          <a:bodyPr/>
          <a:lstStyle/>
          <a:p>
            <a:r>
              <a:rPr lang="zh-CN" altLang="en-US" dirty="0"/>
              <a:t>如何用极大项来构成主合取范式？</a:t>
            </a:r>
            <a:endParaRPr lang="zh-CN" altLang="en-US"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206674" y="2557044"/>
              <a:ext cx="11498023" cy="4002638"/>
            </p:xfrm>
            <a:graphic>
              <a:graphicData uri="http://schemas.openxmlformats.org/drawingml/2006/table">
                <a:tbl>
                  <a:tblPr>
                    <a:tableStyleId>{5C22544A-7EE6-4342-B048-85BDC9FD1C3A}</a:tableStyleId>
                  </a:tblPr>
                  <a:tblGrid>
                    <a:gridCol w="1218847"/>
                    <a:gridCol w="1828271"/>
                    <a:gridCol w="613173"/>
                    <a:gridCol w="609424"/>
                    <a:gridCol w="685602"/>
                    <a:gridCol w="761779"/>
                    <a:gridCol w="609424"/>
                    <a:gridCol w="685602"/>
                    <a:gridCol w="605675"/>
                    <a:gridCol w="685602"/>
                    <a:gridCol w="3194624"/>
                  </a:tblGrid>
                  <a:tr h="365845">
                    <a:tc>
                      <a:txBody>
                        <a:bodyPr/>
                        <a:lstStyle/>
                        <a:p>
                          <a:pPr indent="0" algn="ctr">
                            <a:spcAft>
                              <a:spcPts val="0"/>
                            </a:spcAft>
                            <a:tabLst>
                              <a:tab pos="5220970" algn="l"/>
                              <a:tab pos="5581015" algn="l"/>
                            </a:tabLst>
                          </a:pPr>
                          <a:r>
                            <a:rPr lang="en-US" sz="2400" b="1" kern="100" dirty="0">
                              <a:effectLst/>
                              <a:latin typeface="+mn-ea"/>
                              <a:ea typeface="+mn-ea"/>
                            </a:rPr>
                            <a:t>P  Q  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(P→</a:t>
                          </a: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Q)</a:t>
                          </a:r>
                          <a:r>
                            <a:rPr lang="zh-CN" sz="2400" b="1" kern="100" dirty="0">
                              <a:effectLst/>
                              <a:latin typeface="+mn-ea"/>
                              <a:ea typeface="+mn-ea"/>
                            </a:rPr>
                            <a:t>∧</a:t>
                          </a:r>
                          <a:r>
                            <a:rPr lang="en-US" sz="2400" b="1" kern="100" dirty="0">
                              <a:effectLst/>
                              <a:latin typeface="+mn-ea"/>
                              <a:ea typeface="+mn-ea"/>
                            </a:rPr>
                            <a:t>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2</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3</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4</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lang="en-US" altLang="zh-CN" sz="2400" b="1" kern="100" dirty="0">
                              <a:effectLst/>
                              <a:latin typeface="+mn-ea"/>
                              <a:ea typeface="+mn-ea"/>
                            </a:rPr>
                            <a:t>M</a:t>
                          </a:r>
                          <a:r>
                            <a:rPr lang="en-US" altLang="zh-CN" sz="2400" b="1" kern="100" baseline="-25000" dirty="0">
                              <a:effectLst/>
                              <a:latin typeface="+mn-ea"/>
                              <a:ea typeface="+mn-ea"/>
                            </a:rPr>
                            <a:t>5</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6</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7</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9">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48764">
                    <a:tc>
                      <a:txBody>
                        <a:bodyPr/>
                        <a:lstStyle/>
                        <a:p>
                          <a:pPr indent="0" algn="ctr">
                            <a:spcAft>
                              <a:spcPts val="0"/>
                            </a:spcAft>
                            <a:tabLst>
                              <a:tab pos="5220970" algn="l"/>
                              <a:tab pos="5581015" algn="l"/>
                            </a:tabLst>
                          </a:pPr>
                          <a:r>
                            <a:rPr lang="en-US" sz="2400" b="1" kern="100" dirty="0">
                              <a:effectLst/>
                              <a:latin typeface="+mn-ea"/>
                              <a:ea typeface="+mn-ea"/>
                            </a:rPr>
                            <a:t>0  0  0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65845">
                    <a:tc>
                      <a:txBody>
                        <a:bodyPr/>
                        <a:lstStyle/>
                        <a:p>
                          <a:pPr indent="0" algn="ctr">
                            <a:spcAft>
                              <a:spcPts val="0"/>
                            </a:spcAft>
                            <a:tabLst>
                              <a:tab pos="5220970" algn="l"/>
                              <a:tab pos="558101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0  1  0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dirty="0">
                              <a:effectLst/>
                              <a:latin typeface="+mn-ea"/>
                              <a:ea typeface="+mn-ea"/>
                            </a:rPr>
                            <a:t>1  1  1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xmlns="">
          <p:graphicFrame>
            <p:nvGraphicFramePr>
              <p:cNvPr id="4" name="表格 3"/>
              <p:cNvGraphicFramePr>
                <a:graphicFrameLocks noGrp="1"/>
              </p:cNvGraphicFramePr>
              <p:nvPr/>
            </p:nvGraphicFramePr>
            <p:xfrm>
              <a:off x="206674" y="2557044"/>
              <a:ext cx="11498023" cy="4002638"/>
            </p:xfrm>
            <a:graphic>
              <a:graphicData uri="http://schemas.openxmlformats.org/drawingml/2006/table">
                <a:tbl>
                  <a:tblPr>
                    <a:tableStyleId>{5C22544A-7EE6-4342-B048-85BDC9FD1C3A}</a:tableStyleId>
                  </a:tblPr>
                  <a:tblGrid>
                    <a:gridCol w="1218847"/>
                    <a:gridCol w="1828271"/>
                    <a:gridCol w="613173"/>
                    <a:gridCol w="609424"/>
                    <a:gridCol w="685602"/>
                    <a:gridCol w="761779"/>
                    <a:gridCol w="609424"/>
                    <a:gridCol w="685602"/>
                    <a:gridCol w="605675"/>
                    <a:gridCol w="685602"/>
                    <a:gridCol w="3194624"/>
                  </a:tblGrid>
                  <a:tr h="365760">
                    <a:tc>
                      <a:txBody>
                        <a:bodyPr/>
                        <a:lstStyle/>
                        <a:p>
                          <a:pPr indent="0" algn="ctr">
                            <a:spcAft>
                              <a:spcPts val="0"/>
                            </a:spcAft>
                            <a:tabLst>
                              <a:tab pos="5220970" algn="l"/>
                              <a:tab pos="5581015" algn="l"/>
                            </a:tabLst>
                          </a:pPr>
                          <a:r>
                            <a:rPr lang="en-US" sz="2400" b="1" kern="100" dirty="0">
                              <a:effectLst/>
                              <a:latin typeface="+mn-ea"/>
                              <a:ea typeface="+mn-ea"/>
                            </a:rPr>
                            <a:t>P  Q  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2</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3</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4</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lang="en-US" altLang="zh-CN" sz="2400" b="1" kern="100" dirty="0">
                              <a:effectLst/>
                              <a:latin typeface="+mn-ea"/>
                              <a:ea typeface="+mn-ea"/>
                            </a:rPr>
                            <a:t>M</a:t>
                          </a:r>
                          <a:r>
                            <a:rPr lang="en-US" altLang="zh-CN" sz="2400" b="1" kern="100" baseline="-25000" dirty="0">
                              <a:effectLst/>
                              <a:latin typeface="+mn-ea"/>
                              <a:ea typeface="+mn-ea"/>
                            </a:rPr>
                            <a:t>5</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6</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7</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9">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48764">
                    <a:tc>
                      <a:txBody>
                        <a:bodyPr/>
                        <a:lstStyle/>
                        <a:p>
                          <a:pPr indent="0" algn="ctr">
                            <a:spcAft>
                              <a:spcPts val="0"/>
                            </a:spcAft>
                            <a:tabLst>
                              <a:tab pos="5220970" algn="l"/>
                              <a:tab pos="5581015" algn="l"/>
                            </a:tabLst>
                          </a:pPr>
                          <a:r>
                            <a:rPr lang="en-US" sz="2400" b="1" kern="100" dirty="0">
                              <a:effectLst/>
                              <a:latin typeface="+mn-ea"/>
                              <a:ea typeface="+mn-ea"/>
                            </a:rPr>
                            <a:t>0  0  0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65845">
                    <a:tc>
                      <a:txBody>
                        <a:bodyPr/>
                        <a:lstStyle/>
                        <a:p>
                          <a:pPr indent="0" algn="ctr">
                            <a:spcAft>
                              <a:spcPts val="0"/>
                            </a:spcAft>
                            <a:tabLst>
                              <a:tab pos="5220970" algn="l"/>
                              <a:tab pos="558101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0  1  0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dirty="0">
                              <a:effectLst/>
                              <a:latin typeface="+mn-ea"/>
                              <a:ea typeface="+mn-ea"/>
                            </a:rPr>
                            <a:t>1  1  1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Fallback>
      </mc:AlternateContent>
      <p:sp>
        <p:nvSpPr>
          <p:cNvPr id="14" name="矩形 13"/>
          <p:cNvSpPr/>
          <p:nvPr/>
        </p:nvSpPr>
        <p:spPr>
          <a:xfrm>
            <a:off x="233473" y="992100"/>
            <a:ext cx="11324026" cy="525505"/>
          </a:xfrm>
          <a:prstGeom prst="rect">
            <a:avLst/>
          </a:prstGeom>
          <a:solidFill>
            <a:schemeClr val="accent3"/>
          </a:solidFill>
        </p:spPr>
        <p:txBody>
          <a:bodyPr wrap="square">
            <a:spAutoFit/>
          </a:bodyPr>
          <a:lstStyle/>
          <a:p>
            <a:pPr defTabSz="1219200">
              <a:lnSpc>
                <a:spcPct val="130000"/>
              </a:lnSpc>
              <a:tabLst>
                <a:tab pos="5219065" algn="l"/>
                <a:tab pos="5579110" algn="l"/>
              </a:tabLst>
            </a:pP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对</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和</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三个变元的</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8</a:t>
            </a: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个极大项，选择</a:t>
            </a:r>
            <a:r>
              <a:rPr lang="zh-CN" altLang="zh-CN" sz="2400" b="1" kern="100" dirty="0">
                <a:solidFill>
                  <a:prstClr val="black"/>
                </a:solidFill>
                <a:latin typeface="微软雅黑" panose="020B0503020204020204" pitchFamily="34" charset="-122"/>
                <a:ea typeface="微软雅黑" panose="020B0503020204020204" pitchFamily="34" charset="-122"/>
              </a:rPr>
              <a:t>哪些极大项来组成主合取范式呢？</a:t>
            </a:r>
            <a:endParaRPr lang="zh-CN" altLang="zh-CN" sz="2400" b="1" kern="100" dirty="0">
              <a:solidFill>
                <a:prstClr val="black"/>
              </a:solidFill>
              <a:latin typeface="微软雅黑" panose="020B0503020204020204" pitchFamily="34" charset="-122"/>
              <a:ea typeface="微软雅黑" panose="020B0503020204020204" pitchFamily="34" charset="-122"/>
            </a:endParaRPr>
          </a:p>
        </p:txBody>
      </p:sp>
      <p:sp>
        <p:nvSpPr>
          <p:cNvPr id="15" name="矩形标注 9"/>
          <p:cNvSpPr/>
          <p:nvPr/>
        </p:nvSpPr>
        <p:spPr bwMode="auto">
          <a:xfrm>
            <a:off x="209849" y="1628875"/>
            <a:ext cx="11324026" cy="658251"/>
          </a:xfrm>
          <a:prstGeom prst="wedgeRectCallout">
            <a:avLst>
              <a:gd name="adj1" fmla="val -20171"/>
              <a:gd name="adj2" fmla="val 29268"/>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defTabSz="1219200">
              <a:defRPr/>
            </a:pPr>
            <a:r>
              <a:rPr lang="zh-CN" altLang="en-US" sz="2400" b="1" dirty="0">
                <a:solidFill>
                  <a:srgbClr val="0000FF"/>
                </a:solidFill>
                <a:latin typeface="Arial" panose="020B0604020202020204"/>
                <a:ea typeface="微软雅黑" panose="020B0503020204020204" pitchFamily="34" charset="-122"/>
              </a:rPr>
              <a:t>选择原则：选出极大项的合取式与原公式等价。</a:t>
            </a:r>
            <a:endParaRPr lang="zh-CN" altLang="en-US" sz="2400" b="1" dirty="0">
              <a:solidFill>
                <a:srgbClr val="0000FF"/>
              </a:solidFill>
              <a:latin typeface="Arial" panose="020B0604020202020204"/>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406153" y="2921795"/>
            <a:ext cx="7088644" cy="452270"/>
          </a:xfrm>
          <a:prstGeom prst="rect">
            <a:avLst/>
          </a:prstGeom>
        </p:spPr>
      </p:pic>
      <p:pic>
        <p:nvPicPr>
          <p:cNvPr id="9" name="图片 8"/>
          <p:cNvPicPr>
            <a:picLocks noChangeAspect="1"/>
          </p:cNvPicPr>
          <p:nvPr/>
        </p:nvPicPr>
        <p:blipFill>
          <a:blip r:embed="rId3"/>
          <a:stretch>
            <a:fillRect/>
          </a:stretch>
        </p:blipFill>
        <p:spPr>
          <a:xfrm>
            <a:off x="1392371" y="3336320"/>
            <a:ext cx="7102426" cy="424448"/>
          </a:xfrm>
          <a:prstGeom prst="rect">
            <a:avLst/>
          </a:prstGeom>
        </p:spPr>
      </p:pic>
      <p:sp>
        <p:nvSpPr>
          <p:cNvPr id="24" name="矩形 23"/>
          <p:cNvSpPr/>
          <p:nvPr/>
        </p:nvSpPr>
        <p:spPr>
          <a:xfrm>
            <a:off x="8641710" y="2783033"/>
            <a:ext cx="2852867" cy="1200222"/>
          </a:xfrm>
          <a:prstGeom prst="rect">
            <a:avLst/>
          </a:prstGeom>
          <a:solidFill>
            <a:srgbClr val="92D050"/>
          </a:solidFill>
        </p:spPr>
        <p:txBody>
          <a:bodyPr wrap="square">
            <a:spAutoFit/>
          </a:bodyPr>
          <a:lstStyle/>
          <a:p>
            <a:pPr defTabSz="1219200">
              <a:tabLst>
                <a:tab pos="5219065" algn="l"/>
                <a:tab pos="5579110" algn="l"/>
              </a:tabLst>
            </a:pPr>
            <a:r>
              <a:rPr lang="en-US" altLang="zh-CN" sz="2400" b="1" kern="100" dirty="0">
                <a:solidFill>
                  <a:prstClr val="black"/>
                </a:solidFill>
                <a:latin typeface="微软雅黑" panose="020B0503020204020204" pitchFamily="34" charset="-122"/>
                <a:ea typeface="微软雅黑" panose="020B0503020204020204" pitchFamily="34" charset="-122"/>
              </a:rPr>
              <a:t> M</a:t>
            </a:r>
            <a:r>
              <a:rPr lang="en-US" altLang="zh-CN" sz="2400" b="1" kern="100" baseline="-25000" dirty="0">
                <a:solidFill>
                  <a:prstClr val="black"/>
                </a:solidFill>
                <a:latin typeface="微软雅黑" panose="020B0503020204020204" pitchFamily="34" charset="-122"/>
                <a:ea typeface="微软雅黑" panose="020B0503020204020204" pitchFamily="34" charset="-122"/>
              </a:rPr>
              <a:t>0              </a:t>
            </a: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2</a:t>
            </a:r>
            <a:r>
              <a:rPr lang="zh-CN" altLang="zh-CN" sz="2400" b="1" kern="100" dirty="0">
                <a:solidFill>
                  <a:prstClr val="black"/>
                </a:solidFill>
                <a:latin typeface="微软雅黑" panose="020B0503020204020204" pitchFamily="34" charset="-122"/>
                <a:ea typeface="微软雅黑" panose="020B0503020204020204" pitchFamily="34" charset="-122"/>
              </a:rPr>
              <a:t> </a:t>
            </a:r>
            <a:endParaRPr lang="en-US" altLang="zh-CN" sz="2400" b="1" kern="100" dirty="0">
              <a:solidFill>
                <a:prstClr val="black"/>
              </a:solidFill>
              <a:latin typeface="微软雅黑" panose="020B0503020204020204" pitchFamily="34" charset="-122"/>
              <a:ea typeface="微软雅黑" panose="020B0503020204020204" pitchFamily="34" charset="-122"/>
            </a:endParaRPr>
          </a:p>
          <a:p>
            <a:pPr defTabSz="1219200">
              <a:tabLst>
                <a:tab pos="5219065" algn="l"/>
                <a:tab pos="5579110" algn="l"/>
              </a:tabLst>
            </a:pP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3</a:t>
            </a: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4 </a:t>
            </a: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5 </a:t>
            </a:r>
            <a:endParaRPr lang="en-US" altLang="zh-CN" sz="2400" b="1" kern="100" baseline="-25000" dirty="0">
              <a:solidFill>
                <a:prstClr val="black"/>
              </a:solidFill>
              <a:latin typeface="微软雅黑" panose="020B0503020204020204" pitchFamily="34" charset="-122"/>
              <a:ea typeface="微软雅黑" panose="020B0503020204020204" pitchFamily="34" charset="-122"/>
            </a:endParaRPr>
          </a:p>
          <a:p>
            <a:pPr defTabSz="1219200">
              <a:tabLst>
                <a:tab pos="5219065" algn="l"/>
                <a:tab pos="5579110" algn="l"/>
              </a:tabLst>
            </a:pP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6</a:t>
            </a: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7</a:t>
            </a:r>
            <a:r>
              <a:rPr lang="en-US" altLang="zh-CN" sz="2400" b="1" kern="100" dirty="0">
                <a:solidFill>
                  <a:srgbClr val="C00000"/>
                </a:solidFill>
                <a:latin typeface="微软雅黑" panose="020B0503020204020204" pitchFamily="34" charset="-122"/>
                <a:ea typeface="微软雅黑" panose="020B0503020204020204" pitchFamily="34" charset="-122"/>
              </a:rPr>
              <a:t>=0</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17" name="矩形 16"/>
          <p:cNvSpPr/>
          <p:nvPr/>
        </p:nvSpPr>
        <p:spPr>
          <a:xfrm>
            <a:off x="8639515" y="4128199"/>
            <a:ext cx="2852867" cy="1200222"/>
          </a:xfrm>
          <a:prstGeom prst="rect">
            <a:avLst/>
          </a:prstGeom>
          <a:solidFill>
            <a:srgbClr val="92D050"/>
          </a:solidFill>
        </p:spPr>
        <p:txBody>
          <a:bodyPr wrap="square">
            <a:spAutoFit/>
          </a:bodyPr>
          <a:lstStyle/>
          <a:p>
            <a:pPr defTabSz="1219200">
              <a:tabLst>
                <a:tab pos="5219065" algn="l"/>
                <a:tab pos="5579110" algn="l"/>
              </a:tabLst>
            </a:pPr>
            <a:r>
              <a:rPr lang="en-US" altLang="zh-CN" sz="2400" b="1" kern="100" dirty="0">
                <a:solidFill>
                  <a:prstClr val="black"/>
                </a:solidFill>
                <a:latin typeface="微软雅黑" panose="020B0503020204020204" pitchFamily="34" charset="-122"/>
                <a:ea typeface="微软雅黑" panose="020B0503020204020204" pitchFamily="34" charset="-122"/>
              </a:rPr>
              <a:t> M</a:t>
            </a:r>
            <a:r>
              <a:rPr lang="en-US" altLang="zh-CN" sz="2400" b="1" kern="100" baseline="-25000" dirty="0">
                <a:solidFill>
                  <a:prstClr val="black"/>
                </a:solidFill>
                <a:latin typeface="微软雅黑" panose="020B0503020204020204" pitchFamily="34" charset="-122"/>
                <a:ea typeface="微软雅黑" panose="020B0503020204020204" pitchFamily="34" charset="-122"/>
              </a:rPr>
              <a:t>0              </a:t>
            </a: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2</a:t>
            </a:r>
            <a:r>
              <a:rPr lang="zh-CN" altLang="zh-CN" sz="2400" b="1" kern="100" dirty="0">
                <a:solidFill>
                  <a:prstClr val="black"/>
                </a:solidFill>
                <a:latin typeface="微软雅黑" panose="020B0503020204020204" pitchFamily="34" charset="-122"/>
                <a:ea typeface="微软雅黑" panose="020B0503020204020204" pitchFamily="34" charset="-122"/>
              </a:rPr>
              <a:t> </a:t>
            </a:r>
            <a:endParaRPr lang="en-US" altLang="zh-CN" sz="2400" b="1" kern="100" dirty="0">
              <a:solidFill>
                <a:prstClr val="black"/>
              </a:solidFill>
              <a:latin typeface="微软雅黑" panose="020B0503020204020204" pitchFamily="34" charset="-122"/>
              <a:ea typeface="微软雅黑" panose="020B0503020204020204" pitchFamily="34" charset="-122"/>
            </a:endParaRPr>
          </a:p>
          <a:p>
            <a:pPr defTabSz="1219200">
              <a:tabLst>
                <a:tab pos="5219065" algn="l"/>
                <a:tab pos="5579110" algn="l"/>
              </a:tabLst>
            </a:pP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4 </a:t>
            </a: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5 </a:t>
            </a:r>
            <a:endParaRPr lang="en-US" altLang="zh-CN" sz="2400" b="1" kern="100" baseline="-25000" dirty="0">
              <a:solidFill>
                <a:prstClr val="black"/>
              </a:solidFill>
              <a:latin typeface="微软雅黑" panose="020B0503020204020204" pitchFamily="34" charset="-122"/>
              <a:ea typeface="微软雅黑" panose="020B0503020204020204" pitchFamily="34" charset="-122"/>
            </a:endParaRPr>
          </a:p>
          <a:p>
            <a:pPr defTabSz="1219200">
              <a:tabLst>
                <a:tab pos="5219065" algn="l"/>
                <a:tab pos="5579110" algn="l"/>
              </a:tabLst>
            </a:pP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6</a:t>
            </a: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7</a:t>
            </a:r>
            <a:r>
              <a:rPr lang="en-US" altLang="zh-CN" sz="2400" b="1" kern="100" dirty="0">
                <a:solidFill>
                  <a:srgbClr val="C00000"/>
                </a:solidFill>
                <a:latin typeface="微软雅黑" panose="020B0503020204020204" pitchFamily="34" charset="-122"/>
                <a:ea typeface="微软雅黑" panose="020B0503020204020204" pitchFamily="34" charset="-122"/>
              </a:rPr>
              <a:t>=1</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18" name="矩形 17"/>
          <p:cNvSpPr/>
          <p:nvPr/>
        </p:nvSpPr>
        <p:spPr>
          <a:xfrm>
            <a:off x="10662674" y="3407517"/>
            <a:ext cx="535848" cy="646161"/>
          </a:xfrm>
          <a:prstGeom prst="rect">
            <a:avLst/>
          </a:prstGeom>
        </p:spPr>
        <p:txBody>
          <a:bodyPr wrap="none">
            <a:spAutoFit/>
          </a:bodyPr>
          <a:lstStyle/>
          <a:p>
            <a:pPr defTabSz="1219200"/>
            <a:r>
              <a:rPr lang="en-US" altLang="zh-CN" sz="3600" b="1" dirty="0">
                <a:solidFill>
                  <a:srgbClr val="C00000"/>
                </a:solidFill>
                <a:latin typeface="Arial" panose="020B0604020202020204"/>
                <a:ea typeface="微软雅黑" panose="020B0503020204020204" pitchFamily="34" charset="-122"/>
              </a:rPr>
              <a:t>×</a:t>
            </a:r>
            <a:endParaRPr lang="zh-CN" altLang="en-US" sz="3600" dirty="0">
              <a:solidFill>
                <a:srgbClr val="C00000"/>
              </a:solidFill>
              <a:latin typeface="Arial" panose="020B0604020202020204"/>
              <a:ea typeface="微软雅黑" panose="020B0503020204020204" pitchFamily="34" charset="-122"/>
            </a:endParaRPr>
          </a:p>
        </p:txBody>
      </p:sp>
      <p:sp>
        <p:nvSpPr>
          <p:cNvPr id="19" name="矩形 18"/>
          <p:cNvSpPr/>
          <p:nvPr/>
        </p:nvSpPr>
        <p:spPr>
          <a:xfrm>
            <a:off x="10754676" y="4658392"/>
            <a:ext cx="438041" cy="646161"/>
          </a:xfrm>
          <a:prstGeom prst="rect">
            <a:avLst/>
          </a:prstGeom>
          <a:solidFill>
            <a:schemeClr val="accent3"/>
          </a:solidFill>
        </p:spPr>
        <p:txBody>
          <a:bodyPr wrap="none">
            <a:spAutoFit/>
          </a:bodyPr>
          <a:lstStyle/>
          <a:p>
            <a:pPr defTabSz="1219200"/>
            <a:r>
              <a:rPr lang="zh-CN" altLang="en-US" sz="3600" dirty="0">
                <a:solidFill>
                  <a:srgbClr val="C00000"/>
                </a:solidFill>
                <a:latin typeface="Arial" panose="020B0604020202020204"/>
                <a:ea typeface="微软雅黑" panose="020B0503020204020204" pitchFamily="34" charset="-122"/>
              </a:rPr>
              <a:t>√</a:t>
            </a:r>
            <a:endParaRPr lang="zh-CN" altLang="en-US" sz="3600" dirty="0">
              <a:solidFill>
                <a:srgbClr val="C00000"/>
              </a:solidFill>
              <a:latin typeface="Arial" panose="020B0604020202020204"/>
              <a:ea typeface="微软雅黑" panose="020B0503020204020204" pitchFamily="34" charset="-122"/>
            </a:endParaRPr>
          </a:p>
        </p:txBody>
      </p:sp>
      <p:pic>
        <p:nvPicPr>
          <p:cNvPr id="16" name="图片 15"/>
          <p:cNvPicPr>
            <a:picLocks noChangeAspect="1"/>
          </p:cNvPicPr>
          <p:nvPr/>
        </p:nvPicPr>
        <p:blipFill>
          <a:blip r:embed="rId4"/>
          <a:stretch>
            <a:fillRect/>
          </a:stretch>
        </p:blipFill>
        <p:spPr>
          <a:xfrm>
            <a:off x="1424177" y="3759974"/>
            <a:ext cx="7033033" cy="426244"/>
          </a:xfrm>
          <a:prstGeom prst="rect">
            <a:avLst/>
          </a:prstGeom>
        </p:spPr>
      </p:pic>
      <p:pic>
        <p:nvPicPr>
          <p:cNvPr id="3" name="图片 2"/>
          <p:cNvPicPr>
            <a:picLocks noChangeAspect="1"/>
          </p:cNvPicPr>
          <p:nvPr/>
        </p:nvPicPr>
        <p:blipFill>
          <a:blip r:embed="rId5"/>
          <a:stretch>
            <a:fillRect/>
          </a:stretch>
        </p:blipFill>
        <p:spPr>
          <a:xfrm>
            <a:off x="1386590" y="4190465"/>
            <a:ext cx="7102426" cy="427403"/>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circle(in)">
                                      <p:cBhvr>
                                        <p:cTn id="12" dur="2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circle(in)">
                                      <p:cBhvr>
                                        <p:cTn id="24"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nvGraphicFramePr>
            <p:xfrm>
              <a:off x="179605" y="1263606"/>
              <a:ext cx="11915356" cy="5319568"/>
            </p:xfrm>
            <a:graphic>
              <a:graphicData uri="http://schemas.openxmlformats.org/drawingml/2006/table">
                <a:tbl>
                  <a:tblPr>
                    <a:tableStyleId>{5C22544A-7EE6-4342-B048-85BDC9FD1C3A}</a:tableStyleId>
                  </a:tblPr>
                  <a:tblGrid>
                    <a:gridCol w="1097247"/>
                    <a:gridCol w="1965992"/>
                    <a:gridCol w="704582"/>
                    <a:gridCol w="640529"/>
                    <a:gridCol w="678961"/>
                    <a:gridCol w="667119"/>
                    <a:gridCol w="767667"/>
                    <a:gridCol w="640529"/>
                    <a:gridCol w="717393"/>
                    <a:gridCol w="867751"/>
                    <a:gridCol w="3167586"/>
                  </a:tblGrid>
                  <a:tr h="448751">
                    <a:tc>
                      <a:txBody>
                        <a:bodyPr/>
                        <a:lstStyle/>
                        <a:p>
                          <a:pPr algn="ctr">
                            <a:spcAft>
                              <a:spcPts val="0"/>
                            </a:spcAft>
                            <a:tabLst>
                              <a:tab pos="5220970" algn="l"/>
                              <a:tab pos="5581015" algn="l"/>
                            </a:tabLst>
                          </a:pPr>
                          <a:r>
                            <a:rPr lang="en-US" sz="2400" b="1" kern="100" dirty="0">
                              <a:effectLst/>
                              <a:latin typeface="+mn-ea"/>
                              <a:ea typeface="+mn-ea"/>
                            </a:rPr>
                            <a:t>P  Q  R</a:t>
                          </a:r>
                          <a:endParaRPr lang="zh-CN" sz="2400" b="1" kern="100" dirty="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dirty="0">
                              <a:effectLst/>
                              <a:latin typeface="+mn-ea"/>
                              <a:ea typeface="+mn-ea"/>
                            </a:rPr>
                            <a:t>(P→</a:t>
                          </a: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Q)</a:t>
                          </a:r>
                          <a:r>
                            <a:rPr lang="zh-CN" sz="2400" b="1" kern="100" dirty="0">
                              <a:effectLst/>
                              <a:latin typeface="+mn-ea"/>
                              <a:ea typeface="+mn-ea"/>
                            </a:rPr>
                            <a:t>∧</a:t>
                          </a:r>
                          <a:r>
                            <a:rPr lang="en-US" sz="2400" b="1" kern="100" dirty="0">
                              <a:effectLst/>
                              <a:latin typeface="+mn-ea"/>
                              <a:ea typeface="+mn-ea"/>
                            </a:rPr>
                            <a:t>R</a:t>
                          </a:r>
                          <a:endParaRPr lang="zh-CN" sz="2400" b="1" kern="100" dirty="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0</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1</a:t>
                          </a:r>
                          <a:endParaRPr lang="zh-CN" sz="2400" b="1" kern="100" dirty="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2</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3</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4</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5</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6</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7</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0</a:t>
                          </a:r>
                          <a:r>
                            <a:rPr lang="zh-CN" sz="2400" b="1" kern="100" dirty="0">
                              <a:effectLst/>
                              <a:latin typeface="+mn-ea"/>
                              <a:ea typeface="+mn-ea"/>
                            </a:rPr>
                            <a:t>∧</a:t>
                          </a:r>
                          <a:r>
                            <a:rPr lang="en-US" sz="2400" b="1" kern="100" dirty="0">
                              <a:effectLst/>
                              <a:latin typeface="+mn-ea"/>
                              <a:ea typeface="+mn-ea"/>
                            </a:rPr>
                            <a:t>M</a:t>
                          </a:r>
                          <a:r>
                            <a:rPr lang="en-US" sz="2400" b="1" kern="100" baseline="-25000" dirty="0">
                              <a:effectLst/>
                              <a:latin typeface="+mn-ea"/>
                              <a:ea typeface="+mn-ea"/>
                            </a:rPr>
                            <a:t>2</a:t>
                          </a:r>
                          <a:r>
                            <a:rPr lang="zh-CN" sz="2400" b="1" kern="100" dirty="0">
                              <a:effectLst/>
                              <a:latin typeface="+mn-ea"/>
                              <a:ea typeface="+mn-ea"/>
                            </a:rPr>
                            <a:t>∧</a:t>
                          </a:r>
                          <a:r>
                            <a:rPr lang="en-US" sz="2400" b="1" kern="100" dirty="0">
                              <a:effectLst/>
                              <a:latin typeface="+mn-ea"/>
                              <a:ea typeface="+mn-ea"/>
                            </a:rPr>
                            <a:t>M</a:t>
                          </a:r>
                          <a:r>
                            <a:rPr lang="en-US" sz="2400" b="1" kern="100" baseline="-25000" dirty="0">
                              <a:effectLst/>
                              <a:latin typeface="+mn-ea"/>
                              <a:ea typeface="+mn-ea"/>
                            </a:rPr>
                            <a:t>4</a:t>
                          </a:r>
                          <a:r>
                            <a:rPr lang="zh-CN" sz="2400" b="1" kern="100" dirty="0">
                              <a:effectLst/>
                              <a:latin typeface="+mn-ea"/>
                              <a:ea typeface="+mn-ea"/>
                            </a:rPr>
                            <a:t>∧</a:t>
                          </a:r>
                          <a:r>
                            <a:rPr lang="en-US" sz="2400" b="1" kern="100" dirty="0">
                              <a:effectLst/>
                              <a:latin typeface="+mn-ea"/>
                              <a:ea typeface="+mn-ea"/>
                            </a:rPr>
                            <a:t>M</a:t>
                          </a:r>
                          <a:r>
                            <a:rPr lang="en-US" sz="2400" b="1" kern="100" baseline="-25000" dirty="0">
                              <a:effectLst/>
                              <a:latin typeface="+mn-ea"/>
                              <a:ea typeface="+mn-ea"/>
                            </a:rPr>
                            <a:t>6</a:t>
                          </a:r>
                          <a:r>
                            <a:rPr lang="zh-CN" sz="2400" b="1" kern="100" dirty="0">
                              <a:effectLst/>
                              <a:latin typeface="+mn-ea"/>
                              <a:ea typeface="+mn-ea"/>
                            </a:rPr>
                            <a:t>∧</a:t>
                          </a:r>
                          <a:r>
                            <a:rPr lang="en-US" sz="2400" b="1" kern="100" dirty="0">
                              <a:effectLst/>
                              <a:latin typeface="+mn-ea"/>
                              <a:ea typeface="+mn-ea"/>
                            </a:rPr>
                            <a:t>M</a:t>
                          </a:r>
                          <a:r>
                            <a:rPr lang="en-US" sz="2400" b="1" kern="100" baseline="-25000" dirty="0">
                              <a:effectLst/>
                              <a:latin typeface="+mn-ea"/>
                              <a:ea typeface="+mn-ea"/>
                            </a:rPr>
                            <a:t>7</a:t>
                          </a:r>
                          <a:endParaRPr lang="zh-CN" sz="2400" b="1" kern="100" dirty="0">
                            <a:effectLst/>
                            <a:latin typeface="+mn-ea"/>
                            <a:ea typeface="+mn-ea"/>
                            <a:cs typeface="黑体" panose="02010609060101010101" pitchFamily="49" charset="-122"/>
                          </a:endParaRPr>
                        </a:p>
                      </a:txBody>
                      <a:tcPr marL="17784" marR="17784" marT="0" marB="0"/>
                    </a:tc>
                  </a:tr>
                  <a:tr h="582413">
                    <a:tc>
                      <a:txBody>
                        <a:bodyPr/>
                        <a:lstStyle/>
                        <a:p>
                          <a:pPr algn="ctr">
                            <a:spcAft>
                              <a:spcPts val="0"/>
                            </a:spcAft>
                            <a:tabLst>
                              <a:tab pos="5220970" algn="l"/>
                              <a:tab pos="5581015" algn="l"/>
                            </a:tabLst>
                          </a:pPr>
                          <a:r>
                            <a:rPr lang="en-US" sz="2400" b="1" kern="100" dirty="0">
                              <a:solidFill>
                                <a:srgbClr val="C00000"/>
                              </a:solidFill>
                              <a:effectLst/>
                              <a:latin typeface="+mn-ea"/>
                              <a:ea typeface="+mn-ea"/>
                            </a:rPr>
                            <a:t>0  0  0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solidFill>
                                <a:srgbClr val="C00000"/>
                              </a:solidFill>
                              <a:effectLst/>
                              <a:latin typeface="+mn-ea"/>
                              <a:ea typeface="+mn-ea"/>
                            </a:rPr>
                            <a:t>         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0</a:t>
                          </a:r>
                          <a:endParaRPr lang="zh-CN" sz="2400" b="1" kern="100">
                            <a:effectLst/>
                            <a:latin typeface="+mn-ea"/>
                            <a:ea typeface="+mn-ea"/>
                            <a:cs typeface="黑体" panose="02010609060101010101" pitchFamily="49" charset="-122"/>
                          </a:endParaRPr>
                        </a:p>
                      </a:txBody>
                      <a:tcPr marL="17784" marR="17784" marT="0" marB="0"/>
                    </a:tc>
                  </a:tr>
                  <a:tr h="582413">
                    <a:tc>
                      <a:txBody>
                        <a:bodyPr/>
                        <a:lstStyle/>
                        <a:p>
                          <a:pPr algn="ctr">
                            <a:spcAft>
                              <a:spcPts val="0"/>
                            </a:spcAft>
                            <a:tabLst>
                              <a:tab pos="5220970" algn="l"/>
                              <a:tab pos="558101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a:effectLst/>
                              <a:latin typeface="+mn-ea"/>
                              <a:ea typeface="+mn-ea"/>
                            </a:rPr>
                            <a:t>         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0</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r>
                  <a:tr h="582413">
                    <a:tc>
                      <a:txBody>
                        <a:bodyPr/>
                        <a:lstStyle/>
                        <a:p>
                          <a:pPr algn="ctr">
                            <a:spcAft>
                              <a:spcPts val="0"/>
                            </a:spcAft>
                            <a:tabLst>
                              <a:tab pos="5220970" algn="l"/>
                              <a:tab pos="5581015" algn="l"/>
                            </a:tabLst>
                          </a:pPr>
                          <a:r>
                            <a:rPr lang="en-US" sz="2400" b="1" kern="100">
                              <a:solidFill>
                                <a:srgbClr val="C00000"/>
                              </a:solidFill>
                              <a:effectLst/>
                              <a:latin typeface="+mn-ea"/>
                              <a:ea typeface="+mn-ea"/>
                            </a:rPr>
                            <a:t>0  1  0</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solidFill>
                                <a:srgbClr val="C00000"/>
                              </a:solidFill>
                              <a:effectLst/>
                              <a:latin typeface="+mn-ea"/>
                              <a:ea typeface="+mn-ea"/>
                            </a:rPr>
                            <a:t>         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0</a:t>
                          </a:r>
                          <a:endParaRPr lang="zh-CN" sz="2400" b="1" kern="100">
                            <a:effectLst/>
                            <a:latin typeface="+mn-ea"/>
                            <a:ea typeface="+mn-ea"/>
                            <a:cs typeface="黑体" panose="02010609060101010101" pitchFamily="49" charset="-122"/>
                          </a:endParaRPr>
                        </a:p>
                      </a:txBody>
                      <a:tcPr marL="17784" marR="17784" marT="0" marB="0"/>
                    </a:tc>
                  </a:tr>
                  <a:tr h="582413">
                    <a:tc>
                      <a:txBody>
                        <a:bodyPr/>
                        <a:lstStyle/>
                        <a:p>
                          <a:pPr algn="ctr">
                            <a:spcAft>
                              <a:spcPts val="0"/>
                            </a:spcAft>
                            <a:tabLst>
                              <a:tab pos="5220970" algn="l"/>
                              <a:tab pos="5581015" algn="l"/>
                            </a:tabLst>
                          </a:pPr>
                          <a:r>
                            <a:rPr lang="en-US" sz="2400" b="1" kern="100" dirty="0">
                              <a:effectLst/>
                              <a:latin typeface="+mn-ea"/>
                              <a:ea typeface="+mn-ea"/>
                            </a:rPr>
                            <a:t>0  1  1</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effectLst/>
                              <a:latin typeface="+mn-ea"/>
                              <a:ea typeface="+mn-ea"/>
                            </a:rPr>
                            <a:t>         1</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0</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r>
                  <a:tr h="582413">
                    <a:tc>
                      <a:txBody>
                        <a:bodyPr/>
                        <a:lstStyle/>
                        <a:p>
                          <a:pPr algn="ctr">
                            <a:spcAft>
                              <a:spcPts val="0"/>
                            </a:spcAft>
                            <a:tabLst>
                              <a:tab pos="5220970" algn="l"/>
                              <a:tab pos="5581015" algn="l"/>
                            </a:tabLst>
                          </a:pPr>
                          <a:r>
                            <a:rPr lang="en-US" sz="2400" b="1" kern="100">
                              <a:solidFill>
                                <a:srgbClr val="C00000"/>
                              </a:solidFill>
                              <a:effectLst/>
                              <a:latin typeface="+mn-ea"/>
                              <a:ea typeface="+mn-ea"/>
                            </a:rPr>
                            <a:t>1  0  0</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solidFill>
                                <a:srgbClr val="C00000"/>
                              </a:solidFill>
                              <a:effectLst/>
                              <a:latin typeface="+mn-ea"/>
                              <a:ea typeface="+mn-ea"/>
                            </a:rPr>
                            <a:t>         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0</a:t>
                          </a:r>
                          <a:endParaRPr lang="zh-CN" sz="2400" b="1" kern="100">
                            <a:effectLst/>
                            <a:latin typeface="+mn-ea"/>
                            <a:ea typeface="+mn-ea"/>
                            <a:cs typeface="黑体" panose="02010609060101010101" pitchFamily="49" charset="-122"/>
                          </a:endParaRPr>
                        </a:p>
                      </a:txBody>
                      <a:tcPr marL="17784" marR="17784" marT="0" marB="0"/>
                    </a:tc>
                  </a:tr>
                  <a:tr h="582413">
                    <a:tc>
                      <a:txBody>
                        <a:bodyPr/>
                        <a:lstStyle/>
                        <a:p>
                          <a:pPr algn="ctr">
                            <a:spcAft>
                              <a:spcPts val="0"/>
                            </a:spcAft>
                            <a:tabLst>
                              <a:tab pos="5220970" algn="l"/>
                              <a:tab pos="558101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effectLst/>
                              <a:latin typeface="+mn-ea"/>
                              <a:ea typeface="+mn-ea"/>
                            </a:rPr>
                            <a:t>         1</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0</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84" marR="17784" marT="0" marB="0"/>
                    </a:tc>
                  </a:tr>
                  <a:tr h="582413">
                    <a:tc>
                      <a:txBody>
                        <a:bodyPr/>
                        <a:lstStyle/>
                        <a:p>
                          <a:pPr algn="ctr">
                            <a:spcAft>
                              <a:spcPts val="0"/>
                            </a:spcAft>
                            <a:tabLst>
                              <a:tab pos="5220970" algn="l"/>
                              <a:tab pos="5581015" algn="l"/>
                            </a:tabLst>
                          </a:pPr>
                          <a:r>
                            <a:rPr lang="en-US" sz="2400" b="1" kern="100">
                              <a:solidFill>
                                <a:srgbClr val="C00000"/>
                              </a:solidFill>
                              <a:effectLst/>
                              <a:latin typeface="+mn-ea"/>
                              <a:ea typeface="+mn-ea"/>
                            </a:rPr>
                            <a:t>1  1  0</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solidFill>
                                <a:srgbClr val="C00000"/>
                              </a:solidFill>
                              <a:effectLst/>
                              <a:latin typeface="+mn-ea"/>
                              <a:ea typeface="+mn-ea"/>
                            </a:rPr>
                            <a:t>         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0</a:t>
                          </a:r>
                          <a:endParaRPr lang="zh-CN" sz="2400" b="1" kern="100" dirty="0">
                            <a:effectLst/>
                            <a:latin typeface="+mn-ea"/>
                            <a:ea typeface="+mn-ea"/>
                            <a:cs typeface="黑体" panose="02010609060101010101" pitchFamily="49" charset="-122"/>
                          </a:endParaRPr>
                        </a:p>
                      </a:txBody>
                      <a:tcPr marL="17784" marR="17784" marT="0" marB="0"/>
                    </a:tc>
                  </a:tr>
                  <a:tr h="793926">
                    <a:tc>
                      <a:txBody>
                        <a:bodyPr/>
                        <a:lstStyle/>
                        <a:p>
                          <a:pPr algn="ctr">
                            <a:spcAft>
                              <a:spcPts val="0"/>
                            </a:spcAft>
                            <a:tabLst>
                              <a:tab pos="5220970" algn="l"/>
                              <a:tab pos="5581015" algn="l"/>
                            </a:tabLst>
                          </a:pPr>
                          <a:r>
                            <a:rPr lang="en-US" sz="2400" b="1" kern="100" dirty="0">
                              <a:solidFill>
                                <a:srgbClr val="C00000"/>
                              </a:solidFill>
                              <a:effectLst/>
                              <a:latin typeface="+mn-ea"/>
                              <a:ea typeface="+mn-ea"/>
                            </a:rPr>
                            <a:t>1  1  1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solidFill>
                                <a:srgbClr val="C00000"/>
                              </a:solidFill>
                              <a:effectLst/>
                              <a:latin typeface="+mn-ea"/>
                              <a:ea typeface="+mn-ea"/>
                            </a:rPr>
                            <a:t>         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0</a:t>
                          </a:r>
                          <a:endParaRPr lang="zh-CN" sz="2400" b="1" kern="100" dirty="0">
                            <a:effectLst/>
                            <a:latin typeface="+mn-ea"/>
                            <a:ea typeface="+mn-ea"/>
                            <a:cs typeface="黑体" panose="02010609060101010101" pitchFamily="49" charset="-122"/>
                          </a:endParaRPr>
                        </a:p>
                      </a:txBody>
                      <a:tcPr marL="17784" marR="17784" marT="0" marB="0"/>
                    </a:tc>
                  </a:tr>
                </a:tbl>
              </a:graphicData>
            </a:graphic>
          </p:graphicFrame>
        </mc:Choice>
        <mc:Fallback xmlns="">
          <p:graphicFrame>
            <p:nvGraphicFramePr>
              <p:cNvPr id="3" name="表格 2"/>
              <p:cNvGraphicFramePr>
                <a:graphicFrameLocks noGrp="1"/>
              </p:cNvGraphicFramePr>
              <p:nvPr/>
            </p:nvGraphicFramePr>
            <p:xfrm>
              <a:off x="179605" y="1263606"/>
              <a:ext cx="11915356" cy="5319568"/>
            </p:xfrm>
            <a:graphic>
              <a:graphicData uri="http://schemas.openxmlformats.org/drawingml/2006/table">
                <a:tbl>
                  <a:tblPr>
                    <a:tableStyleId>{5C22544A-7EE6-4342-B048-85BDC9FD1C3A}</a:tableStyleId>
                  </a:tblPr>
                  <a:tblGrid>
                    <a:gridCol w="1097247"/>
                    <a:gridCol w="1965992"/>
                    <a:gridCol w="704582"/>
                    <a:gridCol w="640529"/>
                    <a:gridCol w="678961"/>
                    <a:gridCol w="667119"/>
                    <a:gridCol w="767667"/>
                    <a:gridCol w="640529"/>
                    <a:gridCol w="717393"/>
                    <a:gridCol w="867751"/>
                    <a:gridCol w="3167586"/>
                  </a:tblGrid>
                  <a:tr h="448945">
                    <a:tc>
                      <a:txBody>
                        <a:bodyPr/>
                        <a:lstStyle/>
                        <a:p>
                          <a:pPr algn="ctr">
                            <a:spcAft>
                              <a:spcPts val="0"/>
                            </a:spcAft>
                            <a:tabLst>
                              <a:tab pos="5220970" algn="l"/>
                              <a:tab pos="5581015" algn="l"/>
                            </a:tabLst>
                          </a:pPr>
                          <a:r>
                            <a:rPr lang="en-US" sz="2400" b="1" kern="100" dirty="0">
                              <a:effectLst/>
                              <a:latin typeface="+mn-ea"/>
                              <a:ea typeface="+mn-ea"/>
                            </a:rPr>
                            <a:t>P  Q  R</a:t>
                          </a:r>
                          <a:endParaRPr lang="zh-CN" sz="2400" b="1" kern="100" dirty="0">
                            <a:effectLst/>
                            <a:latin typeface="+mn-ea"/>
                            <a:ea typeface="+mn-ea"/>
                            <a:cs typeface="黑体" panose="02010609060101010101" pitchFamily="49" charset="-122"/>
                          </a:endParaRPr>
                        </a:p>
                      </a:txBody>
                      <a:tcPr marL="17784" marR="17784" marT="0" marB="0"/>
                    </a:tc>
                    <a:tc>
                      <a:txBody>
                        <a:bodyPr/>
                        <a:lstStyle/>
                        <a:p>
                          <a:endParaRPr lang="zh-CN"/>
                        </a:p>
                      </a:txBody>
                      <a:tcPr marL="17784" marR="17784" marT="0" marB="0">
                        <a:blipFill>
                          <a:blip r:embed="rId1"/>
                        </a:blipFill>
                      </a:tcPr>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0</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1</a:t>
                          </a:r>
                          <a:endParaRPr lang="zh-CN" sz="2400" b="1" kern="100" dirty="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2</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3</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4</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5</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6</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a:effectLst/>
                              <a:latin typeface="+mn-ea"/>
                              <a:ea typeface="+mn-ea"/>
                            </a:rPr>
                            <a:t>M</a:t>
                          </a:r>
                          <a:r>
                            <a:rPr lang="en-US" sz="2400" b="1" kern="100" baseline="-25000">
                              <a:effectLst/>
                              <a:latin typeface="+mn-ea"/>
                              <a:ea typeface="+mn-ea"/>
                            </a:rPr>
                            <a:t>7</a:t>
                          </a:r>
                          <a:endParaRPr lang="zh-CN" sz="2400" b="1" kern="100">
                            <a:effectLst/>
                            <a:latin typeface="+mn-ea"/>
                            <a:ea typeface="+mn-ea"/>
                            <a:cs typeface="黑体" panose="02010609060101010101" pitchFamily="49" charset="-122"/>
                          </a:endParaRPr>
                        </a:p>
                      </a:txBody>
                      <a:tcPr marL="17784" marR="17784" marT="0" marB="0"/>
                    </a:tc>
                    <a:tc>
                      <a:txBody>
                        <a:bodyPr/>
                        <a:lstStyle/>
                        <a:p>
                          <a:pPr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0</a:t>
                          </a:r>
                          <a:r>
                            <a:rPr lang="zh-CN" sz="2400" b="1" kern="100" dirty="0">
                              <a:effectLst/>
                              <a:latin typeface="+mn-ea"/>
                              <a:ea typeface="+mn-ea"/>
                            </a:rPr>
                            <a:t>∧</a:t>
                          </a:r>
                          <a:r>
                            <a:rPr lang="en-US" sz="2400" b="1" kern="100" dirty="0">
                              <a:effectLst/>
                              <a:latin typeface="+mn-ea"/>
                              <a:ea typeface="+mn-ea"/>
                            </a:rPr>
                            <a:t>M</a:t>
                          </a:r>
                          <a:r>
                            <a:rPr lang="en-US" sz="2400" b="1" kern="100" baseline="-25000" dirty="0">
                              <a:effectLst/>
                              <a:latin typeface="+mn-ea"/>
                              <a:ea typeface="+mn-ea"/>
                            </a:rPr>
                            <a:t>2</a:t>
                          </a:r>
                          <a:r>
                            <a:rPr lang="zh-CN" sz="2400" b="1" kern="100" dirty="0">
                              <a:effectLst/>
                              <a:latin typeface="+mn-ea"/>
                              <a:ea typeface="+mn-ea"/>
                            </a:rPr>
                            <a:t>∧</a:t>
                          </a:r>
                          <a:r>
                            <a:rPr lang="en-US" sz="2400" b="1" kern="100" dirty="0">
                              <a:effectLst/>
                              <a:latin typeface="+mn-ea"/>
                              <a:ea typeface="+mn-ea"/>
                            </a:rPr>
                            <a:t>M</a:t>
                          </a:r>
                          <a:r>
                            <a:rPr lang="en-US" sz="2400" b="1" kern="100" baseline="-25000" dirty="0">
                              <a:effectLst/>
                              <a:latin typeface="+mn-ea"/>
                              <a:ea typeface="+mn-ea"/>
                            </a:rPr>
                            <a:t>4</a:t>
                          </a:r>
                          <a:r>
                            <a:rPr lang="zh-CN" sz="2400" b="1" kern="100" dirty="0">
                              <a:effectLst/>
                              <a:latin typeface="+mn-ea"/>
                              <a:ea typeface="+mn-ea"/>
                            </a:rPr>
                            <a:t>∧</a:t>
                          </a:r>
                          <a:r>
                            <a:rPr lang="en-US" sz="2400" b="1" kern="100" dirty="0">
                              <a:effectLst/>
                              <a:latin typeface="+mn-ea"/>
                              <a:ea typeface="+mn-ea"/>
                            </a:rPr>
                            <a:t>M</a:t>
                          </a:r>
                          <a:r>
                            <a:rPr lang="en-US" sz="2400" b="1" kern="100" baseline="-25000" dirty="0">
                              <a:effectLst/>
                              <a:latin typeface="+mn-ea"/>
                              <a:ea typeface="+mn-ea"/>
                            </a:rPr>
                            <a:t>6</a:t>
                          </a:r>
                          <a:r>
                            <a:rPr lang="zh-CN" sz="2400" b="1" kern="100" dirty="0">
                              <a:effectLst/>
                              <a:latin typeface="+mn-ea"/>
                              <a:ea typeface="+mn-ea"/>
                            </a:rPr>
                            <a:t>∧</a:t>
                          </a:r>
                          <a:r>
                            <a:rPr lang="en-US" sz="2400" b="1" kern="100" dirty="0">
                              <a:effectLst/>
                              <a:latin typeface="+mn-ea"/>
                              <a:ea typeface="+mn-ea"/>
                            </a:rPr>
                            <a:t>M</a:t>
                          </a:r>
                          <a:r>
                            <a:rPr lang="en-US" sz="2400" b="1" kern="100" baseline="-25000" dirty="0">
                              <a:effectLst/>
                              <a:latin typeface="+mn-ea"/>
                              <a:ea typeface="+mn-ea"/>
                            </a:rPr>
                            <a:t>7</a:t>
                          </a:r>
                          <a:endParaRPr lang="zh-CN" sz="2400" b="1" kern="100" dirty="0">
                            <a:effectLst/>
                            <a:latin typeface="+mn-ea"/>
                            <a:ea typeface="+mn-ea"/>
                            <a:cs typeface="黑体" panose="02010609060101010101" pitchFamily="49" charset="-122"/>
                          </a:endParaRPr>
                        </a:p>
                      </a:txBody>
                      <a:tcPr marL="17784" marR="17784" marT="0" marB="0"/>
                    </a:tc>
                  </a:tr>
                  <a:tr h="582413">
                    <a:tc>
                      <a:txBody>
                        <a:bodyPr/>
                        <a:lstStyle/>
                        <a:p>
                          <a:pPr algn="ctr">
                            <a:spcAft>
                              <a:spcPts val="0"/>
                            </a:spcAft>
                            <a:tabLst>
                              <a:tab pos="5220970" algn="l"/>
                              <a:tab pos="5581015" algn="l"/>
                            </a:tabLst>
                          </a:pPr>
                          <a:r>
                            <a:rPr lang="en-US" sz="2400" b="1" kern="100" dirty="0">
                              <a:solidFill>
                                <a:srgbClr val="C00000"/>
                              </a:solidFill>
                              <a:effectLst/>
                              <a:latin typeface="+mn-ea"/>
                              <a:ea typeface="+mn-ea"/>
                            </a:rPr>
                            <a:t>0  0  0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solidFill>
                                <a:srgbClr val="C00000"/>
                              </a:solidFill>
                              <a:effectLst/>
                              <a:latin typeface="+mn-ea"/>
                              <a:ea typeface="+mn-ea"/>
                            </a:rPr>
                            <a:t>         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0</a:t>
                          </a:r>
                          <a:endParaRPr lang="zh-CN" sz="2400" b="1" kern="100">
                            <a:effectLst/>
                            <a:latin typeface="+mn-ea"/>
                            <a:ea typeface="+mn-ea"/>
                            <a:cs typeface="黑体" panose="02010609060101010101" pitchFamily="49" charset="-122"/>
                          </a:endParaRPr>
                        </a:p>
                      </a:txBody>
                      <a:tcPr marL="17784" marR="17784" marT="0" marB="0"/>
                    </a:tc>
                  </a:tr>
                  <a:tr h="582413">
                    <a:tc>
                      <a:txBody>
                        <a:bodyPr/>
                        <a:lstStyle/>
                        <a:p>
                          <a:pPr algn="ctr">
                            <a:spcAft>
                              <a:spcPts val="0"/>
                            </a:spcAft>
                            <a:tabLst>
                              <a:tab pos="5220970" algn="l"/>
                              <a:tab pos="558101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a:effectLst/>
                              <a:latin typeface="+mn-ea"/>
                              <a:ea typeface="+mn-ea"/>
                            </a:rPr>
                            <a:t>         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0</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r>
                  <a:tr h="582413">
                    <a:tc>
                      <a:txBody>
                        <a:bodyPr/>
                        <a:lstStyle/>
                        <a:p>
                          <a:pPr algn="ctr">
                            <a:spcAft>
                              <a:spcPts val="0"/>
                            </a:spcAft>
                            <a:tabLst>
                              <a:tab pos="5220970" algn="l"/>
                              <a:tab pos="5581015" algn="l"/>
                            </a:tabLst>
                          </a:pPr>
                          <a:r>
                            <a:rPr lang="en-US" sz="2400" b="1" kern="100">
                              <a:solidFill>
                                <a:srgbClr val="C00000"/>
                              </a:solidFill>
                              <a:effectLst/>
                              <a:latin typeface="+mn-ea"/>
                              <a:ea typeface="+mn-ea"/>
                            </a:rPr>
                            <a:t>0  1  0</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solidFill>
                                <a:srgbClr val="C00000"/>
                              </a:solidFill>
                              <a:effectLst/>
                              <a:latin typeface="+mn-ea"/>
                              <a:ea typeface="+mn-ea"/>
                            </a:rPr>
                            <a:t>         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0</a:t>
                          </a:r>
                          <a:endParaRPr lang="zh-CN" sz="2400" b="1" kern="100">
                            <a:effectLst/>
                            <a:latin typeface="+mn-ea"/>
                            <a:ea typeface="+mn-ea"/>
                            <a:cs typeface="黑体" panose="02010609060101010101" pitchFamily="49" charset="-122"/>
                          </a:endParaRPr>
                        </a:p>
                      </a:txBody>
                      <a:tcPr marL="17784" marR="17784" marT="0" marB="0"/>
                    </a:tc>
                  </a:tr>
                  <a:tr h="582413">
                    <a:tc>
                      <a:txBody>
                        <a:bodyPr/>
                        <a:lstStyle/>
                        <a:p>
                          <a:pPr algn="ctr">
                            <a:spcAft>
                              <a:spcPts val="0"/>
                            </a:spcAft>
                            <a:tabLst>
                              <a:tab pos="5220970" algn="l"/>
                              <a:tab pos="5581015" algn="l"/>
                            </a:tabLst>
                          </a:pPr>
                          <a:r>
                            <a:rPr lang="en-US" sz="2400" b="1" kern="100" dirty="0">
                              <a:effectLst/>
                              <a:latin typeface="+mn-ea"/>
                              <a:ea typeface="+mn-ea"/>
                            </a:rPr>
                            <a:t>0  1  1</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effectLst/>
                              <a:latin typeface="+mn-ea"/>
                              <a:ea typeface="+mn-ea"/>
                            </a:rPr>
                            <a:t>         1</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0</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r>
                  <a:tr h="582413">
                    <a:tc>
                      <a:txBody>
                        <a:bodyPr/>
                        <a:lstStyle/>
                        <a:p>
                          <a:pPr algn="ctr">
                            <a:spcAft>
                              <a:spcPts val="0"/>
                            </a:spcAft>
                            <a:tabLst>
                              <a:tab pos="5220970" algn="l"/>
                              <a:tab pos="5581015" algn="l"/>
                            </a:tabLst>
                          </a:pPr>
                          <a:r>
                            <a:rPr lang="en-US" sz="2400" b="1" kern="100">
                              <a:solidFill>
                                <a:srgbClr val="C00000"/>
                              </a:solidFill>
                              <a:effectLst/>
                              <a:latin typeface="+mn-ea"/>
                              <a:ea typeface="+mn-ea"/>
                            </a:rPr>
                            <a:t>1  0  0</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solidFill>
                                <a:srgbClr val="C00000"/>
                              </a:solidFill>
                              <a:effectLst/>
                              <a:latin typeface="+mn-ea"/>
                              <a:ea typeface="+mn-ea"/>
                            </a:rPr>
                            <a:t>         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0</a:t>
                          </a:r>
                          <a:endParaRPr lang="zh-CN" sz="2400" b="1" kern="100">
                            <a:effectLst/>
                            <a:latin typeface="+mn-ea"/>
                            <a:ea typeface="+mn-ea"/>
                            <a:cs typeface="黑体" panose="02010609060101010101" pitchFamily="49" charset="-122"/>
                          </a:endParaRPr>
                        </a:p>
                      </a:txBody>
                      <a:tcPr marL="17784" marR="17784" marT="0" marB="0"/>
                    </a:tc>
                  </a:tr>
                  <a:tr h="582413">
                    <a:tc>
                      <a:txBody>
                        <a:bodyPr/>
                        <a:lstStyle/>
                        <a:p>
                          <a:pPr algn="ctr">
                            <a:spcAft>
                              <a:spcPts val="0"/>
                            </a:spcAft>
                            <a:tabLst>
                              <a:tab pos="5220970" algn="l"/>
                              <a:tab pos="558101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effectLst/>
                              <a:latin typeface="+mn-ea"/>
                              <a:ea typeface="+mn-ea"/>
                            </a:rPr>
                            <a:t>         1</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0</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84" marR="17784" marT="0" marB="0"/>
                    </a:tc>
                  </a:tr>
                  <a:tr h="582413">
                    <a:tc>
                      <a:txBody>
                        <a:bodyPr/>
                        <a:lstStyle/>
                        <a:p>
                          <a:pPr algn="ctr">
                            <a:spcAft>
                              <a:spcPts val="0"/>
                            </a:spcAft>
                            <a:tabLst>
                              <a:tab pos="5220970" algn="l"/>
                              <a:tab pos="5581015" algn="l"/>
                            </a:tabLst>
                          </a:pPr>
                          <a:r>
                            <a:rPr lang="en-US" sz="2400" b="1" kern="100">
                              <a:solidFill>
                                <a:srgbClr val="C00000"/>
                              </a:solidFill>
                              <a:effectLst/>
                              <a:latin typeface="+mn-ea"/>
                              <a:ea typeface="+mn-ea"/>
                            </a:rPr>
                            <a:t>1  1  0</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solidFill>
                                <a:srgbClr val="C00000"/>
                              </a:solidFill>
                              <a:effectLst/>
                              <a:latin typeface="+mn-ea"/>
                              <a:ea typeface="+mn-ea"/>
                            </a:rPr>
                            <a:t>         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effectLst/>
                              <a:latin typeface="+mn-ea"/>
                              <a:ea typeface="+mn-ea"/>
                            </a:rPr>
                            <a:t>1</a:t>
                          </a:r>
                          <a:endParaRPr lang="zh-CN" sz="2400" b="1" kern="100">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0</a:t>
                          </a:r>
                          <a:endParaRPr lang="zh-CN" sz="2400" b="1" kern="100" dirty="0">
                            <a:effectLst/>
                            <a:latin typeface="+mn-ea"/>
                            <a:ea typeface="+mn-ea"/>
                            <a:cs typeface="黑体" panose="02010609060101010101" pitchFamily="49" charset="-122"/>
                          </a:endParaRPr>
                        </a:p>
                      </a:txBody>
                      <a:tcPr marL="17784" marR="17784" marT="0" marB="0"/>
                    </a:tc>
                  </a:tr>
                  <a:tr h="793926">
                    <a:tc>
                      <a:txBody>
                        <a:bodyPr/>
                        <a:lstStyle/>
                        <a:p>
                          <a:pPr algn="ctr">
                            <a:spcAft>
                              <a:spcPts val="0"/>
                            </a:spcAft>
                            <a:tabLst>
                              <a:tab pos="5220970" algn="l"/>
                              <a:tab pos="5581015" algn="l"/>
                            </a:tabLst>
                          </a:pPr>
                          <a:r>
                            <a:rPr lang="en-US" sz="2400" b="1" kern="100" dirty="0">
                              <a:solidFill>
                                <a:srgbClr val="C00000"/>
                              </a:solidFill>
                              <a:effectLst/>
                              <a:latin typeface="+mn-ea"/>
                              <a:ea typeface="+mn-ea"/>
                            </a:rPr>
                            <a:t>1  1  1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l">
                            <a:spcAft>
                              <a:spcPts val="0"/>
                            </a:spcAft>
                            <a:tabLst>
                              <a:tab pos="5220970" algn="l"/>
                              <a:tab pos="5581015" algn="l"/>
                            </a:tabLst>
                          </a:pPr>
                          <a:r>
                            <a:rPr lang="en-US" sz="2400" b="1" kern="100" dirty="0">
                              <a:solidFill>
                                <a:srgbClr val="C00000"/>
                              </a:solidFill>
                              <a:effectLst/>
                              <a:latin typeface="+mn-ea"/>
                              <a:ea typeface="+mn-ea"/>
                            </a:rPr>
                            <a:t>         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a:solidFill>
                                <a:srgbClr val="C00000"/>
                              </a:solidFill>
                              <a:effectLst/>
                              <a:latin typeface="+mn-ea"/>
                              <a:ea typeface="+mn-ea"/>
                            </a:rPr>
                            <a:t>1</a:t>
                          </a:r>
                          <a:endParaRPr lang="zh-CN" sz="2400" b="1" kern="10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solidFill>
                                <a:srgbClr val="C00000"/>
                              </a:solidFill>
                              <a:effectLst/>
                              <a:latin typeface="+mn-ea"/>
                              <a:ea typeface="+mn-ea"/>
                            </a:rPr>
                            <a:t>0</a:t>
                          </a:r>
                          <a:endParaRPr lang="zh-CN" sz="2400" b="1" kern="100" dirty="0">
                            <a:solidFill>
                              <a:srgbClr val="C00000"/>
                            </a:solidFill>
                            <a:effectLst/>
                            <a:latin typeface="+mn-ea"/>
                            <a:ea typeface="+mn-ea"/>
                            <a:cs typeface="黑体" panose="02010609060101010101" pitchFamily="49" charset="-122"/>
                          </a:endParaRPr>
                        </a:p>
                      </a:txBody>
                      <a:tcPr marL="17784" marR="17784" marT="0" marB="0"/>
                    </a:tc>
                    <a:tc>
                      <a:txBody>
                        <a:bodyPr/>
                        <a:lstStyle/>
                        <a:p>
                          <a:pPr indent="0" algn="ctr">
                            <a:spcAft>
                              <a:spcPts val="0"/>
                            </a:spcAft>
                            <a:tabLst>
                              <a:tab pos="5220970" algn="l"/>
                              <a:tab pos="5581015" algn="l"/>
                            </a:tabLst>
                          </a:pPr>
                          <a:r>
                            <a:rPr lang="en-US" sz="2400" b="1" kern="100" dirty="0">
                              <a:effectLst/>
                              <a:latin typeface="+mn-ea"/>
                              <a:ea typeface="+mn-ea"/>
                            </a:rPr>
                            <a:t>0</a:t>
                          </a:r>
                          <a:endParaRPr lang="zh-CN" sz="2400" b="1" kern="100" dirty="0">
                            <a:effectLst/>
                            <a:latin typeface="+mn-ea"/>
                            <a:ea typeface="+mn-ea"/>
                            <a:cs typeface="黑体" panose="02010609060101010101" pitchFamily="49" charset="-122"/>
                          </a:endParaRPr>
                        </a:p>
                      </a:txBody>
                      <a:tcPr marL="17784" marR="17784" marT="0" marB="0"/>
                    </a:tc>
                  </a:tr>
                </a:tbl>
              </a:graphicData>
            </a:graphic>
          </p:graphicFrame>
        </mc:Fallback>
      </mc:AlternateContent>
      <mc:AlternateContent xmlns:mc="http://schemas.openxmlformats.org/markup-compatibility/2006">
        <mc:Choice xmlns:a14="http://schemas.microsoft.com/office/drawing/2010/main" Requires="a14">
          <p:sp>
            <p:nvSpPr>
              <p:cNvPr id="4" name="矩形 3"/>
              <p:cNvSpPr/>
              <p:nvPr/>
            </p:nvSpPr>
            <p:spPr>
              <a:xfrm>
                <a:off x="179605" y="6152908"/>
                <a:ext cx="11470755" cy="581062"/>
              </a:xfrm>
              <a:prstGeom prst="rect">
                <a:avLst/>
              </a:prstGeom>
              <a:solidFill>
                <a:schemeClr val="tx2"/>
              </a:solidFill>
            </p:spPr>
            <p:txBody>
              <a:bodyPr wrap="square">
                <a:spAutoFit/>
              </a:bodyPr>
              <a:lstStyle/>
              <a:p>
                <a:pPr defTabSz="1219200">
                  <a:lnSpc>
                    <a:spcPct val="150000"/>
                  </a:lnSpc>
                  <a:tabLst>
                    <a:tab pos="5219065" algn="l"/>
                    <a:tab pos="5579110" algn="l"/>
                  </a:tabLst>
                </a:pPr>
                <a:r>
                  <a:rPr lang="zh-CN" altLang="en-US" sz="2400" b="1" kern="100" dirty="0">
                    <a:solidFill>
                      <a:prstClr val="white"/>
                    </a:solidFill>
                    <a:latin typeface="微软雅黑" panose="020B0503020204020204" pitchFamily="34" charset="-122"/>
                    <a:ea typeface="微软雅黑" panose="020B0503020204020204" pitchFamily="34" charset="-122"/>
                  </a:rPr>
                  <a:t>所有使</a:t>
                </a:r>
                <a:r>
                  <a:rPr lang="en-US" altLang="zh-CN" sz="2400" b="1" kern="100" dirty="0">
                    <a:solidFill>
                      <a:prstClr val="white"/>
                    </a:solidFill>
                    <a:latin typeface="微软雅黑" panose="020B0503020204020204" pitchFamily="34" charset="-122"/>
                    <a:ea typeface="微软雅黑" panose="020B0503020204020204" pitchFamily="34" charset="-122"/>
                  </a:rPr>
                  <a:t>(P→</a:t>
                </a:r>
                <a14:m>
                  <m:oMath xmlns:m="http://schemas.openxmlformats.org/officeDocument/2006/math">
                    <m:r>
                      <a:rPr lang="en-US" altLang="zh-CN" sz="2400" b="1" kern="100">
                        <a:solidFill>
                          <a:prstClr val="white"/>
                        </a:solidFill>
                        <a:latin typeface="Cambria Math" panose="02040503050406030204" pitchFamily="18" charset="0"/>
                      </a:rPr>
                      <m:t>¬</m:t>
                    </m:r>
                  </m:oMath>
                </a14:m>
                <a:r>
                  <a:rPr lang="en-US" altLang="zh-CN" sz="2400" b="1" kern="100" dirty="0">
                    <a:solidFill>
                      <a:prstClr val="white"/>
                    </a:solidFill>
                    <a:latin typeface="微软雅黑" panose="020B0503020204020204" pitchFamily="34" charset="-122"/>
                    <a:ea typeface="微软雅黑" panose="020B0503020204020204" pitchFamily="34" charset="-122"/>
                  </a:rPr>
                  <a:t>Q)</a:t>
                </a:r>
                <a:r>
                  <a:rPr lang="zh-CN" altLang="zh-CN" sz="2400" b="1" kern="100" dirty="0">
                    <a:solidFill>
                      <a:prstClr val="white"/>
                    </a:solidFill>
                    <a:latin typeface="微软雅黑" panose="020B0503020204020204" pitchFamily="34" charset="-122"/>
                    <a:ea typeface="微软雅黑" panose="020B0503020204020204" pitchFamily="34" charset="-122"/>
                  </a:rPr>
                  <a:t>∧</a:t>
                </a:r>
                <a:r>
                  <a:rPr lang="en-US" altLang="zh-CN" sz="2400" b="1" kern="100" dirty="0">
                    <a:solidFill>
                      <a:prstClr val="white"/>
                    </a:solidFill>
                    <a:latin typeface="微软雅黑" panose="020B0503020204020204" pitchFamily="34" charset="-122"/>
                    <a:ea typeface="微软雅黑" panose="020B0503020204020204" pitchFamily="34" charset="-122"/>
                  </a:rPr>
                  <a:t>R</a:t>
                </a:r>
                <a:r>
                  <a:rPr lang="zh-CN" altLang="en-US" sz="2400" b="1" kern="100" dirty="0">
                    <a:solidFill>
                      <a:prstClr val="white"/>
                    </a:solidFill>
                    <a:latin typeface="微软雅黑" panose="020B0503020204020204" pitchFamily="34" charset="-122"/>
                    <a:ea typeface="微软雅黑" panose="020B0503020204020204" pitchFamily="34" charset="-122"/>
                  </a:rPr>
                  <a:t>为假时的解释对应的极大项的合取即为原公式的主合取范式。</a:t>
                </a:r>
                <a:endParaRPr lang="zh-CN" altLang="zh-CN" sz="2400" b="1" kern="100" dirty="0">
                  <a:solidFill>
                    <a:prstClr val="white"/>
                  </a:solidFill>
                  <a:latin typeface="微软雅黑" panose="020B0503020204020204" pitchFamily="34" charset="-122"/>
                  <a:ea typeface="微软雅黑" panose="020B0503020204020204" pitchFamily="34" charset="-122"/>
                  <a:cs typeface="黑体" panose="02010609060101010101" pitchFamily="49" charset="-122"/>
                </a:endParaRPr>
              </a:p>
            </p:txBody>
          </p:sp>
        </mc:Choice>
        <mc:Fallback>
          <p:sp>
            <p:nvSpPr>
              <p:cNvPr id="4" name="矩形 3"/>
              <p:cNvSpPr>
                <a:spLocks noRot="1" noChangeAspect="1" noMove="1" noResize="1" noEditPoints="1" noAdjustHandles="1" noChangeArrowheads="1" noChangeShapeType="1" noTextEdit="1"/>
              </p:cNvSpPr>
              <p:nvPr/>
            </p:nvSpPr>
            <p:spPr>
              <a:xfrm>
                <a:off x="179605" y="6152908"/>
                <a:ext cx="11470755" cy="581062"/>
              </a:xfrm>
              <a:prstGeom prst="rect">
                <a:avLst/>
              </a:prstGeom>
              <a:blipFill rotWithShape="1">
                <a:blip r:embed="rId2"/>
                <a:stretch>
                  <a:fillRect l="-5" t="-68" b="-2221"/>
                </a:stretch>
              </a:blipFill>
            </p:spPr>
            <p:txBody>
              <a:bodyPr/>
              <a:lstStyle/>
              <a:p>
                <a:r>
                  <a:rPr lang="zh-CN" altLang="en-US">
                    <a:noFill/>
                  </a:rPr>
                  <a:t> </a:t>
                </a:r>
              </a:p>
            </p:txBody>
          </p:sp>
        </mc:Fallback>
      </mc:AlternateContent>
      <p:sp>
        <p:nvSpPr>
          <p:cNvPr id="5" name="Rectangle 2"/>
          <p:cNvSpPr txBox="1">
            <a:spLocks noChangeArrowheads="1"/>
          </p:cNvSpPr>
          <p:nvPr/>
        </p:nvSpPr>
        <p:spPr>
          <a:xfrm>
            <a:off x="775869" y="258388"/>
            <a:ext cx="7241756" cy="628614"/>
          </a:xfrm>
          <a:prstGeom prst="rect">
            <a:avLst/>
          </a:prstGeom>
        </p:spPr>
        <p:txBody>
          <a:bodyPr vert="horz" lIns="121917" tIns="60958" rIns="121917" bIns="60958" rtlCol="0" anchor="ctr">
            <a:noAutofit/>
          </a:bodyPr>
          <a:lstStyle>
            <a:lvl1pPr algn="l" defTabSz="1219200" rtl="0" eaLnBrk="1" latinLnBrk="0" hangingPunct="1">
              <a:spcBef>
                <a:spcPct val="0"/>
              </a:spcBef>
              <a:buNone/>
              <a:defRPr sz="2200" b="1" kern="1200">
                <a:solidFill>
                  <a:schemeClr val="bg1"/>
                </a:solidFill>
                <a:latin typeface="+mn-ea"/>
                <a:ea typeface="+mn-ea"/>
                <a:cs typeface="+mj-cs"/>
              </a:defRPr>
            </a:lvl1pPr>
          </a:lstStyle>
          <a:p>
            <a:r>
              <a:rPr lang="zh-CN" altLang="en-US"/>
              <a:t>如何用极大项来构成主合取范式？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3" name="Rectangle 2"/>
          <p:cNvSpPr>
            <a:spLocks noGrp="1" noChangeArrowheads="1"/>
          </p:cNvSpPr>
          <p:nvPr>
            <p:ph type="title" idx="4294967295"/>
          </p:nvPr>
        </p:nvSpPr>
        <p:spPr>
          <a:xfrm>
            <a:off x="802119" y="254781"/>
            <a:ext cx="7241756" cy="628614"/>
          </a:xfrm>
        </p:spPr>
        <p:txBody>
          <a:bodyPr/>
          <a:lstStyle/>
          <a:p>
            <a:pPr eaLnBrk="1" hangingPunct="1"/>
            <a:r>
              <a:rPr lang="zh-CN" altLang="en-US" dirty="0"/>
              <a:t>如何用极小项来构成主析取范式？</a:t>
            </a:r>
            <a:endParaRPr lang="zh-CN" altLang="en-US"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233473" y="2439481"/>
              <a:ext cx="11731405" cy="4120902"/>
            </p:xfrm>
            <a:graphic>
              <a:graphicData uri="http://schemas.openxmlformats.org/drawingml/2006/table">
                <a:tbl>
                  <a:tblPr>
                    <a:tableStyleId>{5C22544A-7EE6-4342-B048-85BDC9FD1C3A}</a:tableStyleId>
                  </a:tblPr>
                  <a:tblGrid>
                    <a:gridCol w="1285634"/>
                    <a:gridCol w="2089154"/>
                    <a:gridCol w="723168"/>
                    <a:gridCol w="642817"/>
                    <a:gridCol w="642817"/>
                    <a:gridCol w="642817"/>
                    <a:gridCol w="642817"/>
                    <a:gridCol w="723168"/>
                    <a:gridCol w="723168"/>
                    <a:gridCol w="803521"/>
                    <a:gridCol w="2812324"/>
                  </a:tblGrid>
                  <a:tr h="484109">
                    <a:tc>
                      <a:txBody>
                        <a:bodyPr/>
                        <a:lstStyle/>
                        <a:p>
                          <a:pPr indent="0" algn="ctr">
                            <a:lnSpc>
                              <a:spcPct val="150000"/>
                            </a:lnSpc>
                            <a:spcAft>
                              <a:spcPts val="0"/>
                            </a:spcAft>
                            <a:tabLst>
                              <a:tab pos="5220970" algn="l"/>
                              <a:tab pos="5581015" algn="l"/>
                            </a:tabLst>
                          </a:pPr>
                          <a:r>
                            <a:rPr lang="en-US" sz="2400" b="1" kern="100" dirty="0">
                              <a:effectLst/>
                              <a:latin typeface="+mn-ea"/>
                              <a:ea typeface="+mn-ea"/>
                            </a:rPr>
                            <a:t>P  Q  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50000"/>
                            </a:lnSpc>
                            <a:spcAft>
                              <a:spcPts val="0"/>
                            </a:spcAft>
                            <a:tabLst>
                              <a:tab pos="5220970" algn="l"/>
                              <a:tab pos="5581015" algn="l"/>
                            </a:tabLst>
                          </a:pPr>
                          <a:r>
                            <a:rPr lang="en-US" sz="2400" b="1" kern="100" dirty="0">
                              <a:effectLst/>
                              <a:latin typeface="+mn-ea"/>
                              <a:ea typeface="+mn-ea"/>
                            </a:rPr>
                            <a:t>(P→</a:t>
                          </a: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Q)</a:t>
                          </a:r>
                          <a:r>
                            <a:rPr lang="zh-CN" sz="2400" b="1" kern="100" dirty="0">
                              <a:effectLst/>
                              <a:latin typeface="+mn-ea"/>
                              <a:ea typeface="+mn-ea"/>
                            </a:rPr>
                            <a:t>∧</a:t>
                          </a:r>
                          <a:r>
                            <a:rPr lang="en-US" sz="2400" b="1" kern="100" dirty="0">
                              <a:effectLst/>
                              <a:latin typeface="+mn-ea"/>
                              <a:ea typeface="+mn-ea"/>
                            </a:rPr>
                            <a:t>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50000"/>
                            </a:lnSpc>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50000"/>
                            </a:lnSpc>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50000"/>
                            </a:lnSpc>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2</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50000"/>
                            </a:lnSpc>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3</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50000"/>
                            </a:lnSpc>
                            <a:spcBef>
                              <a:spcPts val="0"/>
                            </a:spcBef>
                            <a:spcAft>
                              <a:spcPts val="0"/>
                            </a:spcAft>
                            <a:buClrTx/>
                            <a:buSzTx/>
                            <a:buFontTx/>
                            <a:buNone/>
                            <a:tabLst>
                              <a:tab pos="5220970" algn="l"/>
                              <a:tab pos="5581015" algn="l"/>
                            </a:tabLst>
                            <a:defRPr/>
                          </a:pPr>
                          <a:r>
                            <a:rPr lang="en-US" altLang="zh-CN" sz="2400" b="1" kern="100" dirty="0">
                              <a:effectLst/>
                              <a:latin typeface="+mn-ea"/>
                              <a:ea typeface="+mn-ea"/>
                            </a:rPr>
                            <a:t>m</a:t>
                          </a:r>
                          <a:r>
                            <a:rPr lang="en-US" altLang="zh-CN" sz="2400" b="1" kern="100" baseline="-25000" dirty="0">
                              <a:effectLst/>
                              <a:latin typeface="+mn-ea"/>
                              <a:ea typeface="+mn-ea"/>
                            </a:rPr>
                            <a:t>4</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50000"/>
                            </a:lnSpc>
                            <a:spcBef>
                              <a:spcPts val="0"/>
                            </a:spcBef>
                            <a:spcAft>
                              <a:spcPts val="0"/>
                            </a:spcAft>
                            <a:buClrTx/>
                            <a:buSzTx/>
                            <a:buFontTx/>
                            <a:buNone/>
                            <a:tabLst>
                              <a:tab pos="5220970" algn="l"/>
                              <a:tab pos="5581015" algn="l"/>
                            </a:tabLst>
                            <a:defRPr/>
                          </a:pPr>
                          <a:r>
                            <a:rPr lang="en-US" altLang="zh-CN" sz="2400" b="1" kern="100" dirty="0">
                              <a:effectLst/>
                              <a:latin typeface="+mn-ea"/>
                              <a:ea typeface="+mn-ea"/>
                            </a:rPr>
                            <a:t>m</a:t>
                          </a:r>
                          <a:r>
                            <a:rPr lang="en-US" altLang="zh-CN" sz="2400" b="1" kern="100" baseline="-25000" dirty="0">
                              <a:effectLst/>
                              <a:latin typeface="+mn-ea"/>
                              <a:ea typeface="+mn-ea"/>
                            </a:rPr>
                            <a:t>5</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50000"/>
                            </a:lnSpc>
                            <a:spcAft>
                              <a:spcPts val="0"/>
                            </a:spcAft>
                            <a:tabLst>
                              <a:tab pos="5220970" algn="l"/>
                              <a:tab pos="5581015" algn="l"/>
                            </a:tabLst>
                          </a:pPr>
                          <a:r>
                            <a:rPr lang="en-US" altLang="zh-CN" sz="2400" b="1" kern="100" dirty="0">
                              <a:effectLst/>
                              <a:latin typeface="+mn-ea"/>
                              <a:ea typeface="+mn-ea"/>
                            </a:rPr>
                            <a:t>m</a:t>
                          </a:r>
                          <a:r>
                            <a:rPr lang="en-US" altLang="zh-CN" sz="2400" b="1" kern="100" baseline="-25000" dirty="0">
                              <a:effectLst/>
                              <a:latin typeface="+mn-ea"/>
                              <a:ea typeface="+mn-ea"/>
                            </a:rPr>
                            <a:t>6</a:t>
                          </a:r>
                          <a:endParaRPr lang="zh-CN" alt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50000"/>
                            </a:lnSpc>
                            <a:spcAft>
                              <a:spcPts val="0"/>
                            </a:spcAft>
                            <a:tabLst>
                              <a:tab pos="5220970" algn="l"/>
                              <a:tab pos="5581015" algn="l"/>
                            </a:tabLst>
                          </a:pPr>
                          <a:r>
                            <a:rPr lang="en-US" altLang="zh-CN" sz="2400" b="1" kern="100" dirty="0">
                              <a:effectLst/>
                              <a:latin typeface="+mn-ea"/>
                              <a:ea typeface="+mn-ea"/>
                            </a:rPr>
                            <a:t>m</a:t>
                          </a:r>
                          <a:r>
                            <a:rPr lang="en-US" altLang="zh-CN" sz="2400" b="1" kern="100" baseline="-25000" dirty="0">
                              <a:effectLst/>
                              <a:latin typeface="+mn-ea"/>
                              <a:ea typeface="+mn-ea"/>
                            </a:rPr>
                            <a:t>7</a:t>
                          </a:r>
                          <a:endParaRPr lang="zh-CN" alt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9">
                      <a:txBody>
                        <a:bodyPr/>
                        <a:lstStyle/>
                        <a:p>
                          <a:pPr indent="0" algn="ctr">
                            <a:spcAft>
                              <a:spcPts val="0"/>
                            </a:spcAft>
                            <a:tabLst>
                              <a:tab pos="5220970" algn="l"/>
                              <a:tab pos="5581015" algn="l"/>
                            </a:tabLst>
                          </a:pPr>
                          <a:endParaRPr lang="en-US" altLang="zh-CN" sz="2400" b="1" kern="100" dirty="0">
                            <a:latin typeface="+mn-ea"/>
                            <a:cs typeface="黑体" panose="02010609060101010101" pitchFamily="49" charset="-122"/>
                          </a:endParaRPr>
                        </a:p>
                        <a:p>
                          <a:pPr indent="0" algn="ctr">
                            <a:spcAft>
                              <a:spcPts val="0"/>
                            </a:spcAft>
                            <a:tabLst>
                              <a:tab pos="5220970" algn="l"/>
                              <a:tab pos="5581015" algn="l"/>
                            </a:tabLst>
                          </a:pPr>
                          <a:r>
                            <a:rPr lang="en-US" altLang="zh-CN" sz="2400" b="1" kern="100" dirty="0">
                              <a:latin typeface="+mn-ea"/>
                              <a:cs typeface="黑体" panose="02010609060101010101" pitchFamily="49" charset="-122"/>
                            </a:rPr>
                            <a:t>m</a:t>
                          </a:r>
                          <a:r>
                            <a:rPr lang="en-US" altLang="zh-CN" sz="2400" b="1" kern="100" baseline="-25000" dirty="0">
                              <a:latin typeface="+mn-ea"/>
                              <a:cs typeface="黑体" panose="02010609060101010101" pitchFamily="49" charset="-122"/>
                            </a:rPr>
                            <a:t>1</a:t>
                          </a:r>
                          <a:r>
                            <a:rPr lang="zh-CN" altLang="zh-CN" sz="2400" b="1" kern="100" dirty="0">
                              <a:latin typeface="+mn-ea"/>
                              <a:cs typeface="宋体" panose="02010600030101010101" pitchFamily="2" charset="-122"/>
                            </a:rPr>
                            <a:t>∨</a:t>
                          </a:r>
                          <a:r>
                            <a:rPr lang="en-US" altLang="zh-CN" sz="2400" b="1" kern="100" dirty="0">
                              <a:latin typeface="+mn-ea"/>
                              <a:cs typeface="黑体" panose="02010609060101010101" pitchFamily="49" charset="-122"/>
                            </a:rPr>
                            <a:t>m</a:t>
                          </a:r>
                          <a:r>
                            <a:rPr lang="en-US" altLang="zh-CN" sz="2400" b="1" kern="100" baseline="-25000" dirty="0">
                              <a:latin typeface="+mn-ea"/>
                              <a:cs typeface="黑体" panose="02010609060101010101" pitchFamily="49" charset="-122"/>
                            </a:rPr>
                            <a:t>3</a:t>
                          </a:r>
                          <a:r>
                            <a:rPr lang="zh-CN" altLang="zh-CN" sz="2400" b="1" kern="100" dirty="0">
                              <a:latin typeface="+mn-ea"/>
                              <a:cs typeface="宋体" panose="02010600030101010101" pitchFamily="2" charset="-122"/>
                            </a:rPr>
                            <a:t>∨</a:t>
                          </a:r>
                          <a:r>
                            <a:rPr lang="en-US" altLang="zh-CN" sz="2400" b="1" kern="100" dirty="0">
                              <a:latin typeface="+mn-ea"/>
                              <a:cs typeface="黑体" panose="02010609060101010101" pitchFamily="49" charset="-122"/>
                            </a:rPr>
                            <a:t>m</a:t>
                          </a:r>
                          <a:r>
                            <a:rPr lang="en-US" altLang="zh-CN" sz="2400" b="1" kern="100" baseline="-25000" dirty="0">
                              <a:latin typeface="+mn-ea"/>
                              <a:cs typeface="黑体" panose="02010609060101010101" pitchFamily="49" charset="-122"/>
                            </a:rPr>
                            <a:t>5</a:t>
                          </a:r>
                          <a:endParaRPr lang="en-US" altLang="zh-CN" sz="2400" b="1" kern="100" baseline="-25000" dirty="0">
                            <a:latin typeface="+mn-ea"/>
                            <a:cs typeface="黑体" panose="02010609060101010101" pitchFamily="49" charset="-122"/>
                          </a:endParaRPr>
                        </a:p>
                        <a:p>
                          <a:pPr indent="0" algn="ctr">
                            <a:spcAft>
                              <a:spcPts val="0"/>
                            </a:spcAft>
                            <a:tabLst>
                              <a:tab pos="5220970" algn="l"/>
                              <a:tab pos="5581015" algn="l"/>
                            </a:tabLst>
                          </a:pPr>
                          <a:endParaRPr lang="en-US" altLang="zh-CN" sz="2400" b="1" kern="100" baseline="-25000" dirty="0">
                            <a:effectLst/>
                            <a:latin typeface="+mn-ea"/>
                            <a:ea typeface="+mn-ea"/>
                            <a:cs typeface="黑体" panose="02010609060101010101" pitchFamily="49" charset="-122"/>
                          </a:endParaRPr>
                        </a:p>
                        <a:p>
                          <a:pPr indent="0" algn="ctr">
                            <a:spcAft>
                              <a:spcPts val="0"/>
                            </a:spcAft>
                            <a:tabLst>
                              <a:tab pos="5220970" algn="l"/>
                              <a:tab pos="5581015" algn="l"/>
                            </a:tabLst>
                          </a:pPr>
                          <a:endParaRPr lang="en-US" altLang="zh-CN" sz="2400" b="1" kern="100" baseline="-25000" dirty="0">
                            <a:effectLst/>
                            <a:latin typeface="+mn-ea"/>
                            <a:ea typeface="+mn-ea"/>
                            <a:cs typeface="黑体" panose="02010609060101010101" pitchFamily="49" charset="-122"/>
                          </a:endParaRPr>
                        </a:p>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48764">
                    <a:tc>
                      <a:txBody>
                        <a:bodyPr/>
                        <a:lstStyle/>
                        <a:p>
                          <a:pPr indent="0" algn="ctr">
                            <a:spcAft>
                              <a:spcPts val="0"/>
                            </a:spcAft>
                            <a:tabLst>
                              <a:tab pos="5220970" algn="l"/>
                              <a:tab pos="5581015" algn="l"/>
                            </a:tabLst>
                          </a:pPr>
                          <a:r>
                            <a:rPr lang="en-US" sz="2400" b="1" kern="100">
                              <a:effectLst/>
                              <a:latin typeface="+mn-ea"/>
                              <a:ea typeface="+mn-ea"/>
                            </a:rPr>
                            <a:t>0  0  0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65845">
                    <a:tc>
                      <a:txBody>
                        <a:bodyPr/>
                        <a:lstStyle/>
                        <a:p>
                          <a:pPr indent="0" algn="ctr">
                            <a:spcAft>
                              <a:spcPts val="0"/>
                            </a:spcAft>
                            <a:tabLst>
                              <a:tab pos="5220970" algn="l"/>
                              <a:tab pos="558101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a:t>
                          </a: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endParaRPr kumimoji="0" lang="zh-CN" altLang="zh-CN" sz="2400" b="1"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0  1  0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a:t>
                          </a:r>
                          <a:r>
                            <a:rPr lang="en-US" sz="2400" b="1" kern="100" dirty="0">
                              <a:solidFill>
                                <a:srgbClr val="C00000"/>
                              </a:solidFill>
                              <a:effectLst/>
                              <a:latin typeface="+mn-ea"/>
                              <a:ea typeface="+mn-ea"/>
                              <a:cs typeface="+mn-cs"/>
                            </a:rPr>
                            <a:t>1</a:t>
                          </a:r>
                          <a:endParaRPr lang="zh-CN" altLang="en-US" sz="2400" b="1" kern="100" dirty="0">
                            <a:solidFill>
                              <a:srgbClr val="C00000"/>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lang="en-US" altLang="zh-CN" sz="2400" b="1" kern="100" noProof="0" dirty="0">
                              <a:solidFill>
                                <a:srgbClr val="C00000"/>
                              </a:solidFill>
                              <a:effectLst/>
                              <a:latin typeface="+mn-ea"/>
                              <a:ea typeface="+mn-ea"/>
                              <a:cs typeface="+mn-cs"/>
                            </a:rPr>
                            <a:t>1</a:t>
                          </a:r>
                          <a:endParaRPr lang="zh-CN" altLang="zh-CN" sz="2400" b="1" kern="100" noProof="0" dirty="0">
                            <a:solidFill>
                              <a:srgbClr val="C00000"/>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a:t>
                          </a:r>
                          <a:r>
                            <a:rPr lang="en-US" sz="2400" b="1" kern="100" dirty="0">
                              <a:solidFill>
                                <a:srgbClr val="C00000"/>
                              </a:solidFill>
                              <a:effectLst/>
                              <a:latin typeface="+mn-ea"/>
                              <a:ea typeface="+mn-ea"/>
                              <a:cs typeface="+mn-cs"/>
                            </a:rPr>
                            <a:t>1</a:t>
                          </a:r>
                          <a:endParaRPr lang="zh-CN" altLang="en-US" sz="2400" b="1" kern="100" dirty="0">
                            <a:solidFill>
                              <a:srgbClr val="C00000"/>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lang="en-US" altLang="zh-CN" sz="2400" b="1" kern="100" noProof="0" dirty="0">
                              <a:solidFill>
                                <a:srgbClr val="C00000"/>
                              </a:solidFill>
                              <a:effectLst/>
                              <a:latin typeface="+mn-ea"/>
                              <a:ea typeface="+mn-ea"/>
                              <a:cs typeface="+mn-cs"/>
                            </a:rPr>
                            <a:t>1</a:t>
                          </a:r>
                          <a:endParaRPr lang="zh-CN" altLang="zh-CN" sz="2400" b="1" kern="100" noProof="0" dirty="0">
                            <a:solidFill>
                              <a:srgbClr val="C00000"/>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xmlns="">
          <p:graphicFrame>
            <p:nvGraphicFramePr>
              <p:cNvPr id="4" name="表格 3"/>
              <p:cNvGraphicFramePr>
                <a:graphicFrameLocks noGrp="1"/>
              </p:cNvGraphicFramePr>
              <p:nvPr/>
            </p:nvGraphicFramePr>
            <p:xfrm>
              <a:off x="233473" y="2439481"/>
              <a:ext cx="11731405" cy="4120902"/>
            </p:xfrm>
            <a:graphic>
              <a:graphicData uri="http://schemas.openxmlformats.org/drawingml/2006/table">
                <a:tbl>
                  <a:tblPr>
                    <a:tableStyleId>{5C22544A-7EE6-4342-B048-85BDC9FD1C3A}</a:tableStyleId>
                  </a:tblPr>
                  <a:tblGrid>
                    <a:gridCol w="1285634"/>
                    <a:gridCol w="2089154"/>
                    <a:gridCol w="723168"/>
                    <a:gridCol w="642817"/>
                    <a:gridCol w="642817"/>
                    <a:gridCol w="642817"/>
                    <a:gridCol w="642817"/>
                    <a:gridCol w="723168"/>
                    <a:gridCol w="723168"/>
                    <a:gridCol w="803521"/>
                    <a:gridCol w="2812324"/>
                  </a:tblGrid>
                  <a:tr h="548640">
                    <a:tc>
                      <a:txBody>
                        <a:bodyPr/>
                        <a:lstStyle/>
                        <a:p>
                          <a:pPr indent="0" algn="ctr">
                            <a:lnSpc>
                              <a:spcPct val="150000"/>
                            </a:lnSpc>
                            <a:spcAft>
                              <a:spcPts val="0"/>
                            </a:spcAft>
                            <a:tabLst>
                              <a:tab pos="5220970" algn="l"/>
                              <a:tab pos="5581015" algn="l"/>
                            </a:tabLst>
                          </a:pPr>
                          <a:r>
                            <a:rPr lang="en-US" sz="2400" b="1" kern="100" dirty="0">
                              <a:effectLst/>
                              <a:latin typeface="+mn-ea"/>
                              <a:ea typeface="+mn-ea"/>
                            </a:rPr>
                            <a:t>P  Q  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pPr indent="0" algn="ctr">
                            <a:lnSpc>
                              <a:spcPct val="150000"/>
                            </a:lnSpc>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50000"/>
                            </a:lnSpc>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50000"/>
                            </a:lnSpc>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2</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50000"/>
                            </a:lnSpc>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3</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50000"/>
                            </a:lnSpc>
                            <a:spcBef>
                              <a:spcPts val="0"/>
                            </a:spcBef>
                            <a:spcAft>
                              <a:spcPts val="0"/>
                            </a:spcAft>
                            <a:buClrTx/>
                            <a:buSzTx/>
                            <a:buFontTx/>
                            <a:buNone/>
                            <a:tabLst>
                              <a:tab pos="5220970" algn="l"/>
                              <a:tab pos="5581015" algn="l"/>
                            </a:tabLst>
                            <a:defRPr/>
                          </a:pPr>
                          <a:r>
                            <a:rPr lang="en-US" altLang="zh-CN" sz="2400" b="1" kern="100" dirty="0">
                              <a:effectLst/>
                              <a:latin typeface="+mn-ea"/>
                              <a:ea typeface="+mn-ea"/>
                            </a:rPr>
                            <a:t>m</a:t>
                          </a:r>
                          <a:r>
                            <a:rPr lang="en-US" altLang="zh-CN" sz="2400" b="1" kern="100" baseline="-25000" dirty="0">
                              <a:effectLst/>
                              <a:latin typeface="+mn-ea"/>
                              <a:ea typeface="+mn-ea"/>
                            </a:rPr>
                            <a:t>4</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50000"/>
                            </a:lnSpc>
                            <a:spcBef>
                              <a:spcPts val="0"/>
                            </a:spcBef>
                            <a:spcAft>
                              <a:spcPts val="0"/>
                            </a:spcAft>
                            <a:buClrTx/>
                            <a:buSzTx/>
                            <a:buFontTx/>
                            <a:buNone/>
                            <a:tabLst>
                              <a:tab pos="5220970" algn="l"/>
                              <a:tab pos="5581015" algn="l"/>
                            </a:tabLst>
                            <a:defRPr/>
                          </a:pPr>
                          <a:r>
                            <a:rPr lang="en-US" altLang="zh-CN" sz="2400" b="1" kern="100" dirty="0">
                              <a:effectLst/>
                              <a:latin typeface="+mn-ea"/>
                              <a:ea typeface="+mn-ea"/>
                            </a:rPr>
                            <a:t>m</a:t>
                          </a:r>
                          <a:r>
                            <a:rPr lang="en-US" altLang="zh-CN" sz="2400" b="1" kern="100" baseline="-25000" dirty="0">
                              <a:effectLst/>
                              <a:latin typeface="+mn-ea"/>
                              <a:ea typeface="+mn-ea"/>
                            </a:rPr>
                            <a:t>5</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50000"/>
                            </a:lnSpc>
                            <a:spcAft>
                              <a:spcPts val="0"/>
                            </a:spcAft>
                            <a:tabLst>
                              <a:tab pos="5220970" algn="l"/>
                              <a:tab pos="5581015" algn="l"/>
                            </a:tabLst>
                          </a:pPr>
                          <a:r>
                            <a:rPr lang="en-US" altLang="zh-CN" sz="2400" b="1" kern="100" dirty="0">
                              <a:effectLst/>
                              <a:latin typeface="+mn-ea"/>
                              <a:ea typeface="+mn-ea"/>
                            </a:rPr>
                            <a:t>m</a:t>
                          </a:r>
                          <a:r>
                            <a:rPr lang="en-US" altLang="zh-CN" sz="2400" b="1" kern="100" baseline="-25000" dirty="0">
                              <a:effectLst/>
                              <a:latin typeface="+mn-ea"/>
                              <a:ea typeface="+mn-ea"/>
                            </a:rPr>
                            <a:t>6</a:t>
                          </a:r>
                          <a:endParaRPr lang="zh-CN" alt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lnSpc>
                              <a:spcPct val="150000"/>
                            </a:lnSpc>
                            <a:spcAft>
                              <a:spcPts val="0"/>
                            </a:spcAft>
                            <a:tabLst>
                              <a:tab pos="5220970" algn="l"/>
                              <a:tab pos="5581015" algn="l"/>
                            </a:tabLst>
                          </a:pPr>
                          <a:r>
                            <a:rPr lang="en-US" altLang="zh-CN" sz="2400" b="1" kern="100" dirty="0">
                              <a:effectLst/>
                              <a:latin typeface="+mn-ea"/>
                              <a:ea typeface="+mn-ea"/>
                            </a:rPr>
                            <a:t>m</a:t>
                          </a:r>
                          <a:r>
                            <a:rPr lang="en-US" altLang="zh-CN" sz="2400" b="1" kern="100" baseline="-25000" dirty="0">
                              <a:effectLst/>
                              <a:latin typeface="+mn-ea"/>
                              <a:ea typeface="+mn-ea"/>
                            </a:rPr>
                            <a:t>7</a:t>
                          </a:r>
                          <a:endParaRPr lang="zh-CN" alt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9">
                      <a:txBody>
                        <a:bodyPr/>
                        <a:lstStyle/>
                        <a:p>
                          <a:pPr indent="0" algn="ctr">
                            <a:spcAft>
                              <a:spcPts val="0"/>
                            </a:spcAft>
                            <a:tabLst>
                              <a:tab pos="5220970" algn="l"/>
                              <a:tab pos="5581015" algn="l"/>
                            </a:tabLst>
                          </a:pPr>
                          <a:endParaRPr lang="en-US" altLang="zh-CN" sz="2400" b="1" kern="100" dirty="0">
                            <a:latin typeface="+mn-ea"/>
                            <a:cs typeface="黑体" panose="02010609060101010101" pitchFamily="49" charset="-122"/>
                          </a:endParaRPr>
                        </a:p>
                        <a:p>
                          <a:pPr indent="0" algn="ctr">
                            <a:spcAft>
                              <a:spcPts val="0"/>
                            </a:spcAft>
                            <a:tabLst>
                              <a:tab pos="5220970" algn="l"/>
                              <a:tab pos="5581015" algn="l"/>
                            </a:tabLst>
                          </a:pPr>
                          <a:r>
                            <a:rPr lang="en-US" altLang="zh-CN" sz="2400" b="1" kern="100" dirty="0">
                              <a:latin typeface="+mn-ea"/>
                              <a:cs typeface="黑体" panose="02010609060101010101" pitchFamily="49" charset="-122"/>
                            </a:rPr>
                            <a:t>m</a:t>
                          </a:r>
                          <a:r>
                            <a:rPr lang="en-US" altLang="zh-CN" sz="2400" b="1" kern="100" baseline="-25000" dirty="0">
                              <a:latin typeface="+mn-ea"/>
                              <a:cs typeface="黑体" panose="02010609060101010101" pitchFamily="49" charset="-122"/>
                            </a:rPr>
                            <a:t>1</a:t>
                          </a:r>
                          <a:r>
                            <a:rPr lang="zh-CN" altLang="zh-CN" sz="2400" b="1" kern="100" dirty="0">
                              <a:latin typeface="+mn-ea"/>
                              <a:cs typeface="宋体" panose="02010600030101010101" pitchFamily="2" charset="-122"/>
                            </a:rPr>
                            <a:t>∨</a:t>
                          </a:r>
                          <a:r>
                            <a:rPr lang="en-US" altLang="zh-CN" sz="2400" b="1" kern="100" dirty="0">
                              <a:latin typeface="+mn-ea"/>
                              <a:cs typeface="黑体" panose="02010609060101010101" pitchFamily="49" charset="-122"/>
                            </a:rPr>
                            <a:t>m</a:t>
                          </a:r>
                          <a:r>
                            <a:rPr lang="en-US" altLang="zh-CN" sz="2400" b="1" kern="100" baseline="-25000" dirty="0">
                              <a:latin typeface="+mn-ea"/>
                              <a:cs typeface="黑体" panose="02010609060101010101" pitchFamily="49" charset="-122"/>
                            </a:rPr>
                            <a:t>3</a:t>
                          </a:r>
                          <a:r>
                            <a:rPr lang="zh-CN" altLang="zh-CN" sz="2400" b="1" kern="100" dirty="0">
                              <a:latin typeface="+mn-ea"/>
                              <a:cs typeface="宋体" panose="02010600030101010101" pitchFamily="2" charset="-122"/>
                            </a:rPr>
                            <a:t>∨</a:t>
                          </a:r>
                          <a:r>
                            <a:rPr lang="en-US" altLang="zh-CN" sz="2400" b="1" kern="100" dirty="0">
                              <a:latin typeface="+mn-ea"/>
                              <a:cs typeface="黑体" panose="02010609060101010101" pitchFamily="49" charset="-122"/>
                            </a:rPr>
                            <a:t>m</a:t>
                          </a:r>
                          <a:r>
                            <a:rPr lang="en-US" altLang="zh-CN" sz="2400" b="1" kern="100" baseline="-25000" dirty="0">
                              <a:latin typeface="+mn-ea"/>
                              <a:cs typeface="黑体" panose="02010609060101010101" pitchFamily="49" charset="-122"/>
                            </a:rPr>
                            <a:t>5</a:t>
                          </a:r>
                          <a:endParaRPr lang="en-US" altLang="zh-CN" sz="2400" b="1" kern="100" baseline="-25000" dirty="0">
                            <a:latin typeface="+mn-ea"/>
                            <a:cs typeface="黑体" panose="02010609060101010101" pitchFamily="49" charset="-122"/>
                          </a:endParaRPr>
                        </a:p>
                        <a:p>
                          <a:pPr indent="0" algn="ctr">
                            <a:spcAft>
                              <a:spcPts val="0"/>
                            </a:spcAft>
                            <a:tabLst>
                              <a:tab pos="5220970" algn="l"/>
                              <a:tab pos="5581015" algn="l"/>
                            </a:tabLst>
                          </a:pPr>
                          <a:endParaRPr lang="en-US" altLang="zh-CN" sz="2400" b="1" kern="100" baseline="-25000" dirty="0">
                            <a:effectLst/>
                            <a:latin typeface="+mn-ea"/>
                            <a:ea typeface="+mn-ea"/>
                            <a:cs typeface="黑体" panose="02010609060101010101" pitchFamily="49" charset="-122"/>
                          </a:endParaRPr>
                        </a:p>
                        <a:p>
                          <a:pPr indent="0" algn="ctr">
                            <a:spcAft>
                              <a:spcPts val="0"/>
                            </a:spcAft>
                            <a:tabLst>
                              <a:tab pos="5220970" algn="l"/>
                              <a:tab pos="5581015" algn="l"/>
                            </a:tabLst>
                          </a:pPr>
                          <a:endParaRPr lang="en-US" altLang="zh-CN" sz="2400" b="1" kern="100" baseline="-25000" dirty="0">
                            <a:effectLst/>
                            <a:latin typeface="+mn-ea"/>
                            <a:ea typeface="+mn-ea"/>
                            <a:cs typeface="黑体" panose="02010609060101010101" pitchFamily="49" charset="-122"/>
                          </a:endParaRPr>
                        </a:p>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48764">
                    <a:tc>
                      <a:txBody>
                        <a:bodyPr/>
                        <a:lstStyle/>
                        <a:p>
                          <a:pPr indent="0" algn="ctr">
                            <a:spcAft>
                              <a:spcPts val="0"/>
                            </a:spcAft>
                            <a:tabLst>
                              <a:tab pos="5220970" algn="l"/>
                              <a:tab pos="5581015" algn="l"/>
                            </a:tabLst>
                          </a:pPr>
                          <a:r>
                            <a:rPr lang="en-US" sz="2400" b="1" kern="100">
                              <a:effectLst/>
                              <a:latin typeface="+mn-ea"/>
                              <a:ea typeface="+mn-ea"/>
                            </a:rPr>
                            <a:t>0  0  0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65845">
                    <a:tc>
                      <a:txBody>
                        <a:bodyPr/>
                        <a:lstStyle/>
                        <a:p>
                          <a:pPr indent="0" algn="ctr">
                            <a:spcAft>
                              <a:spcPts val="0"/>
                            </a:spcAft>
                            <a:tabLst>
                              <a:tab pos="5220970" algn="l"/>
                              <a:tab pos="558101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a:t>
                          </a:r>
                          <a:r>
                            <a:rPr lang="en-US" sz="2400" b="1" kern="100" dirty="0">
                              <a:solidFill>
                                <a:srgbClr val="C00000"/>
                              </a:solidFill>
                              <a:effectLst/>
                              <a:latin typeface="+mn-ea"/>
                              <a:ea typeface="+mn-ea"/>
                            </a:rPr>
                            <a:t>1</a:t>
                          </a:r>
                          <a:endParaRPr lang="zh-CN" sz="2400" b="1" kern="100" dirty="0">
                            <a:solidFill>
                              <a:srgbClr val="C00000"/>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endParaRPr kumimoji="0" lang="zh-CN" altLang="zh-CN" sz="2400" b="1" i="0" u="none" strike="noStrike" kern="1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0  1  0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a:t>
                          </a:r>
                          <a:r>
                            <a:rPr lang="en-US" sz="2400" b="1" kern="100" dirty="0">
                              <a:solidFill>
                                <a:srgbClr val="C00000"/>
                              </a:solidFill>
                              <a:effectLst/>
                              <a:latin typeface="+mn-ea"/>
                              <a:ea typeface="+mn-ea"/>
                              <a:cs typeface="+mn-cs"/>
                            </a:rPr>
                            <a:t>1</a:t>
                          </a:r>
                          <a:endParaRPr lang="zh-CN" altLang="en-US" sz="2400" b="1" kern="100" dirty="0">
                            <a:solidFill>
                              <a:srgbClr val="C00000"/>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lang="en-US" altLang="zh-CN" sz="2400" b="1" kern="100" noProof="0" dirty="0">
                              <a:solidFill>
                                <a:srgbClr val="C00000"/>
                              </a:solidFill>
                              <a:effectLst/>
                              <a:latin typeface="+mn-ea"/>
                              <a:ea typeface="+mn-ea"/>
                              <a:cs typeface="+mn-cs"/>
                            </a:rPr>
                            <a:t>1</a:t>
                          </a:r>
                          <a:endParaRPr lang="zh-CN" altLang="zh-CN" sz="2400" b="1" kern="100" noProof="0" dirty="0">
                            <a:solidFill>
                              <a:srgbClr val="C00000"/>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a:t>
                          </a:r>
                          <a:r>
                            <a:rPr lang="en-US" sz="2400" b="1" kern="100" dirty="0">
                              <a:solidFill>
                                <a:srgbClr val="C00000"/>
                              </a:solidFill>
                              <a:effectLst/>
                              <a:latin typeface="+mn-ea"/>
                              <a:ea typeface="+mn-ea"/>
                              <a:cs typeface="+mn-cs"/>
                            </a:rPr>
                            <a:t>1</a:t>
                          </a:r>
                          <a:endParaRPr lang="zh-CN" altLang="en-US" sz="2400" b="1" kern="100" dirty="0">
                            <a:solidFill>
                              <a:srgbClr val="C00000"/>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lang="en-US" altLang="zh-CN" sz="2400" b="1" kern="100" noProof="0" dirty="0">
                              <a:solidFill>
                                <a:srgbClr val="C00000"/>
                              </a:solidFill>
                              <a:effectLst/>
                              <a:latin typeface="+mn-ea"/>
                              <a:ea typeface="+mn-ea"/>
                              <a:cs typeface="+mn-cs"/>
                            </a:rPr>
                            <a:t>1</a:t>
                          </a:r>
                          <a:endParaRPr lang="zh-CN" altLang="zh-CN" sz="2400" b="1" kern="100" noProof="0" dirty="0">
                            <a:solidFill>
                              <a:srgbClr val="C00000"/>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kumimoji="0" lang="en-US"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zh-CN" sz="24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Fallback>
      </mc:AlternateContent>
      <p:sp>
        <p:nvSpPr>
          <p:cNvPr id="5" name="矩形 4"/>
          <p:cNvSpPr/>
          <p:nvPr/>
        </p:nvSpPr>
        <p:spPr>
          <a:xfrm>
            <a:off x="233473" y="992100"/>
            <a:ext cx="11731406" cy="525505"/>
          </a:xfrm>
          <a:prstGeom prst="rect">
            <a:avLst/>
          </a:prstGeom>
          <a:solidFill>
            <a:schemeClr val="accent3"/>
          </a:solidFill>
        </p:spPr>
        <p:txBody>
          <a:bodyPr wrap="square">
            <a:spAutoFit/>
          </a:bodyPr>
          <a:lstStyle/>
          <a:p>
            <a:pPr defTabSz="1219200">
              <a:lnSpc>
                <a:spcPct val="130000"/>
              </a:lnSpc>
              <a:tabLst>
                <a:tab pos="5219065" algn="l"/>
                <a:tab pos="5579110" algn="l"/>
              </a:tabLst>
            </a:pP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对</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和</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三个变元的</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8</a:t>
            </a: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个极小项，选择</a:t>
            </a:r>
            <a:r>
              <a:rPr lang="zh-CN" altLang="zh-CN" sz="2400" b="1" kern="100" dirty="0">
                <a:solidFill>
                  <a:prstClr val="black"/>
                </a:solidFill>
                <a:latin typeface="微软雅黑" panose="020B0503020204020204" pitchFamily="34" charset="-122"/>
                <a:ea typeface="微软雅黑" panose="020B0503020204020204" pitchFamily="34" charset="-122"/>
              </a:rPr>
              <a:t>哪些极</a:t>
            </a:r>
            <a:r>
              <a:rPr lang="zh-CN" altLang="en-US" sz="2400" b="1" kern="100" dirty="0">
                <a:solidFill>
                  <a:prstClr val="black"/>
                </a:solidFill>
                <a:latin typeface="微软雅黑" panose="020B0503020204020204" pitchFamily="34" charset="-122"/>
                <a:ea typeface="微软雅黑" panose="020B0503020204020204" pitchFamily="34" charset="-122"/>
              </a:rPr>
              <a:t>小</a:t>
            </a:r>
            <a:r>
              <a:rPr lang="zh-CN" altLang="zh-CN" sz="2400" b="1" kern="100" dirty="0">
                <a:solidFill>
                  <a:prstClr val="black"/>
                </a:solidFill>
                <a:latin typeface="微软雅黑" panose="020B0503020204020204" pitchFamily="34" charset="-122"/>
                <a:ea typeface="微软雅黑" panose="020B0503020204020204" pitchFamily="34" charset="-122"/>
              </a:rPr>
              <a:t>项来组成主</a:t>
            </a:r>
            <a:r>
              <a:rPr lang="zh-CN" altLang="en-US" sz="2400" b="1" kern="100" dirty="0">
                <a:solidFill>
                  <a:prstClr val="black"/>
                </a:solidFill>
                <a:latin typeface="微软雅黑" panose="020B0503020204020204" pitchFamily="34" charset="-122"/>
                <a:ea typeface="微软雅黑" panose="020B0503020204020204" pitchFamily="34" charset="-122"/>
              </a:rPr>
              <a:t>析</a:t>
            </a:r>
            <a:r>
              <a:rPr lang="zh-CN" altLang="zh-CN" sz="2400" b="1" kern="100" dirty="0">
                <a:solidFill>
                  <a:prstClr val="black"/>
                </a:solidFill>
                <a:latin typeface="微软雅黑" panose="020B0503020204020204" pitchFamily="34" charset="-122"/>
                <a:ea typeface="微软雅黑" panose="020B0503020204020204" pitchFamily="34" charset="-122"/>
              </a:rPr>
              <a:t>取范式呢？</a:t>
            </a:r>
            <a:endParaRPr lang="zh-CN" altLang="zh-CN" sz="2400" b="1" kern="100" dirty="0">
              <a:solidFill>
                <a:prstClr val="black"/>
              </a:solidFill>
              <a:latin typeface="微软雅黑" panose="020B0503020204020204" pitchFamily="34" charset="-122"/>
              <a:ea typeface="微软雅黑" panose="020B0503020204020204" pitchFamily="34" charset="-122"/>
            </a:endParaRPr>
          </a:p>
        </p:txBody>
      </p:sp>
      <p:sp>
        <p:nvSpPr>
          <p:cNvPr id="6" name="矩形标注 9"/>
          <p:cNvSpPr/>
          <p:nvPr/>
        </p:nvSpPr>
        <p:spPr bwMode="auto">
          <a:xfrm>
            <a:off x="233473" y="1594995"/>
            <a:ext cx="11731406" cy="658251"/>
          </a:xfrm>
          <a:prstGeom prst="wedgeRectCallout">
            <a:avLst>
              <a:gd name="adj1" fmla="val -20171"/>
              <a:gd name="adj2" fmla="val 29268"/>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defTabSz="1219200">
              <a:defRPr/>
            </a:pPr>
            <a:r>
              <a:rPr lang="zh-CN" altLang="en-US" sz="2400" b="1" dirty="0">
                <a:solidFill>
                  <a:srgbClr val="0000FF"/>
                </a:solidFill>
                <a:latin typeface="Arial" panose="020B0604020202020204"/>
                <a:ea typeface="微软雅黑" panose="020B0503020204020204" pitchFamily="34" charset="-122"/>
              </a:rPr>
              <a:t>选择原则：选出极小项的析取式与原公式等价。</a:t>
            </a:r>
            <a:endParaRPr lang="zh-CN" altLang="en-US" sz="2400" b="1" dirty="0">
              <a:solidFill>
                <a:srgbClr val="0000FF"/>
              </a:solidFill>
              <a:latin typeface="Arial" panose="020B0604020202020204"/>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矩形 6"/>
              <p:cNvSpPr/>
              <p:nvPr/>
            </p:nvSpPr>
            <p:spPr>
              <a:xfrm>
                <a:off x="1795120" y="5425214"/>
                <a:ext cx="8608110" cy="1134726"/>
              </a:xfrm>
              <a:prstGeom prst="rect">
                <a:avLst/>
              </a:prstGeom>
              <a:solidFill>
                <a:schemeClr val="bg1">
                  <a:lumMod val="85000"/>
                </a:schemeClr>
              </a:solidFill>
            </p:spPr>
            <p:txBody>
              <a:bodyPr wrap="square">
                <a:spAutoFit/>
              </a:bodyPr>
              <a:lstStyle/>
              <a:p>
                <a:pPr defTabSz="1219200">
                  <a:lnSpc>
                    <a:spcPct val="150000"/>
                  </a:lnSpc>
                  <a:tabLst>
                    <a:tab pos="5219065" algn="l"/>
                    <a:tab pos="5579110" algn="l"/>
                  </a:tabLst>
                </a:pPr>
                <a:r>
                  <a:rPr lang="en-US" altLang="zh-CN" sz="2400" b="1" kern="100" dirty="0">
                    <a:solidFill>
                      <a:prstClr val="black"/>
                    </a:solidFill>
                    <a:latin typeface="微软雅黑" panose="020B0503020204020204" pitchFamily="34" charset="-122"/>
                    <a:ea typeface="微软雅黑" panose="020B0503020204020204" pitchFamily="34" charset="-122"/>
                  </a:rPr>
                  <a:t> </a:t>
                </a:r>
                <a:r>
                  <a:rPr lang="zh-CN" altLang="en-US" sz="2400" b="1" kern="100" dirty="0">
                    <a:solidFill>
                      <a:prstClr val="black"/>
                    </a:solidFill>
                    <a:latin typeface="微软雅黑" panose="020B0503020204020204" pitchFamily="34" charset="-122"/>
                    <a:ea typeface="微软雅黑" panose="020B0503020204020204" pitchFamily="34" charset="-122"/>
                  </a:rPr>
                  <a:t>同样的方法，发现只有</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1 </a:t>
                </a:r>
                <a:r>
                  <a:rPr lang="zh-CN" altLang="en-US"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3</a:t>
                </a:r>
                <a:r>
                  <a:rPr lang="zh-CN" altLang="zh-CN" sz="2400" b="1" kern="100" dirty="0">
                    <a:solidFill>
                      <a:prstClr val="black"/>
                    </a:solidFill>
                    <a:latin typeface="微软雅黑" panose="020B0503020204020204" pitchFamily="34" charset="-122"/>
                    <a:ea typeface="微软雅黑" panose="020B0503020204020204" pitchFamily="34" charset="-122"/>
                  </a:rPr>
                  <a:t> </a:t>
                </a:r>
                <a:r>
                  <a:rPr lang="zh-CN" altLang="en-US" sz="2400" b="1" kern="100" dirty="0">
                    <a:solidFill>
                      <a:prstClr val="black"/>
                    </a:solidFill>
                    <a:latin typeface="微软雅黑" panose="020B0503020204020204" pitchFamily="34" charset="-122"/>
                    <a:ea typeface="微软雅黑" panose="020B0503020204020204" pitchFamily="34" charset="-122"/>
                  </a:rPr>
                  <a:t>和</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5</a:t>
                </a:r>
                <a:r>
                  <a:rPr lang="zh-CN" altLang="en-US" sz="2400" b="1" kern="100" dirty="0">
                    <a:solidFill>
                      <a:prstClr val="black"/>
                    </a:solidFill>
                    <a:latin typeface="微软雅黑" panose="020B0503020204020204" pitchFamily="34" charset="-122"/>
                    <a:ea typeface="微软雅黑" panose="020B0503020204020204" pitchFamily="34" charset="-122"/>
                  </a:rPr>
                  <a:t>的析取才与原公式等价，  </a:t>
                </a:r>
                <a:endParaRPr lang="en-US" altLang="zh-CN" sz="2400" b="1" kern="100" dirty="0">
                  <a:solidFill>
                    <a:prstClr val="black"/>
                  </a:solidFill>
                  <a:latin typeface="微软雅黑" panose="020B0503020204020204" pitchFamily="34" charset="-122"/>
                  <a:ea typeface="微软雅黑" panose="020B0503020204020204" pitchFamily="34" charset="-122"/>
                </a:endParaRPr>
              </a:p>
              <a:p>
                <a:pPr defTabSz="1219200">
                  <a:lnSpc>
                    <a:spcPct val="150000"/>
                  </a:lnSpc>
                  <a:tabLst>
                    <a:tab pos="5219065" algn="l"/>
                    <a:tab pos="5579110" algn="l"/>
                  </a:tabLst>
                </a:pPr>
                <a:r>
                  <a:rPr lang="en-US" altLang="zh-CN" sz="2400" b="1" kern="100" dirty="0">
                    <a:solidFill>
                      <a:prstClr val="black"/>
                    </a:solidFill>
                    <a:latin typeface="微软雅黑" panose="020B0503020204020204" pitchFamily="34" charset="-122"/>
                    <a:ea typeface="微软雅黑" panose="020B0503020204020204" pitchFamily="34" charset="-122"/>
                  </a:rPr>
                  <a:t> </a:t>
                </a:r>
                <a:r>
                  <a:rPr lang="zh-CN" altLang="en-US" sz="2400" b="1" kern="100" dirty="0">
                    <a:solidFill>
                      <a:prstClr val="black"/>
                    </a:solidFill>
                    <a:latin typeface="微软雅黑" panose="020B0503020204020204" pitchFamily="34" charset="-122"/>
                    <a:ea typeface="微软雅黑" panose="020B0503020204020204" pitchFamily="34" charset="-122"/>
                  </a:rPr>
                  <a:t>且</a:t>
                </a:r>
                <a:r>
                  <a:rPr lang="zh-CN" altLang="en-US" sz="2400" b="1" kern="100" dirty="0">
                    <a:solidFill>
                      <a:srgbClr val="C00000"/>
                    </a:solidFill>
                    <a:latin typeface="微软雅黑" panose="020B0503020204020204" pitchFamily="34" charset="-122"/>
                    <a:ea typeface="微软雅黑" panose="020B0503020204020204" pitchFamily="34" charset="-122"/>
                  </a:rPr>
                  <a:t>它们恰好是</a:t>
                </a:r>
                <a:r>
                  <a:rPr lang="en-US" altLang="zh-CN" sz="2400" b="1" kern="100" dirty="0">
                    <a:solidFill>
                      <a:srgbClr val="C00000"/>
                    </a:solidFill>
                    <a:latin typeface="微软雅黑" panose="020B0503020204020204" pitchFamily="34" charset="-122"/>
                    <a:ea typeface="微软雅黑" panose="020B0503020204020204" pitchFamily="34" charset="-122"/>
                  </a:rPr>
                  <a:t>(P→</a:t>
                </a:r>
                <a14:m>
                  <m:oMath xmlns:m="http://schemas.openxmlformats.org/officeDocument/2006/math">
                    <m:r>
                      <a:rPr lang="en-US" altLang="zh-CN" sz="2400" b="1" kern="100">
                        <a:solidFill>
                          <a:srgbClr val="C00000"/>
                        </a:solidFill>
                        <a:latin typeface="Cambria Math" panose="02040503050406030204" pitchFamily="18" charset="0"/>
                      </a:rPr>
                      <m:t>¬</m:t>
                    </m:r>
                  </m:oMath>
                </a14:m>
                <a:r>
                  <a:rPr lang="en-US" altLang="zh-CN" sz="2400" b="1" kern="100" dirty="0">
                    <a:solidFill>
                      <a:srgbClr val="C00000"/>
                    </a:solidFill>
                    <a:latin typeface="微软雅黑" panose="020B0503020204020204" pitchFamily="34" charset="-122"/>
                    <a:ea typeface="微软雅黑" panose="020B0503020204020204" pitchFamily="34" charset="-122"/>
                  </a:rPr>
                  <a:t>Q)</a:t>
                </a:r>
                <a:r>
                  <a:rPr lang="zh-CN" altLang="zh-CN" sz="2400" b="1" kern="100" dirty="0">
                    <a:solidFill>
                      <a:srgbClr val="C00000"/>
                    </a:solidFill>
                    <a:latin typeface="微软雅黑" panose="020B0503020204020204" pitchFamily="34" charset="-122"/>
                    <a:ea typeface="微软雅黑" panose="020B0503020204020204" pitchFamily="34" charset="-122"/>
                  </a:rPr>
                  <a:t>∧</a:t>
                </a:r>
                <a:r>
                  <a:rPr lang="en-US" altLang="zh-CN" sz="2400" b="1" kern="100" dirty="0">
                    <a:solidFill>
                      <a:srgbClr val="C00000"/>
                    </a:solidFill>
                    <a:latin typeface="微软雅黑" panose="020B0503020204020204" pitchFamily="34" charset="-122"/>
                    <a:ea typeface="微软雅黑" panose="020B0503020204020204" pitchFamily="34" charset="-122"/>
                  </a:rPr>
                  <a:t>R</a:t>
                </a:r>
                <a:r>
                  <a:rPr lang="zh-CN" altLang="en-US" sz="2400" b="1" kern="100" dirty="0">
                    <a:solidFill>
                      <a:srgbClr val="C00000"/>
                    </a:solidFill>
                    <a:latin typeface="微软雅黑" panose="020B0503020204020204" pitchFamily="34" charset="-122"/>
                    <a:ea typeface="微软雅黑" panose="020B0503020204020204" pitchFamily="34" charset="-122"/>
                  </a:rPr>
                  <a:t>为真时的解释对应的极小项</a:t>
                </a:r>
                <a:r>
                  <a:rPr lang="zh-CN" altLang="en-US" sz="2400" b="1" kern="100" dirty="0">
                    <a:solidFill>
                      <a:prstClr val="black"/>
                    </a:solidFill>
                    <a:latin typeface="微软雅黑" panose="020B0503020204020204" pitchFamily="34" charset="-122"/>
                    <a:ea typeface="微软雅黑" panose="020B0503020204020204" pitchFamily="34" charset="-122"/>
                  </a:rPr>
                  <a:t>。</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mc:Choice>
        <mc:Fallback>
          <p:sp>
            <p:nvSpPr>
              <p:cNvPr id="7" name="矩形 6"/>
              <p:cNvSpPr>
                <a:spLocks noRot="1" noChangeAspect="1" noMove="1" noResize="1" noEditPoints="1" noAdjustHandles="1" noChangeArrowheads="1" noChangeShapeType="1" noTextEdit="1"/>
              </p:cNvSpPr>
              <p:nvPr/>
            </p:nvSpPr>
            <p:spPr>
              <a:xfrm>
                <a:off x="1795120" y="5425214"/>
                <a:ext cx="8608110" cy="1134726"/>
              </a:xfrm>
              <a:prstGeom prst="rect">
                <a:avLst/>
              </a:prstGeom>
              <a:blipFill rotWithShape="1">
                <a:blip r:embed="rId2"/>
                <a:stretch>
                  <a:fillRect l="-7" t="-36" b="-693"/>
                </a:stretch>
              </a:blipFill>
            </p:spPr>
            <p:txBody>
              <a:bodyPr/>
              <a:lstStyle/>
              <a:p>
                <a:r>
                  <a:rPr lang="zh-CN" altLang="en-US">
                    <a:noFill/>
                  </a:rPr>
                  <a:t> </a:t>
                </a:r>
              </a:p>
            </p:txBody>
          </p:sp>
        </mc:Fallback>
      </mc:AlternateContent>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2"/>
          <p:cNvSpPr>
            <a:spLocks noGrp="1" noChangeArrowheads="1"/>
          </p:cNvSpPr>
          <p:nvPr>
            <p:ph type="title" idx="4294967295"/>
          </p:nvPr>
        </p:nvSpPr>
        <p:spPr>
          <a:xfrm>
            <a:off x="842896" y="230321"/>
            <a:ext cx="8064034" cy="634963"/>
          </a:xfrm>
        </p:spPr>
        <p:txBody>
          <a:bodyPr/>
          <a:lstStyle/>
          <a:p>
            <a:pPr eaLnBrk="1" hangingPunct="1"/>
            <a:r>
              <a:rPr lang="zh-CN" altLang="en-US" dirty="0"/>
              <a:t>真值表技术</a:t>
            </a:r>
            <a:endParaRPr lang="zh-CN" altLang="en-US" dirty="0"/>
          </a:p>
        </p:txBody>
      </p:sp>
      <p:sp>
        <p:nvSpPr>
          <p:cNvPr id="5" name="Text Box 650"/>
          <p:cNvSpPr txBox="1">
            <a:spLocks noChangeArrowheads="1"/>
          </p:cNvSpPr>
          <p:nvPr/>
        </p:nvSpPr>
        <p:spPr bwMode="auto">
          <a:xfrm>
            <a:off x="842895" y="1372989"/>
            <a:ext cx="9522246" cy="4113610"/>
          </a:xfrm>
          <a:prstGeom prst="rect">
            <a:avLst/>
          </a:prstGeom>
          <a:solidFill>
            <a:schemeClr val="bg1">
              <a:lumMod val="85000"/>
              <a:lumOff val="0"/>
            </a:schemeClr>
          </a:solidFill>
          <a:ln w="9525">
            <a:solidFill>
              <a:srgbClr val="000000"/>
            </a:solidFill>
            <a:miter lim="800000"/>
          </a:ln>
        </p:spPr>
        <p:txBody>
          <a:bodyPr rot="0" vert="horz" wrap="square" lIns="91413" tIns="45707" rIns="91413" bIns="45707" anchor="t" anchorCtr="0" upright="1">
            <a:noAutofit/>
          </a:bodyPr>
          <a:lstStyle/>
          <a:p>
            <a:pPr algn="just" defTabSz="1219200">
              <a:lnSpc>
                <a:spcPct val="150000"/>
              </a:lnSpc>
            </a:pPr>
            <a:r>
              <a:rPr lang="zh-CN" altLang="en-US" sz="24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rPr>
              <a:t>解题小贴士</a:t>
            </a:r>
            <a:r>
              <a:rPr lang="en-US" altLang="zh-CN" sz="2400" b="1" u="sng"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rPr>
              <a:t>—</a:t>
            </a:r>
            <a:r>
              <a:rPr lang="zh-CN" altLang="en-US" sz="24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rPr>
              <a:t>主合取范式、主</a:t>
            </a:r>
            <a:r>
              <a:rPr lang="zh-CN" altLang="en-US" sz="2400" b="1" kern="100" dirty="0">
                <a:solidFill>
                  <a:srgbClr val="C00000"/>
                </a:solidFill>
                <a:latin typeface="微软雅黑" panose="020B0503020204020204" pitchFamily="34" charset="-122"/>
                <a:ea typeface="微软雅黑" panose="020B0503020204020204" pitchFamily="34" charset="-122"/>
              </a:rPr>
              <a:t>析取范式的真值表计算方法</a:t>
            </a:r>
            <a:endParaRPr lang="zh-CN" altLang="en-US" sz="2400" b="1" kern="100" dirty="0">
              <a:solidFill>
                <a:srgbClr val="C00000"/>
              </a:solidFill>
              <a:latin typeface="微软雅黑" panose="020B0503020204020204" pitchFamily="34" charset="-122"/>
              <a:ea typeface="微软雅黑" panose="020B0503020204020204" pitchFamily="34" charset="-122"/>
            </a:endParaRPr>
          </a:p>
          <a:p>
            <a:pPr indent="266700" algn="just" defTabSz="1219200">
              <a:lnSpc>
                <a:spcPct val="150000"/>
              </a:lnSpc>
              <a:tabLst>
                <a:tab pos="5219065" algn="l"/>
                <a:tab pos="5579110" algn="l"/>
              </a:tabLst>
            </a:pP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）构造给定公式的真值表；</a:t>
            </a:r>
            <a:endPar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266700" algn="just" defTabSz="1219200">
              <a:lnSpc>
                <a:spcPct val="150000"/>
              </a:lnSpc>
              <a:tabLst>
                <a:tab pos="5219065" algn="l"/>
                <a:tab pos="5579110" algn="l"/>
              </a:tabLst>
            </a:pP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2</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选出真值结果为</a:t>
            </a:r>
            <a:r>
              <a:rPr 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的所有行，将其对应的解释还原为极小项</a:t>
            </a:r>
            <a:r>
              <a:rPr 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极大项</a:t>
            </a:r>
            <a:r>
              <a:rPr 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266700" algn="just" defTabSz="1219200">
              <a:lnSpc>
                <a:spcPct val="150000"/>
              </a:lnSpc>
              <a:tabLst>
                <a:tab pos="5219065" algn="l"/>
                <a:tab pos="5579110" algn="l"/>
              </a:tabLst>
            </a:pP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3</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）将得到的极小项</a:t>
            </a:r>
            <a:r>
              <a:rPr 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极大项</a:t>
            </a:r>
            <a:r>
              <a:rPr 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析取</a:t>
            </a:r>
            <a:r>
              <a:rPr 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合取</a:t>
            </a:r>
            <a:r>
              <a:rPr 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即可得到相应的主析取范式</a:t>
            </a:r>
            <a:r>
              <a:rPr 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主合取范式</a:t>
            </a:r>
            <a:r>
              <a:rPr 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6" name="爆炸形: 8 pt  5"/>
          <p:cNvSpPr/>
          <p:nvPr/>
        </p:nvSpPr>
        <p:spPr>
          <a:xfrm>
            <a:off x="7622735" y="4343929"/>
            <a:ext cx="3237563" cy="129502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r>
              <a:rPr lang="zh-CN" altLang="en-US" sz="2400" b="1" dirty="0">
                <a:solidFill>
                  <a:prstClr val="white"/>
                </a:solidFill>
                <a:latin typeface="Arial" panose="020B0604020202020204"/>
                <a:ea typeface="微软雅黑" panose="020B0503020204020204" pitchFamily="34" charset="-122"/>
              </a:rPr>
              <a:t>真值表技术</a:t>
            </a:r>
            <a:endParaRPr lang="zh-CN" altLang="en-US" sz="2400" b="1" dirty="0">
              <a:solidFill>
                <a:prstClr val="white"/>
              </a:solidFill>
              <a:latin typeface="Arial" panose="020B0604020202020204"/>
              <a:ea typeface="微软雅黑" panose="020B0503020204020204" pitchFamily="34"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5" name="Rectangle 2"/>
          <p:cNvSpPr>
            <a:spLocks noGrp="1" noChangeArrowheads="1"/>
          </p:cNvSpPr>
          <p:nvPr>
            <p:ph type="title" idx="4294967295"/>
          </p:nvPr>
        </p:nvSpPr>
        <p:spPr>
          <a:xfrm>
            <a:off x="842896" y="263142"/>
            <a:ext cx="8064034" cy="634963"/>
          </a:xfrm>
        </p:spPr>
        <p:txBody>
          <a:bodyPr/>
          <a:lstStyle/>
          <a:p>
            <a:r>
              <a:rPr lang="zh-CN" altLang="en-US" noProof="1">
                <a:solidFill>
                  <a:prstClr val="white"/>
                </a:solidFill>
              </a:rPr>
              <a:t>例</a:t>
            </a:r>
            <a:r>
              <a:rPr lang="en-US" altLang="zh-CN" noProof="1">
                <a:solidFill>
                  <a:prstClr val="white"/>
                </a:solidFill>
              </a:rPr>
              <a:t>2.27</a:t>
            </a:r>
            <a:endParaRPr lang="zh-CN" altLang="en-US" dirty="0"/>
          </a:p>
        </p:txBody>
      </p:sp>
      <p:sp>
        <p:nvSpPr>
          <p:cNvPr id="110596" name="Rectangle 3"/>
          <p:cNvSpPr>
            <a:spLocks noGrp="1" noChangeArrowheads="1"/>
          </p:cNvSpPr>
          <p:nvPr>
            <p:ph type="body" sz="half" idx="4294967295"/>
          </p:nvPr>
        </p:nvSpPr>
        <p:spPr>
          <a:xfrm>
            <a:off x="309651" y="1035969"/>
            <a:ext cx="11579051" cy="1117536"/>
          </a:xfrm>
        </p:spPr>
        <p:txBody>
          <a:bodyPr>
            <a:normAutofit/>
          </a:bodyPr>
          <a:lstStyle/>
          <a:p>
            <a:pPr marL="0" indent="0">
              <a:buNone/>
            </a:pPr>
            <a:r>
              <a:rPr lang="zh-CN" altLang="zh-CN" dirty="0">
                <a:solidFill>
                  <a:srgbClr val="C00000"/>
                </a:solidFill>
              </a:rPr>
              <a:t>例</a:t>
            </a:r>
            <a:r>
              <a:rPr lang="en-US" altLang="zh-CN" dirty="0">
                <a:solidFill>
                  <a:srgbClr val="C00000"/>
                </a:solidFill>
              </a:rPr>
              <a:t>2.27  </a:t>
            </a:r>
            <a:r>
              <a:rPr lang="zh-CN" altLang="en-US" dirty="0"/>
              <a:t>利用真值表技术求公式</a:t>
            </a:r>
            <a:r>
              <a:rPr lang="en-US" altLang="zh-CN" dirty="0"/>
              <a:t>G = </a:t>
            </a:r>
            <a:r>
              <a:rPr lang="zh-CN" altLang="en-US" dirty="0"/>
              <a:t>┐</a:t>
            </a:r>
            <a:r>
              <a:rPr lang="en-US" altLang="zh-CN" dirty="0"/>
              <a:t>(</a:t>
            </a:r>
            <a:r>
              <a:rPr lang="zh-CN" altLang="en-US" dirty="0"/>
              <a:t>Ｐ→Ｑ</a:t>
            </a:r>
            <a:r>
              <a:rPr lang="en-US" altLang="zh-CN" dirty="0"/>
              <a:t>)∨</a:t>
            </a:r>
            <a:r>
              <a:rPr lang="zh-CN" altLang="en-US" dirty="0"/>
              <a:t>Ｒ的主析取范式和主合取范式。</a:t>
            </a:r>
            <a:endParaRPr lang="zh-CN" altLang="en-US" dirty="0"/>
          </a:p>
        </p:txBody>
      </p:sp>
      <p:graphicFrame>
        <p:nvGraphicFramePr>
          <p:cNvPr id="110597" name="Group 5"/>
          <p:cNvGraphicFramePr>
            <a:graphicFrameLocks noGrp="1"/>
          </p:cNvGraphicFramePr>
          <p:nvPr>
            <p:ph sz="half" idx="4294967295"/>
          </p:nvPr>
        </p:nvGraphicFramePr>
        <p:xfrm>
          <a:off x="612775" y="2291369"/>
          <a:ext cx="7776712" cy="4098686"/>
        </p:xfrm>
        <a:graphic>
          <a:graphicData uri="http://schemas.openxmlformats.org/drawingml/2006/table">
            <a:tbl>
              <a:tblPr/>
              <a:tblGrid>
                <a:gridCol w="1789009"/>
                <a:gridCol w="1358821"/>
                <a:gridCol w="2074742"/>
                <a:gridCol w="2554140"/>
              </a:tblGrid>
              <a:tr h="503208">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P  Q  R</a:t>
                      </a:r>
                      <a:endParaRPr kumimoji="0" lang="en-US" altLang="zh-CN" sz="2400" b="1" i="0" u="none" strike="noStrike" cap="none" normalizeH="0" baseline="0">
                        <a:ln>
                          <a:noFill/>
                        </a:ln>
                        <a:solidFill>
                          <a:srgbClr val="000000"/>
                        </a:solidFill>
                        <a:effectLst/>
                        <a:latin typeface="+mn-ea"/>
                        <a:ea typeface="+mn-ea"/>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P→Q</a:t>
                      </a:r>
                      <a:endParaRPr kumimoji="0" lang="en-US" altLang="zh-CN" sz="2400" b="1" i="0" u="none" strike="noStrike" cap="none" normalizeH="0" baseline="0">
                        <a:ln>
                          <a:noFill/>
                        </a:ln>
                        <a:solidFill>
                          <a:srgbClr val="000000"/>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mn-ea"/>
                          <a:ea typeface="+mn-ea"/>
                        </a:rPr>
                        <a:t>┐（</a:t>
                      </a:r>
                      <a:r>
                        <a:rPr kumimoji="0" lang="en-US" altLang="zh-CN" sz="2400" b="1" i="0" u="none" strike="noStrike" cap="none" normalizeH="0" baseline="0">
                          <a:ln>
                            <a:noFill/>
                          </a:ln>
                          <a:solidFill>
                            <a:srgbClr val="000000"/>
                          </a:solidFill>
                          <a:effectLst/>
                          <a:latin typeface="+mn-ea"/>
                          <a:ea typeface="+mn-ea"/>
                        </a:rPr>
                        <a:t>P→Q</a:t>
                      </a:r>
                      <a:r>
                        <a:rPr kumimoji="0" lang="zh-CN" altLang="en-US" sz="2400" b="1" i="0" u="none" strike="noStrike" cap="none" normalizeH="0" baseline="0">
                          <a:ln>
                            <a:noFill/>
                          </a:ln>
                          <a:solidFill>
                            <a:srgbClr val="000000"/>
                          </a:solidFill>
                          <a:effectLst/>
                          <a:latin typeface="+mn-ea"/>
                          <a:ea typeface="+mn-ea"/>
                        </a:rPr>
                        <a:t>）</a:t>
                      </a:r>
                      <a:endParaRPr kumimoji="0" lang="zh-CN" altLang="en-US" sz="2400" b="1" i="0" u="none" strike="noStrike" cap="none" normalizeH="0" baseline="0">
                        <a:ln>
                          <a:noFill/>
                        </a:ln>
                        <a:solidFill>
                          <a:srgbClr val="000000"/>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mn-ea"/>
                          <a:ea typeface="+mn-ea"/>
                        </a:rPr>
                        <a:t>┐</a:t>
                      </a:r>
                      <a:r>
                        <a:rPr kumimoji="0" lang="en-US" altLang="zh-CN" sz="2400" b="1" i="0" u="none" strike="noStrike" cap="none" normalizeH="0" baseline="0">
                          <a:ln>
                            <a:noFill/>
                          </a:ln>
                          <a:solidFill>
                            <a:srgbClr val="000000"/>
                          </a:solidFill>
                          <a:effectLst/>
                          <a:latin typeface="+mn-ea"/>
                          <a:ea typeface="+mn-ea"/>
                        </a:rPr>
                        <a:t>(P→Q)∨R</a:t>
                      </a:r>
                      <a:endParaRPr kumimoji="0" lang="en-US" altLang="zh-CN" sz="2400" b="1" i="0" u="none" strike="noStrike" cap="none" normalizeH="0" baseline="0">
                        <a:ln>
                          <a:noFill/>
                        </a:ln>
                        <a:solidFill>
                          <a:srgbClr val="000000"/>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r>
              <a:tr h="46034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0  0  0</a:t>
                      </a:r>
                      <a:endParaRPr kumimoji="0" lang="en-US" altLang="zh-CN" sz="2400" b="1" i="0" u="none" strike="noStrike" cap="none" normalizeH="0" baseline="0" dirty="0">
                        <a:ln>
                          <a:noFill/>
                        </a:ln>
                        <a:solidFill>
                          <a:srgbClr val="000000"/>
                        </a:solidFill>
                        <a:effectLst/>
                        <a:latin typeface="+mn-ea"/>
                        <a:ea typeface="+mn-ea"/>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1</a:t>
                      </a:r>
                      <a:endParaRPr kumimoji="0" lang="en-US" altLang="zh-CN" sz="2400" b="1" i="0" u="none" strike="noStrike" cap="none" normalizeH="0" baseline="0">
                        <a:ln>
                          <a:noFill/>
                        </a:ln>
                        <a:solidFill>
                          <a:srgbClr val="000000"/>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0</a:t>
                      </a:r>
                      <a:endParaRPr kumimoji="0" lang="en-US" altLang="zh-CN" sz="2400" b="1" i="0" u="none" strike="noStrike" cap="none" normalizeH="0" baseline="0">
                        <a:ln>
                          <a:noFill/>
                        </a:ln>
                        <a:solidFill>
                          <a:srgbClr val="000000"/>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0</a:t>
                      </a:r>
                      <a:endParaRPr kumimoji="0" lang="en-US" altLang="zh-CN" sz="2400" b="1" i="0" u="none" strike="noStrike" cap="none" normalizeH="0" baseline="0">
                        <a:ln>
                          <a:noFill/>
                        </a:ln>
                        <a:solidFill>
                          <a:srgbClr val="000000"/>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r>
              <a:tr h="487335">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0  0  1</a:t>
                      </a:r>
                      <a:endParaRPr kumimoji="0" lang="en-US" altLang="zh-CN" sz="2400" b="1" i="0" u="none" strike="noStrike" cap="none" normalizeH="0" baseline="0">
                        <a:ln>
                          <a:noFill/>
                        </a:ln>
                        <a:solidFill>
                          <a:srgbClr val="000000"/>
                        </a:solidFill>
                        <a:effectLst/>
                        <a:latin typeface="+mn-ea"/>
                        <a:ea typeface="+mn-ea"/>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1</a:t>
                      </a:r>
                      <a:endParaRPr kumimoji="0" lang="en-US" altLang="zh-CN" sz="2400" b="1" i="0" u="none" strike="noStrike" cap="none" normalizeH="0" baseline="0" dirty="0">
                        <a:ln>
                          <a:noFill/>
                        </a:ln>
                        <a:solidFill>
                          <a:srgbClr val="000000"/>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0</a:t>
                      </a:r>
                      <a:endParaRPr kumimoji="0" lang="en-US" altLang="zh-CN" sz="2400" b="1" i="0" u="none" strike="noStrike" cap="none" normalizeH="0" baseline="0" dirty="0">
                        <a:ln>
                          <a:noFill/>
                        </a:ln>
                        <a:solidFill>
                          <a:srgbClr val="000000"/>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1</a:t>
                      </a:r>
                      <a:endParaRPr kumimoji="0" lang="en-US" altLang="zh-CN" sz="2400" b="1" i="0" u="none" strike="noStrike" cap="none" normalizeH="0" baseline="0">
                        <a:ln>
                          <a:noFill/>
                        </a:ln>
                        <a:solidFill>
                          <a:srgbClr val="000000"/>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r>
              <a:tr h="4412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0  1  0</a:t>
                      </a:r>
                      <a:endParaRPr kumimoji="0" lang="en-US" altLang="zh-CN" sz="2400" b="1" i="0" u="none" strike="noStrike" cap="none" normalizeH="0" baseline="0">
                        <a:ln>
                          <a:noFill/>
                        </a:ln>
                        <a:solidFill>
                          <a:srgbClr val="000000"/>
                        </a:solidFill>
                        <a:effectLst/>
                        <a:latin typeface="+mn-ea"/>
                        <a:ea typeface="+mn-ea"/>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1</a:t>
                      </a:r>
                      <a:endParaRPr kumimoji="0" lang="en-US" altLang="zh-CN" sz="2400" b="1" i="0" u="none" strike="noStrike" cap="none" normalizeH="0" baseline="0">
                        <a:ln>
                          <a:noFill/>
                        </a:ln>
                        <a:solidFill>
                          <a:srgbClr val="000000"/>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0</a:t>
                      </a:r>
                      <a:endParaRPr kumimoji="0" lang="en-US" altLang="zh-CN" sz="2400" b="1" i="0" u="none" strike="noStrike" cap="none" normalizeH="0" baseline="0" dirty="0">
                        <a:ln>
                          <a:noFill/>
                        </a:ln>
                        <a:solidFill>
                          <a:srgbClr val="000000"/>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0</a:t>
                      </a:r>
                      <a:endParaRPr kumimoji="0" lang="en-US" altLang="zh-CN" sz="2400" b="1" i="0" u="none" strike="noStrike" cap="none" normalizeH="0" baseline="0">
                        <a:ln>
                          <a:noFill/>
                        </a:ln>
                        <a:solidFill>
                          <a:srgbClr val="000000"/>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r>
              <a:tr h="4412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0  1  1</a:t>
                      </a:r>
                      <a:endParaRPr kumimoji="0" lang="en-US" altLang="zh-CN" sz="2400" b="1" i="0" u="none" strike="noStrike" cap="none" normalizeH="0" baseline="0" dirty="0">
                        <a:ln>
                          <a:noFill/>
                        </a:ln>
                        <a:solidFill>
                          <a:srgbClr val="000000"/>
                        </a:solidFill>
                        <a:effectLst/>
                        <a:latin typeface="+mn-ea"/>
                        <a:ea typeface="+mn-ea"/>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1</a:t>
                      </a:r>
                      <a:endParaRPr kumimoji="0" lang="en-US" altLang="zh-CN" sz="2400" b="1" i="0" u="none" strike="noStrike" cap="none" normalizeH="0" baseline="0">
                        <a:ln>
                          <a:noFill/>
                        </a:ln>
                        <a:solidFill>
                          <a:srgbClr val="000000"/>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0</a:t>
                      </a:r>
                      <a:endParaRPr kumimoji="0" lang="en-US" altLang="zh-CN" sz="2400" b="1" i="0" u="none" strike="noStrike" cap="none" normalizeH="0" baseline="0" dirty="0">
                        <a:ln>
                          <a:noFill/>
                        </a:ln>
                        <a:solidFill>
                          <a:srgbClr val="000000"/>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1</a:t>
                      </a:r>
                      <a:endParaRPr kumimoji="0" lang="en-US" altLang="zh-CN" sz="2400" b="1" i="0" u="none" strike="noStrike" cap="none" normalizeH="0" baseline="0" dirty="0">
                        <a:ln>
                          <a:noFill/>
                        </a:ln>
                        <a:solidFill>
                          <a:srgbClr val="000000"/>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r>
              <a:tr h="4412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1  0  0</a:t>
                      </a:r>
                      <a:endParaRPr kumimoji="0" lang="en-US" altLang="zh-CN" sz="2400" b="1" i="0" u="none" strike="noStrike" cap="none" normalizeH="0" baseline="0">
                        <a:ln>
                          <a:noFill/>
                        </a:ln>
                        <a:solidFill>
                          <a:srgbClr val="000000"/>
                        </a:solidFill>
                        <a:effectLst/>
                        <a:latin typeface="+mn-ea"/>
                        <a:ea typeface="+mn-ea"/>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0</a:t>
                      </a:r>
                      <a:endParaRPr kumimoji="0" lang="en-US" altLang="zh-CN" sz="2400" b="1" i="0" u="none" strike="noStrike" cap="none" normalizeH="0" baseline="0">
                        <a:ln>
                          <a:noFill/>
                        </a:ln>
                        <a:solidFill>
                          <a:srgbClr val="000000"/>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1</a:t>
                      </a:r>
                      <a:endParaRPr kumimoji="0" lang="en-US" altLang="zh-CN" sz="2400" b="1" i="0" u="none" strike="noStrike" cap="none" normalizeH="0" baseline="0">
                        <a:ln>
                          <a:noFill/>
                        </a:ln>
                        <a:solidFill>
                          <a:srgbClr val="000000"/>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1</a:t>
                      </a:r>
                      <a:endParaRPr kumimoji="0" lang="en-US" altLang="zh-CN" sz="2400" b="1" i="0" u="none" strike="noStrike" cap="none" normalizeH="0" baseline="0" dirty="0">
                        <a:ln>
                          <a:noFill/>
                        </a:ln>
                        <a:solidFill>
                          <a:srgbClr val="000000"/>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r>
              <a:tr h="4412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1  0  1</a:t>
                      </a:r>
                      <a:endParaRPr kumimoji="0" lang="en-US" altLang="zh-CN" sz="2400" b="1" i="0" u="none" strike="noStrike" cap="none" normalizeH="0" baseline="0">
                        <a:ln>
                          <a:noFill/>
                        </a:ln>
                        <a:solidFill>
                          <a:srgbClr val="000000"/>
                        </a:solidFill>
                        <a:effectLst/>
                        <a:latin typeface="+mn-ea"/>
                        <a:ea typeface="+mn-ea"/>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0</a:t>
                      </a:r>
                      <a:endParaRPr kumimoji="0" lang="en-US" altLang="zh-CN" sz="2400" b="1" i="0" u="none" strike="noStrike" cap="none" normalizeH="0" baseline="0">
                        <a:ln>
                          <a:noFill/>
                        </a:ln>
                        <a:solidFill>
                          <a:srgbClr val="000000"/>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1</a:t>
                      </a:r>
                      <a:endParaRPr kumimoji="0" lang="en-US" altLang="zh-CN" sz="2400" b="1" i="0" u="none" strike="noStrike" cap="none" normalizeH="0" baseline="0">
                        <a:ln>
                          <a:noFill/>
                        </a:ln>
                        <a:solidFill>
                          <a:srgbClr val="000000"/>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1</a:t>
                      </a:r>
                      <a:endParaRPr kumimoji="0" lang="en-US" altLang="zh-CN" sz="2400" b="1" i="0" u="none" strike="noStrike" cap="none" normalizeH="0" baseline="0" dirty="0">
                        <a:ln>
                          <a:noFill/>
                        </a:ln>
                        <a:solidFill>
                          <a:srgbClr val="000000"/>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r>
              <a:tr h="4412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1  1  0</a:t>
                      </a:r>
                      <a:endParaRPr kumimoji="0" lang="en-US" altLang="zh-CN" sz="2400" b="1" i="0" u="none" strike="noStrike" cap="none" normalizeH="0" baseline="0">
                        <a:ln>
                          <a:noFill/>
                        </a:ln>
                        <a:solidFill>
                          <a:srgbClr val="000000"/>
                        </a:solidFill>
                        <a:effectLst/>
                        <a:latin typeface="+mn-ea"/>
                        <a:ea typeface="+mn-ea"/>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1</a:t>
                      </a:r>
                      <a:endParaRPr kumimoji="0" lang="en-US" altLang="zh-CN" sz="2400" b="1" i="0" u="none" strike="noStrike" cap="none" normalizeH="0" baseline="0">
                        <a:ln>
                          <a:noFill/>
                        </a:ln>
                        <a:solidFill>
                          <a:srgbClr val="000000"/>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0</a:t>
                      </a:r>
                      <a:endParaRPr kumimoji="0" lang="en-US" altLang="zh-CN" sz="2400" b="1" i="0" u="none" strike="noStrike" cap="none" normalizeH="0" baseline="0">
                        <a:ln>
                          <a:noFill/>
                        </a:ln>
                        <a:solidFill>
                          <a:srgbClr val="000000"/>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0</a:t>
                      </a:r>
                      <a:endParaRPr kumimoji="0" lang="en-US" altLang="zh-CN" sz="2400" b="1" i="0" u="none" strike="noStrike" cap="none" normalizeH="0" baseline="0" dirty="0">
                        <a:ln>
                          <a:noFill/>
                        </a:ln>
                        <a:solidFill>
                          <a:srgbClr val="000000"/>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r>
              <a:tr h="4412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1  1  1</a:t>
                      </a:r>
                      <a:endParaRPr kumimoji="0" lang="en-US" altLang="zh-CN" sz="2400" b="1" i="0" u="none" strike="noStrike" cap="none" normalizeH="0" baseline="0" dirty="0">
                        <a:ln>
                          <a:noFill/>
                        </a:ln>
                        <a:solidFill>
                          <a:srgbClr val="000000"/>
                        </a:solidFill>
                        <a:effectLst/>
                        <a:latin typeface="+mn-ea"/>
                        <a:ea typeface="+mn-ea"/>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1</a:t>
                      </a:r>
                      <a:endParaRPr kumimoji="0" lang="en-US" altLang="zh-CN" sz="2400" b="1" i="0" u="none" strike="noStrike" cap="none" normalizeH="0" baseline="0">
                        <a:ln>
                          <a:noFill/>
                        </a:ln>
                        <a:solidFill>
                          <a:srgbClr val="000000"/>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0</a:t>
                      </a:r>
                      <a:endParaRPr kumimoji="0" lang="en-US" altLang="zh-CN" sz="2400" b="1" i="0" u="none" strike="noStrike" cap="none" normalizeH="0" baseline="0">
                        <a:ln>
                          <a:noFill/>
                        </a:ln>
                        <a:solidFill>
                          <a:srgbClr val="000000"/>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1</a:t>
                      </a:r>
                      <a:endParaRPr kumimoji="0" lang="en-US" altLang="zh-CN" sz="2400" b="1" i="0" u="none" strike="noStrike" cap="none" normalizeH="0" baseline="0" dirty="0">
                        <a:ln>
                          <a:noFill/>
                        </a:ln>
                        <a:solidFill>
                          <a:srgbClr val="000000"/>
                        </a:solidFill>
                        <a:effectLst/>
                        <a:latin typeface="+mn-ea"/>
                        <a:ea typeface="+mn-ea"/>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solidFill>
                  </a:tcPr>
                </a:tc>
              </a:tr>
            </a:tbl>
          </a:graphicData>
        </a:graphic>
      </p:graphicFrame>
      <p:sp>
        <p:nvSpPr>
          <p:cNvPr id="2" name="矩形 1"/>
          <p:cNvSpPr/>
          <p:nvPr/>
        </p:nvSpPr>
        <p:spPr>
          <a:xfrm>
            <a:off x="309650" y="1608019"/>
            <a:ext cx="9448555" cy="461532"/>
          </a:xfrm>
          <a:prstGeom prst="rect">
            <a:avLst/>
          </a:prstGeom>
        </p:spPr>
        <p:txBody>
          <a:bodyPr wrap="square">
            <a:spAutoFit/>
          </a:bodyPr>
          <a:lstStyle/>
          <a:p>
            <a:pPr algn="just" defTabSz="1219200">
              <a:tabLst>
                <a:tab pos="5219065" algn="l"/>
                <a:tab pos="5579110" algn="l"/>
              </a:tabLst>
            </a:pPr>
            <a:r>
              <a:rPr lang="zh-CN"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解</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构造出公式</a:t>
            </a:r>
            <a:r>
              <a:rPr lang="en-US" altLang="zh-CN" sz="2400" b="1" kern="100" dirty="0">
                <a:solidFill>
                  <a:srgbClr val="3333FF"/>
                </a:solidFill>
                <a:latin typeface="微软雅黑" panose="020B0503020204020204" pitchFamily="34" charset="-122"/>
                <a:ea typeface="微软雅黑" panose="020B0503020204020204" pitchFamily="34" charset="-122"/>
                <a:cs typeface="黑体" panose="02010609060101010101" pitchFamily="49" charset="-122"/>
              </a:rPr>
              <a:t>G</a:t>
            </a:r>
            <a:r>
              <a:rPr lang="zh-CN" altLang="zh-CN" sz="2400"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的真值表如</a:t>
            </a:r>
            <a:r>
              <a:rPr lang="zh-CN" altLang="en-US" sz="2400"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下</a:t>
            </a:r>
            <a:r>
              <a:rPr lang="zh-CN" altLang="zh-CN" sz="2400"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表所示。</a:t>
            </a:r>
            <a:endParaRPr lang="zh-CN" altLang="zh-CN" sz="2400" b="1" kern="100" dirty="0">
              <a:solidFill>
                <a:srgbClr val="3333FF"/>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3" name="矩形 2"/>
          <p:cNvSpPr/>
          <p:nvPr/>
        </p:nvSpPr>
        <p:spPr>
          <a:xfrm>
            <a:off x="8424921" y="3028862"/>
            <a:ext cx="3730508" cy="523220"/>
          </a:xfrm>
          <a:prstGeom prst="rect">
            <a:avLst/>
          </a:prstGeom>
        </p:spPr>
        <p:txBody>
          <a:bodyPr wrap="none">
            <a:spAutoFit/>
          </a:bodyPr>
          <a:lstStyle/>
          <a:p>
            <a:r>
              <a:rPr lang="en-US" altLang="zh-CN" sz="2800" b="1" dirty="0">
                <a:solidFill>
                  <a:prstClr val="black"/>
                </a:solidFill>
                <a:latin typeface="微软雅黑" panose="020B0503020204020204" pitchFamily="34" charset="-122"/>
              </a:rPr>
              <a:t>m</a:t>
            </a:r>
            <a:r>
              <a:rPr lang="en-US" altLang="zh-CN" sz="2800" b="1" baseline="-25000" dirty="0">
                <a:solidFill>
                  <a:prstClr val="black"/>
                </a:solidFill>
                <a:latin typeface="微软雅黑" panose="020B0503020204020204" pitchFamily="34" charset="-122"/>
              </a:rPr>
              <a:t>1</a:t>
            </a:r>
            <a:r>
              <a:rPr lang="zh-CN" altLang="zh-CN" sz="2800" b="1" dirty="0">
                <a:solidFill>
                  <a:prstClr val="black"/>
                </a:solidFill>
                <a:latin typeface="微软雅黑" panose="020B0503020204020204" pitchFamily="34" charset="-122"/>
              </a:rPr>
              <a:t>∨</a:t>
            </a:r>
            <a:r>
              <a:rPr lang="en-US" altLang="zh-CN" sz="2800" b="1" dirty="0">
                <a:solidFill>
                  <a:prstClr val="black"/>
                </a:solidFill>
                <a:latin typeface="微软雅黑" panose="020B0503020204020204" pitchFamily="34" charset="-122"/>
              </a:rPr>
              <a:t>m</a:t>
            </a:r>
            <a:r>
              <a:rPr lang="en-US" altLang="zh-CN" sz="2800" b="1" baseline="-25000" dirty="0">
                <a:solidFill>
                  <a:prstClr val="black"/>
                </a:solidFill>
                <a:latin typeface="微软雅黑" panose="020B0503020204020204" pitchFamily="34" charset="-122"/>
              </a:rPr>
              <a:t>3</a:t>
            </a:r>
            <a:r>
              <a:rPr lang="zh-CN" altLang="zh-CN" sz="2800" b="1" dirty="0">
                <a:solidFill>
                  <a:prstClr val="black"/>
                </a:solidFill>
                <a:latin typeface="微软雅黑" panose="020B0503020204020204" pitchFamily="34" charset="-122"/>
              </a:rPr>
              <a:t>∨</a:t>
            </a:r>
            <a:r>
              <a:rPr lang="en-US" altLang="zh-CN" sz="2800" b="1" dirty="0">
                <a:solidFill>
                  <a:prstClr val="black"/>
                </a:solidFill>
                <a:latin typeface="微软雅黑" panose="020B0503020204020204" pitchFamily="34" charset="-122"/>
              </a:rPr>
              <a:t>m</a:t>
            </a:r>
            <a:r>
              <a:rPr lang="en-US" altLang="zh-CN" sz="2800" b="1" baseline="-25000" dirty="0">
                <a:solidFill>
                  <a:prstClr val="black"/>
                </a:solidFill>
                <a:latin typeface="微软雅黑" panose="020B0503020204020204" pitchFamily="34" charset="-122"/>
              </a:rPr>
              <a:t>4</a:t>
            </a:r>
            <a:r>
              <a:rPr lang="zh-CN" altLang="zh-CN" sz="2800" b="1" dirty="0">
                <a:solidFill>
                  <a:prstClr val="black"/>
                </a:solidFill>
                <a:latin typeface="微软雅黑" panose="020B0503020204020204" pitchFamily="34" charset="-122"/>
              </a:rPr>
              <a:t>∨</a:t>
            </a:r>
            <a:r>
              <a:rPr lang="en-US" altLang="zh-CN" sz="2800" b="1" dirty="0">
                <a:solidFill>
                  <a:prstClr val="black"/>
                </a:solidFill>
                <a:latin typeface="微软雅黑" panose="020B0503020204020204" pitchFamily="34" charset="-122"/>
              </a:rPr>
              <a:t>m</a:t>
            </a:r>
            <a:r>
              <a:rPr lang="en-US" altLang="zh-CN" sz="2800" b="1" baseline="-25000" dirty="0">
                <a:solidFill>
                  <a:prstClr val="black"/>
                </a:solidFill>
                <a:latin typeface="微软雅黑" panose="020B0503020204020204" pitchFamily="34" charset="-122"/>
              </a:rPr>
              <a:t>5</a:t>
            </a:r>
            <a:r>
              <a:rPr lang="zh-CN" altLang="zh-CN" sz="2800" b="1" dirty="0">
                <a:solidFill>
                  <a:prstClr val="black"/>
                </a:solidFill>
                <a:latin typeface="微软雅黑" panose="020B0503020204020204" pitchFamily="34" charset="-122"/>
              </a:rPr>
              <a:t>∨</a:t>
            </a:r>
            <a:r>
              <a:rPr lang="en-US" altLang="zh-CN" sz="2800" b="1" dirty="0">
                <a:solidFill>
                  <a:prstClr val="black"/>
                </a:solidFill>
                <a:latin typeface="微软雅黑" panose="020B0503020204020204" pitchFamily="34" charset="-122"/>
              </a:rPr>
              <a:t>m</a:t>
            </a:r>
            <a:r>
              <a:rPr lang="en-US" altLang="zh-CN" sz="2800" b="1" baseline="-25000" dirty="0">
                <a:solidFill>
                  <a:prstClr val="black"/>
                </a:solidFill>
                <a:latin typeface="微软雅黑" panose="020B0503020204020204" pitchFamily="34" charset="-122"/>
              </a:rPr>
              <a:t>7</a:t>
            </a:r>
            <a:endParaRPr lang="zh-CN" altLang="en-US" sz="3200" b="1" dirty="0"/>
          </a:p>
        </p:txBody>
      </p:sp>
      <p:sp>
        <p:nvSpPr>
          <p:cNvPr id="4" name="文本框 3"/>
          <p:cNvSpPr txBox="1"/>
          <p:nvPr/>
        </p:nvSpPr>
        <p:spPr>
          <a:xfrm>
            <a:off x="9375775" y="2324267"/>
            <a:ext cx="1828800" cy="461665"/>
          </a:xfrm>
          <a:prstGeom prst="rect">
            <a:avLst/>
          </a:prstGeom>
          <a:noFill/>
        </p:spPr>
        <p:txBody>
          <a:bodyPr wrap="square" rtlCol="0">
            <a:spAutoFit/>
          </a:bodyPr>
          <a:lstStyle/>
          <a:p>
            <a:r>
              <a:rPr lang="zh-CN" altLang="en-US" sz="2400" b="1" dirty="0">
                <a:latin typeface="+mn-ea"/>
              </a:rPr>
              <a:t>主析取范式</a:t>
            </a:r>
            <a:endParaRPr lang="zh-CN" altLang="en-US" sz="2400" b="1" dirty="0">
              <a:latin typeface="+mn-ea"/>
            </a:endParaRPr>
          </a:p>
        </p:txBody>
      </p:sp>
      <p:sp>
        <p:nvSpPr>
          <p:cNvPr id="8" name="文本框 7"/>
          <p:cNvSpPr txBox="1"/>
          <p:nvPr/>
        </p:nvSpPr>
        <p:spPr>
          <a:xfrm>
            <a:off x="9375775" y="3795012"/>
            <a:ext cx="1828800" cy="461665"/>
          </a:xfrm>
          <a:prstGeom prst="rect">
            <a:avLst/>
          </a:prstGeom>
          <a:noFill/>
        </p:spPr>
        <p:txBody>
          <a:bodyPr wrap="square" rtlCol="0">
            <a:spAutoFit/>
          </a:bodyPr>
          <a:lstStyle/>
          <a:p>
            <a:r>
              <a:rPr lang="zh-CN" altLang="en-US" sz="2400" b="1" dirty="0">
                <a:latin typeface="+mn-ea"/>
              </a:rPr>
              <a:t>主合取范式</a:t>
            </a:r>
            <a:endParaRPr lang="zh-CN" altLang="en-US" sz="2400" b="1" dirty="0">
              <a:latin typeface="+mn-ea"/>
            </a:endParaRPr>
          </a:p>
        </p:txBody>
      </p:sp>
      <p:sp>
        <p:nvSpPr>
          <p:cNvPr id="5" name="矩形 4"/>
          <p:cNvSpPr/>
          <p:nvPr/>
        </p:nvSpPr>
        <p:spPr>
          <a:xfrm>
            <a:off x="9254475" y="4499607"/>
            <a:ext cx="2071401" cy="523220"/>
          </a:xfrm>
          <a:prstGeom prst="rect">
            <a:avLst/>
          </a:prstGeom>
        </p:spPr>
        <p:txBody>
          <a:bodyPr wrap="none">
            <a:spAutoFit/>
          </a:bodyPr>
          <a:lstStyle/>
          <a:p>
            <a:r>
              <a:rPr lang="en-US" altLang="zh-CN" sz="2800" b="1" dirty="0"/>
              <a:t>M</a:t>
            </a:r>
            <a:r>
              <a:rPr lang="en-US" altLang="zh-CN" sz="2800" b="1" baseline="-25000" dirty="0"/>
              <a:t>0</a:t>
            </a:r>
            <a:r>
              <a:rPr lang="zh-CN" altLang="zh-CN" sz="2800" b="1" dirty="0"/>
              <a:t>∧</a:t>
            </a:r>
            <a:r>
              <a:rPr lang="en-US" altLang="zh-CN" sz="2800" b="1" dirty="0"/>
              <a:t>M</a:t>
            </a:r>
            <a:r>
              <a:rPr lang="en-US" altLang="zh-CN" sz="2800" b="1" baseline="-25000" dirty="0"/>
              <a:t>2</a:t>
            </a:r>
            <a:r>
              <a:rPr lang="zh-CN" altLang="zh-CN" sz="2800" b="1" dirty="0"/>
              <a:t>∧</a:t>
            </a:r>
            <a:r>
              <a:rPr lang="en-US" altLang="zh-CN" sz="2800" b="1" dirty="0"/>
              <a:t>M</a:t>
            </a:r>
            <a:r>
              <a:rPr lang="en-US" altLang="zh-CN" sz="2800" b="1" baseline="-25000" dirty="0"/>
              <a:t>6 </a:t>
            </a:r>
            <a:endParaRPr lang="zh-CN" altLang="en-US" sz="2800"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0596">
                                            <p:txEl>
                                              <p:pRg st="0" end="0"/>
                                            </p:txEl>
                                          </p:spTgt>
                                        </p:tgtEl>
                                        <p:attrNameLst>
                                          <p:attrName>style.visibility</p:attrName>
                                        </p:attrNameLst>
                                      </p:cBhvr>
                                      <p:to>
                                        <p:strVal val="visible"/>
                                      </p:to>
                                    </p:set>
                                    <p:anim calcmode="lin" valueType="num">
                                      <p:cBhvr additive="base">
                                        <p:cTn id="7" dur="500" fill="hold"/>
                                        <p:tgtEl>
                                          <p:spTgt spid="11059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059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5" presetClass="entr" presetSubtype="0" fill="hold" nodeType="clickEffect">
                                  <p:stCondLst>
                                    <p:cond delay="0"/>
                                  </p:stCondLst>
                                  <p:childTnLst>
                                    <p:set>
                                      <p:cBhvr>
                                        <p:cTn id="17" dur="1" fill="hold">
                                          <p:stCondLst>
                                            <p:cond delay="0"/>
                                          </p:stCondLst>
                                        </p:cTn>
                                        <p:tgtEl>
                                          <p:spTgt spid="110597"/>
                                        </p:tgtEl>
                                        <p:attrNameLst>
                                          <p:attrName>style.visibility</p:attrName>
                                        </p:attrNameLst>
                                      </p:cBhvr>
                                      <p:to>
                                        <p:strVal val="visible"/>
                                      </p:to>
                                    </p:set>
                                    <p:anim calcmode="lin" valueType="num">
                                      <p:cBhvr>
                                        <p:cTn id="18" dur="1000" fill="hold"/>
                                        <p:tgtEl>
                                          <p:spTgt spid="110597"/>
                                        </p:tgtEl>
                                        <p:attrNameLst>
                                          <p:attrName>ppt_w</p:attrName>
                                        </p:attrNameLst>
                                      </p:cBhvr>
                                      <p:tavLst>
                                        <p:tav tm="0">
                                          <p:val>
                                            <p:fltVal val="0"/>
                                          </p:val>
                                        </p:tav>
                                        <p:tav tm="100000">
                                          <p:val>
                                            <p:strVal val="#ppt_w"/>
                                          </p:val>
                                        </p:tav>
                                      </p:tavLst>
                                    </p:anim>
                                    <p:anim calcmode="lin" valueType="num">
                                      <p:cBhvr>
                                        <p:cTn id="19" dur="1000" fill="hold"/>
                                        <p:tgtEl>
                                          <p:spTgt spid="110597"/>
                                        </p:tgtEl>
                                        <p:attrNameLst>
                                          <p:attrName>ppt_h</p:attrName>
                                        </p:attrNameLst>
                                      </p:cBhvr>
                                      <p:tavLst>
                                        <p:tav tm="0">
                                          <p:val>
                                            <p:fltVal val="0"/>
                                          </p:val>
                                        </p:tav>
                                        <p:tav tm="100000">
                                          <p:val>
                                            <p:strVal val="#ppt_h"/>
                                          </p:val>
                                        </p:tav>
                                      </p:tavLst>
                                    </p:anim>
                                    <p:anim calcmode="lin" valueType="num">
                                      <p:cBhvr>
                                        <p:cTn id="20" dur="1000" fill="hold"/>
                                        <p:tgtEl>
                                          <p:spTgt spid="110597"/>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11059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autoUpdateAnimBg="0" build="p"/>
      <p:bldP spid="2" grpId="0"/>
      <p:bldP spid="3" grpId="0"/>
      <p:bldP spid="4" grpId="0"/>
      <p:bldP spid="8" grpId="0"/>
      <p:bldP spid="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2"/>
          <p:cNvSpPr>
            <a:spLocks noGrp="1" noChangeArrowheads="1"/>
          </p:cNvSpPr>
          <p:nvPr>
            <p:ph type="title"/>
          </p:nvPr>
        </p:nvSpPr>
        <p:spPr>
          <a:xfrm>
            <a:off x="816871" y="333490"/>
            <a:ext cx="11045206" cy="579573"/>
          </a:xfrm>
        </p:spPr>
        <p:txBody>
          <a:bodyPr/>
          <a:lstStyle/>
          <a:p>
            <a:pPr eaLnBrk="1" hangingPunct="1"/>
            <a:r>
              <a:rPr lang="zh-CN" altLang="en-US" dirty="0">
                <a:latin typeface="Times New Roman" panose="02020603050405020304" pitchFamily="18" charset="0"/>
              </a:rPr>
              <a:t>主析取范式和主合取范式之间的转换</a:t>
            </a:r>
            <a:endParaRPr lang="zh-CN" altLang="en-US" dirty="0">
              <a:latin typeface="Times New Roman" panose="02020603050405020304" pitchFamily="18" charset="0"/>
            </a:endParaRPr>
          </a:p>
        </p:txBody>
      </p:sp>
      <p:sp>
        <p:nvSpPr>
          <p:cNvPr id="1594371" name="Rectangle 3"/>
          <p:cNvSpPr>
            <a:spLocks noGrp="1" noChangeArrowheads="1"/>
          </p:cNvSpPr>
          <p:nvPr>
            <p:ph type="body" sz="half" idx="1"/>
          </p:nvPr>
        </p:nvSpPr>
        <p:spPr>
          <a:xfrm>
            <a:off x="816871" y="1197253"/>
            <a:ext cx="10756180" cy="4978926"/>
          </a:xfrm>
        </p:spPr>
        <p:txBody>
          <a:bodyPr/>
          <a:lstStyle/>
          <a:p>
            <a:pPr marL="0" indent="0">
              <a:buNone/>
            </a:pPr>
            <a:r>
              <a:rPr lang="en-US" altLang="zh-CN" dirty="0">
                <a:latin typeface="Times New Roman" panose="02020603050405020304" pitchFamily="18" charset="0"/>
              </a:rPr>
              <a:t>(1)  </a:t>
            </a:r>
            <a:r>
              <a:rPr lang="zh-CN" altLang="en-US" dirty="0">
                <a:solidFill>
                  <a:srgbClr val="800080"/>
                </a:solidFill>
                <a:latin typeface="Times New Roman" panose="02020603050405020304" pitchFamily="18" charset="0"/>
              </a:rPr>
              <a:t>已知公式</a:t>
            </a:r>
            <a:r>
              <a:rPr lang="en-US" altLang="zh-CN" dirty="0">
                <a:solidFill>
                  <a:srgbClr val="800080"/>
                </a:solidFill>
                <a:latin typeface="Times New Roman" panose="02020603050405020304" pitchFamily="18" charset="0"/>
              </a:rPr>
              <a:t>G</a:t>
            </a:r>
            <a:r>
              <a:rPr lang="zh-CN" altLang="en-US" dirty="0">
                <a:solidFill>
                  <a:srgbClr val="800080"/>
                </a:solidFill>
                <a:latin typeface="Times New Roman" panose="02020603050405020304" pitchFamily="18" charset="0"/>
              </a:rPr>
              <a:t>的主析取范式，求</a:t>
            </a:r>
            <a:r>
              <a:rPr lang="en-US" altLang="zh-CN" dirty="0">
                <a:solidFill>
                  <a:srgbClr val="800080"/>
                </a:solidFill>
                <a:latin typeface="Times New Roman" panose="02020603050405020304" pitchFamily="18" charset="0"/>
              </a:rPr>
              <a:t>G</a:t>
            </a:r>
            <a:r>
              <a:rPr lang="zh-CN" altLang="en-US" dirty="0">
                <a:solidFill>
                  <a:srgbClr val="800080"/>
                </a:solidFill>
                <a:latin typeface="Times New Roman" panose="02020603050405020304" pitchFamily="18" charset="0"/>
              </a:rPr>
              <a:t>的主合取范式</a:t>
            </a:r>
            <a:endParaRPr lang="zh-CN" altLang="en-US" dirty="0">
              <a:solidFill>
                <a:srgbClr val="800080"/>
              </a:solidFill>
              <a:latin typeface="Times New Roman" panose="02020603050405020304" pitchFamily="18" charset="0"/>
            </a:endParaRPr>
          </a:p>
          <a:p>
            <a:pPr indent="0"/>
            <a:r>
              <a:rPr lang="zh-CN" altLang="en-US" dirty="0">
                <a:latin typeface="Times New Roman" panose="02020603050405020304" pitchFamily="18" charset="0"/>
              </a:rPr>
              <a:t>  令</a:t>
            </a:r>
            <a:r>
              <a:rPr lang="en-US" altLang="zh-CN" dirty="0">
                <a:latin typeface="Times New Roman" panose="02020603050405020304" pitchFamily="18" charset="0"/>
              </a:rPr>
              <a:t>	A = {0, 1, 2, …, 2</a:t>
            </a:r>
            <a:r>
              <a:rPr lang="en-US" altLang="zh-CN" baseline="30000" dirty="0">
                <a:latin typeface="Times New Roman" panose="02020603050405020304" pitchFamily="18" charset="0"/>
              </a:rPr>
              <a:t>n</a:t>
            </a:r>
            <a:r>
              <a:rPr lang="en-US" altLang="zh-CN" dirty="0">
                <a:latin typeface="Times New Roman" panose="02020603050405020304" pitchFamily="18" charset="0"/>
              </a:rPr>
              <a:t>-1}</a:t>
            </a:r>
            <a:endParaRPr lang="en-US" altLang="zh-CN" dirty="0">
              <a:latin typeface="Times New Roman" panose="02020603050405020304" pitchFamily="18" charset="0"/>
            </a:endParaRPr>
          </a:p>
          <a:p>
            <a:pPr indent="0" algn="ctr"/>
            <a:r>
              <a:rPr lang="zh-CN" altLang="en-US" dirty="0">
                <a:latin typeface="Times New Roman" panose="02020603050405020304" pitchFamily="18" charset="0"/>
              </a:rPr>
              <a:t>   </a:t>
            </a:r>
            <a:r>
              <a:rPr lang="en-US" altLang="zh-CN" dirty="0">
                <a:latin typeface="Times New Roman" panose="02020603050405020304" pitchFamily="18" charset="0"/>
              </a:rPr>
              <a:t>B = {</a:t>
            </a:r>
            <a:r>
              <a:rPr lang="en-US" altLang="zh-CN" dirty="0" err="1">
                <a:latin typeface="Times New Roman" panose="02020603050405020304" pitchFamily="18" charset="0"/>
              </a:rPr>
              <a:t>i</a:t>
            </a:r>
            <a:r>
              <a:rPr lang="en-US" altLang="zh-CN" dirty="0">
                <a:latin typeface="Times New Roman" panose="02020603050405020304" pitchFamily="18" charset="0"/>
              </a:rPr>
              <a:t> | </a:t>
            </a:r>
            <a:r>
              <a:rPr lang="en-US" altLang="zh-CN" dirty="0" err="1">
                <a:latin typeface="Times New Roman" panose="02020603050405020304" pitchFamily="18" charset="0"/>
              </a:rPr>
              <a:t>i</a:t>
            </a:r>
            <a:r>
              <a:rPr lang="en-US" altLang="zh-CN" dirty="0">
                <a:latin typeface="Times New Roman" panose="02020603050405020304" pitchFamily="18" charset="0"/>
              </a:rPr>
              <a:t> </a:t>
            </a:r>
            <a:r>
              <a:rPr lang="zh-CN" altLang="en-US" dirty="0">
                <a:latin typeface="Times New Roman" panose="02020603050405020304" pitchFamily="18" charset="0"/>
              </a:rPr>
              <a:t>是</a:t>
            </a:r>
            <a:r>
              <a:rPr lang="en-US" altLang="zh-CN" dirty="0"/>
              <a:t>G</a:t>
            </a:r>
            <a:r>
              <a:rPr lang="zh-CN" altLang="en-US" dirty="0"/>
              <a:t>的</a:t>
            </a:r>
            <a:r>
              <a:rPr lang="zh-CN" altLang="en-US" dirty="0">
                <a:solidFill>
                  <a:srgbClr val="FF0000"/>
                </a:solidFill>
              </a:rPr>
              <a:t>主析取范式中极小项的下标</a:t>
            </a:r>
            <a:r>
              <a:rPr lang="en-US" altLang="zh-CN" dirty="0">
                <a:latin typeface="Times New Roman" panose="02020603050405020304" pitchFamily="18" charset="0"/>
              </a:rPr>
              <a:t>} </a:t>
            </a:r>
            <a:r>
              <a:rPr lang="zh-CN" altLang="en-US" dirty="0"/>
              <a:t>，</a:t>
            </a:r>
            <a:endParaRPr lang="en-US" altLang="zh-CN" dirty="0"/>
          </a:p>
          <a:p>
            <a:pPr indent="0">
              <a:spcBef>
                <a:spcPts val="1600"/>
              </a:spcBef>
              <a:spcAft>
                <a:spcPts val="1600"/>
              </a:spcAft>
            </a:pPr>
            <a:r>
              <a:rPr lang="zh-CN" altLang="en-US" dirty="0">
                <a:latin typeface="Times New Roman" panose="02020603050405020304" pitchFamily="18" charset="0"/>
              </a:rPr>
              <a:t>即</a:t>
            </a:r>
            <a:endParaRPr lang="zh-CN" altLang="en-US" dirty="0">
              <a:latin typeface="Times New Roman" panose="02020603050405020304" pitchFamily="18" charset="0"/>
            </a:endParaRPr>
          </a:p>
          <a:p>
            <a:pPr marL="0" indent="0">
              <a:buNone/>
            </a:pPr>
            <a:r>
              <a:rPr lang="zh-CN" altLang="en-US" dirty="0"/>
              <a:t>计算</a:t>
            </a:r>
            <a:r>
              <a:rPr lang="en-US" altLang="zh-CN" dirty="0"/>
              <a:t>		</a:t>
            </a:r>
            <a:r>
              <a:rPr lang="en-US" altLang="zh-CN" dirty="0">
                <a:solidFill>
                  <a:srgbClr val="FF0000"/>
                </a:solidFill>
              </a:rPr>
              <a:t>C = A - B</a:t>
            </a:r>
            <a:endParaRPr lang="en-US" altLang="zh-CN" dirty="0">
              <a:solidFill>
                <a:srgbClr val="FF0000"/>
              </a:solidFill>
            </a:endParaRPr>
          </a:p>
          <a:p>
            <a:pPr indent="0"/>
            <a:r>
              <a:rPr lang="zh-CN" altLang="en-US" dirty="0">
                <a:latin typeface="Times New Roman" panose="02020603050405020304" pitchFamily="18" charset="0"/>
              </a:rPr>
              <a:t>则</a:t>
            </a:r>
            <a:r>
              <a:rPr lang="en-US" altLang="zh-CN" dirty="0">
                <a:latin typeface="Times New Roman" panose="02020603050405020304" pitchFamily="18" charset="0"/>
              </a:rPr>
              <a:t>G</a:t>
            </a:r>
            <a:r>
              <a:rPr lang="zh-CN" altLang="en-US" dirty="0">
                <a:latin typeface="Times New Roman" panose="02020603050405020304" pitchFamily="18" charset="0"/>
              </a:rPr>
              <a:t>的</a:t>
            </a:r>
            <a:r>
              <a:rPr lang="zh-CN" altLang="en-US" dirty="0"/>
              <a:t>主合取范式</a:t>
            </a:r>
            <a:endParaRPr lang="zh-CN" altLang="en-US" dirty="0">
              <a:latin typeface="Times New Roman" panose="02020603050405020304" pitchFamily="18" charset="0"/>
            </a:endParaRPr>
          </a:p>
        </p:txBody>
      </p:sp>
      <p:sp>
        <p:nvSpPr>
          <p:cNvPr id="101381" name="Rectangle 4"/>
          <p:cNvSpPr>
            <a:spLocks noChangeArrowheads="1"/>
          </p:cNvSpPr>
          <p:nvPr/>
        </p:nvSpPr>
        <p:spPr bwMode="auto">
          <a:xfrm>
            <a:off x="1765" y="2886709"/>
            <a:ext cx="184731" cy="66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735" b="0">
              <a:solidFill>
                <a:srgbClr val="FF0000"/>
              </a:solidFill>
              <a:latin typeface="Times New Roman" panose="02020603050405020304" pitchFamily="18" charset="0"/>
            </a:endParaRPr>
          </a:p>
        </p:txBody>
      </p:sp>
      <p:graphicFrame>
        <p:nvGraphicFramePr>
          <p:cNvPr id="1594373" name="Object 5"/>
          <p:cNvGraphicFramePr>
            <a:graphicFrameLocks noChangeAspect="1"/>
          </p:cNvGraphicFramePr>
          <p:nvPr/>
        </p:nvGraphicFramePr>
        <p:xfrm>
          <a:off x="3432175" y="3006696"/>
          <a:ext cx="1862831" cy="846196"/>
        </p:xfrm>
        <a:graphic>
          <a:graphicData uri="http://schemas.openxmlformats.org/presentationml/2006/ole">
            <mc:AlternateContent xmlns:mc="http://schemas.openxmlformats.org/markup-compatibility/2006">
              <mc:Choice xmlns:v="urn:schemas-microsoft-com:vml" Requires="v">
                <p:oleObj spid="_x0000_s66620" name="Equation" r:id="rId1" imgW="13411200" imgH="6096000" progId="Equation.DSMT4">
                  <p:embed/>
                </p:oleObj>
              </mc:Choice>
              <mc:Fallback>
                <p:oleObj name="Equation" r:id="rId1" imgW="13411200" imgH="6096000" progId="Equation.DSMT4">
                  <p:embed/>
                  <p:pic>
                    <p:nvPicPr>
                      <p:cNvPr id="0" name="Object 5"/>
                      <p:cNvPicPr>
                        <a:picLocks noChangeAspect="1" noChangeArrowheads="1"/>
                      </p:cNvPicPr>
                      <p:nvPr/>
                    </p:nvPicPr>
                    <p:blipFill>
                      <a:blip r:embed="rId2"/>
                      <a:srcRect/>
                      <a:stretch>
                        <a:fillRect/>
                      </a:stretch>
                    </p:blipFill>
                    <p:spPr bwMode="auto">
                      <a:xfrm>
                        <a:off x="3432175" y="3006696"/>
                        <a:ext cx="1862831" cy="8461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383" name="Rectangle 6"/>
          <p:cNvSpPr>
            <a:spLocks noChangeArrowheads="1"/>
          </p:cNvSpPr>
          <p:nvPr/>
        </p:nvSpPr>
        <p:spPr bwMode="auto">
          <a:xfrm>
            <a:off x="1765" y="-333487"/>
            <a:ext cx="184731" cy="66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735" b="0">
              <a:solidFill>
                <a:srgbClr val="FF0000"/>
              </a:solidFill>
              <a:latin typeface="Times New Roman" panose="02020603050405020304" pitchFamily="18" charset="0"/>
            </a:endParaRPr>
          </a:p>
        </p:txBody>
      </p:sp>
      <p:graphicFrame>
        <p:nvGraphicFramePr>
          <p:cNvPr id="8" name="Object 4"/>
          <p:cNvGraphicFramePr>
            <a:graphicFrameLocks noGrp="1" noChangeAspect="1"/>
          </p:cNvGraphicFramePr>
          <p:nvPr>
            <p:ph sz="half" idx="2"/>
          </p:nvPr>
        </p:nvGraphicFramePr>
        <p:xfrm>
          <a:off x="4247895" y="4953794"/>
          <a:ext cx="1819621" cy="931416"/>
        </p:xfrm>
        <a:graphic>
          <a:graphicData uri="http://schemas.openxmlformats.org/presentationml/2006/ole">
            <mc:AlternateContent xmlns:mc="http://schemas.openxmlformats.org/markup-compatibility/2006">
              <mc:Choice xmlns:v="urn:schemas-microsoft-com:vml" Requires="v">
                <p:oleObj spid="_x0000_s66621" name="Equation" r:id="rId3" imgW="13106400" imgH="6705600" progId="Equation.DSMT4">
                  <p:embed/>
                </p:oleObj>
              </mc:Choice>
              <mc:Fallback>
                <p:oleObj name="Equation" r:id="rId3" imgW="13106400" imgH="6705600" progId="Equation.DSMT4">
                  <p:embed/>
                  <p:pic>
                    <p:nvPicPr>
                      <p:cNvPr id="0" name="Object 4"/>
                      <p:cNvPicPr>
                        <a:picLocks noGrp="1" noChangeAspect="1" noChangeArrowheads="1"/>
                      </p:cNvPicPr>
                      <p:nvPr/>
                    </p:nvPicPr>
                    <p:blipFill>
                      <a:blip r:embed="rId4"/>
                      <a:srcRect/>
                      <a:stretch>
                        <a:fillRect/>
                      </a:stretch>
                    </p:blipFill>
                    <p:spPr bwMode="auto">
                      <a:xfrm>
                        <a:off x="4247895" y="4953794"/>
                        <a:ext cx="1819621" cy="9314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594371">
                                            <p:txEl>
                                              <p:pRg st="0" end="0"/>
                                            </p:txEl>
                                          </p:spTgt>
                                        </p:tgtEl>
                                        <p:attrNameLst>
                                          <p:attrName>style.visibility</p:attrName>
                                        </p:attrNameLst>
                                      </p:cBhvr>
                                      <p:to>
                                        <p:strVal val="visible"/>
                                      </p:to>
                                    </p:set>
                                    <p:anim calcmode="lin" valueType="num">
                                      <p:cBhvr>
                                        <p:cTn id="7" dur="500" fill="hold"/>
                                        <p:tgtEl>
                                          <p:spTgt spid="159437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94371">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1594371">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159437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594371">
                                            <p:txEl>
                                              <p:pRg st="1" end="1"/>
                                            </p:txEl>
                                          </p:spTgt>
                                        </p:tgtEl>
                                        <p:attrNameLst>
                                          <p:attrName>style.visibility</p:attrName>
                                        </p:attrNameLst>
                                      </p:cBhvr>
                                      <p:to>
                                        <p:strVal val="visible"/>
                                      </p:to>
                                    </p:set>
                                    <p:animEffect transition="in" filter="dissolve">
                                      <p:cBhvr>
                                        <p:cTn id="15" dur="500"/>
                                        <p:tgtEl>
                                          <p:spTgt spid="159437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94371">
                                            <p:txEl>
                                              <p:pRg st="2" end="2"/>
                                            </p:txEl>
                                          </p:spTgt>
                                        </p:tgtEl>
                                        <p:attrNameLst>
                                          <p:attrName>style.visibility</p:attrName>
                                        </p:attrNameLst>
                                      </p:cBhvr>
                                      <p:to>
                                        <p:strVal val="visible"/>
                                      </p:to>
                                    </p:set>
                                    <p:animEffect transition="in" filter="dissolve">
                                      <p:cBhvr>
                                        <p:cTn id="20" dur="500"/>
                                        <p:tgtEl>
                                          <p:spTgt spid="159437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594371">
                                            <p:txEl>
                                              <p:pRg st="3" end="3"/>
                                            </p:txEl>
                                          </p:spTgt>
                                        </p:tgtEl>
                                        <p:attrNameLst>
                                          <p:attrName>style.visibility</p:attrName>
                                        </p:attrNameLst>
                                      </p:cBhvr>
                                      <p:to>
                                        <p:strVal val="visible"/>
                                      </p:to>
                                    </p:set>
                                    <p:animEffect transition="in" filter="dissolve">
                                      <p:cBhvr>
                                        <p:cTn id="25" dur="500"/>
                                        <p:tgtEl>
                                          <p:spTgt spid="1594371">
                                            <p:txEl>
                                              <p:pRg st="3" end="3"/>
                                            </p:txEl>
                                          </p:spTgt>
                                        </p:tgtEl>
                                      </p:cBhvr>
                                    </p:animEffect>
                                  </p:childTnLst>
                                </p:cTn>
                              </p:par>
                            </p:childTnLst>
                          </p:cTn>
                        </p:par>
                        <p:par>
                          <p:cTn id="26" fill="hold">
                            <p:stCondLst>
                              <p:cond delay="500"/>
                            </p:stCondLst>
                            <p:childTnLst>
                              <p:par>
                                <p:cTn id="27" presetID="49" presetClass="entr" presetSubtype="0" decel="100000" fill="hold" nodeType="afterEffect">
                                  <p:stCondLst>
                                    <p:cond delay="0"/>
                                  </p:stCondLst>
                                  <p:childTnLst>
                                    <p:set>
                                      <p:cBhvr>
                                        <p:cTn id="28" dur="1" fill="hold">
                                          <p:stCondLst>
                                            <p:cond delay="0"/>
                                          </p:stCondLst>
                                        </p:cTn>
                                        <p:tgtEl>
                                          <p:spTgt spid="1594373"/>
                                        </p:tgtEl>
                                        <p:attrNameLst>
                                          <p:attrName>style.visibility</p:attrName>
                                        </p:attrNameLst>
                                      </p:cBhvr>
                                      <p:to>
                                        <p:strVal val="visible"/>
                                      </p:to>
                                    </p:set>
                                    <p:anim calcmode="lin" valueType="num">
                                      <p:cBhvr>
                                        <p:cTn id="29" dur="500" fill="hold"/>
                                        <p:tgtEl>
                                          <p:spTgt spid="1594373"/>
                                        </p:tgtEl>
                                        <p:attrNameLst>
                                          <p:attrName>ppt_w</p:attrName>
                                        </p:attrNameLst>
                                      </p:cBhvr>
                                      <p:tavLst>
                                        <p:tav tm="0">
                                          <p:val>
                                            <p:fltVal val="0"/>
                                          </p:val>
                                        </p:tav>
                                        <p:tav tm="100000">
                                          <p:val>
                                            <p:strVal val="#ppt_w"/>
                                          </p:val>
                                        </p:tav>
                                      </p:tavLst>
                                    </p:anim>
                                    <p:anim calcmode="lin" valueType="num">
                                      <p:cBhvr>
                                        <p:cTn id="30" dur="500" fill="hold"/>
                                        <p:tgtEl>
                                          <p:spTgt spid="1594373"/>
                                        </p:tgtEl>
                                        <p:attrNameLst>
                                          <p:attrName>ppt_h</p:attrName>
                                        </p:attrNameLst>
                                      </p:cBhvr>
                                      <p:tavLst>
                                        <p:tav tm="0">
                                          <p:val>
                                            <p:fltVal val="0"/>
                                          </p:val>
                                        </p:tav>
                                        <p:tav tm="100000">
                                          <p:val>
                                            <p:strVal val="#ppt_h"/>
                                          </p:val>
                                        </p:tav>
                                      </p:tavLst>
                                    </p:anim>
                                    <p:anim calcmode="lin" valueType="num">
                                      <p:cBhvr>
                                        <p:cTn id="31" dur="500" fill="hold"/>
                                        <p:tgtEl>
                                          <p:spTgt spid="1594373"/>
                                        </p:tgtEl>
                                        <p:attrNameLst>
                                          <p:attrName>style.rotation</p:attrName>
                                        </p:attrNameLst>
                                      </p:cBhvr>
                                      <p:tavLst>
                                        <p:tav tm="0">
                                          <p:val>
                                            <p:fltVal val="360"/>
                                          </p:val>
                                        </p:tav>
                                        <p:tav tm="100000">
                                          <p:val>
                                            <p:fltVal val="0"/>
                                          </p:val>
                                        </p:tav>
                                      </p:tavLst>
                                    </p:anim>
                                    <p:animEffect transition="in" filter="fade">
                                      <p:cBhvr>
                                        <p:cTn id="32" dur="500"/>
                                        <p:tgtEl>
                                          <p:spTgt spid="159437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94371">
                                            <p:txEl>
                                              <p:pRg st="4" end="4"/>
                                            </p:txEl>
                                          </p:spTgt>
                                        </p:tgtEl>
                                        <p:attrNameLst>
                                          <p:attrName>style.visibility</p:attrName>
                                        </p:attrNameLst>
                                      </p:cBhvr>
                                      <p:to>
                                        <p:strVal val="visible"/>
                                      </p:to>
                                    </p:set>
                                    <p:animEffect transition="in" filter="dissolve">
                                      <p:cBhvr>
                                        <p:cTn id="37" dur="500"/>
                                        <p:tgtEl>
                                          <p:spTgt spid="1594371">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594371">
                                            <p:txEl>
                                              <p:pRg st="5" end="5"/>
                                            </p:txEl>
                                          </p:spTgt>
                                        </p:tgtEl>
                                        <p:attrNameLst>
                                          <p:attrName>style.visibility</p:attrName>
                                        </p:attrNameLst>
                                      </p:cBhvr>
                                      <p:to>
                                        <p:strVal val="visible"/>
                                      </p:to>
                                    </p:set>
                                    <p:animEffect transition="in" filter="dissolve">
                                      <p:cBhvr>
                                        <p:cTn id="42" dur="500"/>
                                        <p:tgtEl>
                                          <p:spTgt spid="1594371">
                                            <p:txEl>
                                              <p:pRg st="5" end="5"/>
                                            </p:txEl>
                                          </p:spTgt>
                                        </p:tgtEl>
                                      </p:cBhvr>
                                    </p:animEffect>
                                  </p:childTnLst>
                                </p:cTn>
                              </p:par>
                            </p:childTnLst>
                          </p:cTn>
                        </p:par>
                        <p:par>
                          <p:cTn id="43" fill="hold">
                            <p:stCondLst>
                              <p:cond delay="500"/>
                            </p:stCondLst>
                            <p:childTnLst>
                              <p:par>
                                <p:cTn id="44" presetID="49" presetClass="entr" presetSubtype="0" decel="100000"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500" fill="hold"/>
                                        <p:tgtEl>
                                          <p:spTgt spid="8"/>
                                        </p:tgtEl>
                                        <p:attrNameLst>
                                          <p:attrName>ppt_w</p:attrName>
                                        </p:attrNameLst>
                                      </p:cBhvr>
                                      <p:tavLst>
                                        <p:tav tm="0">
                                          <p:val>
                                            <p:fltVal val="0"/>
                                          </p:val>
                                        </p:tav>
                                        <p:tav tm="100000">
                                          <p:val>
                                            <p:strVal val="#ppt_w"/>
                                          </p:val>
                                        </p:tav>
                                      </p:tavLst>
                                    </p:anim>
                                    <p:anim calcmode="lin" valueType="num">
                                      <p:cBhvr>
                                        <p:cTn id="47" dur="500" fill="hold"/>
                                        <p:tgtEl>
                                          <p:spTgt spid="8"/>
                                        </p:tgtEl>
                                        <p:attrNameLst>
                                          <p:attrName>ppt_h</p:attrName>
                                        </p:attrNameLst>
                                      </p:cBhvr>
                                      <p:tavLst>
                                        <p:tav tm="0">
                                          <p:val>
                                            <p:fltVal val="0"/>
                                          </p:val>
                                        </p:tav>
                                        <p:tav tm="100000">
                                          <p:val>
                                            <p:strVal val="#ppt_h"/>
                                          </p:val>
                                        </p:tav>
                                      </p:tavLst>
                                    </p:anim>
                                    <p:anim calcmode="lin" valueType="num">
                                      <p:cBhvr>
                                        <p:cTn id="48" dur="500" fill="hold"/>
                                        <p:tgtEl>
                                          <p:spTgt spid="8"/>
                                        </p:tgtEl>
                                        <p:attrNameLst>
                                          <p:attrName>style.rotation</p:attrName>
                                        </p:attrNameLst>
                                      </p:cBhvr>
                                      <p:tavLst>
                                        <p:tav tm="0">
                                          <p:val>
                                            <p:fltVal val="360"/>
                                          </p:val>
                                        </p:tav>
                                        <p:tav tm="100000">
                                          <p:val>
                                            <p:fltVal val="0"/>
                                          </p:val>
                                        </p:tav>
                                      </p:tavLst>
                                    </p:anim>
                                    <p:animEffect transition="in" filter="fade">
                                      <p:cBhvr>
                                        <p:cTn id="4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4371" name="Rectangle 3"/>
          <p:cNvSpPr>
            <a:spLocks noGrp="1" noChangeArrowheads="1"/>
          </p:cNvSpPr>
          <p:nvPr>
            <p:ph type="body" sz="half" idx="1"/>
          </p:nvPr>
        </p:nvSpPr>
        <p:spPr>
          <a:xfrm>
            <a:off x="816871" y="1197253"/>
            <a:ext cx="10756180" cy="5184157"/>
          </a:xfrm>
        </p:spPr>
        <p:txBody>
          <a:bodyPr/>
          <a:lstStyle/>
          <a:p>
            <a:pPr indent="0"/>
            <a:r>
              <a:rPr lang="en-US" altLang="zh-CN" dirty="0">
                <a:latin typeface="Times New Roman" panose="02020603050405020304" pitchFamily="18" charset="0"/>
              </a:rPr>
              <a:t>(2)  </a:t>
            </a:r>
            <a:r>
              <a:rPr lang="zh-CN" altLang="en-US" dirty="0">
                <a:solidFill>
                  <a:srgbClr val="800080"/>
                </a:solidFill>
                <a:latin typeface="Times New Roman" panose="02020603050405020304" pitchFamily="18" charset="0"/>
              </a:rPr>
              <a:t>已知公式</a:t>
            </a:r>
            <a:r>
              <a:rPr lang="en-US" altLang="zh-CN" dirty="0">
                <a:solidFill>
                  <a:srgbClr val="800080"/>
                </a:solidFill>
                <a:latin typeface="Times New Roman" panose="02020603050405020304" pitchFamily="18" charset="0"/>
              </a:rPr>
              <a:t>G</a:t>
            </a:r>
            <a:r>
              <a:rPr lang="zh-CN" altLang="en-US" dirty="0">
                <a:solidFill>
                  <a:srgbClr val="800080"/>
                </a:solidFill>
                <a:latin typeface="Times New Roman" panose="02020603050405020304" pitchFamily="18" charset="0"/>
              </a:rPr>
              <a:t>的</a:t>
            </a:r>
            <a:r>
              <a:rPr lang="zh-CN" altLang="en-US" dirty="0">
                <a:solidFill>
                  <a:srgbClr val="800080"/>
                </a:solidFill>
              </a:rPr>
              <a:t>主合取范式</a:t>
            </a:r>
            <a:r>
              <a:rPr lang="zh-CN" altLang="en-US" dirty="0">
                <a:solidFill>
                  <a:srgbClr val="800080"/>
                </a:solidFill>
                <a:latin typeface="Times New Roman" panose="02020603050405020304" pitchFamily="18" charset="0"/>
              </a:rPr>
              <a:t>，求</a:t>
            </a:r>
            <a:r>
              <a:rPr lang="en-US" altLang="zh-CN" dirty="0">
                <a:solidFill>
                  <a:srgbClr val="800080"/>
                </a:solidFill>
                <a:latin typeface="Times New Roman" panose="02020603050405020304" pitchFamily="18" charset="0"/>
              </a:rPr>
              <a:t>G</a:t>
            </a:r>
            <a:r>
              <a:rPr lang="zh-CN" altLang="en-US" dirty="0">
                <a:solidFill>
                  <a:srgbClr val="800080"/>
                </a:solidFill>
                <a:latin typeface="Times New Roman" panose="02020603050405020304" pitchFamily="18" charset="0"/>
              </a:rPr>
              <a:t>的主</a:t>
            </a:r>
            <a:r>
              <a:rPr lang="zh-CN" altLang="en-US" dirty="0">
                <a:solidFill>
                  <a:srgbClr val="800080"/>
                </a:solidFill>
              </a:rPr>
              <a:t>析</a:t>
            </a:r>
            <a:r>
              <a:rPr lang="zh-CN" altLang="en-US" dirty="0">
                <a:solidFill>
                  <a:srgbClr val="800080"/>
                </a:solidFill>
                <a:latin typeface="Times New Roman" panose="02020603050405020304" pitchFamily="18" charset="0"/>
              </a:rPr>
              <a:t>取范式</a:t>
            </a:r>
            <a:endParaRPr lang="zh-CN" altLang="en-US" dirty="0">
              <a:solidFill>
                <a:srgbClr val="800080"/>
              </a:solidFill>
              <a:latin typeface="Times New Roman" panose="02020603050405020304" pitchFamily="18" charset="0"/>
            </a:endParaRPr>
          </a:p>
          <a:p>
            <a:pPr indent="0"/>
            <a:r>
              <a:rPr lang="zh-CN" altLang="en-US" dirty="0">
                <a:latin typeface="Times New Roman" panose="02020603050405020304" pitchFamily="18" charset="0"/>
              </a:rPr>
              <a:t>  令</a:t>
            </a:r>
            <a:r>
              <a:rPr lang="en-US" altLang="zh-CN" dirty="0">
                <a:latin typeface="Times New Roman" panose="02020603050405020304" pitchFamily="18" charset="0"/>
              </a:rPr>
              <a:t>	A = {0, 1, 2, …, 2</a:t>
            </a:r>
            <a:r>
              <a:rPr lang="en-US" altLang="zh-CN" baseline="30000" dirty="0">
                <a:latin typeface="Times New Roman" panose="02020603050405020304" pitchFamily="18" charset="0"/>
              </a:rPr>
              <a:t>n</a:t>
            </a:r>
            <a:r>
              <a:rPr lang="en-US" altLang="zh-CN" dirty="0">
                <a:latin typeface="Times New Roman" panose="02020603050405020304" pitchFamily="18" charset="0"/>
              </a:rPr>
              <a:t>-1}</a:t>
            </a:r>
            <a:endParaRPr lang="en-US" altLang="zh-CN" dirty="0">
              <a:latin typeface="Times New Roman" panose="02020603050405020304" pitchFamily="18" charset="0"/>
            </a:endParaRPr>
          </a:p>
          <a:p>
            <a:pPr indent="0" algn="ctr"/>
            <a:r>
              <a:rPr lang="en-US" altLang="zh-CN" dirty="0">
                <a:latin typeface="Times New Roman" panose="02020603050405020304" pitchFamily="18" charset="0"/>
              </a:rPr>
              <a:t>C = {</a:t>
            </a:r>
            <a:r>
              <a:rPr lang="en-US" altLang="zh-CN" dirty="0" err="1">
                <a:latin typeface="Times New Roman" panose="02020603050405020304" pitchFamily="18" charset="0"/>
              </a:rPr>
              <a:t>i</a:t>
            </a:r>
            <a:r>
              <a:rPr lang="en-US" altLang="zh-CN" dirty="0">
                <a:latin typeface="Times New Roman" panose="02020603050405020304" pitchFamily="18" charset="0"/>
              </a:rPr>
              <a:t> | </a:t>
            </a:r>
            <a:r>
              <a:rPr lang="en-US" altLang="zh-CN" dirty="0" err="1">
                <a:latin typeface="Times New Roman" panose="02020603050405020304" pitchFamily="18" charset="0"/>
              </a:rPr>
              <a:t>i</a:t>
            </a:r>
            <a:r>
              <a:rPr lang="en-US" altLang="zh-CN" dirty="0">
                <a:latin typeface="Times New Roman" panose="02020603050405020304" pitchFamily="18" charset="0"/>
              </a:rPr>
              <a:t> </a:t>
            </a:r>
            <a:r>
              <a:rPr lang="zh-CN" altLang="en-US" dirty="0">
                <a:latin typeface="Times New Roman" panose="02020603050405020304" pitchFamily="18" charset="0"/>
              </a:rPr>
              <a:t>是</a:t>
            </a:r>
            <a:r>
              <a:rPr lang="en-US" altLang="zh-CN" dirty="0"/>
              <a:t>G</a:t>
            </a:r>
            <a:r>
              <a:rPr lang="zh-CN" altLang="en-US" dirty="0"/>
              <a:t>的</a:t>
            </a:r>
            <a:r>
              <a:rPr lang="zh-CN" altLang="en-US" dirty="0">
                <a:solidFill>
                  <a:srgbClr val="FF0000"/>
                </a:solidFill>
              </a:rPr>
              <a:t>主合取范式中极大项的下标</a:t>
            </a:r>
            <a:r>
              <a:rPr lang="en-US" altLang="zh-CN" dirty="0">
                <a:latin typeface="Times New Roman" panose="02020603050405020304" pitchFamily="18" charset="0"/>
              </a:rPr>
              <a:t>} </a:t>
            </a:r>
            <a:endParaRPr lang="en-US" altLang="zh-CN" dirty="0"/>
          </a:p>
          <a:p>
            <a:pPr indent="0">
              <a:spcBef>
                <a:spcPts val="1600"/>
              </a:spcBef>
              <a:spcAft>
                <a:spcPts val="1600"/>
              </a:spcAft>
            </a:pPr>
            <a:r>
              <a:rPr lang="zh-CN" altLang="en-US" dirty="0">
                <a:latin typeface="Times New Roman" panose="02020603050405020304" pitchFamily="18" charset="0"/>
              </a:rPr>
              <a:t>即</a:t>
            </a:r>
            <a:endParaRPr lang="zh-CN" altLang="en-US" dirty="0">
              <a:latin typeface="Times New Roman" panose="02020603050405020304" pitchFamily="18" charset="0"/>
            </a:endParaRPr>
          </a:p>
          <a:p>
            <a:pPr indent="0"/>
            <a:r>
              <a:rPr lang="zh-CN" altLang="en-US" dirty="0"/>
              <a:t>计算</a:t>
            </a:r>
            <a:r>
              <a:rPr lang="en-US" altLang="zh-CN" dirty="0">
                <a:solidFill>
                  <a:srgbClr val="FF0000"/>
                </a:solidFill>
              </a:rPr>
              <a:t>B = A - C</a:t>
            </a:r>
            <a:endParaRPr lang="en-US" altLang="zh-CN" dirty="0">
              <a:solidFill>
                <a:srgbClr val="FF0000"/>
              </a:solidFill>
            </a:endParaRPr>
          </a:p>
          <a:p>
            <a:pPr indent="0">
              <a:spcBef>
                <a:spcPts val="1600"/>
              </a:spcBef>
            </a:pPr>
            <a:r>
              <a:rPr lang="zh-CN" altLang="en-US" dirty="0">
                <a:latin typeface="Times New Roman" panose="02020603050405020304" pitchFamily="18" charset="0"/>
              </a:rPr>
              <a:t>则</a:t>
            </a:r>
            <a:r>
              <a:rPr lang="en-US" altLang="zh-CN" dirty="0">
                <a:latin typeface="Times New Roman" panose="02020603050405020304" pitchFamily="18" charset="0"/>
              </a:rPr>
              <a:t>G</a:t>
            </a:r>
            <a:r>
              <a:rPr lang="zh-CN" altLang="en-US" dirty="0">
                <a:latin typeface="Times New Roman" panose="02020603050405020304" pitchFamily="18" charset="0"/>
              </a:rPr>
              <a:t>的</a:t>
            </a:r>
            <a:r>
              <a:rPr lang="zh-CN" altLang="en-US" dirty="0"/>
              <a:t>主析取范式</a:t>
            </a:r>
            <a:endParaRPr lang="zh-CN" altLang="en-US" dirty="0">
              <a:latin typeface="Times New Roman" panose="02020603050405020304" pitchFamily="18" charset="0"/>
            </a:endParaRPr>
          </a:p>
        </p:txBody>
      </p:sp>
      <p:sp>
        <p:nvSpPr>
          <p:cNvPr id="101381" name="Rectangle 4"/>
          <p:cNvSpPr>
            <a:spLocks noChangeArrowheads="1"/>
          </p:cNvSpPr>
          <p:nvPr/>
        </p:nvSpPr>
        <p:spPr bwMode="auto">
          <a:xfrm>
            <a:off x="1765" y="2886709"/>
            <a:ext cx="184731" cy="66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735" b="0">
              <a:solidFill>
                <a:srgbClr val="FF0000"/>
              </a:solidFill>
              <a:latin typeface="Times New Roman" panose="02020603050405020304" pitchFamily="18" charset="0"/>
            </a:endParaRPr>
          </a:p>
        </p:txBody>
      </p:sp>
      <p:graphicFrame>
        <p:nvGraphicFramePr>
          <p:cNvPr id="1594373" name="Object 5"/>
          <p:cNvGraphicFramePr>
            <a:graphicFrameLocks noChangeAspect="1"/>
          </p:cNvGraphicFramePr>
          <p:nvPr/>
        </p:nvGraphicFramePr>
        <p:xfrm>
          <a:off x="4575175" y="4978378"/>
          <a:ext cx="2235717" cy="1016235"/>
        </p:xfrm>
        <a:graphic>
          <a:graphicData uri="http://schemas.openxmlformats.org/presentationml/2006/ole">
            <mc:AlternateContent xmlns:mc="http://schemas.openxmlformats.org/markup-compatibility/2006">
              <mc:Choice xmlns:v="urn:schemas-microsoft-com:vml" Requires="v">
                <p:oleObj spid="_x0000_s67644" name="Equation" r:id="rId1" imgW="13411200" imgH="6096000" progId="Equation.DSMT4">
                  <p:embed/>
                </p:oleObj>
              </mc:Choice>
              <mc:Fallback>
                <p:oleObj name="Equation" r:id="rId1" imgW="13411200" imgH="6096000" progId="Equation.DSMT4">
                  <p:embed/>
                  <p:pic>
                    <p:nvPicPr>
                      <p:cNvPr id="0" name="Object 5"/>
                      <p:cNvPicPr>
                        <a:picLocks noChangeAspect="1" noChangeArrowheads="1"/>
                      </p:cNvPicPr>
                      <p:nvPr/>
                    </p:nvPicPr>
                    <p:blipFill>
                      <a:blip r:embed="rId2"/>
                      <a:srcRect/>
                      <a:stretch>
                        <a:fillRect/>
                      </a:stretch>
                    </p:blipFill>
                    <p:spPr bwMode="auto">
                      <a:xfrm>
                        <a:off x="4575175" y="4978378"/>
                        <a:ext cx="2235717" cy="10162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383" name="Rectangle 6"/>
          <p:cNvSpPr>
            <a:spLocks noChangeArrowheads="1"/>
          </p:cNvSpPr>
          <p:nvPr/>
        </p:nvSpPr>
        <p:spPr bwMode="auto">
          <a:xfrm>
            <a:off x="1765" y="-333487"/>
            <a:ext cx="184731" cy="66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735" b="0">
              <a:solidFill>
                <a:srgbClr val="FF0000"/>
              </a:solidFill>
              <a:latin typeface="Times New Roman" panose="02020603050405020304" pitchFamily="18" charset="0"/>
            </a:endParaRPr>
          </a:p>
        </p:txBody>
      </p:sp>
      <p:graphicFrame>
        <p:nvGraphicFramePr>
          <p:cNvPr id="8" name="Object 4"/>
          <p:cNvGraphicFramePr>
            <a:graphicFrameLocks noGrp="1" noChangeAspect="1"/>
          </p:cNvGraphicFramePr>
          <p:nvPr>
            <p:ph sz="half" idx="2"/>
          </p:nvPr>
        </p:nvGraphicFramePr>
        <p:xfrm>
          <a:off x="3732194" y="3007459"/>
          <a:ext cx="2134094" cy="1092453"/>
        </p:xfrm>
        <a:graphic>
          <a:graphicData uri="http://schemas.openxmlformats.org/presentationml/2006/ole">
            <mc:AlternateContent xmlns:mc="http://schemas.openxmlformats.org/markup-compatibility/2006">
              <mc:Choice xmlns:v="urn:schemas-microsoft-com:vml" Requires="v">
                <p:oleObj spid="_x0000_s67645" name="Equation" r:id="rId3" imgW="13106400" imgH="6705600" progId="Equation.DSMT4">
                  <p:embed/>
                </p:oleObj>
              </mc:Choice>
              <mc:Fallback>
                <p:oleObj name="Equation" r:id="rId3" imgW="13106400" imgH="6705600" progId="Equation.DSMT4">
                  <p:embed/>
                  <p:pic>
                    <p:nvPicPr>
                      <p:cNvPr id="0" name="Object 4"/>
                      <p:cNvPicPr>
                        <a:picLocks noGrp="1" noChangeAspect="1" noChangeArrowheads="1"/>
                      </p:cNvPicPr>
                      <p:nvPr/>
                    </p:nvPicPr>
                    <p:blipFill>
                      <a:blip r:embed="rId4"/>
                      <a:srcRect/>
                      <a:stretch>
                        <a:fillRect/>
                      </a:stretch>
                    </p:blipFill>
                    <p:spPr bwMode="auto">
                      <a:xfrm>
                        <a:off x="3732194" y="3007459"/>
                        <a:ext cx="2134094" cy="10924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a:xfrm>
            <a:off x="837553" y="58904"/>
            <a:ext cx="10758267" cy="924139"/>
          </a:xfrm>
        </p:spPr>
        <p:txBody>
          <a:bodyPr/>
          <a:lstStyle/>
          <a:p>
            <a:endParaRPr lang="zh-CN" altLang="en-US"/>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594371">
                                            <p:txEl>
                                              <p:pRg st="0" end="0"/>
                                            </p:txEl>
                                          </p:spTgt>
                                        </p:tgtEl>
                                        <p:attrNameLst>
                                          <p:attrName>style.visibility</p:attrName>
                                        </p:attrNameLst>
                                      </p:cBhvr>
                                      <p:to>
                                        <p:strVal val="visible"/>
                                      </p:to>
                                    </p:set>
                                    <p:anim calcmode="lin" valueType="num">
                                      <p:cBhvr>
                                        <p:cTn id="7" dur="500" fill="hold"/>
                                        <p:tgtEl>
                                          <p:spTgt spid="159437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94371">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1594371">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159437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594371">
                                            <p:txEl>
                                              <p:pRg st="1" end="1"/>
                                            </p:txEl>
                                          </p:spTgt>
                                        </p:tgtEl>
                                        <p:attrNameLst>
                                          <p:attrName>style.visibility</p:attrName>
                                        </p:attrNameLst>
                                      </p:cBhvr>
                                      <p:to>
                                        <p:strVal val="visible"/>
                                      </p:to>
                                    </p:set>
                                    <p:animEffect transition="in" filter="dissolve">
                                      <p:cBhvr>
                                        <p:cTn id="15" dur="500"/>
                                        <p:tgtEl>
                                          <p:spTgt spid="159437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94371">
                                            <p:txEl>
                                              <p:pRg st="2" end="2"/>
                                            </p:txEl>
                                          </p:spTgt>
                                        </p:tgtEl>
                                        <p:attrNameLst>
                                          <p:attrName>style.visibility</p:attrName>
                                        </p:attrNameLst>
                                      </p:cBhvr>
                                      <p:to>
                                        <p:strVal val="visible"/>
                                      </p:to>
                                    </p:set>
                                    <p:animEffect transition="in" filter="dissolve">
                                      <p:cBhvr>
                                        <p:cTn id="20" dur="500"/>
                                        <p:tgtEl>
                                          <p:spTgt spid="159437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594371">
                                            <p:txEl>
                                              <p:pRg st="3" end="3"/>
                                            </p:txEl>
                                          </p:spTgt>
                                        </p:tgtEl>
                                        <p:attrNameLst>
                                          <p:attrName>style.visibility</p:attrName>
                                        </p:attrNameLst>
                                      </p:cBhvr>
                                      <p:to>
                                        <p:strVal val="visible"/>
                                      </p:to>
                                    </p:set>
                                    <p:animEffect transition="in" filter="dissolve">
                                      <p:cBhvr>
                                        <p:cTn id="25" dur="500"/>
                                        <p:tgtEl>
                                          <p:spTgt spid="1594371">
                                            <p:txEl>
                                              <p:pRg st="3" end="3"/>
                                            </p:txEl>
                                          </p:spTgt>
                                        </p:tgtEl>
                                      </p:cBhvr>
                                    </p:animEffect>
                                  </p:childTnLst>
                                </p:cTn>
                              </p:par>
                            </p:childTnLst>
                          </p:cTn>
                        </p:par>
                        <p:par>
                          <p:cTn id="26" fill="hold">
                            <p:stCondLst>
                              <p:cond delay="500"/>
                            </p:stCondLst>
                            <p:childTnLst>
                              <p:par>
                                <p:cTn id="27" presetID="49" presetClass="entr" presetSubtype="0" decel="10000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 calcmode="lin" valueType="num">
                                      <p:cBhvr>
                                        <p:cTn id="31" dur="500" fill="hold"/>
                                        <p:tgtEl>
                                          <p:spTgt spid="8"/>
                                        </p:tgtEl>
                                        <p:attrNameLst>
                                          <p:attrName>style.rotation</p:attrName>
                                        </p:attrNameLst>
                                      </p:cBhvr>
                                      <p:tavLst>
                                        <p:tav tm="0">
                                          <p:val>
                                            <p:fltVal val="360"/>
                                          </p:val>
                                        </p:tav>
                                        <p:tav tm="100000">
                                          <p:val>
                                            <p:fltVal val="0"/>
                                          </p:val>
                                        </p:tav>
                                      </p:tavLst>
                                    </p:anim>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94371">
                                            <p:txEl>
                                              <p:pRg st="4" end="4"/>
                                            </p:txEl>
                                          </p:spTgt>
                                        </p:tgtEl>
                                        <p:attrNameLst>
                                          <p:attrName>style.visibility</p:attrName>
                                        </p:attrNameLst>
                                      </p:cBhvr>
                                      <p:to>
                                        <p:strVal val="visible"/>
                                      </p:to>
                                    </p:set>
                                    <p:animEffect transition="in" filter="dissolve">
                                      <p:cBhvr>
                                        <p:cTn id="37" dur="500"/>
                                        <p:tgtEl>
                                          <p:spTgt spid="1594371">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594371">
                                            <p:txEl>
                                              <p:pRg st="5" end="5"/>
                                            </p:txEl>
                                          </p:spTgt>
                                        </p:tgtEl>
                                        <p:attrNameLst>
                                          <p:attrName>style.visibility</p:attrName>
                                        </p:attrNameLst>
                                      </p:cBhvr>
                                      <p:to>
                                        <p:strVal val="visible"/>
                                      </p:to>
                                    </p:set>
                                    <p:animEffect transition="in" filter="dissolve">
                                      <p:cBhvr>
                                        <p:cTn id="42" dur="500"/>
                                        <p:tgtEl>
                                          <p:spTgt spid="1594371">
                                            <p:txEl>
                                              <p:pRg st="5" end="5"/>
                                            </p:txEl>
                                          </p:spTgt>
                                        </p:tgtEl>
                                      </p:cBhvr>
                                    </p:animEffect>
                                  </p:childTnLst>
                                </p:cTn>
                              </p:par>
                            </p:childTnLst>
                          </p:cTn>
                        </p:par>
                        <p:par>
                          <p:cTn id="43" fill="hold">
                            <p:stCondLst>
                              <p:cond delay="500"/>
                            </p:stCondLst>
                            <p:childTnLst>
                              <p:par>
                                <p:cTn id="44" presetID="49" presetClass="entr" presetSubtype="0" decel="100000" fill="hold" nodeType="afterEffect">
                                  <p:stCondLst>
                                    <p:cond delay="0"/>
                                  </p:stCondLst>
                                  <p:childTnLst>
                                    <p:set>
                                      <p:cBhvr>
                                        <p:cTn id="45" dur="1" fill="hold">
                                          <p:stCondLst>
                                            <p:cond delay="0"/>
                                          </p:stCondLst>
                                        </p:cTn>
                                        <p:tgtEl>
                                          <p:spTgt spid="1594373"/>
                                        </p:tgtEl>
                                        <p:attrNameLst>
                                          <p:attrName>style.visibility</p:attrName>
                                        </p:attrNameLst>
                                      </p:cBhvr>
                                      <p:to>
                                        <p:strVal val="visible"/>
                                      </p:to>
                                    </p:set>
                                    <p:anim calcmode="lin" valueType="num">
                                      <p:cBhvr>
                                        <p:cTn id="46" dur="500" fill="hold"/>
                                        <p:tgtEl>
                                          <p:spTgt spid="1594373"/>
                                        </p:tgtEl>
                                        <p:attrNameLst>
                                          <p:attrName>ppt_w</p:attrName>
                                        </p:attrNameLst>
                                      </p:cBhvr>
                                      <p:tavLst>
                                        <p:tav tm="0">
                                          <p:val>
                                            <p:fltVal val="0"/>
                                          </p:val>
                                        </p:tav>
                                        <p:tav tm="100000">
                                          <p:val>
                                            <p:strVal val="#ppt_w"/>
                                          </p:val>
                                        </p:tav>
                                      </p:tavLst>
                                    </p:anim>
                                    <p:anim calcmode="lin" valueType="num">
                                      <p:cBhvr>
                                        <p:cTn id="47" dur="500" fill="hold"/>
                                        <p:tgtEl>
                                          <p:spTgt spid="1594373"/>
                                        </p:tgtEl>
                                        <p:attrNameLst>
                                          <p:attrName>ppt_h</p:attrName>
                                        </p:attrNameLst>
                                      </p:cBhvr>
                                      <p:tavLst>
                                        <p:tav tm="0">
                                          <p:val>
                                            <p:fltVal val="0"/>
                                          </p:val>
                                        </p:tav>
                                        <p:tav tm="100000">
                                          <p:val>
                                            <p:strVal val="#ppt_h"/>
                                          </p:val>
                                        </p:tav>
                                      </p:tavLst>
                                    </p:anim>
                                    <p:anim calcmode="lin" valueType="num">
                                      <p:cBhvr>
                                        <p:cTn id="48" dur="500" fill="hold"/>
                                        <p:tgtEl>
                                          <p:spTgt spid="1594373"/>
                                        </p:tgtEl>
                                        <p:attrNameLst>
                                          <p:attrName>style.rotation</p:attrName>
                                        </p:attrNameLst>
                                      </p:cBhvr>
                                      <p:tavLst>
                                        <p:tav tm="0">
                                          <p:val>
                                            <p:fltVal val="360"/>
                                          </p:val>
                                        </p:tav>
                                        <p:tav tm="100000">
                                          <p:val>
                                            <p:fltVal val="0"/>
                                          </p:val>
                                        </p:tav>
                                      </p:tavLst>
                                    </p:anim>
                                    <p:animEffect transition="in" filter="fade">
                                      <p:cBhvr>
                                        <p:cTn id="49" dur="500"/>
                                        <p:tgtEl>
                                          <p:spTgt spid="1594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2"/>
          <p:cNvSpPr>
            <a:spLocks noGrp="1" noChangeArrowheads="1"/>
          </p:cNvSpPr>
          <p:nvPr>
            <p:ph type="title" idx="4294967295"/>
          </p:nvPr>
        </p:nvSpPr>
        <p:spPr>
          <a:xfrm>
            <a:off x="842896" y="203292"/>
            <a:ext cx="8064034" cy="707984"/>
          </a:xfrm>
        </p:spPr>
        <p:txBody>
          <a:bodyPr/>
          <a:lstStyle/>
          <a:p>
            <a:r>
              <a:rPr lang="zh-CN" altLang="en-US" dirty="0"/>
              <a:t>例</a:t>
            </a:r>
            <a:r>
              <a:rPr lang="en-US" altLang="zh-CN" dirty="0"/>
              <a:t>2.29</a:t>
            </a:r>
            <a:endParaRPr lang="zh-CN" altLang="en-US" dirty="0"/>
          </a:p>
        </p:txBody>
      </p:sp>
      <p:sp>
        <p:nvSpPr>
          <p:cNvPr id="118788" name="Rectangle 3"/>
          <p:cNvSpPr>
            <a:spLocks noGrp="1" noChangeArrowheads="1"/>
          </p:cNvSpPr>
          <p:nvPr>
            <p:ph type="body" idx="4294967295"/>
          </p:nvPr>
        </p:nvSpPr>
        <p:spPr>
          <a:xfrm>
            <a:off x="233473" y="945500"/>
            <a:ext cx="11731406" cy="707984"/>
          </a:xfrm>
        </p:spPr>
        <p:txBody>
          <a:bodyPr>
            <a:normAutofit/>
          </a:bodyPr>
          <a:lstStyle/>
          <a:p>
            <a:pPr marL="0" indent="0">
              <a:buNone/>
            </a:pPr>
            <a:r>
              <a:rPr lang="zh-CN" altLang="en-US" dirty="0">
                <a:solidFill>
                  <a:srgbClr val="C00000"/>
                </a:solidFill>
              </a:rPr>
              <a:t>例</a:t>
            </a:r>
            <a:r>
              <a:rPr lang="en-US" altLang="zh-CN" dirty="0">
                <a:solidFill>
                  <a:srgbClr val="C00000"/>
                </a:solidFill>
              </a:rPr>
              <a:t>2.29  </a:t>
            </a:r>
            <a:r>
              <a:rPr lang="zh-CN" altLang="en-US" dirty="0"/>
              <a:t>设Ｇ</a:t>
            </a:r>
            <a:r>
              <a:rPr lang="en-US" altLang="zh-CN" dirty="0"/>
              <a:t>=(</a:t>
            </a:r>
            <a:r>
              <a:rPr lang="zh-CN" altLang="en-US" dirty="0"/>
              <a:t>Ｐ∧Ｑ</a:t>
            </a:r>
            <a:r>
              <a:rPr lang="en-US" altLang="zh-CN" dirty="0"/>
              <a:t>)∨(</a:t>
            </a:r>
            <a:r>
              <a:rPr lang="en-US" altLang="zh-CN" dirty="0">
                <a:sym typeface="Symbol" panose="05050102010706020507" pitchFamily="18" charset="2"/>
              </a:rPr>
              <a:t></a:t>
            </a:r>
            <a:r>
              <a:rPr lang="zh-CN" altLang="en-US" dirty="0"/>
              <a:t>Ｐ∧Ｒ</a:t>
            </a:r>
            <a:r>
              <a:rPr lang="en-US" altLang="zh-CN" dirty="0"/>
              <a:t>)∨(</a:t>
            </a:r>
            <a:r>
              <a:rPr lang="en-US" altLang="zh-CN" dirty="0">
                <a:sym typeface="Symbol" panose="05050102010706020507" pitchFamily="18" charset="2"/>
              </a:rPr>
              <a:t></a:t>
            </a:r>
            <a:r>
              <a:rPr lang="zh-CN" altLang="en-US" dirty="0"/>
              <a:t>Ｑ∧</a:t>
            </a:r>
            <a:r>
              <a:rPr lang="zh-CN" altLang="en-US" dirty="0">
                <a:sym typeface="Symbol" panose="05050102010706020507" pitchFamily="18" charset="2"/>
              </a:rPr>
              <a:t></a:t>
            </a:r>
            <a:r>
              <a:rPr lang="zh-CN" altLang="en-US" dirty="0"/>
              <a:t>Ｒ</a:t>
            </a:r>
            <a:r>
              <a:rPr lang="en-US" altLang="zh-CN" dirty="0"/>
              <a:t>)</a:t>
            </a:r>
            <a:r>
              <a:rPr lang="zh-CN" altLang="en-US" dirty="0"/>
              <a:t>，求其对应的主析取范式和主合取范式。 </a:t>
            </a:r>
            <a:endParaRPr lang="zh-CN" altLang="en-US" dirty="0"/>
          </a:p>
        </p:txBody>
      </p:sp>
      <p:sp>
        <p:nvSpPr>
          <p:cNvPr id="118789" name="Rectangle 4"/>
          <p:cNvSpPr>
            <a:spLocks noChangeArrowheads="1"/>
          </p:cNvSpPr>
          <p:nvPr/>
        </p:nvSpPr>
        <p:spPr bwMode="auto">
          <a:xfrm>
            <a:off x="338100" y="1372394"/>
            <a:ext cx="11626779" cy="5405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5997" tIns="35997" rIns="35997" bIns="35997">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50000"/>
              </a:lnSpc>
              <a:buNone/>
            </a:pPr>
            <a:r>
              <a:rPr lang="zh-CN" altLang="en-US" sz="2400" dirty="0">
                <a:solidFill>
                  <a:srgbClr val="C00000"/>
                </a:solidFill>
                <a:latin typeface="微软雅黑" panose="020B0503020204020204" pitchFamily="34" charset="-122"/>
                <a:ea typeface="微软雅黑" panose="020B0503020204020204" pitchFamily="34" charset="-122"/>
              </a:rPr>
              <a:t>解 </a:t>
            </a:r>
            <a:r>
              <a:rPr lang="zh-CN" altLang="en-US" sz="2400" dirty="0">
                <a:latin typeface="微软雅黑" panose="020B0503020204020204" pitchFamily="34" charset="-122"/>
                <a:ea typeface="微软雅黑" panose="020B0503020204020204" pitchFamily="34" charset="-122"/>
              </a:rPr>
              <a:t>  </a:t>
            </a:r>
            <a:r>
              <a:rPr lang="zh-CN" altLang="en-US" sz="2400" dirty="0">
                <a:solidFill>
                  <a:prstClr val="black"/>
                </a:solidFill>
                <a:latin typeface="微软雅黑" panose="020B0503020204020204" pitchFamily="34" charset="-122"/>
                <a:ea typeface="微软雅黑" panose="020B0503020204020204" pitchFamily="34" charset="-122"/>
              </a:rPr>
              <a:t>Ｇ</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Ｐ∧Ｑ</a:t>
            </a:r>
            <a:r>
              <a:rPr lang="en-US"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Ｐ∧Ｒ</a:t>
            </a:r>
            <a:r>
              <a:rPr lang="en-US"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Ｑ∧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Ｒ</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defTabSz="1219200">
              <a:lnSpc>
                <a:spcPct val="150000"/>
              </a:lnSpc>
              <a:buNone/>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Ｐ∧Ｑ∧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Ｒ∨</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Ｒ</a:t>
            </a:r>
            <a:r>
              <a:rPr lang="en-US"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Ｐ∧</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Ｑ∨</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Ｒ</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Ｐ∨</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Ｐ</a:t>
            </a:r>
            <a:r>
              <a:rPr lang="en-US"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Ｑ∧</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Ｒ</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endParaRPr>
          </a:p>
          <a:p>
            <a:pPr defTabSz="1219200">
              <a:lnSpc>
                <a:spcPct val="150000"/>
              </a:lnSpc>
              <a:buNone/>
            </a:pPr>
            <a:r>
              <a:rPr lang="en-US" altLang="zh-CN" sz="2400" dirty="0">
                <a:latin typeface="微软雅黑" panose="020B0503020204020204" pitchFamily="34" charset="-122"/>
                <a:ea typeface="微软雅黑" panose="020B0503020204020204" pitchFamily="34" charset="-122"/>
              </a:rPr>
              <a:t>          = (</a:t>
            </a:r>
            <a:r>
              <a:rPr lang="zh-CN" altLang="en-US" sz="2400" dirty="0">
                <a:latin typeface="微软雅黑" panose="020B0503020204020204" pitchFamily="34" charset="-122"/>
                <a:ea typeface="微软雅黑" panose="020B0503020204020204" pitchFamily="34" charset="-122"/>
              </a:rPr>
              <a:t>Ｐ∧Ｑ∧Ｒ</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Ｐ∧Ｑ∧</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Ｒ</a:t>
            </a:r>
            <a:r>
              <a:rPr lang="en-US"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Ｐ∧Ｑ∧Ｒ</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742950" lvl="1" indent="-285750" defTabSz="1219200">
              <a:lnSpc>
                <a:spcPct val="150000"/>
              </a:lnSpc>
              <a:buNone/>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Ｐ∧</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Ｑ∧Ｒ</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Ｐ∧</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Ｑ∧</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Ｒ</a:t>
            </a:r>
            <a:r>
              <a:rPr lang="en-US"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Ｐ∧</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Ｑ∧</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Ｒ</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defTabSz="1219200">
              <a:lnSpc>
                <a:spcPct val="150000"/>
              </a:lnSpc>
              <a:buNone/>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Ｐ∧</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Ｑ∧</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Ｒ</a:t>
            </a:r>
            <a:r>
              <a:rPr lang="en-US"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Ｐ∧</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Ｑ∧Ｒ</a:t>
            </a:r>
            <a:r>
              <a:rPr lang="en-US"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Ｐ∧Ｑ∧Ｒ</a:t>
            </a: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marL="742950" lvl="1" indent="-285750" defTabSz="1219200">
              <a:lnSpc>
                <a:spcPct val="150000"/>
              </a:lnSpc>
              <a:buNone/>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Ｐ∧</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Ｑ∧</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Ｒ</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Ｐ∧Ｑ∧</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Ｒ</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Ｐ∧Ｑ∧Ｒ</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defTabSz="1219200">
              <a:lnSpc>
                <a:spcPct val="150000"/>
              </a:lnSpc>
              <a:buNone/>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3333FF"/>
                </a:solidFill>
                <a:latin typeface="微软雅黑" panose="020B0503020204020204" pitchFamily="34" charset="-122"/>
                <a:ea typeface="微软雅黑" panose="020B0503020204020204" pitchFamily="34" charset="-122"/>
              </a:rPr>
              <a:t>m</a:t>
            </a:r>
            <a:r>
              <a:rPr lang="en-US" altLang="zh-CN" sz="2400" baseline="-25000" dirty="0">
                <a:solidFill>
                  <a:srgbClr val="3333FF"/>
                </a:solidFill>
                <a:latin typeface="微软雅黑" panose="020B0503020204020204" pitchFamily="34" charset="-122"/>
                <a:ea typeface="微软雅黑" panose="020B0503020204020204" pitchFamily="34" charset="-122"/>
              </a:rPr>
              <a:t>0</a:t>
            </a:r>
            <a:r>
              <a:rPr lang="en-US" altLang="zh-CN" sz="2400" dirty="0">
                <a:solidFill>
                  <a:srgbClr val="3333FF"/>
                </a:solidFill>
                <a:latin typeface="微软雅黑" panose="020B0503020204020204" pitchFamily="34" charset="-122"/>
                <a:ea typeface="微软雅黑" panose="020B0503020204020204" pitchFamily="34" charset="-122"/>
              </a:rPr>
              <a:t>∨m</a:t>
            </a:r>
            <a:r>
              <a:rPr lang="en-US" altLang="zh-CN" sz="2400" baseline="-25000" dirty="0">
                <a:solidFill>
                  <a:srgbClr val="3333FF"/>
                </a:solidFill>
                <a:latin typeface="微软雅黑" panose="020B0503020204020204" pitchFamily="34" charset="-122"/>
                <a:ea typeface="微软雅黑" panose="020B0503020204020204" pitchFamily="34" charset="-122"/>
              </a:rPr>
              <a:t>1</a:t>
            </a:r>
            <a:r>
              <a:rPr lang="en-US" altLang="zh-CN" sz="2400" dirty="0">
                <a:solidFill>
                  <a:srgbClr val="3333FF"/>
                </a:solidFill>
                <a:latin typeface="微软雅黑" panose="020B0503020204020204" pitchFamily="34" charset="-122"/>
                <a:ea typeface="微软雅黑" panose="020B0503020204020204" pitchFamily="34" charset="-122"/>
              </a:rPr>
              <a:t>∨m</a:t>
            </a:r>
            <a:r>
              <a:rPr lang="en-US" altLang="zh-CN" sz="2400" baseline="-25000" dirty="0">
                <a:solidFill>
                  <a:srgbClr val="3333FF"/>
                </a:solidFill>
                <a:latin typeface="微软雅黑" panose="020B0503020204020204" pitchFamily="34" charset="-122"/>
                <a:ea typeface="微软雅黑" panose="020B0503020204020204" pitchFamily="34" charset="-122"/>
              </a:rPr>
              <a:t>3</a:t>
            </a:r>
            <a:r>
              <a:rPr lang="en-US" altLang="zh-CN" sz="2400" dirty="0">
                <a:solidFill>
                  <a:srgbClr val="3333FF"/>
                </a:solidFill>
                <a:latin typeface="微软雅黑" panose="020B0503020204020204" pitchFamily="34" charset="-122"/>
                <a:ea typeface="微软雅黑" panose="020B0503020204020204" pitchFamily="34" charset="-122"/>
              </a:rPr>
              <a:t>∨m</a:t>
            </a:r>
            <a:r>
              <a:rPr lang="en-US" altLang="zh-CN" sz="2400" baseline="-25000" dirty="0">
                <a:solidFill>
                  <a:srgbClr val="3333FF"/>
                </a:solidFill>
                <a:latin typeface="微软雅黑" panose="020B0503020204020204" pitchFamily="34" charset="-122"/>
                <a:ea typeface="微软雅黑" panose="020B0503020204020204" pitchFamily="34" charset="-122"/>
              </a:rPr>
              <a:t>4</a:t>
            </a:r>
            <a:r>
              <a:rPr lang="en-US" altLang="zh-CN" sz="2400" dirty="0">
                <a:solidFill>
                  <a:srgbClr val="3333FF"/>
                </a:solidFill>
                <a:latin typeface="微软雅黑" panose="020B0503020204020204" pitchFamily="34" charset="-122"/>
                <a:ea typeface="微软雅黑" panose="020B0503020204020204" pitchFamily="34" charset="-122"/>
              </a:rPr>
              <a:t>∨m</a:t>
            </a:r>
            <a:r>
              <a:rPr lang="en-US" altLang="zh-CN" sz="2400" baseline="-25000" dirty="0">
                <a:solidFill>
                  <a:srgbClr val="3333FF"/>
                </a:solidFill>
                <a:latin typeface="微软雅黑" panose="020B0503020204020204" pitchFamily="34" charset="-122"/>
                <a:ea typeface="微软雅黑" panose="020B0503020204020204" pitchFamily="34" charset="-122"/>
              </a:rPr>
              <a:t>6</a:t>
            </a:r>
            <a:r>
              <a:rPr lang="en-US" altLang="zh-CN" sz="2400" dirty="0">
                <a:solidFill>
                  <a:srgbClr val="3333FF"/>
                </a:solidFill>
                <a:latin typeface="微软雅黑" panose="020B0503020204020204" pitchFamily="34" charset="-122"/>
                <a:ea typeface="微软雅黑" panose="020B0503020204020204" pitchFamily="34" charset="-122"/>
              </a:rPr>
              <a:t>∨m</a:t>
            </a:r>
            <a:r>
              <a:rPr lang="en-US" altLang="zh-CN" sz="2400" baseline="-25000" dirty="0">
                <a:solidFill>
                  <a:srgbClr val="3333FF"/>
                </a:solidFill>
                <a:latin typeface="微软雅黑" panose="020B0503020204020204" pitchFamily="34" charset="-122"/>
                <a:ea typeface="微软雅黑" panose="020B0503020204020204" pitchFamily="34" charset="-122"/>
              </a:rPr>
              <a:t>7</a:t>
            </a:r>
            <a:r>
              <a:rPr lang="en-US" altLang="zh-CN" sz="2400" dirty="0">
                <a:solidFill>
                  <a:srgbClr val="3333FF"/>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主析取范式</a:t>
            </a:r>
            <a:r>
              <a:rPr lang="en-US" altLang="zh-CN" sz="2400" dirty="0">
                <a:solidFill>
                  <a:srgbClr val="0000FF"/>
                </a:solidFill>
                <a:sym typeface="Symbol" panose="05050102010706020507" pitchFamily="18" charset="2"/>
              </a:rPr>
              <a:t>A = {0, 1, 2, 3, 4, 5, 6, 7}</a:t>
            </a:r>
            <a:r>
              <a:rPr lang="zh-CN" altLang="en-US" sz="2400" dirty="0">
                <a:solidFill>
                  <a:srgbClr val="0000FF"/>
                </a:solidFill>
                <a:sym typeface="Symbol" panose="05050102010706020507" pitchFamily="18" charset="2"/>
              </a:rPr>
              <a:t>，</a:t>
            </a:r>
            <a:r>
              <a:rPr lang="en-US" altLang="zh-CN" sz="2400" dirty="0">
                <a:solidFill>
                  <a:srgbClr val="008000"/>
                </a:solidFill>
                <a:sym typeface="Symbol" panose="05050102010706020507" pitchFamily="18" charset="2"/>
              </a:rPr>
              <a:t>B = {0, 1, 3, 4, 6, 7}</a:t>
            </a:r>
            <a:r>
              <a:rPr lang="en-US" altLang="zh-CN" sz="2400" dirty="0">
                <a:solidFill>
                  <a:srgbClr val="0000FF"/>
                </a:solidFill>
                <a:sym typeface="Symbol" panose="05050102010706020507" pitchFamily="18" charset="2"/>
              </a:rPr>
              <a:t>	</a:t>
            </a:r>
            <a:r>
              <a:rPr lang="en-US" altLang="zh-CN" sz="2400" dirty="0">
                <a:solidFill>
                  <a:srgbClr val="800080"/>
                </a:solidFill>
                <a:sym typeface="Symbol" panose="05050102010706020507" pitchFamily="18" charset="2"/>
              </a:rPr>
              <a:t>C = {2, 5}</a:t>
            </a:r>
            <a:endParaRPr lang="en-US" altLang="zh-CN" sz="2400" baseline="-25000" dirty="0">
              <a:solidFill>
                <a:srgbClr val="800080"/>
              </a:solidFill>
            </a:endParaRPr>
          </a:p>
          <a:p>
            <a:pPr>
              <a:lnSpc>
                <a:spcPct val="114000"/>
              </a:lnSpc>
              <a:buNone/>
            </a:pPr>
            <a:r>
              <a:rPr lang="en-US" altLang="zh-CN" sz="2400" dirty="0">
                <a:latin typeface="微软雅黑" panose="020B0503020204020204" pitchFamily="34" charset="-122"/>
                <a:ea typeface="微软雅黑" panose="020B0503020204020204" pitchFamily="34" charset="-122"/>
              </a:rPr>
              <a:t>G = M</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∧M</a:t>
            </a:r>
            <a:r>
              <a:rPr lang="en-US" altLang="zh-CN" sz="2400" baseline="-25000" dirty="0">
                <a:latin typeface="微软雅黑" panose="020B0503020204020204" pitchFamily="34" charset="-122"/>
                <a:ea typeface="微软雅黑" panose="020B0503020204020204" pitchFamily="34" charset="-122"/>
              </a:rPr>
              <a:t>5</a:t>
            </a:r>
            <a:r>
              <a:rPr lang="en-US" altLang="zh-CN" sz="2400" dirty="0">
                <a:latin typeface="微软雅黑" panose="020B0503020204020204" pitchFamily="34" charset="-122"/>
                <a:ea typeface="微软雅黑" panose="020B0503020204020204" pitchFamily="34" charset="-122"/>
              </a:rPr>
              <a:t> = (P</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400" dirty="0">
                <a:latin typeface="微软雅黑" panose="020B0503020204020204" pitchFamily="34" charset="-122"/>
                <a:ea typeface="微软雅黑" panose="020B0503020204020204" pitchFamily="34" charset="-122"/>
              </a:rPr>
              <a:t>Q</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R)∧(</a:t>
            </a:r>
            <a:r>
              <a:rPr lang="en-US" altLang="zh-CN" sz="2400"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400" dirty="0">
                <a:latin typeface="微软雅黑" panose="020B0503020204020204" pitchFamily="34" charset="-122"/>
                <a:ea typeface="微软雅黑" panose="020B0503020204020204" pitchFamily="34" charset="-122"/>
              </a:rPr>
              <a:t>P</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Q</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400" dirty="0">
                <a:latin typeface="微软雅黑" panose="020B0503020204020204" pitchFamily="34" charset="-122"/>
                <a:ea typeface="微软雅黑" panose="020B0503020204020204" pitchFamily="34" charset="-122"/>
              </a:rPr>
              <a:t>R)	</a:t>
            </a:r>
            <a:r>
              <a:rPr lang="en-US" altLang="zh-CN" sz="2400" dirty="0"/>
              <a:t>                     </a:t>
            </a:r>
            <a:r>
              <a:rPr lang="en-US" altLang="zh-CN" sz="2400" dirty="0">
                <a:solidFill>
                  <a:srgbClr val="800080"/>
                </a:solidFill>
              </a:rPr>
              <a:t>──</a:t>
            </a:r>
            <a:r>
              <a:rPr lang="zh-CN" altLang="en-US" sz="2400" dirty="0">
                <a:solidFill>
                  <a:srgbClr val="800080"/>
                </a:solidFill>
              </a:rPr>
              <a:t>主合取范式</a:t>
            </a:r>
            <a:endParaRPr lang="zh-CN" altLang="en-US" sz="24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18789">
                                            <p:txEl>
                                              <p:pRg st="0" end="0"/>
                                            </p:txEl>
                                          </p:spTgt>
                                        </p:tgtEl>
                                        <p:attrNameLst>
                                          <p:attrName>style.visibility</p:attrName>
                                        </p:attrNameLst>
                                      </p:cBhvr>
                                      <p:to>
                                        <p:strVal val="visible"/>
                                      </p:to>
                                    </p:set>
                                    <p:anim calcmode="lin" valueType="num">
                                      <p:cBhvr>
                                        <p:cTn id="7" dur="1000" fill="hold"/>
                                        <p:tgtEl>
                                          <p:spTgt spid="11878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1878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18789">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18789">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118789">
                                            <p:txEl>
                                              <p:pRg st="1" end="1"/>
                                            </p:txEl>
                                          </p:spTgt>
                                        </p:tgtEl>
                                        <p:attrNameLst>
                                          <p:attrName>style.visibility</p:attrName>
                                        </p:attrNameLst>
                                      </p:cBhvr>
                                      <p:to>
                                        <p:strVal val="visible"/>
                                      </p:to>
                                    </p:set>
                                    <p:anim calcmode="lin" valueType="num">
                                      <p:cBhvr>
                                        <p:cTn id="15" dur="1000" fill="hold"/>
                                        <p:tgtEl>
                                          <p:spTgt spid="118789">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18789">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18789">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18789">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118789">
                                            <p:txEl>
                                              <p:pRg st="2" end="2"/>
                                            </p:txEl>
                                          </p:spTgt>
                                        </p:tgtEl>
                                        <p:attrNameLst>
                                          <p:attrName>style.visibility</p:attrName>
                                        </p:attrNameLst>
                                      </p:cBhvr>
                                      <p:to>
                                        <p:strVal val="visible"/>
                                      </p:to>
                                    </p:set>
                                    <p:anim calcmode="lin" valueType="num">
                                      <p:cBhvr>
                                        <p:cTn id="23" dur="1000" fill="hold"/>
                                        <p:tgtEl>
                                          <p:spTgt spid="118789">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118789">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118789">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118789">
                                            <p:txEl>
                                              <p:pRg st="2" end="2"/>
                                            </p:txEl>
                                          </p:spTgt>
                                        </p:tgtEl>
                                        <p:attrNameLst>
                                          <p:attrName>ppt_y</p:attrName>
                                        </p:attrNameLst>
                                      </p:cBhvr>
                                      <p:tavLst>
                                        <p:tav tm="0" fmla="#ppt_y+(sin(-2*pi*(1-$))*-#ppt_x+cos(-2*pi*(1-$))*(1-#ppt_y))*(1-$)">
                                          <p:val>
                                            <p:fltVal val="0"/>
                                          </p:val>
                                        </p:tav>
                                        <p:tav tm="100000">
                                          <p:val>
                                            <p:fltVal val="1"/>
                                          </p:val>
                                        </p:tav>
                                      </p:tavLst>
                                    </p:anim>
                                  </p:childTnLst>
                                </p:cTn>
                              </p:par>
                              <p:par>
                                <p:cTn id="27" presetID="15" presetClass="entr" presetSubtype="0" fill="hold" grpId="0" nodeType="withEffect">
                                  <p:stCondLst>
                                    <p:cond delay="0"/>
                                  </p:stCondLst>
                                  <p:childTnLst>
                                    <p:set>
                                      <p:cBhvr>
                                        <p:cTn id="28" dur="1" fill="hold">
                                          <p:stCondLst>
                                            <p:cond delay="0"/>
                                          </p:stCondLst>
                                        </p:cTn>
                                        <p:tgtEl>
                                          <p:spTgt spid="118789">
                                            <p:txEl>
                                              <p:pRg st="3" end="3"/>
                                            </p:txEl>
                                          </p:spTgt>
                                        </p:tgtEl>
                                        <p:attrNameLst>
                                          <p:attrName>style.visibility</p:attrName>
                                        </p:attrNameLst>
                                      </p:cBhvr>
                                      <p:to>
                                        <p:strVal val="visible"/>
                                      </p:to>
                                    </p:set>
                                    <p:anim calcmode="lin" valueType="num">
                                      <p:cBhvr>
                                        <p:cTn id="29" dur="1000" fill="hold"/>
                                        <p:tgtEl>
                                          <p:spTgt spid="118789">
                                            <p:txEl>
                                              <p:pRg st="3" end="3"/>
                                            </p:txEl>
                                          </p:spTgt>
                                        </p:tgtEl>
                                        <p:attrNameLst>
                                          <p:attrName>ppt_w</p:attrName>
                                        </p:attrNameLst>
                                      </p:cBhvr>
                                      <p:tavLst>
                                        <p:tav tm="0">
                                          <p:val>
                                            <p:fltVal val="0"/>
                                          </p:val>
                                        </p:tav>
                                        <p:tav tm="100000">
                                          <p:val>
                                            <p:strVal val="#ppt_w"/>
                                          </p:val>
                                        </p:tav>
                                      </p:tavLst>
                                    </p:anim>
                                    <p:anim calcmode="lin" valueType="num">
                                      <p:cBhvr>
                                        <p:cTn id="30" dur="1000" fill="hold"/>
                                        <p:tgtEl>
                                          <p:spTgt spid="118789">
                                            <p:txEl>
                                              <p:pRg st="3" end="3"/>
                                            </p:txEl>
                                          </p:spTgt>
                                        </p:tgtEl>
                                        <p:attrNameLst>
                                          <p:attrName>ppt_h</p:attrName>
                                        </p:attrNameLst>
                                      </p:cBhvr>
                                      <p:tavLst>
                                        <p:tav tm="0">
                                          <p:val>
                                            <p:fltVal val="0"/>
                                          </p:val>
                                        </p:tav>
                                        <p:tav tm="100000">
                                          <p:val>
                                            <p:strVal val="#ppt_h"/>
                                          </p:val>
                                        </p:tav>
                                      </p:tavLst>
                                    </p:anim>
                                    <p:anim calcmode="lin" valueType="num">
                                      <p:cBhvr>
                                        <p:cTn id="31" dur="1000" fill="hold"/>
                                        <p:tgtEl>
                                          <p:spTgt spid="118789">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118789">
                                            <p:txEl>
                                              <p:pRg st="3" end="3"/>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15" presetClass="entr" presetSubtype="0" fill="hold" grpId="0" nodeType="clickEffect">
                                  <p:stCondLst>
                                    <p:cond delay="0"/>
                                  </p:stCondLst>
                                  <p:childTnLst>
                                    <p:set>
                                      <p:cBhvr>
                                        <p:cTn id="36" dur="1" fill="hold">
                                          <p:stCondLst>
                                            <p:cond delay="0"/>
                                          </p:stCondLst>
                                        </p:cTn>
                                        <p:tgtEl>
                                          <p:spTgt spid="118789">
                                            <p:txEl>
                                              <p:pRg st="4" end="4"/>
                                            </p:txEl>
                                          </p:spTgt>
                                        </p:tgtEl>
                                        <p:attrNameLst>
                                          <p:attrName>style.visibility</p:attrName>
                                        </p:attrNameLst>
                                      </p:cBhvr>
                                      <p:to>
                                        <p:strVal val="visible"/>
                                      </p:to>
                                    </p:set>
                                    <p:anim calcmode="lin" valueType="num">
                                      <p:cBhvr>
                                        <p:cTn id="37" dur="1000" fill="hold"/>
                                        <p:tgtEl>
                                          <p:spTgt spid="118789">
                                            <p:txEl>
                                              <p:pRg st="4" end="4"/>
                                            </p:txEl>
                                          </p:spTgt>
                                        </p:tgtEl>
                                        <p:attrNameLst>
                                          <p:attrName>ppt_w</p:attrName>
                                        </p:attrNameLst>
                                      </p:cBhvr>
                                      <p:tavLst>
                                        <p:tav tm="0">
                                          <p:val>
                                            <p:fltVal val="0"/>
                                          </p:val>
                                        </p:tav>
                                        <p:tav tm="100000">
                                          <p:val>
                                            <p:strVal val="#ppt_w"/>
                                          </p:val>
                                        </p:tav>
                                      </p:tavLst>
                                    </p:anim>
                                    <p:anim calcmode="lin" valueType="num">
                                      <p:cBhvr>
                                        <p:cTn id="38" dur="1000" fill="hold"/>
                                        <p:tgtEl>
                                          <p:spTgt spid="118789">
                                            <p:txEl>
                                              <p:pRg st="4" end="4"/>
                                            </p:txEl>
                                          </p:spTgt>
                                        </p:tgtEl>
                                        <p:attrNameLst>
                                          <p:attrName>ppt_h</p:attrName>
                                        </p:attrNameLst>
                                      </p:cBhvr>
                                      <p:tavLst>
                                        <p:tav tm="0">
                                          <p:val>
                                            <p:fltVal val="0"/>
                                          </p:val>
                                        </p:tav>
                                        <p:tav tm="100000">
                                          <p:val>
                                            <p:strVal val="#ppt_h"/>
                                          </p:val>
                                        </p:tav>
                                      </p:tavLst>
                                    </p:anim>
                                    <p:anim calcmode="lin" valueType="num">
                                      <p:cBhvr>
                                        <p:cTn id="39" dur="1000" fill="hold"/>
                                        <p:tgtEl>
                                          <p:spTgt spid="118789">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118789">
                                            <p:txEl>
                                              <p:pRg st="4" end="4"/>
                                            </p:txEl>
                                          </p:spTgt>
                                        </p:tgtEl>
                                        <p:attrNameLst>
                                          <p:attrName>ppt_y</p:attrName>
                                        </p:attrNameLst>
                                      </p:cBhvr>
                                      <p:tavLst>
                                        <p:tav tm="0" fmla="#ppt_y+(sin(-2*pi*(1-$))*-#ppt_x+cos(-2*pi*(1-$))*(1-#ppt_y))*(1-$)">
                                          <p:val>
                                            <p:fltVal val="0"/>
                                          </p:val>
                                        </p:tav>
                                        <p:tav tm="100000">
                                          <p:val>
                                            <p:fltVal val="1"/>
                                          </p:val>
                                        </p:tav>
                                      </p:tavLst>
                                    </p:anim>
                                  </p:childTnLst>
                                </p:cTn>
                              </p:par>
                              <p:par>
                                <p:cTn id="41" presetID="15" presetClass="entr" presetSubtype="0" fill="hold" grpId="0" nodeType="withEffect">
                                  <p:stCondLst>
                                    <p:cond delay="0"/>
                                  </p:stCondLst>
                                  <p:childTnLst>
                                    <p:set>
                                      <p:cBhvr>
                                        <p:cTn id="42" dur="1" fill="hold">
                                          <p:stCondLst>
                                            <p:cond delay="0"/>
                                          </p:stCondLst>
                                        </p:cTn>
                                        <p:tgtEl>
                                          <p:spTgt spid="118789">
                                            <p:txEl>
                                              <p:pRg st="5" end="5"/>
                                            </p:txEl>
                                          </p:spTgt>
                                        </p:tgtEl>
                                        <p:attrNameLst>
                                          <p:attrName>style.visibility</p:attrName>
                                        </p:attrNameLst>
                                      </p:cBhvr>
                                      <p:to>
                                        <p:strVal val="visible"/>
                                      </p:to>
                                    </p:set>
                                    <p:anim calcmode="lin" valueType="num">
                                      <p:cBhvr>
                                        <p:cTn id="43" dur="1000" fill="hold"/>
                                        <p:tgtEl>
                                          <p:spTgt spid="118789">
                                            <p:txEl>
                                              <p:pRg st="5" end="5"/>
                                            </p:txEl>
                                          </p:spTgt>
                                        </p:tgtEl>
                                        <p:attrNameLst>
                                          <p:attrName>ppt_w</p:attrName>
                                        </p:attrNameLst>
                                      </p:cBhvr>
                                      <p:tavLst>
                                        <p:tav tm="0">
                                          <p:val>
                                            <p:fltVal val="0"/>
                                          </p:val>
                                        </p:tav>
                                        <p:tav tm="100000">
                                          <p:val>
                                            <p:strVal val="#ppt_w"/>
                                          </p:val>
                                        </p:tav>
                                      </p:tavLst>
                                    </p:anim>
                                    <p:anim calcmode="lin" valueType="num">
                                      <p:cBhvr>
                                        <p:cTn id="44" dur="1000" fill="hold"/>
                                        <p:tgtEl>
                                          <p:spTgt spid="118789">
                                            <p:txEl>
                                              <p:pRg st="5" end="5"/>
                                            </p:txEl>
                                          </p:spTgt>
                                        </p:tgtEl>
                                        <p:attrNameLst>
                                          <p:attrName>ppt_h</p:attrName>
                                        </p:attrNameLst>
                                      </p:cBhvr>
                                      <p:tavLst>
                                        <p:tav tm="0">
                                          <p:val>
                                            <p:fltVal val="0"/>
                                          </p:val>
                                        </p:tav>
                                        <p:tav tm="100000">
                                          <p:val>
                                            <p:strVal val="#ppt_h"/>
                                          </p:val>
                                        </p:tav>
                                      </p:tavLst>
                                    </p:anim>
                                    <p:anim calcmode="lin" valueType="num">
                                      <p:cBhvr>
                                        <p:cTn id="45" dur="1000" fill="hold"/>
                                        <p:tgtEl>
                                          <p:spTgt spid="118789">
                                            <p:txEl>
                                              <p:pRg st="5" end="5"/>
                                            </p:txEl>
                                          </p:spTgt>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118789">
                                            <p:txEl>
                                              <p:pRg st="5" end="5"/>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7" fill="hold">
                      <p:stCondLst>
                        <p:cond delay="indefinite"/>
                      </p:stCondLst>
                      <p:childTnLst>
                        <p:par>
                          <p:cTn id="48" fill="hold">
                            <p:stCondLst>
                              <p:cond delay="0"/>
                            </p:stCondLst>
                            <p:childTnLst>
                              <p:par>
                                <p:cTn id="49" presetID="15" presetClass="entr" presetSubtype="0" fill="hold" grpId="0" nodeType="clickEffect">
                                  <p:stCondLst>
                                    <p:cond delay="0"/>
                                  </p:stCondLst>
                                  <p:childTnLst>
                                    <p:set>
                                      <p:cBhvr>
                                        <p:cTn id="50" dur="1" fill="hold">
                                          <p:stCondLst>
                                            <p:cond delay="0"/>
                                          </p:stCondLst>
                                        </p:cTn>
                                        <p:tgtEl>
                                          <p:spTgt spid="118789">
                                            <p:txEl>
                                              <p:pRg st="6" end="6"/>
                                            </p:txEl>
                                          </p:spTgt>
                                        </p:tgtEl>
                                        <p:attrNameLst>
                                          <p:attrName>style.visibility</p:attrName>
                                        </p:attrNameLst>
                                      </p:cBhvr>
                                      <p:to>
                                        <p:strVal val="visible"/>
                                      </p:to>
                                    </p:set>
                                    <p:anim calcmode="lin" valueType="num">
                                      <p:cBhvr>
                                        <p:cTn id="51" dur="1000" fill="hold"/>
                                        <p:tgtEl>
                                          <p:spTgt spid="118789">
                                            <p:txEl>
                                              <p:pRg st="6" end="6"/>
                                            </p:txEl>
                                          </p:spTgt>
                                        </p:tgtEl>
                                        <p:attrNameLst>
                                          <p:attrName>ppt_w</p:attrName>
                                        </p:attrNameLst>
                                      </p:cBhvr>
                                      <p:tavLst>
                                        <p:tav tm="0">
                                          <p:val>
                                            <p:fltVal val="0"/>
                                          </p:val>
                                        </p:tav>
                                        <p:tav tm="100000">
                                          <p:val>
                                            <p:strVal val="#ppt_w"/>
                                          </p:val>
                                        </p:tav>
                                      </p:tavLst>
                                    </p:anim>
                                    <p:anim calcmode="lin" valueType="num">
                                      <p:cBhvr>
                                        <p:cTn id="52" dur="1000" fill="hold"/>
                                        <p:tgtEl>
                                          <p:spTgt spid="118789">
                                            <p:txEl>
                                              <p:pRg st="6" end="6"/>
                                            </p:txEl>
                                          </p:spTgt>
                                        </p:tgtEl>
                                        <p:attrNameLst>
                                          <p:attrName>ppt_h</p:attrName>
                                        </p:attrNameLst>
                                      </p:cBhvr>
                                      <p:tavLst>
                                        <p:tav tm="0">
                                          <p:val>
                                            <p:fltVal val="0"/>
                                          </p:val>
                                        </p:tav>
                                        <p:tav tm="100000">
                                          <p:val>
                                            <p:strVal val="#ppt_h"/>
                                          </p:val>
                                        </p:tav>
                                      </p:tavLst>
                                    </p:anim>
                                    <p:anim calcmode="lin" valueType="num">
                                      <p:cBhvr>
                                        <p:cTn id="53" dur="1000" fill="hold"/>
                                        <p:tgtEl>
                                          <p:spTgt spid="118789">
                                            <p:txEl>
                                              <p:pRg st="6" end="6"/>
                                            </p:txEl>
                                          </p:spTgt>
                                        </p:tgtEl>
                                        <p:attrNameLst>
                                          <p:attrName>ppt_x</p:attrName>
                                        </p:attrNameLst>
                                      </p:cBhvr>
                                      <p:tavLst>
                                        <p:tav tm="0" fmla="#ppt_x+(cos(-2*pi*(1-$))*-#ppt_x-sin(-2*pi*(1-$))*(1-#ppt_y))*(1-$)">
                                          <p:val>
                                            <p:fltVal val="0"/>
                                          </p:val>
                                        </p:tav>
                                        <p:tav tm="100000">
                                          <p:val>
                                            <p:fltVal val="1"/>
                                          </p:val>
                                        </p:tav>
                                      </p:tavLst>
                                    </p:anim>
                                    <p:anim calcmode="lin" valueType="num">
                                      <p:cBhvr>
                                        <p:cTn id="54" dur="1000" fill="hold"/>
                                        <p:tgtEl>
                                          <p:spTgt spid="118789">
                                            <p:txEl>
                                              <p:pRg st="6" end="6"/>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5" fill="hold">
                      <p:stCondLst>
                        <p:cond delay="indefinite"/>
                      </p:stCondLst>
                      <p:childTnLst>
                        <p:par>
                          <p:cTn id="56" fill="hold">
                            <p:stCondLst>
                              <p:cond delay="0"/>
                            </p:stCondLst>
                            <p:childTnLst>
                              <p:par>
                                <p:cTn id="57" presetID="15" presetClass="entr" presetSubtype="0" fill="hold" grpId="0" nodeType="clickEffect">
                                  <p:stCondLst>
                                    <p:cond delay="0"/>
                                  </p:stCondLst>
                                  <p:childTnLst>
                                    <p:set>
                                      <p:cBhvr>
                                        <p:cTn id="58" dur="1" fill="hold">
                                          <p:stCondLst>
                                            <p:cond delay="0"/>
                                          </p:stCondLst>
                                        </p:cTn>
                                        <p:tgtEl>
                                          <p:spTgt spid="118789">
                                            <p:txEl>
                                              <p:pRg st="7" end="7"/>
                                            </p:txEl>
                                          </p:spTgt>
                                        </p:tgtEl>
                                        <p:attrNameLst>
                                          <p:attrName>style.visibility</p:attrName>
                                        </p:attrNameLst>
                                      </p:cBhvr>
                                      <p:to>
                                        <p:strVal val="visible"/>
                                      </p:to>
                                    </p:set>
                                    <p:anim calcmode="lin" valueType="num">
                                      <p:cBhvr>
                                        <p:cTn id="59" dur="1000" fill="hold"/>
                                        <p:tgtEl>
                                          <p:spTgt spid="118789">
                                            <p:txEl>
                                              <p:pRg st="7" end="7"/>
                                            </p:txEl>
                                          </p:spTgt>
                                        </p:tgtEl>
                                        <p:attrNameLst>
                                          <p:attrName>ppt_w</p:attrName>
                                        </p:attrNameLst>
                                      </p:cBhvr>
                                      <p:tavLst>
                                        <p:tav tm="0">
                                          <p:val>
                                            <p:fltVal val="0"/>
                                          </p:val>
                                        </p:tav>
                                        <p:tav tm="100000">
                                          <p:val>
                                            <p:strVal val="#ppt_w"/>
                                          </p:val>
                                        </p:tav>
                                      </p:tavLst>
                                    </p:anim>
                                    <p:anim calcmode="lin" valueType="num">
                                      <p:cBhvr>
                                        <p:cTn id="60" dur="1000" fill="hold"/>
                                        <p:tgtEl>
                                          <p:spTgt spid="118789">
                                            <p:txEl>
                                              <p:pRg st="7" end="7"/>
                                            </p:txEl>
                                          </p:spTgt>
                                        </p:tgtEl>
                                        <p:attrNameLst>
                                          <p:attrName>ppt_h</p:attrName>
                                        </p:attrNameLst>
                                      </p:cBhvr>
                                      <p:tavLst>
                                        <p:tav tm="0">
                                          <p:val>
                                            <p:fltVal val="0"/>
                                          </p:val>
                                        </p:tav>
                                        <p:tav tm="100000">
                                          <p:val>
                                            <p:strVal val="#ppt_h"/>
                                          </p:val>
                                        </p:tav>
                                      </p:tavLst>
                                    </p:anim>
                                    <p:anim calcmode="lin" valueType="num">
                                      <p:cBhvr>
                                        <p:cTn id="61" dur="1000" fill="hold"/>
                                        <p:tgtEl>
                                          <p:spTgt spid="118789">
                                            <p:txEl>
                                              <p:pRg st="7" end="7"/>
                                            </p:txEl>
                                          </p:spTgt>
                                        </p:tgtEl>
                                        <p:attrNameLst>
                                          <p:attrName>ppt_x</p:attrName>
                                        </p:attrNameLst>
                                      </p:cBhvr>
                                      <p:tavLst>
                                        <p:tav tm="0" fmla="#ppt_x+(cos(-2*pi*(1-$))*-#ppt_x-sin(-2*pi*(1-$))*(1-#ppt_y))*(1-$)">
                                          <p:val>
                                            <p:fltVal val="0"/>
                                          </p:val>
                                        </p:tav>
                                        <p:tav tm="100000">
                                          <p:val>
                                            <p:fltVal val="1"/>
                                          </p:val>
                                        </p:tav>
                                      </p:tavLst>
                                    </p:anim>
                                    <p:anim calcmode="lin" valueType="num">
                                      <p:cBhvr>
                                        <p:cTn id="62" dur="1000" fill="hold"/>
                                        <p:tgtEl>
                                          <p:spTgt spid="118789">
                                            <p:txEl>
                                              <p:pRg st="7" end="7"/>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9" grpId="0" autoUpdateAnimBg="0" uiExpand="1"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2"/>
          <p:cNvSpPr>
            <a:spLocks noGrp="1" noChangeArrowheads="1"/>
          </p:cNvSpPr>
          <p:nvPr>
            <p:ph type="title" idx="4294967295"/>
          </p:nvPr>
        </p:nvSpPr>
        <p:spPr>
          <a:xfrm>
            <a:off x="842896" y="215334"/>
            <a:ext cx="8064034" cy="707984"/>
          </a:xfrm>
        </p:spPr>
        <p:txBody>
          <a:bodyPr/>
          <a:lstStyle/>
          <a:p>
            <a:endParaRPr lang="zh-CN" altLang="en-US" dirty="0"/>
          </a:p>
        </p:txBody>
      </p:sp>
      <p:grpSp>
        <p:nvGrpSpPr>
          <p:cNvPr id="8" name="组合 7"/>
          <p:cNvGrpSpPr/>
          <p:nvPr/>
        </p:nvGrpSpPr>
        <p:grpSpPr>
          <a:xfrm>
            <a:off x="842896" y="1219994"/>
            <a:ext cx="10979256" cy="3067056"/>
            <a:chOff x="592985" y="3429000"/>
            <a:chExt cx="10221022" cy="3066346"/>
          </a:xfrm>
        </p:grpSpPr>
        <p:sp>
          <p:nvSpPr>
            <p:cNvPr id="6" name="卷形: 水平 5"/>
            <p:cNvSpPr/>
            <p:nvPr/>
          </p:nvSpPr>
          <p:spPr>
            <a:xfrm>
              <a:off x="592985" y="3429000"/>
              <a:ext cx="9978895" cy="306634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lnSpc>
                  <a:spcPct val="150000"/>
                </a:lnSpc>
              </a:pPr>
              <a:r>
                <a:rPr lang="zh-CN" altLang="en-US" b="1" dirty="0">
                  <a:solidFill>
                    <a:prstClr val="white"/>
                  </a:solidFill>
                  <a:latin typeface="微软雅黑" panose="020B0503020204020204" pitchFamily="34" charset="-122"/>
                  <a:ea typeface="微软雅黑" panose="020B0503020204020204" pitchFamily="34" charset="-122"/>
                </a:rPr>
                <a:t>主合取范式、主析取范式的计算方法</a:t>
              </a:r>
              <a:endParaRPr lang="zh-CN" altLang="en-US" b="1" dirty="0">
                <a:solidFill>
                  <a:prstClr val="white"/>
                </a:solidFill>
                <a:latin typeface="微软雅黑" panose="020B0503020204020204" pitchFamily="34" charset="-122"/>
                <a:ea typeface="微软雅黑" panose="020B0503020204020204" pitchFamily="34" charset="-122"/>
              </a:endParaRPr>
            </a:p>
            <a:p>
              <a:pPr indent="457200" defTabSz="914400">
                <a:lnSpc>
                  <a:spcPct val="150000"/>
                </a:lnSpc>
              </a:pPr>
              <a:r>
                <a:rPr lang="zh-CN" altLang="en-US" b="1" dirty="0">
                  <a:solidFill>
                    <a:prstClr val="white"/>
                  </a:solidFill>
                  <a:latin typeface="微软雅黑" panose="020B0503020204020204" pitchFamily="34" charset="-122"/>
                  <a:ea typeface="微软雅黑" panose="020B0503020204020204" pitchFamily="34" charset="-122"/>
                </a:rPr>
                <a:t>（</a:t>
              </a:r>
              <a:r>
                <a:rPr lang="en-US" altLang="zh-CN" b="1" dirty="0">
                  <a:solidFill>
                    <a:prstClr val="white"/>
                  </a:solidFill>
                  <a:latin typeface="微软雅黑" panose="020B0503020204020204" pitchFamily="34" charset="-122"/>
                  <a:ea typeface="微软雅黑" panose="020B0503020204020204" pitchFamily="34" charset="-122"/>
                </a:rPr>
                <a:t>1</a:t>
              </a:r>
              <a:r>
                <a:rPr lang="zh-CN" altLang="en-US" b="1" dirty="0">
                  <a:solidFill>
                    <a:prstClr val="white"/>
                  </a:solidFill>
                  <a:latin typeface="微软雅黑" panose="020B0503020204020204" pitchFamily="34" charset="-122"/>
                  <a:ea typeface="微软雅黑" panose="020B0503020204020204" pitchFamily="34" charset="-122"/>
                </a:rPr>
                <a:t>）公式转换法</a:t>
              </a:r>
              <a:endParaRPr lang="zh-CN" altLang="en-US" b="1" dirty="0">
                <a:solidFill>
                  <a:prstClr val="white"/>
                </a:solidFill>
                <a:latin typeface="微软雅黑" panose="020B0503020204020204" pitchFamily="34" charset="-122"/>
                <a:ea typeface="微软雅黑" panose="020B0503020204020204" pitchFamily="34" charset="-122"/>
              </a:endParaRPr>
            </a:p>
            <a:p>
              <a:pPr indent="457200" defTabSz="914400">
                <a:lnSpc>
                  <a:spcPct val="150000"/>
                </a:lnSpc>
              </a:pPr>
              <a:r>
                <a:rPr lang="zh-CN" altLang="en-US" b="1" dirty="0">
                  <a:solidFill>
                    <a:prstClr val="white"/>
                  </a:solidFill>
                  <a:latin typeface="微软雅黑" panose="020B0503020204020204" pitchFamily="34" charset="-122"/>
                  <a:ea typeface="微软雅黑" panose="020B0503020204020204" pitchFamily="34" charset="-122"/>
                </a:rPr>
                <a:t>（</a:t>
              </a:r>
              <a:r>
                <a:rPr lang="en-US" altLang="zh-CN" b="1" dirty="0">
                  <a:solidFill>
                    <a:prstClr val="white"/>
                  </a:solidFill>
                  <a:latin typeface="微软雅黑" panose="020B0503020204020204" pitchFamily="34" charset="-122"/>
                  <a:ea typeface="微软雅黑" panose="020B0503020204020204" pitchFamily="34" charset="-122"/>
                </a:rPr>
                <a:t>2</a:t>
              </a:r>
              <a:r>
                <a:rPr lang="zh-CN" altLang="en-US" b="1" dirty="0">
                  <a:solidFill>
                    <a:prstClr val="white"/>
                  </a:solidFill>
                  <a:latin typeface="微软雅黑" panose="020B0503020204020204" pitchFamily="34" charset="-122"/>
                  <a:ea typeface="微软雅黑" panose="020B0503020204020204" pitchFamily="34" charset="-122"/>
                </a:rPr>
                <a:t>）真值表技术</a:t>
              </a:r>
              <a:endParaRPr lang="zh-CN" altLang="en-US" b="1" dirty="0">
                <a:solidFill>
                  <a:prstClr val="white"/>
                </a:solidFill>
                <a:latin typeface="微软雅黑" panose="020B0503020204020204" pitchFamily="34" charset="-122"/>
                <a:ea typeface="微软雅黑" panose="020B0503020204020204" pitchFamily="34" charset="-122"/>
              </a:endParaRPr>
            </a:p>
            <a:p>
              <a:pPr indent="457200" defTabSz="914400">
                <a:lnSpc>
                  <a:spcPct val="150000"/>
                </a:lnSpc>
              </a:pPr>
              <a:r>
                <a:rPr lang="zh-CN" altLang="en-US" b="1" dirty="0">
                  <a:solidFill>
                    <a:prstClr val="white"/>
                  </a:solidFill>
                  <a:latin typeface="微软雅黑" panose="020B0503020204020204" pitchFamily="34" charset="-122"/>
                  <a:ea typeface="微软雅黑" panose="020B0503020204020204" pitchFamily="34" charset="-122"/>
                </a:rPr>
                <a:t>（</a:t>
              </a:r>
              <a:r>
                <a:rPr lang="en-US" altLang="zh-CN" b="1" dirty="0">
                  <a:solidFill>
                    <a:prstClr val="white"/>
                  </a:solidFill>
                  <a:latin typeface="微软雅黑" panose="020B0503020204020204" pitchFamily="34" charset="-122"/>
                  <a:ea typeface="微软雅黑" panose="020B0503020204020204" pitchFamily="34" charset="-122"/>
                </a:rPr>
                <a:t>3</a:t>
              </a:r>
              <a:r>
                <a:rPr lang="zh-CN" altLang="en-US" b="1" dirty="0">
                  <a:solidFill>
                    <a:prstClr val="white"/>
                  </a:solidFill>
                  <a:latin typeface="微软雅黑" panose="020B0503020204020204" pitchFamily="34" charset="-122"/>
                  <a:ea typeface="微软雅黑" panose="020B0503020204020204" pitchFamily="34" charset="-122"/>
                </a:rPr>
                <a:t>）主范式转换法</a:t>
              </a:r>
              <a:endParaRPr lang="zh-CN" altLang="en-US" b="1" dirty="0">
                <a:solidFill>
                  <a:prstClr val="white"/>
                </a:solidFill>
                <a:latin typeface="微软雅黑" panose="020B0503020204020204" pitchFamily="34" charset="-122"/>
                <a:ea typeface="微软雅黑" panose="020B0503020204020204" pitchFamily="34" charset="-122"/>
              </a:endParaRPr>
            </a:p>
          </p:txBody>
        </p:sp>
        <p:sp>
          <p:nvSpPr>
            <p:cNvPr id="7" name="爆炸形: 8 pt  6"/>
            <p:cNvSpPr/>
            <p:nvPr/>
          </p:nvSpPr>
          <p:spPr>
            <a:xfrm>
              <a:off x="7577193" y="3468424"/>
              <a:ext cx="3236814" cy="129472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r>
                <a:rPr lang="zh-CN" altLang="en-US" sz="2400" b="1" dirty="0">
                  <a:solidFill>
                    <a:prstClr val="white"/>
                  </a:solidFill>
                  <a:latin typeface="Arial" panose="020B0604020202020204"/>
                  <a:ea typeface="微软雅黑" panose="020B0503020204020204" pitchFamily="34" charset="-122"/>
                </a:rPr>
                <a:t>总结</a:t>
              </a:r>
              <a:endParaRPr lang="zh-CN" altLang="en-US" sz="2400" dirty="0">
                <a:solidFill>
                  <a:prstClr val="white"/>
                </a:solidFill>
                <a:latin typeface="Arial" panose="020B0604020202020204"/>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79682" name="Rectangle 2"/>
          <p:cNvSpPr>
            <a:spLocks noGrp="1" noChangeArrowheads="1"/>
          </p:cNvSpPr>
          <p:nvPr>
            <p:ph type="body" idx="1"/>
          </p:nvPr>
        </p:nvSpPr>
        <p:spPr>
          <a:xfrm>
            <a:off x="816869" y="1197252"/>
            <a:ext cx="10755157" cy="2191877"/>
          </a:xfrm>
        </p:spPr>
        <p:txBody>
          <a:bodyPr/>
          <a:lstStyle/>
          <a:p>
            <a:pPr marL="609600" indent="-609600">
              <a:spcBef>
                <a:spcPct val="0"/>
              </a:spcBef>
              <a:buClr>
                <a:srgbClr val="0000CC"/>
              </a:buClr>
            </a:pPr>
            <a:r>
              <a:rPr lang="zh-CN" altLang="en-US" dirty="0"/>
              <a:t>莱布尼兹</a:t>
            </a:r>
            <a:r>
              <a:rPr lang="en-US" altLang="zh-CN" dirty="0"/>
              <a:t>(G. W. Leibnitz</a:t>
            </a:r>
            <a:r>
              <a:rPr lang="zh-CN" altLang="en-US" dirty="0"/>
              <a:t>，</a:t>
            </a:r>
            <a:r>
              <a:rPr lang="en-US" altLang="zh-CN" dirty="0"/>
              <a:t>1646</a:t>
            </a:r>
            <a:r>
              <a:rPr lang="zh-CN" altLang="en-US" dirty="0"/>
              <a:t>～</a:t>
            </a:r>
            <a:r>
              <a:rPr lang="en-US" altLang="zh-CN" dirty="0"/>
              <a:t>1716)</a:t>
            </a:r>
            <a:endParaRPr lang="en-US" altLang="zh-CN" dirty="0"/>
          </a:p>
          <a:p>
            <a:pPr marL="609600" indent="-609600">
              <a:spcBef>
                <a:spcPct val="0"/>
              </a:spcBef>
              <a:buClr>
                <a:srgbClr val="0000CC"/>
              </a:buClr>
            </a:pPr>
            <a:r>
              <a:rPr lang="zh-CN" altLang="en-US" dirty="0"/>
              <a:t>德</a:t>
            </a:r>
            <a:r>
              <a:rPr lang="en-US" altLang="zh-CN" dirty="0"/>
              <a:t>·</a:t>
            </a:r>
            <a:r>
              <a:rPr lang="zh-CN" altLang="en-US" dirty="0"/>
              <a:t>摩根</a:t>
            </a:r>
            <a:r>
              <a:rPr lang="en-US" altLang="zh-CN" dirty="0"/>
              <a:t>(A. De Morgen</a:t>
            </a:r>
            <a:r>
              <a:rPr lang="zh-CN" altLang="en-US" dirty="0"/>
              <a:t>，</a:t>
            </a:r>
            <a:r>
              <a:rPr lang="en-US" altLang="zh-CN" dirty="0"/>
              <a:t>1806</a:t>
            </a:r>
            <a:r>
              <a:rPr lang="zh-CN" altLang="en-US" dirty="0"/>
              <a:t>～</a:t>
            </a:r>
            <a:r>
              <a:rPr lang="en-US" altLang="zh-CN" dirty="0"/>
              <a:t>1871)</a:t>
            </a:r>
            <a:endParaRPr lang="en-US" altLang="zh-CN" dirty="0"/>
          </a:p>
          <a:p>
            <a:pPr marL="609600" indent="-609600">
              <a:spcBef>
                <a:spcPct val="0"/>
              </a:spcBef>
              <a:buClr>
                <a:srgbClr val="0000CC"/>
              </a:buClr>
            </a:pPr>
            <a:r>
              <a:rPr lang="zh-CN" altLang="en-US" dirty="0"/>
              <a:t>乔治</a:t>
            </a:r>
            <a:r>
              <a:rPr lang="en-US" altLang="zh-CN" dirty="0"/>
              <a:t>·</a:t>
            </a:r>
            <a:r>
              <a:rPr lang="zh-CN" altLang="en-US" dirty="0"/>
              <a:t>布尔</a:t>
            </a:r>
            <a:r>
              <a:rPr lang="en-US" altLang="zh-CN" dirty="0"/>
              <a:t>(George Boole</a:t>
            </a:r>
            <a:r>
              <a:rPr lang="zh-CN" altLang="en-US" dirty="0"/>
              <a:t>，</a:t>
            </a:r>
            <a:r>
              <a:rPr lang="en-US" altLang="zh-CN" dirty="0"/>
              <a:t>1815</a:t>
            </a:r>
            <a:r>
              <a:rPr lang="zh-CN" altLang="en-US" dirty="0"/>
              <a:t>～</a:t>
            </a:r>
            <a:r>
              <a:rPr lang="en-US" altLang="zh-CN" dirty="0"/>
              <a:t>1864)</a:t>
            </a:r>
            <a:endParaRPr lang="zh-CN" altLang="en-US" b="0" dirty="0">
              <a:solidFill>
                <a:srgbClr val="FF0000"/>
              </a:solidFill>
            </a:endParaRPr>
          </a:p>
        </p:txBody>
      </p:sp>
      <p:sp>
        <p:nvSpPr>
          <p:cNvPr id="4100" name="Rectangle 3"/>
          <p:cNvSpPr>
            <a:spLocks noGrp="1" noChangeArrowheads="1"/>
          </p:cNvSpPr>
          <p:nvPr>
            <p:ph type="title"/>
          </p:nvPr>
        </p:nvSpPr>
        <p:spPr>
          <a:xfrm>
            <a:off x="816870" y="238951"/>
            <a:ext cx="10755156" cy="708189"/>
          </a:xfrm>
        </p:spPr>
        <p:txBody>
          <a:bodyPr/>
          <a:lstStyle/>
          <a:p>
            <a:pPr eaLnBrk="1" hangingPunct="1"/>
            <a:r>
              <a:rPr lang="zh-CN" altLang="en-US" dirty="0">
                <a:latin typeface="Times New Roman" panose="02020603050405020304" pitchFamily="18" charset="0"/>
                <a:cs typeface="Times New Roman" panose="02020603050405020304" pitchFamily="18" charset="0"/>
              </a:rPr>
              <a:t>数理逻辑</a:t>
            </a:r>
            <a:r>
              <a:rPr lang="zh-CN" altLang="en-US" dirty="0"/>
              <a:t>的发展</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3047535" y="3373568"/>
            <a:ext cx="1515115" cy="1831445"/>
          </a:xfrm>
          <a:prstGeom prst="rect">
            <a:avLst/>
          </a:prstGeom>
        </p:spPr>
      </p:pic>
      <p:pic>
        <p:nvPicPr>
          <p:cNvPr id="8" name="图片 7"/>
          <p:cNvPicPr>
            <a:picLocks noChangeAspect="1"/>
          </p:cNvPicPr>
          <p:nvPr/>
        </p:nvPicPr>
        <p:blipFill>
          <a:blip r:embed="rId2"/>
          <a:stretch>
            <a:fillRect/>
          </a:stretch>
        </p:blipFill>
        <p:spPr>
          <a:xfrm>
            <a:off x="4796452" y="3373568"/>
            <a:ext cx="3993724" cy="2976689"/>
          </a:xfrm>
          <a:prstGeom prst="rect">
            <a:avLst/>
          </a:prstGeom>
        </p:spPr>
      </p:pic>
      <p:pic>
        <p:nvPicPr>
          <p:cNvPr id="9" name="图片 8"/>
          <p:cNvPicPr>
            <a:picLocks noChangeAspect="1"/>
          </p:cNvPicPr>
          <p:nvPr/>
        </p:nvPicPr>
        <p:blipFill>
          <a:blip r:embed="rId3"/>
          <a:stretch>
            <a:fillRect/>
          </a:stretch>
        </p:blipFill>
        <p:spPr>
          <a:xfrm>
            <a:off x="81666" y="3378865"/>
            <a:ext cx="2965869" cy="1779521"/>
          </a:xfrm>
          <a:prstGeom prst="rect">
            <a:avLst/>
          </a:prstGeom>
        </p:spPr>
      </p:pic>
      <p:sp>
        <p:nvSpPr>
          <p:cNvPr id="2" name="矩形 1"/>
          <p:cNvSpPr/>
          <p:nvPr/>
        </p:nvSpPr>
        <p:spPr>
          <a:xfrm>
            <a:off x="9023980" y="3405239"/>
            <a:ext cx="3029234" cy="2554930"/>
          </a:xfrm>
          <a:prstGeom prst="rect">
            <a:avLst/>
          </a:prstGeom>
        </p:spPr>
        <p:txBody>
          <a:bodyPr wrap="square">
            <a:spAutoFit/>
          </a:bodyPr>
          <a:lstStyle/>
          <a:p>
            <a:r>
              <a:rPr lang="zh-CN" altLang="en-US" sz="2665" dirty="0">
                <a:solidFill>
                  <a:schemeClr val="bg1">
                    <a:lumMod val="10000"/>
                  </a:schemeClr>
                </a:solidFill>
              </a:rPr>
              <a:t>由于其在符号逻辑运算中的特殊贡献，很多计算机语言中将逻辑运算称为</a:t>
            </a:r>
            <a:r>
              <a:rPr lang="zh-CN" altLang="en-US" sz="2665" b="1" dirty="0">
                <a:solidFill>
                  <a:srgbClr val="FF0000"/>
                </a:solidFill>
              </a:rPr>
              <a:t>布尔运算</a:t>
            </a:r>
            <a:r>
              <a:rPr lang="zh-CN" altLang="en-US" sz="2665" dirty="0">
                <a:solidFill>
                  <a:schemeClr val="bg1">
                    <a:lumMod val="10000"/>
                  </a:schemeClr>
                </a:solidFill>
              </a:rPr>
              <a:t>，将其结果称为布尔值</a:t>
            </a:r>
            <a:endParaRPr lang="zh-CN" altLang="en-US" sz="2665" dirty="0">
              <a:solidFill>
                <a:schemeClr val="bg1">
                  <a:lumMod val="10000"/>
                </a:schemeClr>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2"/>
          <p:cNvSpPr>
            <a:spLocks noGrp="1" noChangeArrowheads="1"/>
          </p:cNvSpPr>
          <p:nvPr>
            <p:ph type="title"/>
          </p:nvPr>
        </p:nvSpPr>
        <p:spPr/>
        <p:txBody>
          <a:bodyPr/>
          <a:lstStyle/>
          <a:p>
            <a:pPr eaLnBrk="1" hangingPunct="1"/>
            <a:r>
              <a:rPr lang="zh-CN" altLang="en-US" sz="2800" dirty="0">
                <a:latin typeface="Times New Roman" panose="02020603050405020304" pitchFamily="18" charset="0"/>
              </a:rPr>
              <a:t>主范式的应用</a:t>
            </a:r>
            <a:endParaRPr lang="zh-CN" altLang="en-US" sz="2800" dirty="0">
              <a:latin typeface="Times New Roman" panose="02020603050405020304" pitchFamily="18" charset="0"/>
            </a:endParaRPr>
          </a:p>
        </p:txBody>
      </p:sp>
      <p:sp>
        <p:nvSpPr>
          <p:cNvPr id="1606659" name="Rectangle 3"/>
          <p:cNvSpPr>
            <a:spLocks noGrp="1" noChangeArrowheads="1"/>
          </p:cNvSpPr>
          <p:nvPr>
            <p:ph type="body" idx="1"/>
          </p:nvPr>
        </p:nvSpPr>
        <p:spPr>
          <a:xfrm>
            <a:off x="626326" y="1221372"/>
            <a:ext cx="10975340" cy="5155425"/>
          </a:xfrm>
        </p:spPr>
        <p:txBody>
          <a:bodyPr/>
          <a:lstStyle/>
          <a:p>
            <a:pPr marL="711200" indent="-711200">
              <a:buClr>
                <a:srgbClr val="800080"/>
              </a:buClr>
              <a:buFont typeface="Wingdings" panose="05000000000000000000" pitchFamily="2" charset="2"/>
              <a:buAutoNum type="arabicPeriod"/>
            </a:pPr>
            <a:r>
              <a:rPr lang="zh-CN" altLang="en-US" dirty="0">
                <a:latin typeface="Times New Roman" panose="02020603050405020304" pitchFamily="18" charset="0"/>
              </a:rPr>
              <a:t>命题公式是</a:t>
            </a:r>
            <a:r>
              <a:rPr lang="zh-CN" altLang="en-US" dirty="0">
                <a:solidFill>
                  <a:srgbClr val="FF0000"/>
                </a:solidFill>
                <a:latin typeface="Times New Roman" panose="02020603050405020304" pitchFamily="18" charset="0"/>
              </a:rPr>
              <a:t>永真</a:t>
            </a:r>
            <a:r>
              <a:rPr lang="zh-CN" altLang="en-US" dirty="0">
                <a:latin typeface="Times New Roman" panose="02020603050405020304" pitchFamily="18" charset="0"/>
              </a:rPr>
              <a:t>公式</a:t>
            </a:r>
            <a:r>
              <a:rPr lang="zh-CN" altLang="en-US" dirty="0">
                <a:solidFill>
                  <a:srgbClr val="800080"/>
                </a:solidFill>
                <a:latin typeface="Times New Roman" panose="02020603050405020304" pitchFamily="18" charset="0"/>
              </a:rPr>
              <a:t>当且仅当</a:t>
            </a:r>
            <a:r>
              <a:rPr lang="zh-CN" altLang="en-US" dirty="0">
                <a:latin typeface="Times New Roman" panose="02020603050405020304" pitchFamily="18" charset="0"/>
              </a:rPr>
              <a:t>它的</a:t>
            </a:r>
            <a:r>
              <a:rPr lang="zh-CN" altLang="en-US" dirty="0">
                <a:solidFill>
                  <a:srgbClr val="FF0000"/>
                </a:solidFill>
                <a:latin typeface="Times New Roman" panose="02020603050405020304" pitchFamily="18" charset="0"/>
              </a:rPr>
              <a:t>主析取范式</a:t>
            </a:r>
            <a:r>
              <a:rPr lang="zh-CN" altLang="en-US" dirty="0">
                <a:latin typeface="Times New Roman" panose="02020603050405020304" pitchFamily="18" charset="0"/>
              </a:rPr>
              <a:t>包含</a:t>
            </a:r>
            <a:r>
              <a:rPr lang="zh-CN" altLang="en-US" dirty="0">
                <a:solidFill>
                  <a:srgbClr val="FF0000"/>
                </a:solidFill>
                <a:latin typeface="Times New Roman" panose="02020603050405020304" pitchFamily="18" charset="0"/>
              </a:rPr>
              <a:t>所有的极小项</a:t>
            </a:r>
            <a:r>
              <a:rPr lang="zh-CN" altLang="en-US" dirty="0">
                <a:latin typeface="Times New Roman" panose="02020603050405020304" pitchFamily="18" charset="0"/>
              </a:rPr>
              <a:t>，此时</a:t>
            </a:r>
            <a:r>
              <a:rPr lang="zh-CN" altLang="en-US" dirty="0">
                <a:solidFill>
                  <a:srgbClr val="0000FF"/>
                </a:solidFill>
                <a:latin typeface="Times New Roman" panose="02020603050405020304" pitchFamily="18" charset="0"/>
              </a:rPr>
              <a:t>主合取范式为“空”</a:t>
            </a:r>
            <a:r>
              <a:rPr lang="zh-CN" altLang="en-US" dirty="0">
                <a:latin typeface="Times New Roman" panose="02020603050405020304" pitchFamily="18" charset="0"/>
              </a:rPr>
              <a:t>。</a:t>
            </a:r>
            <a:endParaRPr lang="zh-CN" altLang="en-US" dirty="0">
              <a:latin typeface="Times New Roman" panose="02020603050405020304" pitchFamily="18" charset="0"/>
            </a:endParaRPr>
          </a:p>
          <a:p>
            <a:pPr marL="711200" indent="-711200">
              <a:buClr>
                <a:srgbClr val="800080"/>
              </a:buClr>
              <a:buFont typeface="Wingdings" panose="05000000000000000000" pitchFamily="2" charset="2"/>
              <a:buAutoNum type="arabicPeriod"/>
            </a:pPr>
            <a:r>
              <a:rPr lang="zh-CN" altLang="en-US" dirty="0">
                <a:latin typeface="Times New Roman" panose="02020603050405020304" pitchFamily="18" charset="0"/>
              </a:rPr>
              <a:t>命题公式是</a:t>
            </a:r>
            <a:r>
              <a:rPr lang="zh-CN" altLang="en-US" dirty="0">
                <a:solidFill>
                  <a:srgbClr val="FF0000"/>
                </a:solidFill>
                <a:latin typeface="Times New Roman" panose="02020603050405020304" pitchFamily="18" charset="0"/>
              </a:rPr>
              <a:t>永假</a:t>
            </a:r>
            <a:r>
              <a:rPr lang="zh-CN" altLang="en-US" dirty="0">
                <a:latin typeface="Times New Roman" panose="02020603050405020304" pitchFamily="18" charset="0"/>
              </a:rPr>
              <a:t>公式</a:t>
            </a:r>
            <a:r>
              <a:rPr lang="zh-CN" altLang="en-US" dirty="0">
                <a:solidFill>
                  <a:srgbClr val="800080"/>
                </a:solidFill>
                <a:latin typeface="Times New Roman" panose="02020603050405020304" pitchFamily="18" charset="0"/>
              </a:rPr>
              <a:t>当且仅当</a:t>
            </a:r>
            <a:r>
              <a:rPr lang="zh-CN" altLang="en-US" dirty="0">
                <a:latin typeface="Times New Roman" panose="02020603050405020304" pitchFamily="18" charset="0"/>
              </a:rPr>
              <a:t>它的</a:t>
            </a:r>
            <a:r>
              <a:rPr lang="zh-CN" altLang="en-US" dirty="0">
                <a:solidFill>
                  <a:srgbClr val="FF0000"/>
                </a:solidFill>
                <a:latin typeface="Times New Roman" panose="02020603050405020304" pitchFamily="18" charset="0"/>
              </a:rPr>
              <a:t>主合取范式</a:t>
            </a:r>
            <a:r>
              <a:rPr lang="zh-CN" altLang="en-US" dirty="0">
                <a:latin typeface="Times New Roman" panose="02020603050405020304" pitchFamily="18" charset="0"/>
              </a:rPr>
              <a:t>包含</a:t>
            </a:r>
            <a:r>
              <a:rPr lang="zh-CN" altLang="en-US" dirty="0">
                <a:solidFill>
                  <a:srgbClr val="FF0000"/>
                </a:solidFill>
                <a:latin typeface="Times New Roman" panose="02020603050405020304" pitchFamily="18" charset="0"/>
              </a:rPr>
              <a:t>所有的极大项</a:t>
            </a:r>
            <a:r>
              <a:rPr lang="zh-CN" altLang="en-US" dirty="0">
                <a:latin typeface="Times New Roman" panose="02020603050405020304" pitchFamily="18" charset="0"/>
              </a:rPr>
              <a:t>，此时</a:t>
            </a:r>
            <a:r>
              <a:rPr lang="zh-CN" altLang="en-US" dirty="0">
                <a:solidFill>
                  <a:srgbClr val="0000FF"/>
                </a:solidFill>
                <a:latin typeface="Times New Roman" panose="02020603050405020304" pitchFamily="18" charset="0"/>
              </a:rPr>
              <a:t>主析取范式为“空”</a:t>
            </a:r>
            <a:r>
              <a:rPr lang="zh-CN" altLang="en-US" dirty="0">
                <a:latin typeface="Times New Roman" panose="02020603050405020304" pitchFamily="18" charset="0"/>
              </a:rPr>
              <a:t>。</a:t>
            </a:r>
            <a:endParaRPr lang="zh-CN" altLang="en-US" dirty="0">
              <a:latin typeface="Times New Roman" panose="02020603050405020304" pitchFamily="18" charset="0"/>
            </a:endParaRPr>
          </a:p>
          <a:p>
            <a:pPr marL="711200" indent="-711200">
              <a:buClr>
                <a:srgbClr val="800080"/>
              </a:buClr>
              <a:buFont typeface="Wingdings" panose="05000000000000000000" pitchFamily="2" charset="2"/>
              <a:buAutoNum type="arabicPeriod"/>
            </a:pPr>
            <a:r>
              <a:rPr lang="zh-CN" altLang="en-US" dirty="0">
                <a:latin typeface="Times New Roman" panose="02020603050405020304" pitchFamily="18" charset="0"/>
              </a:rPr>
              <a:t>两个命题公式是相等的</a:t>
            </a:r>
            <a:r>
              <a:rPr lang="zh-CN" altLang="en-US" dirty="0">
                <a:solidFill>
                  <a:srgbClr val="800080"/>
                </a:solidFill>
                <a:latin typeface="Times New Roman" panose="02020603050405020304" pitchFamily="18" charset="0"/>
              </a:rPr>
              <a:t>当且仅当</a:t>
            </a:r>
            <a:r>
              <a:rPr lang="zh-CN" altLang="en-US" dirty="0">
                <a:latin typeface="Times New Roman" panose="02020603050405020304" pitchFamily="18" charset="0"/>
              </a:rPr>
              <a:t>它们对应的主析取范式之间相等，或者</a:t>
            </a:r>
            <a:r>
              <a:rPr lang="en-US" altLang="zh-CN" dirty="0">
                <a:latin typeface="Times New Roman" panose="02020603050405020304" pitchFamily="18" charset="0"/>
              </a:rPr>
              <a:t>(</a:t>
            </a:r>
            <a:r>
              <a:rPr lang="zh-CN" altLang="en-US" dirty="0">
                <a:latin typeface="Times New Roman" panose="02020603050405020304" pitchFamily="18" charset="0"/>
              </a:rPr>
              <a:t>可兼或</a:t>
            </a:r>
            <a:r>
              <a:rPr lang="en-US" altLang="zh-CN" dirty="0">
                <a:latin typeface="Times New Roman" panose="02020603050405020304" pitchFamily="18" charset="0"/>
              </a:rPr>
              <a:t>)</a:t>
            </a:r>
            <a:r>
              <a:rPr lang="zh-CN" altLang="en-US" dirty="0">
                <a:latin typeface="Times New Roman" panose="02020603050405020304" pitchFamily="18" charset="0"/>
              </a:rPr>
              <a:t>它们对应的主合取范式之间相等。</a:t>
            </a:r>
            <a:endParaRPr lang="zh-CN" altLang="en-US"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606659">
                                            <p:txEl>
                                              <p:pRg st="0" end="0"/>
                                            </p:txEl>
                                          </p:spTgt>
                                        </p:tgtEl>
                                        <p:attrNameLst>
                                          <p:attrName>style.visibility</p:attrName>
                                        </p:attrNameLst>
                                      </p:cBhvr>
                                      <p:to>
                                        <p:strVal val="visible"/>
                                      </p:to>
                                    </p:set>
                                    <p:animEffect transition="in" filter="slide(fromLeft)">
                                      <p:cBhvr>
                                        <p:cTn id="7" dur="500"/>
                                        <p:tgtEl>
                                          <p:spTgt spid="16066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606659">
                                            <p:txEl>
                                              <p:pRg st="1" end="1"/>
                                            </p:txEl>
                                          </p:spTgt>
                                        </p:tgtEl>
                                        <p:attrNameLst>
                                          <p:attrName>style.visibility</p:attrName>
                                        </p:attrNameLst>
                                      </p:cBhvr>
                                      <p:to>
                                        <p:strVal val="visible"/>
                                      </p:to>
                                    </p:set>
                                    <p:animEffect transition="in" filter="slide(fromLeft)">
                                      <p:cBhvr>
                                        <p:cTn id="12" dur="500"/>
                                        <p:tgtEl>
                                          <p:spTgt spid="16066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1606659">
                                            <p:txEl>
                                              <p:pRg st="2" end="2"/>
                                            </p:txEl>
                                          </p:spTgt>
                                        </p:tgtEl>
                                        <p:attrNameLst>
                                          <p:attrName>style.visibility</p:attrName>
                                        </p:attrNameLst>
                                      </p:cBhvr>
                                      <p:to>
                                        <p:strVal val="visible"/>
                                      </p:to>
                                    </p:set>
                                    <p:animEffect transition="in" filter="slide(fromLeft)">
                                      <p:cBhvr>
                                        <p:cTn id="17" dur="500"/>
                                        <p:tgtEl>
                                          <p:spTgt spid="16066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6659"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2"/>
          <p:cNvSpPr>
            <a:spLocks noGrp="1" noChangeArrowheads="1"/>
          </p:cNvSpPr>
          <p:nvPr>
            <p:ph type="title" idx="4294967295"/>
          </p:nvPr>
        </p:nvSpPr>
        <p:spPr>
          <a:xfrm>
            <a:off x="831955" y="274565"/>
            <a:ext cx="10755156" cy="635147"/>
          </a:xfrm>
        </p:spPr>
        <p:txBody>
          <a:bodyPr/>
          <a:lstStyle/>
          <a:p>
            <a:pPr eaLnBrk="1" hangingPunct="1"/>
            <a:r>
              <a:rPr lang="zh-CN" altLang="en-US" dirty="0">
                <a:latin typeface="Times New Roman" panose="02020603050405020304" pitchFamily="18" charset="0"/>
              </a:rPr>
              <a:t>例</a:t>
            </a:r>
            <a:endParaRPr lang="zh-CN" altLang="en-US" dirty="0">
              <a:latin typeface="Times New Roman" panose="02020603050405020304" pitchFamily="18" charset="0"/>
            </a:endParaRPr>
          </a:p>
        </p:txBody>
      </p:sp>
      <p:sp>
        <p:nvSpPr>
          <p:cNvPr id="1155075" name="Rectangle 3"/>
          <p:cNvSpPr>
            <a:spLocks noGrp="1" noChangeArrowheads="1"/>
          </p:cNvSpPr>
          <p:nvPr>
            <p:ph type="body" idx="4294967295"/>
          </p:nvPr>
        </p:nvSpPr>
        <p:spPr>
          <a:xfrm>
            <a:off x="90052" y="1175708"/>
            <a:ext cx="6119481" cy="5409315"/>
          </a:xfrm>
        </p:spPr>
        <p:txBody>
          <a:bodyPr/>
          <a:lstStyle/>
          <a:p>
            <a:pPr marL="0" indent="0">
              <a:lnSpc>
                <a:spcPct val="114000"/>
              </a:lnSpc>
              <a:buNone/>
            </a:pPr>
            <a:r>
              <a:rPr lang="zh-CN" altLang="en-US" dirty="0"/>
              <a:t>求证</a:t>
            </a:r>
            <a:r>
              <a:rPr lang="en-US" altLang="zh-CN" dirty="0"/>
              <a:t>(P→Q)∧(P→R)</a:t>
            </a:r>
            <a:r>
              <a:rPr lang="zh-CN" altLang="en-US" dirty="0"/>
              <a:t>＝</a:t>
            </a:r>
            <a:r>
              <a:rPr lang="en-US" altLang="zh-CN" dirty="0"/>
              <a:t>P→(Q∧R) </a:t>
            </a:r>
            <a:endParaRPr lang="en-US" altLang="zh-CN" dirty="0"/>
          </a:p>
          <a:p>
            <a:pPr marL="0" indent="0">
              <a:lnSpc>
                <a:spcPct val="114000"/>
              </a:lnSpc>
              <a:buNone/>
            </a:pPr>
            <a:r>
              <a:rPr lang="zh-CN" altLang="en-US" dirty="0">
                <a:solidFill>
                  <a:srgbClr val="FF0000"/>
                </a:solidFill>
              </a:rPr>
              <a:t>证明</a:t>
            </a:r>
            <a:r>
              <a:rPr lang="zh-CN" altLang="en-US" dirty="0"/>
              <a:t> 左式 </a:t>
            </a:r>
            <a:r>
              <a:rPr lang="en-US" altLang="zh-CN" dirty="0"/>
              <a:t>= (P→Q)∧(P→R)</a:t>
            </a:r>
            <a:endParaRPr lang="en-US" altLang="zh-CN" dirty="0"/>
          </a:p>
          <a:p>
            <a:pPr marL="0" indent="0">
              <a:lnSpc>
                <a:spcPct val="114000"/>
              </a:lnSpc>
              <a:buNone/>
            </a:pPr>
            <a:r>
              <a:rPr lang="en-US" altLang="zh-CN" dirty="0"/>
              <a:t> = (</a:t>
            </a:r>
            <a:r>
              <a:rPr lang="en-US" altLang="zh-CN" dirty="0">
                <a:sym typeface="Symbol" panose="05050102010706020507" pitchFamily="18" charset="2"/>
              </a:rPr>
              <a:t></a:t>
            </a:r>
            <a:r>
              <a:rPr lang="en-US" altLang="zh-CN" dirty="0"/>
              <a:t>P∨Q)∧(</a:t>
            </a:r>
            <a:r>
              <a:rPr lang="en-US" altLang="zh-CN" dirty="0">
                <a:sym typeface="Symbol" panose="05050102010706020507" pitchFamily="18" charset="2"/>
              </a:rPr>
              <a:t></a:t>
            </a:r>
            <a:r>
              <a:rPr lang="en-US" altLang="zh-CN" dirty="0"/>
              <a:t>P∨R)</a:t>
            </a:r>
            <a:endParaRPr lang="en-US" altLang="zh-CN" dirty="0"/>
          </a:p>
          <a:p>
            <a:pPr marL="0" indent="0">
              <a:lnSpc>
                <a:spcPct val="114000"/>
              </a:lnSpc>
              <a:buNone/>
            </a:pPr>
            <a:r>
              <a:rPr lang="en-US" altLang="zh-CN" dirty="0"/>
              <a:t> = (</a:t>
            </a:r>
            <a:r>
              <a:rPr lang="en-US" altLang="zh-CN" dirty="0">
                <a:sym typeface="Symbol" panose="05050102010706020507" pitchFamily="18" charset="2"/>
              </a:rPr>
              <a:t></a:t>
            </a:r>
            <a:r>
              <a:rPr lang="en-US" altLang="zh-CN" dirty="0"/>
              <a:t>P∨Q∨(R∧</a:t>
            </a:r>
            <a:r>
              <a:rPr lang="en-US" altLang="zh-CN" dirty="0">
                <a:sym typeface="Symbol" panose="05050102010706020507" pitchFamily="18" charset="2"/>
              </a:rPr>
              <a:t></a:t>
            </a:r>
            <a:r>
              <a:rPr lang="en-US" altLang="zh-CN" dirty="0"/>
              <a:t>R))∧(</a:t>
            </a:r>
            <a:r>
              <a:rPr lang="en-US" altLang="zh-CN" dirty="0">
                <a:sym typeface="Symbol" panose="05050102010706020507" pitchFamily="18" charset="2"/>
              </a:rPr>
              <a:t></a:t>
            </a:r>
            <a:r>
              <a:rPr lang="en-US" altLang="zh-CN" dirty="0"/>
              <a:t>P∨(Q∧</a:t>
            </a:r>
            <a:r>
              <a:rPr lang="en-US" altLang="zh-CN" dirty="0">
                <a:sym typeface="Symbol" panose="05050102010706020507" pitchFamily="18" charset="2"/>
              </a:rPr>
              <a:t></a:t>
            </a:r>
            <a:r>
              <a:rPr lang="en-US" altLang="zh-CN" dirty="0"/>
              <a:t>Q)∨R)</a:t>
            </a:r>
            <a:endParaRPr lang="en-US" altLang="zh-CN" dirty="0"/>
          </a:p>
          <a:p>
            <a:pPr marL="0" indent="0">
              <a:lnSpc>
                <a:spcPct val="114000"/>
              </a:lnSpc>
              <a:buNone/>
            </a:pPr>
            <a:r>
              <a:rPr lang="en-US" altLang="zh-CN" dirty="0"/>
              <a:t> = (</a:t>
            </a:r>
            <a:r>
              <a:rPr lang="en-US" altLang="zh-CN" dirty="0">
                <a:sym typeface="Symbol" panose="05050102010706020507" pitchFamily="18" charset="2"/>
              </a:rPr>
              <a:t></a:t>
            </a:r>
            <a:r>
              <a:rPr lang="en-US" altLang="zh-CN" dirty="0"/>
              <a:t>P∨Q∨R)∧(</a:t>
            </a:r>
            <a:r>
              <a:rPr lang="en-US" altLang="zh-CN" dirty="0">
                <a:sym typeface="Symbol" panose="05050102010706020507" pitchFamily="18" charset="2"/>
              </a:rPr>
              <a:t></a:t>
            </a:r>
            <a:r>
              <a:rPr lang="en-US" altLang="zh-CN" dirty="0"/>
              <a:t>P∨Q∨</a:t>
            </a:r>
            <a:r>
              <a:rPr lang="en-US" altLang="zh-CN" dirty="0">
                <a:sym typeface="Symbol" panose="05050102010706020507" pitchFamily="18" charset="2"/>
              </a:rPr>
              <a:t></a:t>
            </a:r>
            <a:r>
              <a:rPr lang="en-US" altLang="zh-CN" dirty="0"/>
              <a:t>R)∧</a:t>
            </a:r>
            <a:endParaRPr lang="en-US" altLang="zh-CN" dirty="0"/>
          </a:p>
          <a:p>
            <a:pPr marL="0" indent="0">
              <a:lnSpc>
                <a:spcPct val="114000"/>
              </a:lnSpc>
              <a:buNone/>
            </a:pPr>
            <a:r>
              <a:rPr lang="en-US" altLang="zh-CN" dirty="0"/>
              <a:t>	(</a:t>
            </a:r>
            <a:r>
              <a:rPr lang="en-US" altLang="zh-CN" dirty="0">
                <a:sym typeface="Symbol" panose="05050102010706020507" pitchFamily="18" charset="2"/>
              </a:rPr>
              <a:t></a:t>
            </a:r>
            <a:r>
              <a:rPr lang="en-US" altLang="zh-CN" dirty="0"/>
              <a:t>P∨Q∨R)∧(</a:t>
            </a:r>
            <a:r>
              <a:rPr lang="en-US" altLang="zh-CN" dirty="0">
                <a:sym typeface="Symbol" panose="05050102010706020507" pitchFamily="18" charset="2"/>
              </a:rPr>
              <a:t></a:t>
            </a:r>
            <a:r>
              <a:rPr lang="en-US" altLang="zh-CN" dirty="0"/>
              <a:t>P∨</a:t>
            </a:r>
            <a:r>
              <a:rPr lang="en-US" altLang="zh-CN" dirty="0">
                <a:sym typeface="Symbol" panose="05050102010706020507" pitchFamily="18" charset="2"/>
              </a:rPr>
              <a:t></a:t>
            </a:r>
            <a:r>
              <a:rPr lang="en-US" altLang="zh-CN" dirty="0"/>
              <a:t>Q∨R)</a:t>
            </a:r>
            <a:endParaRPr lang="en-US" altLang="zh-CN" dirty="0"/>
          </a:p>
          <a:p>
            <a:pPr marL="0" indent="0">
              <a:lnSpc>
                <a:spcPct val="114000"/>
              </a:lnSpc>
              <a:buNone/>
            </a:pPr>
            <a:r>
              <a:rPr lang="en-US" altLang="zh-CN" dirty="0"/>
              <a:t> = (</a:t>
            </a:r>
            <a:r>
              <a:rPr lang="en-US" altLang="zh-CN" dirty="0">
                <a:sym typeface="Symbol" panose="05050102010706020507" pitchFamily="18" charset="2"/>
              </a:rPr>
              <a:t></a:t>
            </a:r>
            <a:r>
              <a:rPr lang="en-US" altLang="zh-CN" dirty="0"/>
              <a:t>P∨Q∨R)∧(</a:t>
            </a:r>
            <a:r>
              <a:rPr lang="en-US" altLang="zh-CN" dirty="0">
                <a:sym typeface="Symbol" panose="05050102010706020507" pitchFamily="18" charset="2"/>
              </a:rPr>
              <a:t></a:t>
            </a:r>
            <a:r>
              <a:rPr lang="en-US" altLang="zh-CN" dirty="0"/>
              <a:t>P∨Q∨</a:t>
            </a:r>
            <a:r>
              <a:rPr lang="en-US" altLang="zh-CN" dirty="0">
                <a:sym typeface="Symbol" panose="05050102010706020507" pitchFamily="18" charset="2"/>
              </a:rPr>
              <a:t></a:t>
            </a:r>
            <a:r>
              <a:rPr lang="en-US" altLang="zh-CN" dirty="0"/>
              <a:t>R)∧(</a:t>
            </a:r>
            <a:r>
              <a:rPr lang="en-US" altLang="zh-CN" dirty="0">
                <a:sym typeface="Symbol" panose="05050102010706020507" pitchFamily="18" charset="2"/>
              </a:rPr>
              <a:t></a:t>
            </a:r>
            <a:r>
              <a:rPr lang="en-US" altLang="zh-CN" dirty="0"/>
              <a:t>P∨</a:t>
            </a:r>
            <a:r>
              <a:rPr lang="en-US" altLang="zh-CN" dirty="0">
                <a:sym typeface="Symbol" panose="05050102010706020507" pitchFamily="18" charset="2"/>
              </a:rPr>
              <a:t></a:t>
            </a:r>
            <a:r>
              <a:rPr lang="en-US" altLang="zh-CN" dirty="0"/>
              <a:t>Q∨R)</a:t>
            </a:r>
            <a:endParaRPr lang="en-US" altLang="zh-CN" dirty="0"/>
          </a:p>
          <a:p>
            <a:pPr marL="0" indent="0">
              <a:lnSpc>
                <a:spcPct val="114000"/>
              </a:lnSpc>
              <a:buNone/>
            </a:pPr>
            <a:r>
              <a:rPr lang="en-US" altLang="zh-CN" dirty="0"/>
              <a:t> = M</a:t>
            </a:r>
            <a:r>
              <a:rPr lang="en-US" altLang="zh-CN" baseline="-25000" dirty="0"/>
              <a:t>4</a:t>
            </a:r>
            <a:r>
              <a:rPr lang="en-US" altLang="zh-CN" dirty="0"/>
              <a:t>∧M</a:t>
            </a:r>
            <a:r>
              <a:rPr lang="en-US" altLang="zh-CN" baseline="-25000" dirty="0"/>
              <a:t>5</a:t>
            </a:r>
            <a:r>
              <a:rPr lang="en-US" altLang="zh-CN" dirty="0"/>
              <a:t>∧M</a:t>
            </a:r>
            <a:r>
              <a:rPr lang="en-US" altLang="zh-CN" baseline="-25000" dirty="0"/>
              <a:t>6</a:t>
            </a:r>
            <a:endParaRPr lang="en-US" altLang="zh-CN" baseline="-25000" dirty="0"/>
          </a:p>
        </p:txBody>
      </p:sp>
      <p:sp>
        <p:nvSpPr>
          <p:cNvPr id="4" name="Rectangle 3"/>
          <p:cNvSpPr txBox="1">
            <a:spLocks noChangeArrowheads="1"/>
          </p:cNvSpPr>
          <p:nvPr/>
        </p:nvSpPr>
        <p:spPr>
          <a:xfrm>
            <a:off x="5850269" y="1175708"/>
            <a:ext cx="6348081" cy="5052808"/>
          </a:xfrm>
          <a:prstGeom prst="rect">
            <a:avLst/>
          </a:prstGeom>
        </p:spPr>
        <p:txBody>
          <a:bodyPr vert="horz" lIns="121917" tIns="60958" rIns="121917" bIns="60958" rtlCol="0">
            <a:normAutofit/>
          </a:bodyPr>
          <a:lstStyle>
            <a:lvl1pPr marL="457200" indent="-457200" algn="l" defTabSz="1219200" rtl="0" eaLnBrk="1" latinLnBrk="0" hangingPunct="1">
              <a:lnSpc>
                <a:spcPct val="150000"/>
              </a:lnSpc>
              <a:spcBef>
                <a:spcPts val="0"/>
              </a:spcBef>
              <a:buSzPct val="80000"/>
              <a:buFont typeface="Wingdings" panose="05000000000000000000" pitchFamily="2" charset="2"/>
              <a:buChar char="l"/>
              <a:defRPr sz="2400" b="1" kern="1200">
                <a:solidFill>
                  <a:schemeClr val="tx1"/>
                </a:solidFill>
                <a:latin typeface="+mn-ea"/>
                <a:ea typeface="+mn-ea"/>
                <a:cs typeface="+mn-cs"/>
              </a:defRPr>
            </a:lvl1pPr>
            <a:lvl2pPr marL="990600" indent="-381000" algn="l" defTabSz="1219200" rtl="0" eaLnBrk="1" latinLnBrk="0" hangingPunct="1">
              <a:lnSpc>
                <a:spcPct val="150000"/>
              </a:lnSpc>
              <a:spcBef>
                <a:spcPct val="20000"/>
              </a:spcBef>
              <a:buFont typeface="Arial" panose="020B0604020202020204" pitchFamily="34" charset="0"/>
              <a:buChar char="–"/>
              <a:defRPr sz="2400" b="1" kern="1200">
                <a:solidFill>
                  <a:schemeClr val="tx1">
                    <a:lumMod val="75000"/>
                    <a:lumOff val="25000"/>
                  </a:schemeClr>
                </a:solidFill>
                <a:latin typeface="+mn-lt"/>
                <a:ea typeface="+mn-ea"/>
                <a:cs typeface="+mn-cs"/>
              </a:defRPr>
            </a:lvl2pPr>
            <a:lvl3pPr marL="1524000" indent="-304800" algn="l" defTabSz="1219200"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3pPr>
            <a:lvl4pPr marL="2133600" indent="-304800" algn="l" defTabSz="1219200"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4pPr>
            <a:lvl5pPr marL="2743200" indent="-304800" algn="l" defTabSz="1219200"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Font typeface="Wingdings" panose="05000000000000000000" pitchFamily="2" charset="2"/>
              <a:buNone/>
            </a:pPr>
            <a:r>
              <a:rPr lang="zh-CN" altLang="en-US" dirty="0"/>
              <a:t>右式 </a:t>
            </a:r>
            <a:r>
              <a:rPr lang="en-US" altLang="zh-CN" dirty="0"/>
              <a:t>= P→(Q∧R)</a:t>
            </a:r>
            <a:endParaRPr lang="en-US" altLang="zh-CN" dirty="0"/>
          </a:p>
          <a:p>
            <a:pPr marL="0" indent="0">
              <a:buFont typeface="Wingdings" panose="05000000000000000000" pitchFamily="2" charset="2"/>
              <a:buNone/>
            </a:pPr>
            <a:r>
              <a:rPr lang="en-US" altLang="zh-CN" dirty="0"/>
              <a:t>        = </a:t>
            </a:r>
            <a:r>
              <a:rPr lang="en-US" altLang="zh-CN" dirty="0">
                <a:sym typeface="Symbol" panose="05050102010706020507" pitchFamily="18" charset="2"/>
              </a:rPr>
              <a:t></a:t>
            </a:r>
            <a:r>
              <a:rPr lang="en-US" altLang="zh-CN" dirty="0"/>
              <a:t>P∨(Q∧R)</a:t>
            </a:r>
            <a:endParaRPr lang="en-US" altLang="zh-CN" dirty="0"/>
          </a:p>
          <a:p>
            <a:pPr marL="0" indent="0">
              <a:spcBef>
                <a:spcPct val="0"/>
              </a:spcBef>
              <a:buNone/>
            </a:pPr>
            <a:r>
              <a:rPr lang="en-US" altLang="zh-CN" dirty="0"/>
              <a:t>        = (</a:t>
            </a:r>
            <a:r>
              <a:rPr lang="en-US" altLang="zh-CN" dirty="0">
                <a:sym typeface="Symbol" panose="05050102010706020507" pitchFamily="18" charset="2"/>
              </a:rPr>
              <a:t></a:t>
            </a:r>
            <a:r>
              <a:rPr lang="en-US" altLang="zh-CN" dirty="0"/>
              <a:t>P∨Q)∧(</a:t>
            </a:r>
            <a:r>
              <a:rPr lang="en-US" altLang="zh-CN" dirty="0">
                <a:sym typeface="Symbol" panose="05050102010706020507" pitchFamily="18" charset="2"/>
              </a:rPr>
              <a:t></a:t>
            </a:r>
            <a:r>
              <a:rPr lang="en-US" altLang="zh-CN" dirty="0"/>
              <a:t>P∨R)</a:t>
            </a:r>
            <a:endParaRPr lang="en-US" altLang="zh-CN" dirty="0"/>
          </a:p>
          <a:p>
            <a:pPr marL="0" indent="0">
              <a:spcBef>
                <a:spcPct val="0"/>
              </a:spcBef>
              <a:buNone/>
            </a:pPr>
            <a:r>
              <a:rPr lang="en-US" altLang="zh-CN" dirty="0"/>
              <a:t>        = (</a:t>
            </a:r>
            <a:r>
              <a:rPr lang="en-US" altLang="zh-CN" dirty="0">
                <a:sym typeface="Symbol" panose="05050102010706020507" pitchFamily="18" charset="2"/>
              </a:rPr>
              <a:t></a:t>
            </a:r>
            <a:r>
              <a:rPr lang="en-US" altLang="zh-CN" dirty="0"/>
              <a:t>P∨Q∨(R∧</a:t>
            </a:r>
            <a:r>
              <a:rPr lang="en-US" altLang="zh-CN" dirty="0">
                <a:sym typeface="Symbol" panose="05050102010706020507" pitchFamily="18" charset="2"/>
              </a:rPr>
              <a:t></a:t>
            </a:r>
            <a:r>
              <a:rPr lang="en-US" altLang="zh-CN" dirty="0"/>
              <a:t>R))∧(</a:t>
            </a:r>
            <a:r>
              <a:rPr lang="en-US" altLang="zh-CN" dirty="0">
                <a:sym typeface="Symbol" panose="05050102010706020507" pitchFamily="18" charset="2"/>
              </a:rPr>
              <a:t></a:t>
            </a:r>
            <a:r>
              <a:rPr lang="en-US" altLang="zh-CN" dirty="0"/>
              <a:t>P∨(Q∧</a:t>
            </a:r>
            <a:r>
              <a:rPr lang="en-US" altLang="zh-CN" dirty="0">
                <a:sym typeface="Symbol" panose="05050102010706020507" pitchFamily="18" charset="2"/>
              </a:rPr>
              <a:t></a:t>
            </a:r>
            <a:r>
              <a:rPr lang="en-US" altLang="zh-CN" dirty="0"/>
              <a:t>Q)∨R)</a:t>
            </a:r>
            <a:endParaRPr lang="en-US" altLang="zh-CN" dirty="0"/>
          </a:p>
          <a:p>
            <a:pPr marL="0" indent="0">
              <a:spcBef>
                <a:spcPct val="0"/>
              </a:spcBef>
              <a:buNone/>
            </a:pPr>
            <a:r>
              <a:rPr lang="en-US" altLang="zh-CN" dirty="0"/>
              <a:t>      = (</a:t>
            </a:r>
            <a:r>
              <a:rPr lang="en-US" altLang="zh-CN" dirty="0">
                <a:sym typeface="Symbol" panose="05050102010706020507" pitchFamily="18" charset="2"/>
              </a:rPr>
              <a:t></a:t>
            </a:r>
            <a:r>
              <a:rPr lang="en-US" altLang="zh-CN" dirty="0"/>
              <a:t>P∨Q∨R)∧(</a:t>
            </a:r>
            <a:r>
              <a:rPr lang="en-US" altLang="zh-CN" dirty="0">
                <a:sym typeface="Symbol" panose="05050102010706020507" pitchFamily="18" charset="2"/>
              </a:rPr>
              <a:t></a:t>
            </a:r>
            <a:r>
              <a:rPr lang="en-US" altLang="zh-CN" dirty="0"/>
              <a:t>P∨Q</a:t>
            </a:r>
            <a:r>
              <a:rPr lang="en-US" altLang="zh-CN" dirty="0">
                <a:sym typeface="Symbol" panose="05050102010706020507" pitchFamily="18" charset="2"/>
              </a:rPr>
              <a:t></a:t>
            </a:r>
            <a:r>
              <a:rPr lang="en-US" altLang="zh-CN" dirty="0"/>
              <a:t>R)∧(</a:t>
            </a:r>
            <a:r>
              <a:rPr lang="en-US" altLang="zh-CN" dirty="0">
                <a:sym typeface="Symbol" panose="05050102010706020507" pitchFamily="18" charset="2"/>
              </a:rPr>
              <a:t></a:t>
            </a:r>
            <a:r>
              <a:rPr lang="en-US" altLang="zh-CN" dirty="0"/>
              <a:t>P∨</a:t>
            </a:r>
            <a:r>
              <a:rPr lang="en-US" altLang="zh-CN" dirty="0">
                <a:sym typeface="Symbol" panose="05050102010706020507" pitchFamily="18" charset="2"/>
              </a:rPr>
              <a:t></a:t>
            </a:r>
            <a:r>
              <a:rPr lang="en-US" altLang="zh-CN" dirty="0"/>
              <a:t>Q∨R)</a:t>
            </a:r>
            <a:endParaRPr lang="en-US" altLang="zh-CN" dirty="0"/>
          </a:p>
          <a:p>
            <a:pPr marL="0" indent="0">
              <a:spcBef>
                <a:spcPct val="0"/>
              </a:spcBef>
              <a:buNone/>
            </a:pPr>
            <a:r>
              <a:rPr lang="en-US" altLang="zh-CN" dirty="0"/>
              <a:t>      = M</a:t>
            </a:r>
            <a:r>
              <a:rPr lang="en-US" altLang="zh-CN" baseline="-25000" dirty="0"/>
              <a:t>4</a:t>
            </a:r>
            <a:r>
              <a:rPr lang="en-US" altLang="zh-CN" dirty="0"/>
              <a:t>∧M</a:t>
            </a:r>
            <a:r>
              <a:rPr lang="en-US" altLang="zh-CN" baseline="-25000" dirty="0"/>
              <a:t>5</a:t>
            </a:r>
            <a:r>
              <a:rPr lang="en-US" altLang="zh-CN" dirty="0"/>
              <a:t>∧M</a:t>
            </a:r>
            <a:r>
              <a:rPr lang="en-US" altLang="zh-CN" baseline="-25000" dirty="0"/>
              <a:t>6</a:t>
            </a:r>
            <a:endParaRPr lang="en-US" altLang="zh-CN" baseline="-25000" dirty="0"/>
          </a:p>
          <a:p>
            <a:pPr indent="0">
              <a:spcBef>
                <a:spcPct val="0"/>
              </a:spcBef>
            </a:pPr>
            <a:r>
              <a:rPr lang="zh-CN" altLang="en-US" dirty="0">
                <a:solidFill>
                  <a:srgbClr val="0000FF"/>
                </a:solidFill>
              </a:rPr>
              <a:t>两个公式具有相同的主合取范式，故两公式等价。</a:t>
            </a:r>
            <a:endParaRPr lang="zh-CN" altLang="en-US" dirty="0"/>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155075">
                                            <p:txEl>
                                              <p:pRg st="0" end="0"/>
                                            </p:txEl>
                                          </p:spTgt>
                                        </p:tgtEl>
                                        <p:attrNameLst>
                                          <p:attrName>style.visibility</p:attrName>
                                        </p:attrNameLst>
                                      </p:cBhvr>
                                      <p:to>
                                        <p:strVal val="visible"/>
                                      </p:to>
                                    </p:set>
                                    <p:anim calcmode="lin" valueType="num">
                                      <p:cBhvr>
                                        <p:cTn id="7" dur="500" fill="hold"/>
                                        <p:tgtEl>
                                          <p:spTgt spid="115507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155075">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1155075">
                                            <p:txEl>
                                              <p:pRg st="1" end="1"/>
                                            </p:txEl>
                                          </p:spTgt>
                                        </p:tgtEl>
                                        <p:attrNameLst>
                                          <p:attrName>style.visibility</p:attrName>
                                        </p:attrNameLst>
                                      </p:cBhvr>
                                      <p:to>
                                        <p:strVal val="visible"/>
                                      </p:to>
                                    </p:set>
                                    <p:anim calcmode="lin" valueType="num">
                                      <p:cBhvr>
                                        <p:cTn id="13" dur="500" fill="hold"/>
                                        <p:tgtEl>
                                          <p:spTgt spid="1155075">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155075">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1155075">
                                            <p:txEl>
                                              <p:pRg st="2" end="2"/>
                                            </p:txEl>
                                          </p:spTgt>
                                        </p:tgtEl>
                                        <p:attrNameLst>
                                          <p:attrName>style.visibility</p:attrName>
                                        </p:attrNameLst>
                                      </p:cBhvr>
                                      <p:to>
                                        <p:strVal val="visible"/>
                                      </p:to>
                                    </p:set>
                                    <p:anim calcmode="lin" valueType="num">
                                      <p:cBhvr>
                                        <p:cTn id="19" dur="500" fill="hold"/>
                                        <p:tgtEl>
                                          <p:spTgt spid="1155075">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155075">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1155075">
                                            <p:txEl>
                                              <p:pRg st="3" end="3"/>
                                            </p:txEl>
                                          </p:spTgt>
                                        </p:tgtEl>
                                        <p:attrNameLst>
                                          <p:attrName>style.visibility</p:attrName>
                                        </p:attrNameLst>
                                      </p:cBhvr>
                                      <p:to>
                                        <p:strVal val="visible"/>
                                      </p:to>
                                    </p:set>
                                    <p:anim calcmode="lin" valueType="num">
                                      <p:cBhvr>
                                        <p:cTn id="25" dur="500" fill="hold"/>
                                        <p:tgtEl>
                                          <p:spTgt spid="1155075">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1155075">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1155075">
                                            <p:txEl>
                                              <p:pRg st="4" end="4"/>
                                            </p:txEl>
                                          </p:spTgt>
                                        </p:tgtEl>
                                        <p:attrNameLst>
                                          <p:attrName>style.visibility</p:attrName>
                                        </p:attrNameLst>
                                      </p:cBhvr>
                                      <p:to>
                                        <p:strVal val="visible"/>
                                      </p:to>
                                    </p:set>
                                    <p:anim calcmode="lin" valueType="num">
                                      <p:cBhvr>
                                        <p:cTn id="31" dur="500" fill="hold"/>
                                        <p:tgtEl>
                                          <p:spTgt spid="1155075">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155075">
                                            <p:txEl>
                                              <p:pRg st="4" end="4"/>
                                            </p:txEl>
                                          </p:spTgt>
                                        </p:tgtEl>
                                        <p:attrNameLst>
                                          <p:attrName>ppt_h</p:attrName>
                                        </p:attrNameLst>
                                      </p:cBhvr>
                                      <p:tavLst>
                                        <p:tav tm="0">
                                          <p:val>
                                            <p:strVal val="#ppt_h"/>
                                          </p:val>
                                        </p:tav>
                                        <p:tav tm="100000">
                                          <p:val>
                                            <p:strVal val="#ppt_h"/>
                                          </p:val>
                                        </p:tav>
                                      </p:tavLst>
                                    </p:anim>
                                  </p:childTnLst>
                                </p:cTn>
                              </p:par>
                            </p:childTnLst>
                          </p:cTn>
                        </p:par>
                        <p:par>
                          <p:cTn id="33" fill="hold">
                            <p:stCondLst>
                              <p:cond delay="500"/>
                            </p:stCondLst>
                            <p:childTnLst>
                              <p:par>
                                <p:cTn id="34" presetID="17" presetClass="entr" presetSubtype="10" fill="hold" grpId="0" nodeType="afterEffect">
                                  <p:stCondLst>
                                    <p:cond delay="0"/>
                                  </p:stCondLst>
                                  <p:childTnLst>
                                    <p:set>
                                      <p:cBhvr>
                                        <p:cTn id="35" dur="1" fill="hold">
                                          <p:stCondLst>
                                            <p:cond delay="0"/>
                                          </p:stCondLst>
                                        </p:cTn>
                                        <p:tgtEl>
                                          <p:spTgt spid="1155075">
                                            <p:txEl>
                                              <p:pRg st="5" end="5"/>
                                            </p:txEl>
                                          </p:spTgt>
                                        </p:tgtEl>
                                        <p:attrNameLst>
                                          <p:attrName>style.visibility</p:attrName>
                                        </p:attrNameLst>
                                      </p:cBhvr>
                                      <p:to>
                                        <p:strVal val="visible"/>
                                      </p:to>
                                    </p:set>
                                    <p:anim calcmode="lin" valueType="num">
                                      <p:cBhvr>
                                        <p:cTn id="36" dur="500" fill="hold"/>
                                        <p:tgtEl>
                                          <p:spTgt spid="1155075">
                                            <p:txEl>
                                              <p:pRg st="5" end="5"/>
                                            </p:txEl>
                                          </p:spTgt>
                                        </p:tgtEl>
                                        <p:attrNameLst>
                                          <p:attrName>ppt_w</p:attrName>
                                        </p:attrNameLst>
                                      </p:cBhvr>
                                      <p:tavLst>
                                        <p:tav tm="0">
                                          <p:val>
                                            <p:fltVal val="0"/>
                                          </p:val>
                                        </p:tav>
                                        <p:tav tm="100000">
                                          <p:val>
                                            <p:strVal val="#ppt_w"/>
                                          </p:val>
                                        </p:tav>
                                      </p:tavLst>
                                    </p:anim>
                                    <p:anim calcmode="lin" valueType="num">
                                      <p:cBhvr>
                                        <p:cTn id="37" dur="500" fill="hold"/>
                                        <p:tgtEl>
                                          <p:spTgt spid="1155075">
                                            <p:txEl>
                                              <p:pRg st="5" end="5"/>
                                            </p:txEl>
                                          </p:spTgt>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7" presetClass="entr" presetSubtype="10" fill="hold" grpId="0" nodeType="clickEffect">
                                  <p:stCondLst>
                                    <p:cond delay="0"/>
                                  </p:stCondLst>
                                  <p:childTnLst>
                                    <p:set>
                                      <p:cBhvr>
                                        <p:cTn id="41" dur="1" fill="hold">
                                          <p:stCondLst>
                                            <p:cond delay="0"/>
                                          </p:stCondLst>
                                        </p:cTn>
                                        <p:tgtEl>
                                          <p:spTgt spid="1155075">
                                            <p:txEl>
                                              <p:pRg st="6" end="6"/>
                                            </p:txEl>
                                          </p:spTgt>
                                        </p:tgtEl>
                                        <p:attrNameLst>
                                          <p:attrName>style.visibility</p:attrName>
                                        </p:attrNameLst>
                                      </p:cBhvr>
                                      <p:to>
                                        <p:strVal val="visible"/>
                                      </p:to>
                                    </p:set>
                                    <p:anim calcmode="lin" valueType="num">
                                      <p:cBhvr>
                                        <p:cTn id="42" dur="500" fill="hold"/>
                                        <p:tgtEl>
                                          <p:spTgt spid="1155075">
                                            <p:txEl>
                                              <p:pRg st="6" end="6"/>
                                            </p:txEl>
                                          </p:spTgt>
                                        </p:tgtEl>
                                        <p:attrNameLst>
                                          <p:attrName>ppt_w</p:attrName>
                                        </p:attrNameLst>
                                      </p:cBhvr>
                                      <p:tavLst>
                                        <p:tav tm="0">
                                          <p:val>
                                            <p:fltVal val="0"/>
                                          </p:val>
                                        </p:tav>
                                        <p:tav tm="100000">
                                          <p:val>
                                            <p:strVal val="#ppt_w"/>
                                          </p:val>
                                        </p:tav>
                                      </p:tavLst>
                                    </p:anim>
                                    <p:anim calcmode="lin" valueType="num">
                                      <p:cBhvr>
                                        <p:cTn id="43" dur="500" fill="hold"/>
                                        <p:tgtEl>
                                          <p:spTgt spid="1155075">
                                            <p:txEl>
                                              <p:pRg st="6" end="6"/>
                                            </p:txEl>
                                          </p:spTgt>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7" presetClass="entr" presetSubtype="10" fill="hold" grpId="0" nodeType="clickEffect">
                                  <p:stCondLst>
                                    <p:cond delay="0"/>
                                  </p:stCondLst>
                                  <p:childTnLst>
                                    <p:set>
                                      <p:cBhvr>
                                        <p:cTn id="47" dur="1" fill="hold">
                                          <p:stCondLst>
                                            <p:cond delay="0"/>
                                          </p:stCondLst>
                                        </p:cTn>
                                        <p:tgtEl>
                                          <p:spTgt spid="1155075">
                                            <p:txEl>
                                              <p:pRg st="7" end="7"/>
                                            </p:txEl>
                                          </p:spTgt>
                                        </p:tgtEl>
                                        <p:attrNameLst>
                                          <p:attrName>style.visibility</p:attrName>
                                        </p:attrNameLst>
                                      </p:cBhvr>
                                      <p:to>
                                        <p:strVal val="visible"/>
                                      </p:to>
                                    </p:set>
                                    <p:anim calcmode="lin" valueType="num">
                                      <p:cBhvr>
                                        <p:cTn id="48" dur="500" fill="hold"/>
                                        <p:tgtEl>
                                          <p:spTgt spid="1155075">
                                            <p:txEl>
                                              <p:pRg st="7" end="7"/>
                                            </p:txEl>
                                          </p:spTgt>
                                        </p:tgtEl>
                                        <p:attrNameLst>
                                          <p:attrName>ppt_w</p:attrName>
                                        </p:attrNameLst>
                                      </p:cBhvr>
                                      <p:tavLst>
                                        <p:tav tm="0">
                                          <p:val>
                                            <p:fltVal val="0"/>
                                          </p:val>
                                        </p:tav>
                                        <p:tav tm="100000">
                                          <p:val>
                                            <p:strVal val="#ppt_w"/>
                                          </p:val>
                                        </p:tav>
                                      </p:tavLst>
                                    </p:anim>
                                    <p:anim calcmode="lin" valueType="num">
                                      <p:cBhvr>
                                        <p:cTn id="49" dur="500" fill="hold"/>
                                        <p:tgtEl>
                                          <p:spTgt spid="1155075">
                                            <p:txEl>
                                              <p:pRg st="7" end="7"/>
                                            </p:txEl>
                                          </p:spTgt>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17" presetClass="entr" presetSubtype="10" fill="hold" grpId="0" nodeType="click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anim calcmode="lin" valueType="num">
                                      <p:cBhvr>
                                        <p:cTn id="54"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4">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7" presetClass="entr" presetSubtype="10" fill="hold" grpId="0" nodeType="clickEffect">
                                  <p:stCondLst>
                                    <p:cond delay="0"/>
                                  </p:stCondLst>
                                  <p:childTnLst>
                                    <p:set>
                                      <p:cBhvr>
                                        <p:cTn id="59" dur="1" fill="hold">
                                          <p:stCondLst>
                                            <p:cond delay="0"/>
                                          </p:stCondLst>
                                        </p:cTn>
                                        <p:tgtEl>
                                          <p:spTgt spid="4">
                                            <p:txEl>
                                              <p:pRg st="1" end="1"/>
                                            </p:txEl>
                                          </p:spTgt>
                                        </p:tgtEl>
                                        <p:attrNameLst>
                                          <p:attrName>style.visibility</p:attrName>
                                        </p:attrNameLst>
                                      </p:cBhvr>
                                      <p:to>
                                        <p:strVal val="visible"/>
                                      </p:to>
                                    </p:set>
                                    <p:anim calcmode="lin" valueType="num">
                                      <p:cBhvr>
                                        <p:cTn id="60"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61" dur="500" fill="hold"/>
                                        <p:tgtEl>
                                          <p:spTgt spid="4">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17" presetClass="entr" presetSubtype="10" fill="hold" grpId="0" nodeType="clickEffect">
                                  <p:stCondLst>
                                    <p:cond delay="0"/>
                                  </p:stCondLst>
                                  <p:childTnLst>
                                    <p:set>
                                      <p:cBhvr>
                                        <p:cTn id="65" dur="1" fill="hold">
                                          <p:stCondLst>
                                            <p:cond delay="0"/>
                                          </p:stCondLst>
                                        </p:cTn>
                                        <p:tgtEl>
                                          <p:spTgt spid="4">
                                            <p:txEl>
                                              <p:pRg st="2" end="2"/>
                                            </p:txEl>
                                          </p:spTgt>
                                        </p:tgtEl>
                                        <p:attrNameLst>
                                          <p:attrName>style.visibility</p:attrName>
                                        </p:attrNameLst>
                                      </p:cBhvr>
                                      <p:to>
                                        <p:strVal val="visible"/>
                                      </p:to>
                                    </p:set>
                                    <p:anim calcmode="lin" valueType="num">
                                      <p:cBhvr>
                                        <p:cTn id="66"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67" dur="500" fill="hold"/>
                                        <p:tgtEl>
                                          <p:spTgt spid="4">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7" presetClass="entr" presetSubtype="10" fill="hold" grpId="0" nodeType="clickEffect">
                                  <p:stCondLst>
                                    <p:cond delay="0"/>
                                  </p:stCondLst>
                                  <p:childTnLst>
                                    <p:set>
                                      <p:cBhvr>
                                        <p:cTn id="71" dur="1" fill="hold">
                                          <p:stCondLst>
                                            <p:cond delay="0"/>
                                          </p:stCondLst>
                                        </p:cTn>
                                        <p:tgtEl>
                                          <p:spTgt spid="4">
                                            <p:txEl>
                                              <p:pRg st="3" end="3"/>
                                            </p:txEl>
                                          </p:spTgt>
                                        </p:tgtEl>
                                        <p:attrNameLst>
                                          <p:attrName>style.visibility</p:attrName>
                                        </p:attrNameLst>
                                      </p:cBhvr>
                                      <p:to>
                                        <p:strVal val="visible"/>
                                      </p:to>
                                    </p:set>
                                    <p:anim calcmode="lin" valueType="num">
                                      <p:cBhvr>
                                        <p:cTn id="72"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73" dur="500" fill="hold"/>
                                        <p:tgtEl>
                                          <p:spTgt spid="4">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ID="17" presetClass="entr" presetSubtype="10" fill="hold" grpId="0" nodeType="clickEffect">
                                  <p:stCondLst>
                                    <p:cond delay="0"/>
                                  </p:stCondLst>
                                  <p:childTnLst>
                                    <p:set>
                                      <p:cBhvr>
                                        <p:cTn id="77" dur="1" fill="hold">
                                          <p:stCondLst>
                                            <p:cond delay="0"/>
                                          </p:stCondLst>
                                        </p:cTn>
                                        <p:tgtEl>
                                          <p:spTgt spid="4">
                                            <p:txEl>
                                              <p:pRg st="4" end="4"/>
                                            </p:txEl>
                                          </p:spTgt>
                                        </p:tgtEl>
                                        <p:attrNameLst>
                                          <p:attrName>style.visibility</p:attrName>
                                        </p:attrNameLst>
                                      </p:cBhvr>
                                      <p:to>
                                        <p:strVal val="visible"/>
                                      </p:to>
                                    </p:set>
                                    <p:anim calcmode="lin" valueType="num">
                                      <p:cBhvr>
                                        <p:cTn id="78" dur="500" fill="hold"/>
                                        <p:tgtEl>
                                          <p:spTgt spid="4">
                                            <p:txEl>
                                              <p:pRg st="4" end="4"/>
                                            </p:txEl>
                                          </p:spTgt>
                                        </p:tgtEl>
                                        <p:attrNameLst>
                                          <p:attrName>ppt_w</p:attrName>
                                        </p:attrNameLst>
                                      </p:cBhvr>
                                      <p:tavLst>
                                        <p:tav tm="0">
                                          <p:val>
                                            <p:fltVal val="0"/>
                                          </p:val>
                                        </p:tav>
                                        <p:tav tm="100000">
                                          <p:val>
                                            <p:strVal val="#ppt_w"/>
                                          </p:val>
                                        </p:tav>
                                      </p:tavLst>
                                    </p:anim>
                                    <p:anim calcmode="lin" valueType="num">
                                      <p:cBhvr>
                                        <p:cTn id="79" dur="500" fill="hold"/>
                                        <p:tgtEl>
                                          <p:spTgt spid="4">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7" presetClass="entr" presetSubtype="10" fill="hold" grpId="0" nodeType="clickEffect">
                                  <p:stCondLst>
                                    <p:cond delay="0"/>
                                  </p:stCondLst>
                                  <p:childTnLst>
                                    <p:set>
                                      <p:cBhvr>
                                        <p:cTn id="83" dur="1" fill="hold">
                                          <p:stCondLst>
                                            <p:cond delay="0"/>
                                          </p:stCondLst>
                                        </p:cTn>
                                        <p:tgtEl>
                                          <p:spTgt spid="4">
                                            <p:txEl>
                                              <p:pRg st="5" end="5"/>
                                            </p:txEl>
                                          </p:spTgt>
                                        </p:tgtEl>
                                        <p:attrNameLst>
                                          <p:attrName>style.visibility</p:attrName>
                                        </p:attrNameLst>
                                      </p:cBhvr>
                                      <p:to>
                                        <p:strVal val="visible"/>
                                      </p:to>
                                    </p:set>
                                    <p:anim calcmode="lin" valueType="num">
                                      <p:cBhvr>
                                        <p:cTn id="84" dur="500" fill="hold"/>
                                        <p:tgtEl>
                                          <p:spTgt spid="4">
                                            <p:txEl>
                                              <p:pRg st="5" end="5"/>
                                            </p:txEl>
                                          </p:spTgt>
                                        </p:tgtEl>
                                        <p:attrNameLst>
                                          <p:attrName>ppt_w</p:attrName>
                                        </p:attrNameLst>
                                      </p:cBhvr>
                                      <p:tavLst>
                                        <p:tav tm="0">
                                          <p:val>
                                            <p:fltVal val="0"/>
                                          </p:val>
                                        </p:tav>
                                        <p:tav tm="100000">
                                          <p:val>
                                            <p:strVal val="#ppt_w"/>
                                          </p:val>
                                        </p:tav>
                                      </p:tavLst>
                                    </p:anim>
                                    <p:anim calcmode="lin" valueType="num">
                                      <p:cBhvr>
                                        <p:cTn id="85" dur="500" fill="hold"/>
                                        <p:tgtEl>
                                          <p:spTgt spid="4">
                                            <p:txEl>
                                              <p:pRg st="5" end="5"/>
                                            </p:txEl>
                                          </p:spTgt>
                                        </p:tgtEl>
                                        <p:attrNameLst>
                                          <p:attrName>ppt_h</p:attrName>
                                        </p:attrNameLst>
                                      </p:cBhvr>
                                      <p:tavLst>
                                        <p:tav tm="0">
                                          <p:val>
                                            <p:strVal val="#ppt_h"/>
                                          </p:val>
                                        </p:tav>
                                        <p:tav tm="100000">
                                          <p:val>
                                            <p:strVal val="#ppt_h"/>
                                          </p:val>
                                        </p:tav>
                                      </p:tavLst>
                                    </p:anim>
                                  </p:childTnLst>
                                </p:cTn>
                              </p:par>
                            </p:childTnLst>
                          </p:cTn>
                        </p:par>
                      </p:childTnLst>
                    </p:cTn>
                  </p:par>
                  <p:par>
                    <p:cTn id="86" fill="hold">
                      <p:stCondLst>
                        <p:cond delay="indefinite"/>
                      </p:stCondLst>
                      <p:childTnLst>
                        <p:par>
                          <p:cTn id="87" fill="hold">
                            <p:stCondLst>
                              <p:cond delay="0"/>
                            </p:stCondLst>
                            <p:childTnLst>
                              <p:par>
                                <p:cTn id="88" presetID="17" presetClass="entr" presetSubtype="10" fill="hold" grpId="0" nodeType="clickEffect">
                                  <p:stCondLst>
                                    <p:cond delay="0"/>
                                  </p:stCondLst>
                                  <p:childTnLst>
                                    <p:set>
                                      <p:cBhvr>
                                        <p:cTn id="89" dur="1" fill="hold">
                                          <p:stCondLst>
                                            <p:cond delay="0"/>
                                          </p:stCondLst>
                                        </p:cTn>
                                        <p:tgtEl>
                                          <p:spTgt spid="4">
                                            <p:txEl>
                                              <p:pRg st="6" end="6"/>
                                            </p:txEl>
                                          </p:spTgt>
                                        </p:tgtEl>
                                        <p:attrNameLst>
                                          <p:attrName>style.visibility</p:attrName>
                                        </p:attrNameLst>
                                      </p:cBhvr>
                                      <p:to>
                                        <p:strVal val="visible"/>
                                      </p:to>
                                    </p:set>
                                    <p:anim calcmode="lin" valueType="num">
                                      <p:cBhvr>
                                        <p:cTn id="90" dur="500" fill="hold"/>
                                        <p:tgtEl>
                                          <p:spTgt spid="4">
                                            <p:txEl>
                                              <p:pRg st="6" end="6"/>
                                            </p:txEl>
                                          </p:spTgt>
                                        </p:tgtEl>
                                        <p:attrNameLst>
                                          <p:attrName>ppt_w</p:attrName>
                                        </p:attrNameLst>
                                      </p:cBhvr>
                                      <p:tavLst>
                                        <p:tav tm="0">
                                          <p:val>
                                            <p:fltVal val="0"/>
                                          </p:val>
                                        </p:tav>
                                        <p:tav tm="100000">
                                          <p:val>
                                            <p:strVal val="#ppt_w"/>
                                          </p:val>
                                        </p:tav>
                                      </p:tavLst>
                                    </p:anim>
                                    <p:anim calcmode="lin" valueType="num">
                                      <p:cBhvr>
                                        <p:cTn id="91" dur="500" fill="hold"/>
                                        <p:tgtEl>
                                          <p:spTgt spid="4">
                                            <p:txEl>
                                              <p:pRg st="6" end="6"/>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5075" grpId="0" build="p"/>
      <p:bldP spid="4"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body" idx="1"/>
          </p:nvPr>
        </p:nvSpPr>
        <p:spPr>
          <a:xfrm>
            <a:off x="480573" y="1289595"/>
            <a:ext cx="11716013" cy="5569993"/>
          </a:xfrm>
        </p:spPr>
        <p:txBody>
          <a:bodyPr>
            <a:normAutofit lnSpcReduction="10000"/>
          </a:bodyPr>
          <a:lstStyle/>
          <a:p>
            <a:pPr marL="457200" indent="-457200"/>
            <a:r>
              <a:rPr lang="zh-CN" altLang="en-US" sz="3200" dirty="0">
                <a:solidFill>
                  <a:srgbClr val="A50021"/>
                </a:solidFill>
                <a:latin typeface="Times New Roman" panose="02020603050405020304" pitchFamily="18" charset="0"/>
              </a:rPr>
              <a:t>例</a:t>
            </a:r>
            <a:r>
              <a:rPr lang="en-US" altLang="zh-CN" sz="3200" dirty="0">
                <a:latin typeface="Times New Roman" panose="02020603050405020304" pitchFamily="18" charset="0"/>
              </a:rPr>
              <a:t> </a:t>
            </a:r>
            <a:r>
              <a:rPr lang="zh-CN" altLang="en-US" sz="3200" dirty="0">
                <a:latin typeface="Times New Roman" panose="02020603050405020304" pitchFamily="18" charset="0"/>
              </a:rPr>
              <a:t>某单位要从</a:t>
            </a:r>
            <a:r>
              <a:rPr lang="en-US" altLang="zh-CN" sz="3200" dirty="0">
                <a:latin typeface="Times New Roman" panose="02020603050405020304" pitchFamily="18" charset="0"/>
              </a:rPr>
              <a:t>A,B,C</a:t>
            </a:r>
            <a:r>
              <a:rPr lang="zh-CN" altLang="en-US" sz="3200" dirty="0">
                <a:latin typeface="Times New Roman" panose="02020603050405020304" pitchFamily="18" charset="0"/>
              </a:rPr>
              <a:t>三人中选派若干人出国考察</a:t>
            </a:r>
            <a:r>
              <a:rPr lang="en-US" altLang="zh-CN" sz="3200" dirty="0">
                <a:latin typeface="Times New Roman" panose="02020603050405020304" pitchFamily="18" charset="0"/>
              </a:rPr>
              <a:t>, </a:t>
            </a:r>
            <a:r>
              <a:rPr lang="zh-CN" altLang="en-US" sz="3200" dirty="0">
                <a:latin typeface="Times New Roman" panose="02020603050405020304" pitchFamily="18" charset="0"/>
              </a:rPr>
              <a:t>需满足下</a:t>
            </a:r>
            <a:endParaRPr lang="zh-CN" altLang="en-US" sz="3200" dirty="0">
              <a:latin typeface="Times New Roman" panose="02020603050405020304" pitchFamily="18" charset="0"/>
            </a:endParaRPr>
          </a:p>
          <a:p>
            <a:pPr marL="457200" indent="-457200"/>
            <a:r>
              <a:rPr lang="zh-CN" altLang="en-US" sz="3200" dirty="0">
                <a:latin typeface="Times New Roman" panose="02020603050405020304" pitchFamily="18" charset="0"/>
              </a:rPr>
              <a:t>   述条件</a:t>
            </a:r>
            <a:r>
              <a:rPr lang="en-US" altLang="zh-CN" sz="3200" dirty="0">
                <a:latin typeface="Times New Roman" panose="02020603050405020304" pitchFamily="18" charset="0"/>
              </a:rPr>
              <a:t>:</a:t>
            </a:r>
            <a:endParaRPr lang="en-US" altLang="zh-CN" sz="3200" dirty="0">
              <a:latin typeface="Times New Roman" panose="02020603050405020304" pitchFamily="18" charset="0"/>
            </a:endParaRPr>
          </a:p>
          <a:p>
            <a:pPr marL="457200" indent="-457200"/>
            <a:r>
              <a:rPr lang="en-US" altLang="zh-CN" sz="3200" dirty="0">
                <a:latin typeface="Times New Roman" panose="02020603050405020304" pitchFamily="18" charset="0"/>
              </a:rPr>
              <a:t>   (1) </a:t>
            </a:r>
            <a:r>
              <a:rPr lang="zh-CN" altLang="en-US" sz="3200" dirty="0">
                <a:latin typeface="Times New Roman" panose="02020603050405020304" pitchFamily="18" charset="0"/>
              </a:rPr>
              <a:t>若</a:t>
            </a:r>
            <a:r>
              <a:rPr lang="en-US" altLang="zh-CN" sz="3200" dirty="0">
                <a:latin typeface="Times New Roman" panose="02020603050405020304" pitchFamily="18" charset="0"/>
              </a:rPr>
              <a:t>A</a:t>
            </a:r>
            <a:r>
              <a:rPr lang="zh-CN" altLang="en-US" sz="3200" dirty="0">
                <a:latin typeface="Times New Roman" panose="02020603050405020304" pitchFamily="18" charset="0"/>
              </a:rPr>
              <a:t>去</a:t>
            </a:r>
            <a:r>
              <a:rPr lang="en-US" altLang="zh-CN" sz="3200" dirty="0">
                <a:latin typeface="Times New Roman" panose="02020603050405020304" pitchFamily="18" charset="0"/>
              </a:rPr>
              <a:t>, </a:t>
            </a:r>
            <a:r>
              <a:rPr lang="zh-CN" altLang="en-US" sz="3200" dirty="0">
                <a:latin typeface="Times New Roman" panose="02020603050405020304" pitchFamily="18" charset="0"/>
              </a:rPr>
              <a:t>则</a:t>
            </a:r>
            <a:r>
              <a:rPr lang="en-US" altLang="zh-CN" sz="3200" dirty="0">
                <a:latin typeface="Times New Roman" panose="02020603050405020304" pitchFamily="18" charset="0"/>
              </a:rPr>
              <a:t>C</a:t>
            </a:r>
            <a:r>
              <a:rPr lang="zh-CN" altLang="en-US" sz="3200" dirty="0">
                <a:latin typeface="Times New Roman" panose="02020603050405020304" pitchFamily="18" charset="0"/>
              </a:rPr>
              <a:t>必须去</a:t>
            </a:r>
            <a:r>
              <a:rPr lang="en-US" altLang="zh-CN" sz="3200" dirty="0">
                <a:latin typeface="Times New Roman" panose="02020603050405020304" pitchFamily="18" charset="0"/>
              </a:rPr>
              <a:t>;   (2) </a:t>
            </a:r>
            <a:r>
              <a:rPr lang="zh-CN" altLang="en-US" sz="3200" dirty="0">
                <a:latin typeface="Times New Roman" panose="02020603050405020304" pitchFamily="18" charset="0"/>
              </a:rPr>
              <a:t>若</a:t>
            </a:r>
            <a:r>
              <a:rPr lang="en-US" altLang="zh-CN" sz="3200" dirty="0">
                <a:latin typeface="Times New Roman" panose="02020603050405020304" pitchFamily="18" charset="0"/>
              </a:rPr>
              <a:t>B</a:t>
            </a:r>
            <a:r>
              <a:rPr lang="zh-CN" altLang="en-US" sz="3200" dirty="0">
                <a:latin typeface="Times New Roman" panose="02020603050405020304" pitchFamily="18" charset="0"/>
              </a:rPr>
              <a:t>去</a:t>
            </a:r>
            <a:r>
              <a:rPr lang="en-US" altLang="zh-CN" sz="3200" dirty="0">
                <a:latin typeface="Times New Roman" panose="02020603050405020304" pitchFamily="18" charset="0"/>
              </a:rPr>
              <a:t>, </a:t>
            </a:r>
            <a:r>
              <a:rPr lang="zh-CN" altLang="en-US" sz="3200" dirty="0">
                <a:latin typeface="Times New Roman" panose="02020603050405020304" pitchFamily="18" charset="0"/>
              </a:rPr>
              <a:t>则</a:t>
            </a:r>
            <a:r>
              <a:rPr lang="en-US" altLang="zh-CN" sz="3200" dirty="0">
                <a:latin typeface="Times New Roman" panose="02020603050405020304" pitchFamily="18" charset="0"/>
              </a:rPr>
              <a:t>C</a:t>
            </a:r>
            <a:r>
              <a:rPr lang="zh-CN" altLang="en-US" sz="3200" dirty="0">
                <a:latin typeface="Times New Roman" panose="02020603050405020304" pitchFamily="18" charset="0"/>
              </a:rPr>
              <a:t>不能去</a:t>
            </a:r>
            <a:r>
              <a:rPr lang="en-US" altLang="zh-CN" sz="3200" dirty="0">
                <a:latin typeface="Times New Roman" panose="02020603050405020304" pitchFamily="18" charset="0"/>
              </a:rPr>
              <a:t>;</a:t>
            </a:r>
            <a:endParaRPr lang="en-US" altLang="zh-CN" sz="3200" dirty="0">
              <a:latin typeface="Times New Roman" panose="02020603050405020304" pitchFamily="18" charset="0"/>
            </a:endParaRPr>
          </a:p>
          <a:p>
            <a:pPr marL="457200" indent="-457200"/>
            <a:r>
              <a:rPr lang="en-US" altLang="zh-CN" sz="3200" dirty="0">
                <a:latin typeface="Times New Roman" panose="02020603050405020304" pitchFamily="18" charset="0"/>
              </a:rPr>
              <a:t>   (3) A</a:t>
            </a:r>
            <a:r>
              <a:rPr lang="zh-CN" altLang="en-US" sz="3200" dirty="0">
                <a:latin typeface="Times New Roman" panose="02020603050405020304" pitchFamily="18" charset="0"/>
              </a:rPr>
              <a:t>和</a:t>
            </a:r>
            <a:r>
              <a:rPr lang="en-US" altLang="zh-CN" sz="3200" dirty="0">
                <a:latin typeface="Times New Roman" panose="02020603050405020304" pitchFamily="18" charset="0"/>
              </a:rPr>
              <a:t>B</a:t>
            </a:r>
            <a:r>
              <a:rPr lang="zh-CN" altLang="en-US" sz="3200" dirty="0">
                <a:latin typeface="Times New Roman" panose="02020603050405020304" pitchFamily="18" charset="0"/>
              </a:rPr>
              <a:t>必须去一人且只能去一人</a:t>
            </a:r>
            <a:r>
              <a:rPr lang="en-US" altLang="zh-CN" sz="3200" dirty="0">
                <a:latin typeface="Times New Roman" panose="02020603050405020304" pitchFamily="18" charset="0"/>
              </a:rPr>
              <a:t>.</a:t>
            </a:r>
            <a:endParaRPr lang="en-US" altLang="zh-CN" sz="3200" dirty="0">
              <a:latin typeface="Times New Roman" panose="02020603050405020304" pitchFamily="18" charset="0"/>
            </a:endParaRPr>
          </a:p>
          <a:p>
            <a:pPr marL="457200" indent="-457200"/>
            <a:r>
              <a:rPr lang="en-US" altLang="zh-CN" sz="3200" dirty="0">
                <a:latin typeface="Times New Roman" panose="02020603050405020304" pitchFamily="18" charset="0"/>
              </a:rPr>
              <a:t>  </a:t>
            </a:r>
            <a:r>
              <a:rPr lang="zh-CN" altLang="en-US" sz="3200" dirty="0">
                <a:latin typeface="Times New Roman" panose="02020603050405020304" pitchFamily="18" charset="0"/>
              </a:rPr>
              <a:t>问有几种可能的选派方案</a:t>
            </a:r>
            <a:r>
              <a:rPr lang="en-US" altLang="zh-CN" sz="3200" dirty="0">
                <a:latin typeface="Times New Roman" panose="02020603050405020304" pitchFamily="18" charset="0"/>
              </a:rPr>
              <a:t>?</a:t>
            </a:r>
            <a:endParaRPr lang="en-US" altLang="zh-CN" sz="3200" dirty="0">
              <a:latin typeface="Times New Roman" panose="02020603050405020304" pitchFamily="18" charset="0"/>
            </a:endParaRPr>
          </a:p>
          <a:p>
            <a:pPr marL="457200" indent="-457200"/>
            <a:r>
              <a:rPr lang="zh-CN" altLang="en-US" sz="3200" dirty="0">
                <a:latin typeface="Times New Roman" panose="02020603050405020304" pitchFamily="18" charset="0"/>
              </a:rPr>
              <a:t>解  </a:t>
            </a:r>
            <a:r>
              <a:rPr lang="zh-CN" altLang="en-US" sz="3200" cap="all" dirty="0">
                <a:latin typeface="Times New Roman" panose="02020603050405020304" pitchFamily="18" charset="0"/>
              </a:rPr>
              <a:t>记 </a:t>
            </a:r>
            <a:r>
              <a:rPr lang="en-US" altLang="zh-CN" sz="3200" i="1" cap="all" dirty="0">
                <a:latin typeface="Times New Roman" panose="02020603050405020304" pitchFamily="18" charset="0"/>
              </a:rPr>
              <a:t>p</a:t>
            </a:r>
            <a:r>
              <a:rPr lang="en-US" altLang="zh-CN" sz="3200" cap="all" dirty="0">
                <a:latin typeface="Times New Roman" panose="02020603050405020304" pitchFamily="18" charset="0"/>
              </a:rPr>
              <a:t>:</a:t>
            </a:r>
            <a:r>
              <a:rPr lang="zh-CN" altLang="en-US" sz="3200" cap="all" dirty="0">
                <a:latin typeface="Times New Roman" panose="02020603050405020304" pitchFamily="18" charset="0"/>
              </a:rPr>
              <a:t>派</a:t>
            </a:r>
            <a:r>
              <a:rPr lang="en-US" altLang="zh-CN" sz="3200" cap="all" dirty="0">
                <a:latin typeface="Times New Roman" panose="02020603050405020304" pitchFamily="18" charset="0"/>
              </a:rPr>
              <a:t>A</a:t>
            </a:r>
            <a:r>
              <a:rPr lang="zh-CN" altLang="en-US" sz="3200" cap="all" dirty="0">
                <a:latin typeface="Times New Roman" panose="02020603050405020304" pitchFamily="18" charset="0"/>
              </a:rPr>
              <a:t>去</a:t>
            </a:r>
            <a:r>
              <a:rPr lang="en-US" altLang="zh-CN" sz="3200" cap="all" dirty="0">
                <a:latin typeface="Times New Roman" panose="02020603050405020304" pitchFamily="18" charset="0"/>
              </a:rPr>
              <a:t>,  </a:t>
            </a:r>
            <a:r>
              <a:rPr lang="en-US" altLang="zh-CN" sz="3200" i="1" cap="all" dirty="0">
                <a:latin typeface="Times New Roman" panose="02020603050405020304" pitchFamily="18" charset="0"/>
              </a:rPr>
              <a:t>q</a:t>
            </a:r>
            <a:r>
              <a:rPr lang="en-US" altLang="zh-CN" sz="3200" cap="all" dirty="0">
                <a:latin typeface="Times New Roman" panose="02020603050405020304" pitchFamily="18" charset="0"/>
              </a:rPr>
              <a:t>:</a:t>
            </a:r>
            <a:r>
              <a:rPr lang="zh-CN" altLang="en-US" sz="3200" cap="all" dirty="0">
                <a:latin typeface="Times New Roman" panose="02020603050405020304" pitchFamily="18" charset="0"/>
              </a:rPr>
              <a:t>派</a:t>
            </a:r>
            <a:r>
              <a:rPr lang="en-US" altLang="zh-CN" sz="3200" cap="all" dirty="0">
                <a:latin typeface="Times New Roman" panose="02020603050405020304" pitchFamily="18" charset="0"/>
              </a:rPr>
              <a:t>B</a:t>
            </a:r>
            <a:r>
              <a:rPr lang="zh-CN" altLang="en-US" sz="3200" cap="all" dirty="0">
                <a:latin typeface="Times New Roman" panose="02020603050405020304" pitchFamily="18" charset="0"/>
              </a:rPr>
              <a:t>去</a:t>
            </a:r>
            <a:r>
              <a:rPr lang="en-US" altLang="zh-CN" sz="3200" cap="all" dirty="0">
                <a:latin typeface="Times New Roman" panose="02020603050405020304" pitchFamily="18" charset="0"/>
              </a:rPr>
              <a:t>, </a:t>
            </a:r>
            <a:r>
              <a:rPr lang="en-US" altLang="zh-CN" sz="3200" i="1" cap="all" dirty="0">
                <a:latin typeface="Times New Roman" panose="02020603050405020304" pitchFamily="18" charset="0"/>
              </a:rPr>
              <a:t>r</a:t>
            </a:r>
            <a:r>
              <a:rPr lang="en-US" altLang="zh-CN" sz="3200" cap="all" dirty="0">
                <a:latin typeface="Times New Roman" panose="02020603050405020304" pitchFamily="18" charset="0"/>
              </a:rPr>
              <a:t>:</a:t>
            </a:r>
            <a:r>
              <a:rPr lang="zh-CN" altLang="en-US" sz="3200" cap="all" dirty="0">
                <a:latin typeface="Times New Roman" panose="02020603050405020304" pitchFamily="18" charset="0"/>
              </a:rPr>
              <a:t>派</a:t>
            </a:r>
            <a:r>
              <a:rPr lang="en-US" altLang="zh-CN" sz="3200" cap="all" dirty="0">
                <a:latin typeface="Times New Roman" panose="02020603050405020304" pitchFamily="18" charset="0"/>
              </a:rPr>
              <a:t>C</a:t>
            </a:r>
            <a:r>
              <a:rPr lang="zh-CN" altLang="en-US" sz="3200" cap="all" dirty="0">
                <a:latin typeface="Times New Roman" panose="02020603050405020304" pitchFamily="18" charset="0"/>
              </a:rPr>
              <a:t>去</a:t>
            </a:r>
            <a:endParaRPr lang="zh-CN" altLang="en-US" sz="3200" cap="all" dirty="0">
              <a:latin typeface="Times New Roman" panose="02020603050405020304" pitchFamily="18" charset="0"/>
            </a:endParaRPr>
          </a:p>
          <a:p>
            <a:pPr marL="457200" indent="-457200"/>
            <a:r>
              <a:rPr lang="en-US" altLang="zh-CN" sz="3200" cap="all" dirty="0">
                <a:latin typeface="Times New Roman" panose="02020603050405020304" pitchFamily="18" charset="0"/>
              </a:rPr>
              <a:t>(1)  </a:t>
            </a:r>
            <a:r>
              <a:rPr lang="en-US" altLang="zh-CN" sz="3200" i="1" cap="all" dirty="0" err="1">
                <a:latin typeface="Times New Roman" panose="02020603050405020304" pitchFamily="18" charset="0"/>
              </a:rPr>
              <a:t>p</a:t>
            </a:r>
            <a:r>
              <a:rPr lang="en-US" altLang="zh-CN" sz="3200" cap="all" dirty="0" err="1">
                <a:latin typeface="Times New Roman" panose="02020603050405020304" pitchFamily="18" charset="0"/>
                <a:sym typeface="Symbol" panose="05050102010706020507" pitchFamily="18" charset="2"/>
              </a:rPr>
              <a:t></a:t>
            </a:r>
            <a:r>
              <a:rPr lang="en-US" altLang="zh-CN" sz="3200" i="1" cap="all" dirty="0" err="1">
                <a:latin typeface="Times New Roman" panose="02020603050405020304" pitchFamily="18" charset="0"/>
              </a:rPr>
              <a:t>r</a:t>
            </a:r>
            <a:r>
              <a:rPr lang="en-US" altLang="zh-CN" sz="3200" i="1" cap="all" dirty="0">
                <a:latin typeface="Times New Roman" panose="02020603050405020304" pitchFamily="18" charset="0"/>
              </a:rPr>
              <a:t>,   </a:t>
            </a:r>
            <a:r>
              <a:rPr lang="en-US" altLang="zh-CN" sz="3200" cap="all" dirty="0">
                <a:latin typeface="Times New Roman" panose="02020603050405020304" pitchFamily="18" charset="0"/>
              </a:rPr>
              <a:t>(2) </a:t>
            </a:r>
            <a:r>
              <a:rPr lang="en-US" altLang="zh-CN" sz="3200" i="1" cap="all" dirty="0">
                <a:latin typeface="Times New Roman" panose="02020603050405020304" pitchFamily="18" charset="0"/>
              </a:rPr>
              <a:t>q</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r</a:t>
            </a:r>
            <a:r>
              <a:rPr lang="en-US" altLang="zh-CN" sz="3200" cap="all" dirty="0">
                <a:latin typeface="Times New Roman" panose="02020603050405020304" pitchFamily="18" charset="0"/>
              </a:rPr>
              <a:t>,   (3) (</a:t>
            </a:r>
            <a:r>
              <a:rPr lang="en-US" altLang="zh-CN" sz="3200" i="1" cap="all" dirty="0">
                <a:latin typeface="Times New Roman" panose="02020603050405020304" pitchFamily="18" charset="0"/>
              </a:rPr>
              <a:t>p</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q</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i="1" cap="all" dirty="0" err="1">
                <a:latin typeface="Times New Roman" panose="02020603050405020304" pitchFamily="18" charset="0"/>
              </a:rPr>
              <a:t>p</a:t>
            </a:r>
            <a:r>
              <a:rPr lang="en-US" altLang="zh-CN" sz="3200" cap="all" dirty="0" err="1">
                <a:latin typeface="Times New Roman" panose="02020603050405020304" pitchFamily="18" charset="0"/>
                <a:sym typeface="Symbol" panose="05050102010706020507" pitchFamily="18" charset="2"/>
              </a:rPr>
              <a:t></a:t>
            </a:r>
            <a:r>
              <a:rPr lang="en-US" altLang="zh-CN" sz="3200" i="1" cap="all" dirty="0" err="1">
                <a:latin typeface="Times New Roman" panose="02020603050405020304" pitchFamily="18" charset="0"/>
              </a:rPr>
              <a:t>q</a:t>
            </a:r>
            <a:r>
              <a:rPr lang="en-US" altLang="zh-CN" sz="3200" cap="all" dirty="0">
                <a:latin typeface="Times New Roman" panose="02020603050405020304" pitchFamily="18" charset="0"/>
              </a:rPr>
              <a:t>)</a:t>
            </a:r>
            <a:endParaRPr lang="en-US" altLang="zh-CN" sz="3200" cap="all" dirty="0">
              <a:latin typeface="Times New Roman" panose="02020603050405020304" pitchFamily="18" charset="0"/>
            </a:endParaRPr>
          </a:p>
          <a:p>
            <a:pPr marL="457200" indent="-457200"/>
            <a:r>
              <a:rPr lang="zh-CN" altLang="en-US" sz="3200" cap="all" dirty="0">
                <a:latin typeface="Times New Roman" panose="02020603050405020304" pitchFamily="18" charset="0"/>
              </a:rPr>
              <a:t>求下式的成真赋值</a:t>
            </a:r>
            <a:r>
              <a:rPr lang="zh-CN" altLang="en-US" sz="3200" i="1" cap="all" dirty="0">
                <a:latin typeface="Times New Roman" panose="02020603050405020304" pitchFamily="18" charset="0"/>
              </a:rPr>
              <a:t>     </a:t>
            </a:r>
            <a:r>
              <a:rPr lang="en-US" altLang="zh-CN" sz="3200" i="1" cap="all" dirty="0">
                <a:latin typeface="Times New Roman" panose="02020603050405020304" pitchFamily="18" charset="0"/>
              </a:rPr>
              <a:t>A</a:t>
            </a:r>
            <a:r>
              <a:rPr lang="en-US" altLang="zh-CN" sz="3200" cap="all" dirty="0">
                <a:latin typeface="Times New Roman" panose="02020603050405020304" pitchFamily="18" charset="0"/>
              </a:rPr>
              <a:t>=(</a:t>
            </a:r>
            <a:r>
              <a:rPr lang="en-US" altLang="zh-CN" sz="3200" i="1" cap="all" dirty="0" err="1">
                <a:latin typeface="Times New Roman" panose="02020603050405020304" pitchFamily="18" charset="0"/>
              </a:rPr>
              <a:t>p</a:t>
            </a:r>
            <a:r>
              <a:rPr lang="en-US" altLang="zh-CN" sz="3200" cap="all" dirty="0" err="1">
                <a:latin typeface="Times New Roman" panose="02020603050405020304" pitchFamily="18" charset="0"/>
                <a:sym typeface="Symbol" panose="05050102010706020507" pitchFamily="18" charset="2"/>
              </a:rPr>
              <a:t></a:t>
            </a:r>
            <a:r>
              <a:rPr lang="en-US" altLang="zh-CN" sz="3200" i="1" cap="all" dirty="0" err="1">
                <a:latin typeface="Times New Roman" panose="02020603050405020304" pitchFamily="18" charset="0"/>
              </a:rPr>
              <a:t>r</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cap="all" dirty="0">
                <a:latin typeface="Times New Roman" panose="02020603050405020304" pitchFamily="18" charset="0"/>
              </a:rPr>
              <a:t>(</a:t>
            </a:r>
            <a:r>
              <a:rPr lang="en-US" altLang="zh-CN" sz="3200" i="1" cap="all" dirty="0">
                <a:latin typeface="Times New Roman" panose="02020603050405020304" pitchFamily="18" charset="0"/>
              </a:rPr>
              <a:t>q</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r</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cap="all" dirty="0">
                <a:latin typeface="Times New Roman" panose="02020603050405020304" pitchFamily="18" charset="0"/>
              </a:rPr>
              <a:t>((</a:t>
            </a:r>
            <a:r>
              <a:rPr lang="en-US" altLang="zh-CN" sz="3200" i="1" cap="all" dirty="0">
                <a:latin typeface="Times New Roman" panose="02020603050405020304" pitchFamily="18" charset="0"/>
              </a:rPr>
              <a:t>p</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q</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i="1" cap="all" dirty="0" err="1">
                <a:latin typeface="Times New Roman" panose="02020603050405020304" pitchFamily="18" charset="0"/>
              </a:rPr>
              <a:t>p</a:t>
            </a:r>
            <a:r>
              <a:rPr lang="en-US" altLang="zh-CN" sz="3200" cap="all" dirty="0" err="1">
                <a:latin typeface="Times New Roman" panose="02020603050405020304" pitchFamily="18" charset="0"/>
                <a:sym typeface="Symbol" panose="05050102010706020507" pitchFamily="18" charset="2"/>
              </a:rPr>
              <a:t></a:t>
            </a:r>
            <a:r>
              <a:rPr lang="en-US" altLang="zh-CN" sz="3200" i="1" cap="all" dirty="0" err="1">
                <a:latin typeface="Times New Roman" panose="02020603050405020304" pitchFamily="18" charset="0"/>
              </a:rPr>
              <a:t>q</a:t>
            </a:r>
            <a:r>
              <a:rPr lang="en-US" altLang="zh-CN" sz="3200" cap="all" dirty="0">
                <a:latin typeface="Times New Roman" panose="02020603050405020304" pitchFamily="18" charset="0"/>
              </a:rPr>
              <a:t>))</a:t>
            </a:r>
            <a:endParaRPr lang="en-US" altLang="zh-CN" sz="3200" cap="all" dirty="0">
              <a:latin typeface="Times New Roman" panose="02020603050405020304" pitchFamily="18" charset="0"/>
            </a:endParaRPr>
          </a:p>
        </p:txBody>
      </p:sp>
      <p:sp>
        <p:nvSpPr>
          <p:cNvPr id="31748" name="Rectangle 3"/>
          <p:cNvSpPr>
            <a:spLocks noGrp="1" noChangeArrowheads="1"/>
          </p:cNvSpPr>
          <p:nvPr>
            <p:ph type="title"/>
          </p:nvPr>
        </p:nvSpPr>
        <p:spPr>
          <a:noFill/>
        </p:spPr>
        <p:txBody>
          <a:bodyPr/>
          <a:lstStyle/>
          <a:p>
            <a:pPr algn="ctr" eaLnBrk="1" hangingPunct="1"/>
            <a:r>
              <a:rPr lang="zh-CN" altLang="en-US"/>
              <a:t>主范式的应用</a:t>
            </a:r>
            <a:endParaRPr lang="zh-CN" altLang="en-US" b="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body" idx="1"/>
          </p:nvPr>
        </p:nvSpPr>
        <p:spPr>
          <a:xfrm>
            <a:off x="576524" y="1289595"/>
            <a:ext cx="11235848" cy="5569993"/>
          </a:xfrm>
        </p:spPr>
        <p:txBody>
          <a:bodyPr>
            <a:normAutofit fontScale="85000" lnSpcReduction="10000"/>
          </a:bodyPr>
          <a:lstStyle/>
          <a:p>
            <a:pPr marL="457200" indent="-457200"/>
            <a:r>
              <a:rPr lang="zh-CN" altLang="en-US" sz="3200" dirty="0">
                <a:latin typeface="Times New Roman" panose="02020603050405020304" pitchFamily="18" charset="0"/>
              </a:rPr>
              <a:t>求</a:t>
            </a:r>
            <a:r>
              <a:rPr lang="en-US" altLang="zh-CN" sz="3200" i="1" dirty="0">
                <a:latin typeface="Times New Roman" panose="02020603050405020304" pitchFamily="18" charset="0"/>
              </a:rPr>
              <a:t>A</a:t>
            </a:r>
            <a:r>
              <a:rPr lang="zh-CN" altLang="en-US" sz="3200" dirty="0">
                <a:latin typeface="Times New Roman" panose="02020603050405020304" pitchFamily="18" charset="0"/>
              </a:rPr>
              <a:t>的主析取范式</a:t>
            </a:r>
            <a:endParaRPr lang="zh-CN" altLang="en-US" sz="3200" dirty="0">
              <a:latin typeface="Times New Roman" panose="02020603050405020304" pitchFamily="18" charset="0"/>
            </a:endParaRPr>
          </a:p>
          <a:p>
            <a:pPr marL="457200" indent="-457200"/>
            <a:r>
              <a:rPr lang="zh-CN" altLang="en-US" sz="3200" i="1" dirty="0">
                <a:latin typeface="Times New Roman" panose="02020603050405020304" pitchFamily="18" charset="0"/>
              </a:rPr>
              <a:t>    </a:t>
            </a:r>
            <a:r>
              <a:rPr lang="en-US" altLang="zh-CN" sz="3200" i="1" dirty="0">
                <a:latin typeface="Times New Roman" panose="02020603050405020304" pitchFamily="18" charset="0"/>
              </a:rPr>
              <a:t>A</a:t>
            </a:r>
            <a:r>
              <a:rPr lang="en-US" altLang="zh-CN" sz="3200" cap="all" dirty="0">
                <a:latin typeface="Times New Roman" panose="02020603050405020304" pitchFamily="18" charset="0"/>
              </a:rPr>
              <a:t>=(</a:t>
            </a:r>
            <a:r>
              <a:rPr lang="en-US" altLang="zh-CN" sz="3200" i="1" cap="all" dirty="0" err="1">
                <a:latin typeface="Times New Roman" panose="02020603050405020304" pitchFamily="18" charset="0"/>
              </a:rPr>
              <a:t>p</a:t>
            </a:r>
            <a:r>
              <a:rPr lang="en-US" altLang="zh-CN" sz="3200" cap="all" dirty="0" err="1">
                <a:latin typeface="Times New Roman" panose="02020603050405020304" pitchFamily="18" charset="0"/>
                <a:sym typeface="Symbol" panose="05050102010706020507" pitchFamily="18" charset="2"/>
              </a:rPr>
              <a:t></a:t>
            </a:r>
            <a:r>
              <a:rPr lang="en-US" altLang="zh-CN" sz="3200" i="1" cap="all" dirty="0" err="1">
                <a:latin typeface="Times New Roman" panose="02020603050405020304" pitchFamily="18" charset="0"/>
              </a:rPr>
              <a:t>r</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cap="all" dirty="0">
                <a:latin typeface="Times New Roman" panose="02020603050405020304" pitchFamily="18" charset="0"/>
              </a:rPr>
              <a:t>(</a:t>
            </a:r>
            <a:r>
              <a:rPr lang="en-US" altLang="zh-CN" sz="3200" i="1" cap="all" dirty="0">
                <a:latin typeface="Times New Roman" panose="02020603050405020304" pitchFamily="18" charset="0"/>
              </a:rPr>
              <a:t>q</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r</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cap="all" dirty="0">
                <a:latin typeface="Times New Roman" panose="02020603050405020304" pitchFamily="18" charset="0"/>
              </a:rPr>
              <a:t>((</a:t>
            </a:r>
            <a:r>
              <a:rPr lang="en-US" altLang="zh-CN" sz="3200" i="1" cap="all" dirty="0">
                <a:latin typeface="Times New Roman" panose="02020603050405020304" pitchFamily="18" charset="0"/>
              </a:rPr>
              <a:t>p</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q</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i="1" cap="all" dirty="0" err="1">
                <a:latin typeface="Times New Roman" panose="02020603050405020304" pitchFamily="18" charset="0"/>
              </a:rPr>
              <a:t>p</a:t>
            </a:r>
            <a:r>
              <a:rPr lang="en-US" altLang="zh-CN" sz="3200" cap="all" dirty="0" err="1">
                <a:latin typeface="Times New Roman" panose="02020603050405020304" pitchFamily="18" charset="0"/>
                <a:sym typeface="Symbol" panose="05050102010706020507" pitchFamily="18" charset="2"/>
              </a:rPr>
              <a:t></a:t>
            </a:r>
            <a:r>
              <a:rPr lang="en-US" altLang="zh-CN" sz="3200" i="1" cap="all" dirty="0" err="1">
                <a:latin typeface="Times New Roman" panose="02020603050405020304" pitchFamily="18" charset="0"/>
              </a:rPr>
              <a:t>q</a:t>
            </a:r>
            <a:r>
              <a:rPr lang="en-US" altLang="zh-CN" sz="3200" cap="all" dirty="0">
                <a:latin typeface="Times New Roman" panose="02020603050405020304" pitchFamily="18" charset="0"/>
              </a:rPr>
              <a:t>))</a:t>
            </a:r>
            <a:endParaRPr lang="en-US" altLang="zh-CN" sz="3200" cap="all" dirty="0">
              <a:latin typeface="Times New Roman" panose="02020603050405020304" pitchFamily="18" charset="0"/>
            </a:endParaRPr>
          </a:p>
          <a:p>
            <a:pPr marL="457200" indent="-457200"/>
            <a:r>
              <a:rPr lang="en-US" altLang="zh-CN" sz="3200" cap="all" dirty="0">
                <a:latin typeface="Times New Roman" panose="02020603050405020304" pitchFamily="18" charset="0"/>
                <a:sym typeface="Symbol" panose="05050102010706020507" pitchFamily="18" charset="2"/>
              </a:rPr>
              <a:t>       = </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i="1" cap="all" dirty="0" err="1">
                <a:latin typeface="Times New Roman" panose="02020603050405020304" pitchFamily="18" charset="0"/>
              </a:rPr>
              <a:t>p</a:t>
            </a:r>
            <a:r>
              <a:rPr lang="en-US" altLang="zh-CN" sz="3200" cap="all" dirty="0" err="1">
                <a:latin typeface="Times New Roman" panose="02020603050405020304" pitchFamily="18" charset="0"/>
                <a:sym typeface="Symbol" panose="05050102010706020507" pitchFamily="18" charset="2"/>
              </a:rPr>
              <a:t></a:t>
            </a:r>
            <a:r>
              <a:rPr lang="en-US" altLang="zh-CN" sz="3200" i="1" cap="all" dirty="0" err="1">
                <a:latin typeface="Times New Roman" panose="02020603050405020304" pitchFamily="18" charset="0"/>
              </a:rPr>
              <a:t>r</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q</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r</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cap="all" dirty="0">
                <a:latin typeface="Times New Roman" panose="02020603050405020304" pitchFamily="18" charset="0"/>
              </a:rPr>
              <a:t>((</a:t>
            </a:r>
            <a:r>
              <a:rPr lang="en-US" altLang="zh-CN" sz="3200" i="1" cap="all" dirty="0">
                <a:latin typeface="Times New Roman" panose="02020603050405020304" pitchFamily="18" charset="0"/>
              </a:rPr>
              <a:t>p</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q</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i="1" cap="all" dirty="0" err="1">
                <a:latin typeface="Times New Roman" panose="02020603050405020304" pitchFamily="18" charset="0"/>
              </a:rPr>
              <a:t>p</a:t>
            </a:r>
            <a:r>
              <a:rPr lang="en-US" altLang="zh-CN" sz="3200" cap="all" dirty="0" err="1">
                <a:latin typeface="Times New Roman" panose="02020603050405020304" pitchFamily="18" charset="0"/>
                <a:sym typeface="Symbol" panose="05050102010706020507" pitchFamily="18" charset="2"/>
              </a:rPr>
              <a:t></a:t>
            </a:r>
            <a:r>
              <a:rPr lang="en-US" altLang="zh-CN" sz="3200" i="1" cap="all" dirty="0" err="1">
                <a:latin typeface="Times New Roman" panose="02020603050405020304" pitchFamily="18" charset="0"/>
              </a:rPr>
              <a:t>q</a:t>
            </a:r>
            <a:r>
              <a:rPr lang="en-US" altLang="zh-CN" sz="3200" cap="all" dirty="0">
                <a:latin typeface="Times New Roman" panose="02020603050405020304" pitchFamily="18" charset="0"/>
              </a:rPr>
              <a:t>))</a:t>
            </a:r>
            <a:endParaRPr lang="en-US" altLang="zh-CN" sz="3200" cap="all" dirty="0">
              <a:latin typeface="Times New Roman" panose="02020603050405020304" pitchFamily="18" charset="0"/>
            </a:endParaRPr>
          </a:p>
          <a:p>
            <a:pPr marL="457200" indent="-457200"/>
            <a:r>
              <a:rPr lang="en-US" altLang="zh-CN" sz="3200" cap="all" dirty="0">
                <a:latin typeface="Times New Roman" panose="02020603050405020304" pitchFamily="18" charset="0"/>
                <a:sym typeface="Symbol" panose="05050102010706020507" pitchFamily="18" charset="2"/>
              </a:rPr>
              <a:t>       =(</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p</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q</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p</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r</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cap="all" dirty="0">
                <a:latin typeface="Times New Roman" panose="02020603050405020304" pitchFamily="18" charset="0"/>
              </a:rPr>
              <a:t>(</a:t>
            </a:r>
            <a:r>
              <a:rPr lang="en-US" altLang="zh-CN" sz="3200" i="1" cap="all" dirty="0">
                <a:latin typeface="Times New Roman" panose="02020603050405020304" pitchFamily="18" charset="0"/>
              </a:rPr>
              <a:t>r</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q</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cap="all" dirty="0">
                <a:latin typeface="Times New Roman" panose="02020603050405020304" pitchFamily="18" charset="0"/>
              </a:rPr>
              <a:t>(</a:t>
            </a:r>
            <a:r>
              <a:rPr lang="en-US" altLang="zh-CN" sz="3200" i="1" cap="all" dirty="0">
                <a:latin typeface="Times New Roman" panose="02020603050405020304" pitchFamily="18" charset="0"/>
              </a:rPr>
              <a:t>r</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r</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cap="all" dirty="0">
                <a:latin typeface="Times New Roman" panose="02020603050405020304" pitchFamily="18" charset="0"/>
              </a:rPr>
              <a:t>((</a:t>
            </a:r>
            <a:r>
              <a:rPr lang="en-US" altLang="zh-CN" sz="3200" i="1" cap="all" dirty="0">
                <a:latin typeface="Times New Roman" panose="02020603050405020304" pitchFamily="18" charset="0"/>
              </a:rPr>
              <a:t>p</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q</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i="1" cap="all" dirty="0" err="1">
                <a:latin typeface="Times New Roman" panose="02020603050405020304" pitchFamily="18" charset="0"/>
              </a:rPr>
              <a:t>p</a:t>
            </a:r>
            <a:r>
              <a:rPr lang="en-US" altLang="zh-CN" sz="3200" cap="all" dirty="0" err="1">
                <a:latin typeface="Times New Roman" panose="02020603050405020304" pitchFamily="18" charset="0"/>
                <a:sym typeface="Symbol" panose="05050102010706020507" pitchFamily="18" charset="2"/>
              </a:rPr>
              <a:t></a:t>
            </a:r>
            <a:r>
              <a:rPr lang="en-US" altLang="zh-CN" sz="3200" i="1" cap="all" dirty="0" err="1">
                <a:latin typeface="Times New Roman" panose="02020603050405020304" pitchFamily="18" charset="0"/>
              </a:rPr>
              <a:t>q</a:t>
            </a:r>
            <a:r>
              <a:rPr lang="en-US" altLang="zh-CN" sz="3200" cap="all" dirty="0">
                <a:latin typeface="Times New Roman" panose="02020603050405020304" pitchFamily="18" charset="0"/>
              </a:rPr>
              <a:t>))</a:t>
            </a:r>
            <a:endParaRPr lang="en-US" altLang="zh-CN" sz="3200" cap="all" dirty="0">
              <a:latin typeface="Times New Roman" panose="02020603050405020304" pitchFamily="18" charset="0"/>
            </a:endParaRPr>
          </a:p>
          <a:p>
            <a:pPr marL="457200" indent="-457200"/>
            <a:r>
              <a:rPr lang="en-US" altLang="zh-CN" sz="3200" cap="all" dirty="0">
                <a:latin typeface="Times New Roman" panose="02020603050405020304" pitchFamily="18" charset="0"/>
                <a:sym typeface="Symbol" panose="05050102010706020507" pitchFamily="18" charset="2"/>
              </a:rPr>
              <a:t>       =(</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p</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q</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cap="all" dirty="0">
                <a:latin typeface="Times New Roman" panose="02020603050405020304" pitchFamily="18" charset="0"/>
              </a:rPr>
              <a:t>(</a:t>
            </a:r>
            <a:r>
              <a:rPr lang="en-US" altLang="zh-CN" sz="3200" i="1" cap="all" dirty="0">
                <a:latin typeface="Times New Roman" panose="02020603050405020304" pitchFamily="18" charset="0"/>
              </a:rPr>
              <a:t>p</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q</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p</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r</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cap="all" dirty="0">
                <a:latin typeface="Times New Roman" panose="02020603050405020304" pitchFamily="18" charset="0"/>
              </a:rPr>
              <a:t>(</a:t>
            </a:r>
            <a:r>
              <a:rPr lang="en-US" altLang="zh-CN" sz="3200" i="1" cap="all" dirty="0">
                <a:latin typeface="Times New Roman" panose="02020603050405020304" pitchFamily="18" charset="0"/>
              </a:rPr>
              <a:t>p</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q</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cap="all" dirty="0">
                <a:latin typeface="Times New Roman" panose="02020603050405020304" pitchFamily="18" charset="0"/>
              </a:rPr>
              <a:t>(</a:t>
            </a:r>
            <a:r>
              <a:rPr lang="en-US" altLang="zh-CN" sz="3200" i="1" cap="all" dirty="0">
                <a:latin typeface="Times New Roman" panose="02020603050405020304" pitchFamily="18" charset="0"/>
              </a:rPr>
              <a:t>r</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q</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cap="all" dirty="0">
                <a:latin typeface="Times New Roman" panose="02020603050405020304" pitchFamily="18" charset="0"/>
              </a:rPr>
              <a:t>(</a:t>
            </a:r>
            <a:r>
              <a:rPr lang="en-US" altLang="zh-CN" sz="3200" i="1" cap="all" dirty="0">
                <a:latin typeface="Times New Roman" panose="02020603050405020304" pitchFamily="18" charset="0"/>
              </a:rPr>
              <a:t>p</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q</a:t>
            </a:r>
            <a:r>
              <a:rPr lang="en-US" altLang="zh-CN" sz="3200" cap="all" dirty="0">
                <a:latin typeface="Times New Roman" panose="02020603050405020304" pitchFamily="18" charset="0"/>
              </a:rPr>
              <a:t>))</a:t>
            </a:r>
            <a:endParaRPr lang="en-US" altLang="zh-CN" sz="3200" cap="all" dirty="0">
              <a:latin typeface="Times New Roman" panose="02020603050405020304" pitchFamily="18" charset="0"/>
            </a:endParaRPr>
          </a:p>
          <a:p>
            <a:pPr marL="457200" indent="-457200"/>
            <a:r>
              <a:rPr lang="en-US" altLang="zh-CN" sz="3200" cap="all" dirty="0">
                <a:sym typeface="Symbol" panose="05050102010706020507" pitchFamily="18" charset="2"/>
              </a:rPr>
              <a:t>          </a:t>
            </a:r>
            <a:r>
              <a:rPr lang="en-US" altLang="zh-CN" sz="3200" cap="all" dirty="0">
                <a:latin typeface="Times New Roman" panose="02020603050405020304" pitchFamily="18" charset="0"/>
                <a:sym typeface="Symbol" panose="05050102010706020507" pitchFamily="18" charset="2"/>
              </a:rPr>
              <a:t>(</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p</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q</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i="1" cap="all" dirty="0" err="1">
                <a:latin typeface="Times New Roman" panose="02020603050405020304" pitchFamily="18" charset="0"/>
              </a:rPr>
              <a:t>p</a:t>
            </a:r>
            <a:r>
              <a:rPr lang="en-US" altLang="zh-CN" sz="3200" cap="all" dirty="0" err="1">
                <a:latin typeface="Times New Roman" panose="02020603050405020304" pitchFamily="18" charset="0"/>
                <a:sym typeface="Symbol" panose="05050102010706020507" pitchFamily="18" charset="2"/>
              </a:rPr>
              <a:t></a:t>
            </a:r>
            <a:r>
              <a:rPr lang="en-US" altLang="zh-CN" sz="3200" i="1" cap="all" dirty="0" err="1">
                <a:latin typeface="Times New Roman" panose="02020603050405020304" pitchFamily="18" charset="0"/>
              </a:rPr>
              <a:t>q</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p</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r</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i="1" cap="all" dirty="0" err="1">
                <a:latin typeface="Times New Roman" panose="02020603050405020304" pitchFamily="18" charset="0"/>
              </a:rPr>
              <a:t>p</a:t>
            </a:r>
            <a:r>
              <a:rPr lang="en-US" altLang="zh-CN" sz="3200" cap="all" dirty="0" err="1">
                <a:latin typeface="Times New Roman" panose="02020603050405020304" pitchFamily="18" charset="0"/>
                <a:sym typeface="Symbol" panose="05050102010706020507" pitchFamily="18" charset="2"/>
              </a:rPr>
              <a:t></a:t>
            </a:r>
            <a:r>
              <a:rPr lang="en-US" altLang="zh-CN" sz="3200" i="1" cap="all" dirty="0" err="1">
                <a:latin typeface="Times New Roman" panose="02020603050405020304" pitchFamily="18" charset="0"/>
              </a:rPr>
              <a:t>q</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cap="all" dirty="0">
                <a:latin typeface="Times New Roman" panose="02020603050405020304" pitchFamily="18" charset="0"/>
              </a:rPr>
              <a:t>(</a:t>
            </a:r>
            <a:r>
              <a:rPr lang="en-US" altLang="zh-CN" sz="3200" i="1" cap="all" dirty="0">
                <a:latin typeface="Times New Roman" panose="02020603050405020304" pitchFamily="18" charset="0"/>
              </a:rPr>
              <a:t>r</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q</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i="1" cap="all" dirty="0" err="1">
                <a:latin typeface="Times New Roman" panose="02020603050405020304" pitchFamily="18" charset="0"/>
              </a:rPr>
              <a:t>p</a:t>
            </a:r>
            <a:r>
              <a:rPr lang="en-US" altLang="zh-CN" sz="3200" cap="all" dirty="0" err="1">
                <a:latin typeface="Times New Roman" panose="02020603050405020304" pitchFamily="18" charset="0"/>
                <a:sym typeface="Symbol" panose="05050102010706020507" pitchFamily="18" charset="2"/>
              </a:rPr>
              <a:t></a:t>
            </a:r>
            <a:r>
              <a:rPr lang="en-US" altLang="zh-CN" sz="3200" i="1" cap="all" dirty="0" err="1">
                <a:latin typeface="Times New Roman" panose="02020603050405020304" pitchFamily="18" charset="0"/>
              </a:rPr>
              <a:t>q</a:t>
            </a:r>
            <a:r>
              <a:rPr lang="en-US" altLang="zh-CN" sz="3200" cap="all" dirty="0">
                <a:latin typeface="Times New Roman" panose="02020603050405020304" pitchFamily="18" charset="0"/>
              </a:rPr>
              <a:t>))</a:t>
            </a:r>
            <a:endParaRPr lang="en-US" altLang="zh-CN" sz="3200" cap="all" dirty="0">
              <a:latin typeface="Times New Roman" panose="02020603050405020304" pitchFamily="18" charset="0"/>
            </a:endParaRPr>
          </a:p>
          <a:p>
            <a:pPr marL="457200" indent="-457200"/>
            <a:r>
              <a:rPr lang="en-US" altLang="zh-CN" sz="3200" cap="all" dirty="0">
                <a:latin typeface="Times New Roman" panose="02020603050405020304" pitchFamily="18" charset="0"/>
                <a:sym typeface="Symbol" panose="05050102010706020507" pitchFamily="18" charset="2"/>
              </a:rPr>
              <a:t>       = </a:t>
            </a:r>
            <a:r>
              <a:rPr lang="en-US" altLang="zh-CN" sz="3200" cap="all" dirty="0">
                <a:latin typeface="Times New Roman" panose="02020603050405020304" pitchFamily="18" charset="0"/>
              </a:rPr>
              <a:t>(</a:t>
            </a:r>
            <a:r>
              <a:rPr lang="en-US" altLang="zh-CN" sz="3200" i="1" cap="all" dirty="0">
                <a:latin typeface="Times New Roman" panose="02020603050405020304" pitchFamily="18" charset="0"/>
              </a:rPr>
              <a:t>p</a:t>
            </a:r>
            <a:r>
              <a:rPr lang="en-US" altLang="zh-CN" sz="3200" cap="all" dirty="0">
                <a:latin typeface="Times New Roman" panose="02020603050405020304" pitchFamily="18" charset="0"/>
                <a:sym typeface="Symbol" panose="05050102010706020507" pitchFamily="18" charset="2"/>
              </a:rPr>
              <a:t></a:t>
            </a:r>
            <a:r>
              <a:rPr lang="en-US" altLang="zh-CN" sz="3200" i="1" cap="all" dirty="0" err="1">
                <a:latin typeface="Times New Roman" panose="02020603050405020304" pitchFamily="18" charset="0"/>
              </a:rPr>
              <a:t>q</a:t>
            </a:r>
            <a:r>
              <a:rPr lang="en-US" altLang="zh-CN" sz="3200" cap="all" dirty="0" err="1">
                <a:latin typeface="Times New Roman" panose="02020603050405020304" pitchFamily="18" charset="0"/>
                <a:sym typeface="Symbol" panose="05050102010706020507" pitchFamily="18" charset="2"/>
              </a:rPr>
              <a:t></a:t>
            </a:r>
            <a:r>
              <a:rPr lang="en-US" altLang="zh-CN" sz="3200" i="1" cap="all" dirty="0" err="1">
                <a:latin typeface="Times New Roman" panose="02020603050405020304" pitchFamily="18" charset="0"/>
                <a:sym typeface="Symbol" panose="05050102010706020507" pitchFamily="18" charset="2"/>
              </a:rPr>
              <a:t>r</a:t>
            </a:r>
            <a:r>
              <a:rPr lang="en-US" altLang="zh-CN" sz="3200" cap="all" dirty="0">
                <a:latin typeface="Times New Roman" panose="02020603050405020304" pitchFamily="18" charset="0"/>
              </a:rPr>
              <a:t>)</a:t>
            </a:r>
            <a:r>
              <a:rPr lang="en-US" altLang="zh-CN" sz="3200" cap="all" dirty="0">
                <a:latin typeface="Times New Roman" panose="02020603050405020304" pitchFamily="18" charset="0"/>
                <a:sym typeface="Symbol" panose="05050102010706020507" pitchFamily="18" charset="2"/>
              </a:rPr>
              <a:t>(</a:t>
            </a:r>
            <a:r>
              <a:rPr lang="en-US" altLang="zh-CN" sz="3200" i="1" cap="all" dirty="0" err="1">
                <a:latin typeface="Times New Roman" panose="02020603050405020304" pitchFamily="18" charset="0"/>
              </a:rPr>
              <a:t>p</a:t>
            </a:r>
            <a:r>
              <a:rPr lang="en-US" altLang="zh-CN" sz="3200" cap="all" dirty="0" err="1">
                <a:latin typeface="Times New Roman" panose="02020603050405020304" pitchFamily="18" charset="0"/>
                <a:sym typeface="Symbol" panose="05050102010706020507" pitchFamily="18" charset="2"/>
              </a:rPr>
              <a:t></a:t>
            </a:r>
            <a:r>
              <a:rPr lang="en-US" altLang="zh-CN" sz="3200" i="1" cap="all" dirty="0" err="1">
                <a:latin typeface="Times New Roman" panose="02020603050405020304" pitchFamily="18" charset="0"/>
              </a:rPr>
              <a:t>q</a:t>
            </a:r>
            <a:r>
              <a:rPr lang="en-US" altLang="zh-CN" sz="3200" cap="all" dirty="0">
                <a:latin typeface="Times New Roman" panose="02020603050405020304" pitchFamily="18" charset="0"/>
                <a:sym typeface="Symbol" panose="05050102010706020507" pitchFamily="18" charset="2"/>
              </a:rPr>
              <a:t></a:t>
            </a:r>
            <a:r>
              <a:rPr lang="en-US" altLang="zh-CN" sz="3200" i="1" cap="all" dirty="0">
                <a:latin typeface="Times New Roman" panose="02020603050405020304" pitchFamily="18" charset="0"/>
              </a:rPr>
              <a:t>r</a:t>
            </a:r>
            <a:r>
              <a:rPr lang="en-US" altLang="zh-CN" sz="3200" cap="all" dirty="0">
                <a:latin typeface="Times New Roman" panose="02020603050405020304" pitchFamily="18" charset="0"/>
              </a:rPr>
              <a:t>)</a:t>
            </a:r>
            <a:endParaRPr lang="en-US" altLang="zh-CN" sz="3200" cap="all" dirty="0">
              <a:latin typeface="Times New Roman" panose="02020603050405020304" pitchFamily="18" charset="0"/>
            </a:endParaRPr>
          </a:p>
          <a:p>
            <a:pPr marL="457200" indent="-457200"/>
            <a:r>
              <a:rPr lang="zh-CN" altLang="en-US" sz="3200" dirty="0">
                <a:latin typeface="Times New Roman" panose="02020603050405020304" pitchFamily="18" charset="0"/>
              </a:rPr>
              <a:t>成真赋值</a:t>
            </a:r>
            <a:r>
              <a:rPr lang="en-US" altLang="zh-CN" sz="3200" dirty="0">
                <a:latin typeface="Times New Roman" panose="02020603050405020304" pitchFamily="18" charset="0"/>
              </a:rPr>
              <a:t>:101,010       </a:t>
            </a:r>
            <a:r>
              <a:rPr lang="zh-CN" altLang="en-US" sz="3200" dirty="0">
                <a:latin typeface="Times New Roman" panose="02020603050405020304" pitchFamily="18" charset="0"/>
              </a:rPr>
              <a:t>结论</a:t>
            </a:r>
            <a:r>
              <a:rPr lang="en-US" altLang="zh-CN" sz="3200" dirty="0">
                <a:latin typeface="Times New Roman" panose="02020603050405020304" pitchFamily="18" charset="0"/>
              </a:rPr>
              <a:t>: </a:t>
            </a:r>
            <a:r>
              <a:rPr lang="zh-CN" altLang="en-US" sz="3200" dirty="0">
                <a:latin typeface="Times New Roman" panose="02020603050405020304" pitchFamily="18" charset="0"/>
              </a:rPr>
              <a:t>方案</a:t>
            </a:r>
            <a:r>
              <a:rPr lang="en-US" altLang="zh-CN" sz="3200" dirty="0">
                <a:latin typeface="Times New Roman" panose="02020603050405020304" pitchFamily="18" charset="0"/>
              </a:rPr>
              <a:t>1  </a:t>
            </a:r>
            <a:r>
              <a:rPr lang="zh-CN" altLang="en-US" sz="3200" dirty="0">
                <a:latin typeface="Times New Roman" panose="02020603050405020304" pitchFamily="18" charset="0"/>
              </a:rPr>
              <a:t>派</a:t>
            </a:r>
            <a:r>
              <a:rPr lang="en-US" altLang="zh-CN" sz="3200" dirty="0">
                <a:latin typeface="Times New Roman" panose="02020603050405020304" pitchFamily="18" charset="0"/>
              </a:rPr>
              <a:t>A</a:t>
            </a:r>
            <a:r>
              <a:rPr lang="zh-CN" altLang="en-US" sz="3200" dirty="0">
                <a:latin typeface="Times New Roman" panose="02020603050405020304" pitchFamily="18" charset="0"/>
              </a:rPr>
              <a:t>与</a:t>
            </a:r>
            <a:r>
              <a:rPr lang="en-US" altLang="zh-CN" sz="3200" dirty="0">
                <a:latin typeface="Times New Roman" panose="02020603050405020304" pitchFamily="18" charset="0"/>
              </a:rPr>
              <a:t>C</a:t>
            </a:r>
            <a:r>
              <a:rPr lang="zh-CN" altLang="en-US" sz="3200" dirty="0">
                <a:latin typeface="Times New Roman" panose="02020603050405020304" pitchFamily="18" charset="0"/>
              </a:rPr>
              <a:t>去</a:t>
            </a:r>
            <a:r>
              <a:rPr lang="en-US" altLang="zh-CN" sz="3200" dirty="0">
                <a:latin typeface="Times New Roman" panose="02020603050405020304" pitchFamily="18" charset="0"/>
              </a:rPr>
              <a:t>,  </a:t>
            </a:r>
            <a:r>
              <a:rPr lang="zh-CN" altLang="en-US" sz="3200" dirty="0">
                <a:latin typeface="Times New Roman" panose="02020603050405020304" pitchFamily="18" charset="0"/>
              </a:rPr>
              <a:t>方案</a:t>
            </a:r>
            <a:r>
              <a:rPr lang="en-US" altLang="zh-CN" sz="3200" dirty="0">
                <a:latin typeface="Times New Roman" panose="02020603050405020304" pitchFamily="18" charset="0"/>
              </a:rPr>
              <a:t>2  </a:t>
            </a:r>
            <a:r>
              <a:rPr lang="zh-CN" altLang="en-US" sz="3200" dirty="0">
                <a:latin typeface="Times New Roman" panose="02020603050405020304" pitchFamily="18" charset="0"/>
              </a:rPr>
              <a:t>派</a:t>
            </a:r>
            <a:r>
              <a:rPr lang="en-US" altLang="zh-CN" sz="3200" dirty="0">
                <a:latin typeface="Times New Roman" panose="02020603050405020304" pitchFamily="18" charset="0"/>
              </a:rPr>
              <a:t>B</a:t>
            </a:r>
            <a:r>
              <a:rPr lang="zh-CN" altLang="en-US" sz="3200" dirty="0">
                <a:latin typeface="Times New Roman" panose="02020603050405020304" pitchFamily="18" charset="0"/>
              </a:rPr>
              <a:t>去</a:t>
            </a:r>
            <a:endParaRPr lang="zh-CN" altLang="en-US" sz="3200" dirty="0">
              <a:latin typeface="Times New Roman" panose="02020603050405020304" pitchFamily="18" charset="0"/>
            </a:endParaRPr>
          </a:p>
        </p:txBody>
      </p:sp>
      <p:sp>
        <p:nvSpPr>
          <p:cNvPr id="32772" name="Rectangle 3"/>
          <p:cNvSpPr>
            <a:spLocks noGrp="1" noChangeArrowheads="1"/>
          </p:cNvSpPr>
          <p:nvPr>
            <p:ph type="title"/>
          </p:nvPr>
        </p:nvSpPr>
        <p:spPr>
          <a:noFill/>
        </p:spPr>
        <p:txBody>
          <a:bodyPr/>
          <a:lstStyle/>
          <a:p>
            <a:pPr algn="ctr" eaLnBrk="1" hangingPunct="1"/>
            <a:r>
              <a:rPr lang="zh-CN" altLang="en-US" dirty="0"/>
              <a:t>主范式的应用</a:t>
            </a:r>
            <a:endParaRPr lang="zh-CN" altLang="en-US"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7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771">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7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4175" y="838994"/>
            <a:ext cx="10971372" cy="5000369"/>
          </a:xfrm>
        </p:spPr>
        <p:txBody>
          <a:bodyPr>
            <a:normAutofit/>
          </a:bodyPr>
          <a:lstStyle/>
          <a:p>
            <a:r>
              <a:rPr lang="zh-CN" altLang="en-US" sz="1800" dirty="0"/>
              <a:t>侦探调查了罪案的四位证人。从证人的话侦探得出的结论是：如果男管家说的是真话，那么厨师说的也是真话；厨师和园丁说的不可能都是真话；园丁和杂役不可能都在说谎；如果杂役说真话，那么厨师在说谎。侦探能判定这四位证人分别是在说谎还是在说真话吗？解释你的推理。</a:t>
            </a:r>
            <a:endParaRPr lang="zh-CN" altLang="en-US" sz="1800" dirty="0"/>
          </a:p>
          <a:p>
            <a:r>
              <a:rPr lang="zh-CN" altLang="en-US" sz="1800" dirty="0"/>
              <a:t>解：令命题</a:t>
            </a:r>
            <a:r>
              <a:rPr lang="en-US" altLang="zh-CN" sz="1800" i="1" dirty="0"/>
              <a:t>P</a:t>
            </a:r>
            <a:r>
              <a:rPr lang="en-US" altLang="zh-CN" sz="1800" dirty="0"/>
              <a:t>: </a:t>
            </a:r>
            <a:r>
              <a:rPr lang="zh-CN" altLang="en-US" sz="1800" dirty="0"/>
              <a:t>男管家说的是真话；</a:t>
            </a:r>
            <a:r>
              <a:rPr lang="en-US" altLang="zh-CN" sz="1800" i="1" dirty="0"/>
              <a:t>Q</a:t>
            </a:r>
            <a:r>
              <a:rPr lang="zh-CN" altLang="en-US" sz="1800" dirty="0"/>
              <a:t>：厨师说的是真话；</a:t>
            </a:r>
            <a:r>
              <a:rPr lang="en-US" altLang="zh-CN" sz="1800" i="1" dirty="0"/>
              <a:t>R</a:t>
            </a:r>
            <a:r>
              <a:rPr lang="zh-CN" altLang="en-US" sz="1800" dirty="0"/>
              <a:t>：园丁说的是真话；</a:t>
            </a:r>
            <a:endParaRPr lang="zh-CN" altLang="en-US" sz="1800" dirty="0"/>
          </a:p>
          <a:p>
            <a:r>
              <a:rPr lang="en-US" altLang="zh-CN" sz="1800" i="1" dirty="0"/>
              <a:t>S</a:t>
            </a:r>
            <a:r>
              <a:rPr lang="zh-CN" altLang="en-US" sz="1800" dirty="0"/>
              <a:t>：杂役说的是真话。则将上述已知条件符号化并列出真值表，选取真值结果全为真的行如下表：</a:t>
            </a:r>
            <a:endParaRPr lang="zh-CN" altLang="en-US" sz="1800" dirty="0"/>
          </a:p>
        </p:txBody>
      </p:sp>
      <p:pic>
        <p:nvPicPr>
          <p:cNvPr id="3" name="图片 2"/>
          <p:cNvPicPr>
            <a:picLocks noChangeAspect="1"/>
          </p:cNvPicPr>
          <p:nvPr/>
        </p:nvPicPr>
        <p:blipFill>
          <a:blip r:embed="rId1"/>
          <a:stretch>
            <a:fillRect/>
          </a:stretch>
        </p:blipFill>
        <p:spPr>
          <a:xfrm>
            <a:off x="889645" y="3339178"/>
            <a:ext cx="10465902" cy="2057400"/>
          </a:xfrm>
          <a:prstGeom prst="rect">
            <a:avLst/>
          </a:prstGeom>
        </p:spPr>
      </p:pic>
      <p:sp>
        <p:nvSpPr>
          <p:cNvPr id="4" name="矩形 3"/>
          <p:cNvSpPr/>
          <p:nvPr/>
        </p:nvSpPr>
        <p:spPr>
          <a:xfrm>
            <a:off x="917575" y="5605095"/>
            <a:ext cx="10465902" cy="830997"/>
          </a:xfrm>
          <a:prstGeom prst="rect">
            <a:avLst/>
          </a:prstGeom>
        </p:spPr>
        <p:txBody>
          <a:bodyPr wrap="square">
            <a:spAutoFit/>
          </a:bodyPr>
          <a:lstStyle/>
          <a:p>
            <a:r>
              <a:rPr lang="zh-CN" altLang="en-US" dirty="0">
                <a:latin typeface="MicrosoftYaHei"/>
              </a:rPr>
              <a:t>可见，我们能确定</a:t>
            </a:r>
            <a:r>
              <a:rPr lang="en-US" altLang="zh-CN" i="1" dirty="0">
                <a:latin typeface="LMSans8-Oblique-Identity-H"/>
              </a:rPr>
              <a:t>P</a:t>
            </a:r>
            <a:r>
              <a:rPr lang="zh-CN" altLang="en-US" dirty="0">
                <a:latin typeface="MicrosoftYaHei"/>
              </a:rPr>
              <a:t>，</a:t>
            </a:r>
            <a:r>
              <a:rPr lang="en-US" altLang="zh-CN" i="1" dirty="0">
                <a:latin typeface="LMSans8-Oblique-Identity-H"/>
              </a:rPr>
              <a:t>Q </a:t>
            </a:r>
            <a:r>
              <a:rPr lang="zh-CN" altLang="en-US" dirty="0">
                <a:latin typeface="MicrosoftYaHei"/>
              </a:rPr>
              <a:t>必然为假，但无法确定</a:t>
            </a:r>
            <a:r>
              <a:rPr lang="en-US" altLang="zh-CN" i="1" dirty="0">
                <a:latin typeface="LMSans8-Oblique-Identity-H"/>
              </a:rPr>
              <a:t>R </a:t>
            </a:r>
            <a:r>
              <a:rPr lang="zh-CN" altLang="en-US" dirty="0">
                <a:latin typeface="MicrosoftYaHei"/>
              </a:rPr>
              <a:t>和</a:t>
            </a:r>
            <a:r>
              <a:rPr lang="en-US" altLang="zh-CN" i="1" dirty="0">
                <a:latin typeface="LMSans8-Oblique-Identity-H"/>
              </a:rPr>
              <a:t>S </a:t>
            </a:r>
            <a:r>
              <a:rPr lang="zh-CN" altLang="en-US" dirty="0">
                <a:latin typeface="MicrosoftYaHei"/>
              </a:rPr>
              <a:t>的值，因而侦探只能判定男管家和厨师在说谎，但无法判定园丁与杂役谁在说真话。</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练习：计算</a:t>
            </a:r>
            <a:endParaRPr lang="zh-CN" altLang="en-US" dirty="0"/>
          </a:p>
        </p:txBody>
      </p:sp>
      <p:sp>
        <p:nvSpPr>
          <p:cNvPr id="3" name="内容占位符 2"/>
          <p:cNvSpPr>
            <a:spLocks noGrp="1"/>
          </p:cNvSpPr>
          <p:nvPr>
            <p:ph idx="1"/>
          </p:nvPr>
        </p:nvSpPr>
        <p:spPr>
          <a:xfrm>
            <a:off x="529267" y="1222583"/>
            <a:ext cx="11427914" cy="5463272"/>
          </a:xfrm>
        </p:spPr>
        <p:txBody>
          <a:bodyPr/>
          <a:lstStyle/>
          <a:p>
            <a:pPr indent="0"/>
            <a:r>
              <a:rPr lang="zh-CN" altLang="en-US" dirty="0"/>
              <a:t>对于给定命题变元</a:t>
            </a:r>
            <a:r>
              <a:rPr lang="en-US" altLang="zh-CN" dirty="0"/>
              <a:t>P</a:t>
            </a:r>
            <a:r>
              <a:rPr lang="zh-CN" altLang="en-US" dirty="0"/>
              <a:t>，</a:t>
            </a:r>
            <a:r>
              <a:rPr lang="en-US" altLang="zh-CN" dirty="0"/>
              <a:t>Q</a:t>
            </a:r>
            <a:r>
              <a:rPr lang="zh-CN" altLang="en-US" dirty="0"/>
              <a:t>，</a:t>
            </a:r>
            <a:r>
              <a:rPr lang="en-US" altLang="zh-CN" dirty="0"/>
              <a:t>R</a:t>
            </a:r>
            <a:r>
              <a:rPr lang="zh-CN" altLang="en-US" dirty="0"/>
              <a:t>，下列哪一个是这些变元的极大项？</a:t>
            </a:r>
            <a:endParaRPr lang="en-US" altLang="zh-CN" dirty="0"/>
          </a:p>
          <a:p>
            <a:pPr indent="0"/>
            <a:r>
              <a:rPr lang="en-US" altLang="zh-CN" dirty="0"/>
              <a:t>1</a:t>
            </a:r>
            <a:r>
              <a:rPr lang="zh-CN" altLang="en-US" dirty="0"/>
              <a:t>） </a:t>
            </a:r>
            <a:r>
              <a:rPr lang="en-US" altLang="zh-CN" dirty="0"/>
              <a:t>P∨Q       2) </a:t>
            </a:r>
            <a:r>
              <a:rPr lang="en-US" altLang="zh-CN" dirty="0">
                <a:sym typeface="Symbol" panose="05050102010706020507" pitchFamily="18" charset="2"/>
              </a:rPr>
              <a:t></a:t>
            </a:r>
            <a:r>
              <a:rPr lang="en-US" altLang="zh-CN" dirty="0"/>
              <a:t>P∨Q∨R       3) </a:t>
            </a:r>
            <a:r>
              <a:rPr lang="en-US" altLang="zh-CN" dirty="0">
                <a:sym typeface="Symbol" panose="05050102010706020507" pitchFamily="18" charset="2"/>
              </a:rPr>
              <a:t></a:t>
            </a:r>
            <a:r>
              <a:rPr lang="zh-CN" altLang="en-US" dirty="0"/>
              <a:t>Ｐ∧</a:t>
            </a:r>
            <a:r>
              <a:rPr lang="zh-CN" altLang="en-US" dirty="0">
                <a:sym typeface="Symbol" panose="05050102010706020507" pitchFamily="18" charset="2"/>
              </a:rPr>
              <a:t></a:t>
            </a:r>
            <a:r>
              <a:rPr lang="zh-CN" altLang="en-US" dirty="0"/>
              <a:t>Ｑ∧</a:t>
            </a:r>
            <a:r>
              <a:rPr lang="zh-CN" altLang="en-US" dirty="0">
                <a:sym typeface="Symbol" panose="05050102010706020507" pitchFamily="18" charset="2"/>
              </a:rPr>
              <a:t></a:t>
            </a:r>
            <a:r>
              <a:rPr lang="zh-CN" altLang="en-US" dirty="0"/>
              <a:t>Ｒ      </a:t>
            </a:r>
            <a:r>
              <a:rPr lang="en-US" altLang="zh-CN" dirty="0"/>
              <a:t>4) </a:t>
            </a:r>
            <a:r>
              <a:rPr lang="en-US" altLang="zh-CN" dirty="0">
                <a:sym typeface="Symbol" panose="05050102010706020507" pitchFamily="18" charset="2"/>
              </a:rPr>
              <a:t></a:t>
            </a:r>
            <a:r>
              <a:rPr lang="en-US" altLang="zh-CN" dirty="0"/>
              <a:t>P∨P∨R</a:t>
            </a:r>
            <a:endParaRPr lang="en-US" altLang="zh-CN" dirty="0"/>
          </a:p>
          <a:p>
            <a:pPr indent="0"/>
            <a:r>
              <a:rPr lang="zh-CN" altLang="zh-CN" dirty="0"/>
              <a:t>计算 </a:t>
            </a:r>
            <a:r>
              <a:rPr lang="en-US" altLang="zh-CN" dirty="0"/>
              <a:t>(P→Q)</a:t>
            </a:r>
            <a:r>
              <a:rPr lang="zh-CN" altLang="zh-CN" dirty="0"/>
              <a:t>∧</a:t>
            </a:r>
            <a:r>
              <a:rPr lang="en-US" altLang="zh-CN" dirty="0"/>
              <a:t>(R</a:t>
            </a:r>
            <a:r>
              <a:rPr lang="en-US" altLang="zh-CN" dirty="0">
                <a:sym typeface="Symbol" panose="05050102010706020507" pitchFamily="18" charset="2"/>
              </a:rPr>
              <a:t></a:t>
            </a:r>
            <a:r>
              <a:rPr lang="en-US" altLang="zh-CN" dirty="0"/>
              <a:t>Q) </a:t>
            </a:r>
            <a:r>
              <a:rPr lang="zh-CN" altLang="zh-CN" dirty="0"/>
              <a:t>的主析取范式和主合取范式。</a:t>
            </a:r>
            <a:endParaRPr lang="en-US" altLang="zh-CN" dirty="0"/>
          </a:p>
          <a:p>
            <a:pPr indent="0"/>
            <a:endParaRPr lang="en-US" altLang="zh-CN" dirty="0"/>
          </a:p>
          <a:p>
            <a:pPr indent="0"/>
            <a:endParaRPr lang="en-US" altLang="zh-CN" dirty="0"/>
          </a:p>
          <a:p>
            <a:pPr indent="0"/>
            <a:endParaRPr lang="en-US" altLang="zh-CN" dirty="0"/>
          </a:p>
          <a:p>
            <a:pPr indent="0"/>
            <a:endParaRPr lang="en-US" altLang="zh-CN" dirty="0"/>
          </a:p>
          <a:p>
            <a:pPr indent="0"/>
            <a:endParaRPr lang="en-US" altLang="zh-CN"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67738"/>
            <a:ext cx="6629400" cy="5510051"/>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29" name="矩形 28"/>
          <p:cNvSpPr/>
          <p:nvPr/>
        </p:nvSpPr>
        <p:spPr>
          <a:xfrm>
            <a:off x="5757541" y="4689154"/>
            <a:ext cx="4913633" cy="439022"/>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TextBox 1"/>
          <p:cNvSpPr txBox="1"/>
          <p:nvPr/>
        </p:nvSpPr>
        <p:spPr>
          <a:xfrm>
            <a:off x="7013575" y="2368891"/>
            <a:ext cx="1231106" cy="369353"/>
          </a:xfrm>
          <a:prstGeom prst="rect">
            <a:avLst/>
          </a:prstGeom>
          <a:noFill/>
          <a:ln>
            <a:noFill/>
          </a:ln>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历史人物</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18" name="TextBox 1"/>
          <p:cNvSpPr txBox="1"/>
          <p:nvPr/>
        </p:nvSpPr>
        <p:spPr>
          <a:xfrm>
            <a:off x="7013575" y="1771674"/>
            <a:ext cx="2769989"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本章导读及学习要求</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7" name="TextBox 1"/>
          <p:cNvSpPr txBox="1"/>
          <p:nvPr/>
        </p:nvSpPr>
        <p:spPr>
          <a:xfrm>
            <a:off x="7013575" y="3010694"/>
            <a:ext cx="246221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命题与命题联结词</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8" name="TextBox 1"/>
          <p:cNvSpPr txBox="1"/>
          <p:nvPr/>
        </p:nvSpPr>
        <p:spPr>
          <a:xfrm>
            <a:off x="7013575" y="3549826"/>
            <a:ext cx="3385542"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命题公式、解释与真值表</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51" name="Freeform 3"/>
          <p:cNvSpPr/>
          <p:nvPr/>
        </p:nvSpPr>
        <p:spPr>
          <a:xfrm>
            <a:off x="6695261" y="1305604"/>
            <a:ext cx="45719" cy="5024095"/>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52" name="Freeform 3"/>
          <p:cNvSpPr/>
          <p:nvPr/>
        </p:nvSpPr>
        <p:spPr>
          <a:xfrm>
            <a:off x="6632575" y="181272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7" name="Freeform 3"/>
          <p:cNvSpPr/>
          <p:nvPr/>
        </p:nvSpPr>
        <p:spPr>
          <a:xfrm>
            <a:off x="6632575" y="241969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3" name="Freeform 3"/>
          <p:cNvSpPr/>
          <p:nvPr/>
        </p:nvSpPr>
        <p:spPr>
          <a:xfrm>
            <a:off x="6632575" y="30511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4" name="Freeform 3"/>
          <p:cNvSpPr/>
          <p:nvPr/>
        </p:nvSpPr>
        <p:spPr>
          <a:xfrm>
            <a:off x="6632575" y="35923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74B836"/>
          </a:solidFill>
          <a:ln w="12700">
            <a:solidFill>
              <a:srgbClr val="92D05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6" name="TextBox 1"/>
          <p:cNvSpPr txBox="1"/>
          <p:nvPr/>
        </p:nvSpPr>
        <p:spPr>
          <a:xfrm>
            <a:off x="6048108" y="1777080"/>
            <a:ext cx="426399"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icrosoft YaHei UI" panose="020B0503020204020204" pitchFamily="18" charset="-122"/>
              </a:rPr>
              <a:t>   1</a:t>
            </a:r>
            <a:endParaRPr kumimoji="0" lang="zh-CN" altLang="en-US" sz="24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icrosoft YaHei UI" panose="020B0503020204020204" pitchFamily="18" charset="-122"/>
            </a:endParaRPr>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marL="0" marR="0" lvl="0" indent="0" algn="l" defTabSz="1219835" rtl="0" eaLnBrk="1" fontAlgn="auto" latinLnBrk="0" hangingPunct="1">
              <a:lnSpc>
                <a:spcPts val="6935"/>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4197DF"/>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内容导航</a:t>
            </a:r>
            <a:endParaRPr kumimoji="0" lang="en-US" altLang="zh-CN" sz="3600" b="1" i="0" u="none" strike="noStrike" kern="1200" cap="none" spc="0" normalizeH="0" baseline="0" noProof="0" dirty="0">
              <a:ln>
                <a:noFill/>
              </a:ln>
              <a:solidFill>
                <a:srgbClr val="4197DF"/>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marL="0" marR="0" lvl="0" indent="0" algn="dist" defTabSz="1219835" rtl="0" eaLnBrk="1" fontAlgn="auto" latinLnBrk="0" hangingPunct="1">
              <a:lnSpc>
                <a:spcPts val="1600"/>
              </a:lnSpc>
              <a:spcBef>
                <a:spcPts val="0"/>
              </a:spcBef>
              <a:spcAft>
                <a:spcPts val="0"/>
              </a:spcAft>
              <a:buClrTx/>
              <a:buSzTx/>
              <a:buFontTx/>
              <a:buNone/>
              <a:defRPr/>
            </a:pPr>
            <a:r>
              <a:rPr kumimoji="0" lang="en-US" altLang="zh-CN" sz="1900" b="1" i="0" u="none" strike="noStrike" kern="1200" cap="none" spc="0" normalizeH="0" baseline="0" noProof="0" dirty="0">
                <a:ln>
                  <a:noFill/>
                </a:ln>
                <a:solidFill>
                  <a:srgbClr val="4197D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CONTENTS</a:t>
            </a:r>
            <a:endParaRPr kumimoji="0" lang="en-US" altLang="zh-CN" sz="1900" b="1" i="0" u="none" strike="noStrike" kern="1200" cap="none" spc="0" normalizeH="0" baseline="0" noProof="0" dirty="0">
              <a:ln>
                <a:noFill/>
              </a:ln>
              <a:solidFill>
                <a:srgbClr val="4197D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8" name="TextBox 1"/>
          <p:cNvSpPr txBox="1"/>
          <p:nvPr/>
        </p:nvSpPr>
        <p:spPr>
          <a:xfrm>
            <a:off x="7013575" y="4191794"/>
            <a:ext cx="2794035"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公式的标准型</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a:t>
            </a: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范式</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39" name="TextBox 1"/>
          <p:cNvSpPr txBox="1"/>
          <p:nvPr/>
        </p:nvSpPr>
        <p:spPr>
          <a:xfrm>
            <a:off x="7000875" y="4775994"/>
            <a:ext cx="2769989"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zh-CN" sz="2400" b="1" i="0" u="none" strike="noStrike" kern="1200" cap="none" spc="0" normalizeH="0" baseline="0" noProof="0" dirty="0">
                <a:ln>
                  <a:noFill/>
                </a:ln>
                <a:solidFill>
                  <a:schemeClr val="bg1"/>
                </a:solidFill>
                <a:effectLst/>
                <a:uLnTx/>
                <a:uFillTx/>
                <a:latin typeface="Arial" panose="020B0604020202020204"/>
                <a:ea typeface="微软雅黑" panose="020B0503020204020204" pitchFamily="34" charset="-122"/>
              </a:rPr>
              <a:t>命题逻辑的推理理论</a:t>
            </a:r>
            <a:endParaRPr kumimoji="0" lang="zh-CN" altLang="en-US" sz="2400" b="1"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0" name="Freeform 3"/>
          <p:cNvSpPr/>
          <p:nvPr/>
        </p:nvSpPr>
        <p:spPr>
          <a:xfrm>
            <a:off x="6632575" y="423657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1" name="Freeform 3"/>
          <p:cNvSpPr/>
          <p:nvPr/>
        </p:nvSpPr>
        <p:spPr>
          <a:xfrm>
            <a:off x="6632575" y="481914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chemeClr val="bg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2" name="TextBox 1"/>
          <p:cNvSpPr txBox="1"/>
          <p:nvPr/>
        </p:nvSpPr>
        <p:spPr>
          <a:xfrm>
            <a:off x="6048108" y="2972594"/>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2.1</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3" name="TextBox 1"/>
          <p:cNvSpPr txBox="1"/>
          <p:nvPr/>
        </p:nvSpPr>
        <p:spPr>
          <a:xfrm>
            <a:off x="6048108" y="3531394"/>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2.2</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4" name="TextBox 1"/>
          <p:cNvSpPr txBox="1"/>
          <p:nvPr/>
        </p:nvSpPr>
        <p:spPr>
          <a:xfrm>
            <a:off x="6048108" y="4185778"/>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2.3</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5" name="TextBox 1"/>
          <p:cNvSpPr txBox="1"/>
          <p:nvPr/>
        </p:nvSpPr>
        <p:spPr>
          <a:xfrm>
            <a:off x="6048108" y="4789362"/>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bg1"/>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2.4</a:t>
            </a:r>
            <a:endParaRPr kumimoji="0" lang="en-US" altLang="zh-CN" sz="2400" b="1"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77" name="等腰三角形 76"/>
          <p:cNvSpPr/>
          <p:nvPr/>
        </p:nvSpPr>
        <p:spPr>
          <a:xfrm>
            <a:off x="6190430" y="1686470"/>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78" name="等腰三角形 77"/>
          <p:cNvSpPr/>
          <p:nvPr/>
        </p:nvSpPr>
        <p:spPr>
          <a:xfrm>
            <a:off x="6169707" y="2350828"/>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TextBox 1"/>
          <p:cNvSpPr txBox="1"/>
          <p:nvPr/>
        </p:nvSpPr>
        <p:spPr>
          <a:xfrm>
            <a:off x="7018519" y="5351908"/>
            <a:ext cx="2154436"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命题逻辑的应用</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81" name="Freeform 3"/>
          <p:cNvSpPr/>
          <p:nvPr/>
        </p:nvSpPr>
        <p:spPr>
          <a:xfrm>
            <a:off x="6650219" y="53950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82" name="TextBox 1"/>
          <p:cNvSpPr txBox="1"/>
          <p:nvPr/>
        </p:nvSpPr>
        <p:spPr>
          <a:xfrm>
            <a:off x="6065752" y="5365276"/>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2.5</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9" name="TextBox 1"/>
          <p:cNvSpPr txBox="1"/>
          <p:nvPr/>
        </p:nvSpPr>
        <p:spPr>
          <a:xfrm>
            <a:off x="6993940" y="5910708"/>
            <a:ext cx="61555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作业</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50" name="Freeform 3"/>
          <p:cNvSpPr/>
          <p:nvPr/>
        </p:nvSpPr>
        <p:spPr>
          <a:xfrm>
            <a:off x="6625640" y="59538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5" name="TextBox 1"/>
          <p:cNvSpPr txBox="1"/>
          <p:nvPr/>
        </p:nvSpPr>
        <p:spPr>
          <a:xfrm>
            <a:off x="6058106" y="5924076"/>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2.6</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Tree>
  </p:cSld>
  <p:clrMapOvr>
    <a:masterClrMapping/>
  </p:clrMapOvr>
  <p:transition spd="slow">
    <p:push dir="u"/>
  </p:transition>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1" name="Rectangle 4"/>
          <p:cNvSpPr>
            <a:spLocks noGrp="1" noChangeArrowheads="1"/>
          </p:cNvSpPr>
          <p:nvPr>
            <p:ph type="title" idx="4294967295"/>
          </p:nvPr>
        </p:nvSpPr>
        <p:spPr>
          <a:xfrm>
            <a:off x="890888" y="220595"/>
            <a:ext cx="8064034" cy="707984"/>
          </a:xfrm>
        </p:spPr>
        <p:txBody>
          <a:bodyPr/>
          <a:lstStyle/>
          <a:p>
            <a:pPr eaLnBrk="1" hangingPunct="1"/>
            <a:r>
              <a:rPr lang="en-US" altLang="zh-CN" dirty="0">
                <a:latin typeface="Arial" panose="020B0604020202020204" pitchFamily="34" charset="0"/>
              </a:rPr>
              <a:t>2.4  </a:t>
            </a:r>
            <a:r>
              <a:rPr lang="zh-CN" altLang="en-US" dirty="0">
                <a:latin typeface="Arial" panose="020B0604020202020204" pitchFamily="34" charset="0"/>
              </a:rPr>
              <a:t>命题逻辑的推理理论 </a:t>
            </a:r>
            <a:endParaRPr lang="zh-CN" altLang="en-US" dirty="0">
              <a:latin typeface="Arial" panose="020B0604020202020204" pitchFamily="34" charset="0"/>
            </a:endParaRPr>
          </a:p>
        </p:txBody>
      </p:sp>
      <p:grpSp>
        <p:nvGrpSpPr>
          <p:cNvPr id="130052" name="Group 4"/>
          <p:cNvGrpSpPr/>
          <p:nvPr/>
        </p:nvGrpSpPr>
        <p:grpSpPr bwMode="auto">
          <a:xfrm>
            <a:off x="1298550" y="2177168"/>
            <a:ext cx="2295392" cy="2262058"/>
            <a:chOff x="0" y="0"/>
            <a:chExt cx="1446" cy="1425"/>
          </a:xfrm>
        </p:grpSpPr>
        <p:sp>
          <p:nvSpPr>
            <p:cNvPr id="119832" name="AutoShape 55"/>
            <p:cNvSpPr>
              <a:spLocks noChangeArrowheads="1"/>
            </p:cNvSpPr>
            <p:nvPr/>
          </p:nvSpPr>
          <p:spPr bwMode="auto">
            <a:xfrm>
              <a:off x="0" y="240"/>
              <a:ext cx="1446" cy="1185"/>
            </a:xfrm>
            <a:prstGeom prst="roundRect">
              <a:avLst>
                <a:gd name="adj" fmla="val 4690"/>
              </a:avLst>
            </a:pr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130054" name="AutoShape 56"/>
            <p:cNvSpPr>
              <a:spLocks noChangeArrowheads="1"/>
            </p:cNvSpPr>
            <p:nvPr/>
          </p:nvSpPr>
          <p:spPr bwMode="auto">
            <a:xfrm>
              <a:off x="136" y="0"/>
              <a:ext cx="1174" cy="390"/>
            </a:xfrm>
            <a:prstGeom prst="roundRect">
              <a:avLst>
                <a:gd name="adj" fmla="val 50000"/>
              </a:avLst>
            </a:prstGeom>
            <a:gradFill rotWithShape="1">
              <a:gsLst>
                <a:gs pos="0">
                  <a:srgbClr val="2C0B32"/>
                </a:gs>
                <a:gs pos="50000">
                  <a:schemeClr val="folHlink"/>
                </a:gs>
                <a:gs pos="100000">
                  <a:srgbClr val="2C0B3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800">
                  <a:solidFill>
                    <a:srgbClr val="FF0000"/>
                  </a:solidFill>
                  <a:latin typeface="黑体" panose="02010609060101010101" pitchFamily="49" charset="-122"/>
                  <a:ea typeface="黑体" panose="02010609060101010101" pitchFamily="49" charset="-122"/>
                </a:defRPr>
              </a:lvl1pPr>
              <a:lvl2pPr marL="742950" indent="-285750" eaLnBrk="0" hangingPunct="0">
                <a:defRPr sz="2800">
                  <a:solidFill>
                    <a:srgbClr val="FF0000"/>
                  </a:solidFill>
                  <a:latin typeface="黑体" panose="02010609060101010101" pitchFamily="49" charset="-122"/>
                  <a:ea typeface="黑体" panose="02010609060101010101" pitchFamily="49" charset="-122"/>
                </a:defRPr>
              </a:lvl2pPr>
              <a:lvl3pPr marL="1143000" indent="-228600" eaLnBrk="0" hangingPunct="0">
                <a:defRPr sz="2800">
                  <a:solidFill>
                    <a:srgbClr val="FF0000"/>
                  </a:solidFill>
                  <a:latin typeface="黑体" panose="02010609060101010101" pitchFamily="49" charset="-122"/>
                  <a:ea typeface="黑体" panose="02010609060101010101" pitchFamily="49" charset="-122"/>
                </a:defRPr>
              </a:lvl3pPr>
              <a:lvl4pPr marL="1600200" indent="-228600" eaLnBrk="0" hangingPunct="0">
                <a:defRPr sz="2800">
                  <a:solidFill>
                    <a:srgbClr val="FF0000"/>
                  </a:solidFill>
                  <a:latin typeface="黑体" panose="02010609060101010101" pitchFamily="49" charset="-122"/>
                  <a:ea typeface="黑体" panose="02010609060101010101" pitchFamily="49" charset="-122"/>
                </a:defRPr>
              </a:lvl4pPr>
              <a:lvl5pPr marL="2057400" indent="-228600" eaLnBrk="0" hangingPunct="0">
                <a:defRPr sz="28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9pPr>
            </a:lstStyle>
            <a:p>
              <a:pPr defTabSz="1219200" eaLnBrk="1" hangingPunct="1">
                <a:defRPr/>
              </a:pPr>
              <a:endParaRPr lang="zh-CN" altLang="en-US" sz="2400" b="1">
                <a:latin typeface="微软雅黑" panose="020B0503020204020204" pitchFamily="34" charset="-122"/>
                <a:ea typeface="微软雅黑" panose="020B0503020204020204" pitchFamily="34" charset="-122"/>
              </a:endParaRPr>
            </a:p>
          </p:txBody>
        </p:sp>
        <p:sp>
          <p:nvSpPr>
            <p:cNvPr id="119834" name="AutoShape 58"/>
            <p:cNvSpPr>
              <a:spLocks noChangeArrowheads="1"/>
            </p:cNvSpPr>
            <p:nvPr/>
          </p:nvSpPr>
          <p:spPr bwMode="auto">
            <a:xfrm flipH="1">
              <a:off x="200" y="165"/>
              <a:ext cx="46" cy="151"/>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119835" name="Text Box 59"/>
            <p:cNvSpPr txBox="1">
              <a:spLocks noChangeArrowheads="1"/>
            </p:cNvSpPr>
            <p:nvPr/>
          </p:nvSpPr>
          <p:spPr bwMode="auto">
            <a:xfrm>
              <a:off x="363" y="14"/>
              <a:ext cx="69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zh-CN" altLang="en-US" sz="2400">
                  <a:solidFill>
                    <a:prstClr val="white"/>
                  </a:solidFill>
                  <a:latin typeface="微软雅黑" panose="020B0503020204020204" pitchFamily="34" charset="-122"/>
                  <a:ea typeface="微软雅黑" panose="020B0503020204020204" pitchFamily="34" charset="-122"/>
                </a:rPr>
                <a:t>概念</a:t>
              </a: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119836" name="Text Box 60"/>
            <p:cNvSpPr txBox="1">
              <a:spLocks noChangeArrowheads="1"/>
            </p:cNvSpPr>
            <p:nvPr/>
          </p:nvSpPr>
          <p:spPr bwMode="auto">
            <a:xfrm>
              <a:off x="172" y="526"/>
              <a:ext cx="1031"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r>
                <a:rPr lang="zh-CN" altLang="en-US" sz="2400" dirty="0">
                  <a:solidFill>
                    <a:srgbClr val="333300"/>
                  </a:solidFill>
                  <a:latin typeface="微软雅黑" panose="020B0503020204020204" pitchFamily="34" charset="-122"/>
                  <a:ea typeface="微软雅黑" panose="020B0503020204020204" pitchFamily="34" charset="-122"/>
                </a:rPr>
                <a:t>描述问题的句子</a:t>
              </a:r>
              <a:endParaRPr lang="zh-CN" altLang="en-US" sz="2400" dirty="0">
                <a:solidFill>
                  <a:srgbClr val="333300"/>
                </a:solidFill>
                <a:latin typeface="微软雅黑" panose="020B0503020204020204" pitchFamily="34" charset="-122"/>
                <a:ea typeface="微软雅黑" panose="020B0503020204020204" pitchFamily="34" charset="-122"/>
              </a:endParaRPr>
            </a:p>
          </p:txBody>
        </p:sp>
      </p:grpSp>
      <p:grpSp>
        <p:nvGrpSpPr>
          <p:cNvPr id="130058" name="Group 10"/>
          <p:cNvGrpSpPr/>
          <p:nvPr/>
        </p:nvGrpSpPr>
        <p:grpSpPr bwMode="auto">
          <a:xfrm>
            <a:off x="3620893" y="1061227"/>
            <a:ext cx="3298633" cy="3168466"/>
            <a:chOff x="0" y="0"/>
            <a:chExt cx="2078" cy="1996"/>
          </a:xfrm>
        </p:grpSpPr>
        <p:sp>
          <p:nvSpPr>
            <p:cNvPr id="119823" name="AutoShape 57"/>
            <p:cNvSpPr>
              <a:spLocks noChangeArrowheads="1"/>
            </p:cNvSpPr>
            <p:nvPr/>
          </p:nvSpPr>
          <p:spPr bwMode="auto">
            <a:xfrm flipH="1">
              <a:off x="153" y="922"/>
              <a:ext cx="45" cy="151"/>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119825" name="AutoShape 43"/>
            <p:cNvSpPr>
              <a:spLocks noChangeArrowheads="1"/>
            </p:cNvSpPr>
            <p:nvPr/>
          </p:nvSpPr>
          <p:spPr bwMode="auto">
            <a:xfrm>
              <a:off x="587" y="587"/>
              <a:ext cx="1446" cy="1409"/>
            </a:xfrm>
            <a:prstGeom prst="roundRect">
              <a:avLst>
                <a:gd name="adj" fmla="val 4690"/>
              </a:avLst>
            </a:prstGeom>
            <a:noFill/>
            <a:ln w="57150">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3" name="AutoShape 44"/>
            <p:cNvSpPr>
              <a:spLocks noChangeArrowheads="1"/>
            </p:cNvSpPr>
            <p:nvPr/>
          </p:nvSpPr>
          <p:spPr bwMode="auto">
            <a:xfrm>
              <a:off x="734" y="363"/>
              <a:ext cx="1174" cy="363"/>
            </a:xfrm>
            <a:prstGeom prst="roundRect">
              <a:avLst>
                <a:gd name="adj" fmla="val 50000"/>
              </a:avLst>
            </a:prstGeom>
            <a:gradFill rotWithShape="1">
              <a:gsLst>
                <a:gs pos="0">
                  <a:srgbClr val="670013"/>
                </a:gs>
                <a:gs pos="50000">
                  <a:schemeClr val="accent2"/>
                </a:gs>
                <a:gs pos="100000">
                  <a:srgbClr val="670013"/>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800">
                  <a:solidFill>
                    <a:srgbClr val="FF0000"/>
                  </a:solidFill>
                  <a:latin typeface="黑体" panose="02010609060101010101" pitchFamily="49" charset="-122"/>
                  <a:ea typeface="黑体" panose="02010609060101010101" pitchFamily="49" charset="-122"/>
                </a:defRPr>
              </a:lvl1pPr>
              <a:lvl2pPr marL="742950" indent="-285750" eaLnBrk="0" hangingPunct="0">
                <a:defRPr sz="2800">
                  <a:solidFill>
                    <a:srgbClr val="FF0000"/>
                  </a:solidFill>
                  <a:latin typeface="黑体" panose="02010609060101010101" pitchFamily="49" charset="-122"/>
                  <a:ea typeface="黑体" panose="02010609060101010101" pitchFamily="49" charset="-122"/>
                </a:defRPr>
              </a:lvl2pPr>
              <a:lvl3pPr marL="1143000" indent="-228600" eaLnBrk="0" hangingPunct="0">
                <a:defRPr sz="2800">
                  <a:solidFill>
                    <a:srgbClr val="FF0000"/>
                  </a:solidFill>
                  <a:latin typeface="黑体" panose="02010609060101010101" pitchFamily="49" charset="-122"/>
                  <a:ea typeface="黑体" panose="02010609060101010101" pitchFamily="49" charset="-122"/>
                </a:defRPr>
              </a:lvl3pPr>
              <a:lvl4pPr marL="1600200" indent="-228600" eaLnBrk="0" hangingPunct="0">
                <a:defRPr sz="2800">
                  <a:solidFill>
                    <a:srgbClr val="FF0000"/>
                  </a:solidFill>
                  <a:latin typeface="黑体" panose="02010609060101010101" pitchFamily="49" charset="-122"/>
                  <a:ea typeface="黑体" panose="02010609060101010101" pitchFamily="49" charset="-122"/>
                </a:defRPr>
              </a:lvl4pPr>
              <a:lvl5pPr marL="2057400" indent="-228600" eaLnBrk="0" hangingPunct="0">
                <a:defRPr sz="28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9pPr>
            </a:lstStyle>
            <a:p>
              <a:pPr defTabSz="1219200" eaLnBrk="1" hangingPunct="1">
                <a:defRPr/>
              </a:pPr>
              <a:endParaRPr lang="zh-CN" altLang="en-US" sz="2400" b="1">
                <a:latin typeface="微软雅黑" panose="020B0503020204020204" pitchFamily="34" charset="-122"/>
                <a:ea typeface="微软雅黑" panose="020B0503020204020204" pitchFamily="34" charset="-122"/>
              </a:endParaRPr>
            </a:p>
          </p:txBody>
        </p:sp>
        <p:sp>
          <p:nvSpPr>
            <p:cNvPr id="119827" name="AutoShape 45"/>
            <p:cNvSpPr>
              <a:spLocks noChangeArrowheads="1"/>
            </p:cNvSpPr>
            <p:nvPr/>
          </p:nvSpPr>
          <p:spPr bwMode="auto">
            <a:xfrm flipH="1">
              <a:off x="1790" y="548"/>
              <a:ext cx="46" cy="91"/>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119828" name="AutoShape 46"/>
            <p:cNvSpPr>
              <a:spLocks noChangeArrowheads="1"/>
            </p:cNvSpPr>
            <p:nvPr/>
          </p:nvSpPr>
          <p:spPr bwMode="auto">
            <a:xfrm flipH="1">
              <a:off x="788" y="542"/>
              <a:ext cx="45" cy="91"/>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119829" name="Freeform 51"/>
            <p:cNvSpPr>
              <a:spLocks noChangeArrowheads="1"/>
            </p:cNvSpPr>
            <p:nvPr/>
          </p:nvSpPr>
          <p:spPr bwMode="auto">
            <a:xfrm>
              <a:off x="0" y="0"/>
              <a:ext cx="924" cy="729"/>
            </a:xfrm>
            <a:custGeom>
              <a:avLst/>
              <a:gdLst>
                <a:gd name="T0" fmla="*/ 0 w 982"/>
                <a:gd name="T1" fmla="*/ 265 h 774"/>
                <a:gd name="T2" fmla="*/ 2 w 982"/>
                <a:gd name="T3" fmla="*/ 263 h 774"/>
                <a:gd name="T4" fmla="*/ 8 w 982"/>
                <a:gd name="T5" fmla="*/ 256 h 774"/>
                <a:gd name="T6" fmla="*/ 8 w 982"/>
                <a:gd name="T7" fmla="*/ 250 h 774"/>
                <a:gd name="T8" fmla="*/ 10 w 982"/>
                <a:gd name="T9" fmla="*/ 236 h 774"/>
                <a:gd name="T10" fmla="*/ 18 w 982"/>
                <a:gd name="T11" fmla="*/ 224 h 774"/>
                <a:gd name="T12" fmla="*/ 25 w 982"/>
                <a:gd name="T13" fmla="*/ 209 h 774"/>
                <a:gd name="T14" fmla="*/ 36 w 982"/>
                <a:gd name="T15" fmla="*/ 196 h 774"/>
                <a:gd name="T16" fmla="*/ 48 w 982"/>
                <a:gd name="T17" fmla="*/ 180 h 774"/>
                <a:gd name="T18" fmla="*/ 62 w 982"/>
                <a:gd name="T19" fmla="*/ 165 h 774"/>
                <a:gd name="T20" fmla="*/ 78 w 982"/>
                <a:gd name="T21" fmla="*/ 149 h 774"/>
                <a:gd name="T22" fmla="*/ 99 w 982"/>
                <a:gd name="T23" fmla="*/ 136 h 774"/>
                <a:gd name="T24" fmla="*/ 119 w 982"/>
                <a:gd name="T25" fmla="*/ 122 h 774"/>
                <a:gd name="T26" fmla="*/ 142 w 982"/>
                <a:gd name="T27" fmla="*/ 114 h 774"/>
                <a:gd name="T28" fmla="*/ 162 w 982"/>
                <a:gd name="T29" fmla="*/ 108 h 774"/>
                <a:gd name="T30" fmla="*/ 182 w 982"/>
                <a:gd name="T31" fmla="*/ 102 h 774"/>
                <a:gd name="T32" fmla="*/ 199 w 982"/>
                <a:gd name="T33" fmla="*/ 102 h 774"/>
                <a:gd name="T34" fmla="*/ 215 w 982"/>
                <a:gd name="T35" fmla="*/ 102 h 774"/>
                <a:gd name="T36" fmla="*/ 228 w 982"/>
                <a:gd name="T37" fmla="*/ 102 h 774"/>
                <a:gd name="T38" fmla="*/ 238 w 982"/>
                <a:gd name="T39" fmla="*/ 107 h 774"/>
                <a:gd name="T40" fmla="*/ 247 w 982"/>
                <a:gd name="T41" fmla="*/ 108 h 774"/>
                <a:gd name="T42" fmla="*/ 252 w 982"/>
                <a:gd name="T43" fmla="*/ 111 h 774"/>
                <a:gd name="T44" fmla="*/ 257 w 982"/>
                <a:gd name="T45" fmla="*/ 114 h 774"/>
                <a:gd name="T46" fmla="*/ 257 w 982"/>
                <a:gd name="T47" fmla="*/ 115 h 774"/>
                <a:gd name="T48" fmla="*/ 228 w 982"/>
                <a:gd name="T49" fmla="*/ 162 h 774"/>
                <a:gd name="T50" fmla="*/ 327 w 982"/>
                <a:gd name="T51" fmla="*/ 126 h 774"/>
                <a:gd name="T52" fmla="*/ 305 w 982"/>
                <a:gd name="T53" fmla="*/ 0 h 774"/>
                <a:gd name="T54" fmla="*/ 286 w 982"/>
                <a:gd name="T55" fmla="*/ 51 h 774"/>
                <a:gd name="T56" fmla="*/ 285 w 982"/>
                <a:gd name="T57" fmla="*/ 51 h 774"/>
                <a:gd name="T58" fmla="*/ 280 w 982"/>
                <a:gd name="T59" fmla="*/ 48 h 774"/>
                <a:gd name="T60" fmla="*/ 275 w 982"/>
                <a:gd name="T61" fmla="*/ 45 h 774"/>
                <a:gd name="T62" fmla="*/ 266 w 982"/>
                <a:gd name="T63" fmla="*/ 42 h 774"/>
                <a:gd name="T64" fmla="*/ 257 w 982"/>
                <a:gd name="T65" fmla="*/ 41 h 774"/>
                <a:gd name="T66" fmla="*/ 245 w 982"/>
                <a:gd name="T67" fmla="*/ 39 h 774"/>
                <a:gd name="T68" fmla="*/ 232 w 982"/>
                <a:gd name="T69" fmla="*/ 38 h 774"/>
                <a:gd name="T70" fmla="*/ 217 w 982"/>
                <a:gd name="T71" fmla="*/ 38 h 774"/>
                <a:gd name="T72" fmla="*/ 200 w 982"/>
                <a:gd name="T73" fmla="*/ 40 h 774"/>
                <a:gd name="T74" fmla="*/ 181 w 982"/>
                <a:gd name="T75" fmla="*/ 42 h 774"/>
                <a:gd name="T76" fmla="*/ 161 w 982"/>
                <a:gd name="T77" fmla="*/ 50 h 774"/>
                <a:gd name="T78" fmla="*/ 142 w 982"/>
                <a:gd name="T79" fmla="*/ 58 h 774"/>
                <a:gd name="T80" fmla="*/ 119 w 982"/>
                <a:gd name="T81" fmla="*/ 71 h 774"/>
                <a:gd name="T82" fmla="*/ 98 w 982"/>
                <a:gd name="T83" fmla="*/ 88 h 774"/>
                <a:gd name="T84" fmla="*/ 77 w 982"/>
                <a:gd name="T85" fmla="*/ 105 h 774"/>
                <a:gd name="T86" fmla="*/ 60 w 982"/>
                <a:gd name="T87" fmla="*/ 122 h 774"/>
                <a:gd name="T88" fmla="*/ 45 w 982"/>
                <a:gd name="T89" fmla="*/ 144 h 774"/>
                <a:gd name="T90" fmla="*/ 34 w 982"/>
                <a:gd name="T91" fmla="*/ 164 h 774"/>
                <a:gd name="T92" fmla="*/ 24 w 982"/>
                <a:gd name="T93" fmla="*/ 183 h 774"/>
                <a:gd name="T94" fmla="*/ 17 w 982"/>
                <a:gd name="T95" fmla="*/ 201 h 774"/>
                <a:gd name="T96" fmla="*/ 9 w 982"/>
                <a:gd name="T97" fmla="*/ 219 h 774"/>
                <a:gd name="T98" fmla="*/ 8 w 982"/>
                <a:gd name="T99" fmla="*/ 234 h 774"/>
                <a:gd name="T100" fmla="*/ 8 w 982"/>
                <a:gd name="T101" fmla="*/ 247 h 774"/>
                <a:gd name="T102" fmla="*/ 4 w 982"/>
                <a:gd name="T103" fmla="*/ 255 h 774"/>
                <a:gd name="T104" fmla="*/ 0 w 982"/>
                <a:gd name="T105" fmla="*/ 262 h 774"/>
                <a:gd name="T106" fmla="*/ 0 w 982"/>
                <a:gd name="T107" fmla="*/ 265 h 7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82"/>
                <a:gd name="T163" fmla="*/ 0 h 774"/>
                <a:gd name="T164" fmla="*/ 982 w 982"/>
                <a:gd name="T165" fmla="*/ 774 h 77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AD7CB6">
                    <a:alpha val="31998"/>
                  </a:srgbClr>
                </a:gs>
                <a:gs pos="100000">
                  <a:schemeClr val="folHlink"/>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200"/>
              <a:endParaRPr lang="zh-CN" altLang="en-US" sz="2400" b="1">
                <a:solidFill>
                  <a:prstClr val="black"/>
                </a:solidFill>
                <a:latin typeface="微软雅黑" panose="020B0503020204020204" pitchFamily="34" charset="-122"/>
                <a:ea typeface="微软雅黑" panose="020B0503020204020204" pitchFamily="34" charset="-122"/>
              </a:endParaRPr>
            </a:p>
          </p:txBody>
        </p:sp>
        <p:sp>
          <p:nvSpPr>
            <p:cNvPr id="119830" name="Text Box 52"/>
            <p:cNvSpPr txBox="1">
              <a:spLocks noChangeArrowheads="1"/>
            </p:cNvSpPr>
            <p:nvPr/>
          </p:nvSpPr>
          <p:spPr bwMode="auto">
            <a:xfrm>
              <a:off x="1080" y="359"/>
              <a:ext cx="45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3997" rIns="53997">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zh-CN" altLang="en-US" sz="2400">
                  <a:solidFill>
                    <a:prstClr val="white"/>
                  </a:solidFill>
                  <a:latin typeface="微软雅黑" panose="020B0503020204020204" pitchFamily="34" charset="-122"/>
                  <a:ea typeface="微软雅黑" panose="020B0503020204020204" pitchFamily="34" charset="-122"/>
                </a:rPr>
                <a:t>判断</a:t>
              </a: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119831" name="Text Box 61"/>
            <p:cNvSpPr txBox="1">
              <a:spLocks noChangeArrowheads="1"/>
            </p:cNvSpPr>
            <p:nvPr/>
          </p:nvSpPr>
          <p:spPr bwMode="auto">
            <a:xfrm>
              <a:off x="734" y="880"/>
              <a:ext cx="1344"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r>
                <a:rPr lang="zh-CN" altLang="en-US" sz="2400" dirty="0">
                  <a:latin typeface="微软雅黑" panose="020B0503020204020204" pitchFamily="34" charset="-122"/>
                  <a:ea typeface="微软雅黑" panose="020B0503020204020204" pitchFamily="34" charset="-122"/>
                </a:rPr>
                <a:t>对概念的肯定</a:t>
              </a:r>
              <a:r>
                <a:rPr lang="zh-CN" altLang="en-US" sz="2400" dirty="0">
                  <a:solidFill>
                    <a:srgbClr val="333300"/>
                  </a:solidFill>
                  <a:latin typeface="微软雅黑" panose="020B0503020204020204" pitchFamily="34" charset="-122"/>
                  <a:ea typeface="微软雅黑" panose="020B0503020204020204" pitchFamily="34" charset="-122"/>
                </a:rPr>
                <a:t>与否定的判断</a:t>
              </a:r>
              <a:endParaRPr lang="zh-CN" altLang="en-US" sz="2400" dirty="0">
                <a:solidFill>
                  <a:srgbClr val="333300"/>
                </a:solidFill>
                <a:latin typeface="微软雅黑" panose="020B0503020204020204" pitchFamily="34" charset="-122"/>
                <a:ea typeface="微软雅黑" panose="020B0503020204020204" pitchFamily="34" charset="-122"/>
              </a:endParaRPr>
            </a:p>
          </p:txBody>
        </p:sp>
      </p:grpSp>
      <p:grpSp>
        <p:nvGrpSpPr>
          <p:cNvPr id="130068" name="Group 20"/>
          <p:cNvGrpSpPr/>
          <p:nvPr/>
        </p:nvGrpSpPr>
        <p:grpSpPr bwMode="auto">
          <a:xfrm>
            <a:off x="6946477" y="863149"/>
            <a:ext cx="3155768" cy="3095446"/>
            <a:chOff x="0" y="0"/>
            <a:chExt cx="1988" cy="1950"/>
          </a:xfrm>
        </p:grpSpPr>
        <p:sp>
          <p:nvSpPr>
            <p:cNvPr id="119816" name="Freeform 42"/>
            <p:cNvSpPr>
              <a:spLocks noChangeArrowheads="1"/>
            </p:cNvSpPr>
            <p:nvPr/>
          </p:nvSpPr>
          <p:spPr bwMode="auto">
            <a:xfrm>
              <a:off x="0" y="0"/>
              <a:ext cx="924" cy="728"/>
            </a:xfrm>
            <a:custGeom>
              <a:avLst/>
              <a:gdLst>
                <a:gd name="T0" fmla="*/ 0 w 982"/>
                <a:gd name="T1" fmla="*/ 258 h 774"/>
                <a:gd name="T2" fmla="*/ 2 w 982"/>
                <a:gd name="T3" fmla="*/ 256 h 774"/>
                <a:gd name="T4" fmla="*/ 8 w 982"/>
                <a:gd name="T5" fmla="*/ 250 h 774"/>
                <a:gd name="T6" fmla="*/ 8 w 982"/>
                <a:gd name="T7" fmla="*/ 243 h 774"/>
                <a:gd name="T8" fmla="*/ 10 w 982"/>
                <a:gd name="T9" fmla="*/ 230 h 774"/>
                <a:gd name="T10" fmla="*/ 18 w 982"/>
                <a:gd name="T11" fmla="*/ 217 h 774"/>
                <a:gd name="T12" fmla="*/ 25 w 982"/>
                <a:gd name="T13" fmla="*/ 203 h 774"/>
                <a:gd name="T14" fmla="*/ 36 w 982"/>
                <a:gd name="T15" fmla="*/ 191 h 774"/>
                <a:gd name="T16" fmla="*/ 48 w 982"/>
                <a:gd name="T17" fmla="*/ 175 h 774"/>
                <a:gd name="T18" fmla="*/ 62 w 982"/>
                <a:gd name="T19" fmla="*/ 159 h 774"/>
                <a:gd name="T20" fmla="*/ 78 w 982"/>
                <a:gd name="T21" fmla="*/ 146 h 774"/>
                <a:gd name="T22" fmla="*/ 99 w 982"/>
                <a:gd name="T23" fmla="*/ 133 h 774"/>
                <a:gd name="T24" fmla="*/ 119 w 982"/>
                <a:gd name="T25" fmla="*/ 119 h 774"/>
                <a:gd name="T26" fmla="*/ 142 w 982"/>
                <a:gd name="T27" fmla="*/ 111 h 774"/>
                <a:gd name="T28" fmla="*/ 162 w 982"/>
                <a:gd name="T29" fmla="*/ 104 h 774"/>
                <a:gd name="T30" fmla="*/ 182 w 982"/>
                <a:gd name="T31" fmla="*/ 101 h 774"/>
                <a:gd name="T32" fmla="*/ 199 w 982"/>
                <a:gd name="T33" fmla="*/ 99 h 774"/>
                <a:gd name="T34" fmla="*/ 215 w 982"/>
                <a:gd name="T35" fmla="*/ 99 h 774"/>
                <a:gd name="T36" fmla="*/ 228 w 982"/>
                <a:gd name="T37" fmla="*/ 101 h 774"/>
                <a:gd name="T38" fmla="*/ 238 w 982"/>
                <a:gd name="T39" fmla="*/ 104 h 774"/>
                <a:gd name="T40" fmla="*/ 247 w 982"/>
                <a:gd name="T41" fmla="*/ 105 h 774"/>
                <a:gd name="T42" fmla="*/ 252 w 982"/>
                <a:gd name="T43" fmla="*/ 109 h 774"/>
                <a:gd name="T44" fmla="*/ 257 w 982"/>
                <a:gd name="T45" fmla="*/ 111 h 774"/>
                <a:gd name="T46" fmla="*/ 257 w 982"/>
                <a:gd name="T47" fmla="*/ 111 h 774"/>
                <a:gd name="T48" fmla="*/ 228 w 982"/>
                <a:gd name="T49" fmla="*/ 158 h 774"/>
                <a:gd name="T50" fmla="*/ 327 w 982"/>
                <a:gd name="T51" fmla="*/ 123 h 774"/>
                <a:gd name="T52" fmla="*/ 305 w 982"/>
                <a:gd name="T53" fmla="*/ 0 h 774"/>
                <a:gd name="T54" fmla="*/ 286 w 982"/>
                <a:gd name="T55" fmla="*/ 50 h 774"/>
                <a:gd name="T56" fmla="*/ 285 w 982"/>
                <a:gd name="T57" fmla="*/ 49 h 774"/>
                <a:gd name="T58" fmla="*/ 280 w 982"/>
                <a:gd name="T59" fmla="*/ 47 h 774"/>
                <a:gd name="T60" fmla="*/ 275 w 982"/>
                <a:gd name="T61" fmla="*/ 44 h 774"/>
                <a:gd name="T62" fmla="*/ 266 w 982"/>
                <a:gd name="T63" fmla="*/ 41 h 774"/>
                <a:gd name="T64" fmla="*/ 257 w 982"/>
                <a:gd name="T65" fmla="*/ 40 h 774"/>
                <a:gd name="T66" fmla="*/ 245 w 982"/>
                <a:gd name="T67" fmla="*/ 38 h 774"/>
                <a:gd name="T68" fmla="*/ 232 w 982"/>
                <a:gd name="T69" fmla="*/ 36 h 774"/>
                <a:gd name="T70" fmla="*/ 217 w 982"/>
                <a:gd name="T71" fmla="*/ 36 h 774"/>
                <a:gd name="T72" fmla="*/ 200 w 982"/>
                <a:gd name="T73" fmla="*/ 38 h 774"/>
                <a:gd name="T74" fmla="*/ 181 w 982"/>
                <a:gd name="T75" fmla="*/ 41 h 774"/>
                <a:gd name="T76" fmla="*/ 161 w 982"/>
                <a:gd name="T77" fmla="*/ 49 h 774"/>
                <a:gd name="T78" fmla="*/ 142 w 982"/>
                <a:gd name="T79" fmla="*/ 56 h 774"/>
                <a:gd name="T80" fmla="*/ 119 w 982"/>
                <a:gd name="T81" fmla="*/ 70 h 774"/>
                <a:gd name="T82" fmla="*/ 98 w 982"/>
                <a:gd name="T83" fmla="*/ 86 h 774"/>
                <a:gd name="T84" fmla="*/ 77 w 982"/>
                <a:gd name="T85" fmla="*/ 103 h 774"/>
                <a:gd name="T86" fmla="*/ 60 w 982"/>
                <a:gd name="T87" fmla="*/ 121 h 774"/>
                <a:gd name="T88" fmla="*/ 45 w 982"/>
                <a:gd name="T89" fmla="*/ 140 h 774"/>
                <a:gd name="T90" fmla="*/ 34 w 982"/>
                <a:gd name="T91" fmla="*/ 159 h 774"/>
                <a:gd name="T92" fmla="*/ 24 w 982"/>
                <a:gd name="T93" fmla="*/ 179 h 774"/>
                <a:gd name="T94" fmla="*/ 17 w 982"/>
                <a:gd name="T95" fmla="*/ 196 h 774"/>
                <a:gd name="T96" fmla="*/ 9 w 982"/>
                <a:gd name="T97" fmla="*/ 213 h 774"/>
                <a:gd name="T98" fmla="*/ 8 w 982"/>
                <a:gd name="T99" fmla="*/ 229 h 774"/>
                <a:gd name="T100" fmla="*/ 8 w 982"/>
                <a:gd name="T101" fmla="*/ 239 h 774"/>
                <a:gd name="T102" fmla="*/ 4 w 982"/>
                <a:gd name="T103" fmla="*/ 248 h 774"/>
                <a:gd name="T104" fmla="*/ 0 w 982"/>
                <a:gd name="T105" fmla="*/ 254 h 774"/>
                <a:gd name="T106" fmla="*/ 0 w 982"/>
                <a:gd name="T107" fmla="*/ 258 h 7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82"/>
                <a:gd name="T163" fmla="*/ 0 h 774"/>
                <a:gd name="T164" fmla="*/ 982 w 982"/>
                <a:gd name="T165" fmla="*/ 774 h 77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2869A3">
                    <a:alpha val="31998"/>
                  </a:srgbClr>
                </a:gs>
                <a:gs pos="100000">
                  <a:schemeClr val="hlink"/>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200"/>
              <a:endParaRPr lang="zh-CN" altLang="en-US" sz="2400" b="1">
                <a:solidFill>
                  <a:prstClr val="black"/>
                </a:solidFill>
                <a:latin typeface="微软雅黑" panose="020B0503020204020204" pitchFamily="34" charset="-122"/>
                <a:ea typeface="微软雅黑" panose="020B0503020204020204" pitchFamily="34" charset="-122"/>
              </a:endParaRPr>
            </a:p>
          </p:txBody>
        </p:sp>
        <p:sp>
          <p:nvSpPr>
            <p:cNvPr id="119817" name="AutoShape 47"/>
            <p:cNvSpPr>
              <a:spLocks noChangeArrowheads="1"/>
            </p:cNvSpPr>
            <p:nvPr/>
          </p:nvSpPr>
          <p:spPr bwMode="auto">
            <a:xfrm>
              <a:off x="542" y="587"/>
              <a:ext cx="1446" cy="1363"/>
            </a:xfrm>
            <a:prstGeom prst="roundRect">
              <a:avLst>
                <a:gd name="adj" fmla="val 4690"/>
              </a:avLst>
            </a:prstGeom>
            <a:noFill/>
            <a:ln w="57150">
              <a:solidFill>
                <a:schemeClr val="hlink"/>
              </a:solidFill>
              <a:round/>
            </a:ln>
            <a:extLst>
              <a:ext uri="{909E8E84-426E-40DD-AFC4-6F175D3DCCD1}">
                <a14:hiddenFill xmlns:a14="http://schemas.microsoft.com/office/drawing/2010/main">
                  <a:solidFill>
                    <a:srgbClr val="FFFFFF"/>
                  </a:solidFill>
                </a14:hiddenFill>
              </a:ext>
            </a:ex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130071" name="AutoShape 48"/>
            <p:cNvSpPr>
              <a:spLocks noChangeArrowheads="1"/>
            </p:cNvSpPr>
            <p:nvPr/>
          </p:nvSpPr>
          <p:spPr bwMode="auto">
            <a:xfrm>
              <a:off x="678" y="363"/>
              <a:ext cx="1174" cy="315"/>
            </a:xfrm>
            <a:prstGeom prst="roundRect">
              <a:avLst>
                <a:gd name="adj" fmla="val 50000"/>
              </a:avLst>
            </a:prstGeom>
            <a:gradFill rotWithShape="1">
              <a:gsLst>
                <a:gs pos="0">
                  <a:srgbClr val="092A47"/>
                </a:gs>
                <a:gs pos="50000">
                  <a:schemeClr val="hlink"/>
                </a:gs>
                <a:gs pos="100000">
                  <a:srgbClr val="092A47"/>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800">
                  <a:solidFill>
                    <a:srgbClr val="FF0000"/>
                  </a:solidFill>
                  <a:latin typeface="黑体" panose="02010609060101010101" pitchFamily="49" charset="-122"/>
                  <a:ea typeface="黑体" panose="02010609060101010101" pitchFamily="49" charset="-122"/>
                </a:defRPr>
              </a:lvl1pPr>
              <a:lvl2pPr marL="742950" indent="-285750" eaLnBrk="0" hangingPunct="0">
                <a:defRPr sz="2800">
                  <a:solidFill>
                    <a:srgbClr val="FF0000"/>
                  </a:solidFill>
                  <a:latin typeface="黑体" panose="02010609060101010101" pitchFamily="49" charset="-122"/>
                  <a:ea typeface="黑体" panose="02010609060101010101" pitchFamily="49" charset="-122"/>
                </a:defRPr>
              </a:lvl2pPr>
              <a:lvl3pPr marL="1143000" indent="-228600" eaLnBrk="0" hangingPunct="0">
                <a:defRPr sz="2800">
                  <a:solidFill>
                    <a:srgbClr val="FF0000"/>
                  </a:solidFill>
                  <a:latin typeface="黑体" panose="02010609060101010101" pitchFamily="49" charset="-122"/>
                  <a:ea typeface="黑体" panose="02010609060101010101" pitchFamily="49" charset="-122"/>
                </a:defRPr>
              </a:lvl3pPr>
              <a:lvl4pPr marL="1600200" indent="-228600" eaLnBrk="0" hangingPunct="0">
                <a:defRPr sz="2800">
                  <a:solidFill>
                    <a:srgbClr val="FF0000"/>
                  </a:solidFill>
                  <a:latin typeface="黑体" panose="02010609060101010101" pitchFamily="49" charset="-122"/>
                  <a:ea typeface="黑体" panose="02010609060101010101" pitchFamily="49" charset="-122"/>
                </a:defRPr>
              </a:lvl4pPr>
              <a:lvl5pPr marL="2057400" indent="-228600" eaLnBrk="0" hangingPunct="0">
                <a:defRPr sz="28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9pPr>
            </a:lstStyle>
            <a:p>
              <a:pPr defTabSz="1219200" eaLnBrk="1" hangingPunct="1">
                <a:defRPr/>
              </a:pPr>
              <a:endParaRPr lang="zh-CN" altLang="en-US" sz="2400" b="1">
                <a:latin typeface="微软雅黑" panose="020B0503020204020204" pitchFamily="34" charset="-122"/>
                <a:ea typeface="微软雅黑" panose="020B0503020204020204" pitchFamily="34" charset="-122"/>
              </a:endParaRPr>
            </a:p>
          </p:txBody>
        </p:sp>
        <p:sp>
          <p:nvSpPr>
            <p:cNvPr id="119819" name="AutoShape 49"/>
            <p:cNvSpPr>
              <a:spLocks noChangeArrowheads="1"/>
            </p:cNvSpPr>
            <p:nvPr/>
          </p:nvSpPr>
          <p:spPr bwMode="auto">
            <a:xfrm flipH="1">
              <a:off x="1740" y="542"/>
              <a:ext cx="45" cy="90"/>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119820" name="AutoShape 50"/>
            <p:cNvSpPr>
              <a:spLocks noChangeArrowheads="1"/>
            </p:cNvSpPr>
            <p:nvPr/>
          </p:nvSpPr>
          <p:spPr bwMode="auto">
            <a:xfrm flipH="1">
              <a:off x="743" y="542"/>
              <a:ext cx="45" cy="90"/>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119821" name="Text Box 53"/>
            <p:cNvSpPr txBox="1">
              <a:spLocks noChangeArrowheads="1"/>
            </p:cNvSpPr>
            <p:nvPr/>
          </p:nvSpPr>
          <p:spPr bwMode="auto">
            <a:xfrm>
              <a:off x="1064" y="357"/>
              <a:ext cx="45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3997" rIns="53997">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zh-CN" altLang="en-US" sz="2400">
                  <a:solidFill>
                    <a:prstClr val="white"/>
                  </a:solidFill>
                  <a:latin typeface="微软雅黑" panose="020B0503020204020204" pitchFamily="34" charset="-122"/>
                  <a:ea typeface="微软雅黑" panose="020B0503020204020204" pitchFamily="34" charset="-122"/>
                </a:rPr>
                <a:t>推理</a:t>
              </a: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119822" name="Text Box 62"/>
            <p:cNvSpPr txBox="1">
              <a:spLocks noChangeArrowheads="1"/>
            </p:cNvSpPr>
            <p:nvPr/>
          </p:nvSpPr>
          <p:spPr bwMode="auto">
            <a:xfrm>
              <a:off x="596" y="714"/>
              <a:ext cx="1344"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r>
                <a:rPr lang="zh-CN" altLang="en-US" sz="2400">
                  <a:latin typeface="微软雅黑" panose="020B0503020204020204" pitchFamily="34" charset="-122"/>
                  <a:ea typeface="微软雅黑" panose="020B0503020204020204" pitchFamily="34" charset="-122"/>
                </a:rPr>
                <a:t>从一个或多个前提推出结论的</a:t>
              </a:r>
              <a:r>
                <a:rPr lang="zh-CN" altLang="en-US" sz="2400">
                  <a:solidFill>
                    <a:srgbClr val="333300"/>
                  </a:solidFill>
                  <a:latin typeface="微软雅黑" panose="020B0503020204020204" pitchFamily="34" charset="-122"/>
                  <a:ea typeface="微软雅黑" panose="020B0503020204020204" pitchFamily="34" charset="-122"/>
                </a:rPr>
                <a:t>思维过程</a:t>
              </a:r>
              <a:endParaRPr lang="zh-CN" altLang="en-US" sz="2400">
                <a:solidFill>
                  <a:srgbClr val="333300"/>
                </a:solidFill>
                <a:latin typeface="微软雅黑" panose="020B0503020204020204" pitchFamily="34" charset="-122"/>
                <a:ea typeface="微软雅黑" panose="020B0503020204020204" pitchFamily="34" charset="-122"/>
              </a:endParaRPr>
            </a:p>
          </p:txBody>
        </p:sp>
      </p:grpSp>
      <p:sp>
        <p:nvSpPr>
          <p:cNvPr id="130076" name="Text Box 71"/>
          <p:cNvSpPr txBox="1">
            <a:spLocks noChangeArrowheads="1"/>
          </p:cNvSpPr>
          <p:nvPr/>
        </p:nvSpPr>
        <p:spPr bwMode="auto">
          <a:xfrm>
            <a:off x="2210820" y="4703782"/>
            <a:ext cx="7776713" cy="523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50000"/>
              </a:spcBef>
              <a:buClrTx/>
              <a:buNone/>
            </a:pPr>
            <a:r>
              <a:rPr lang="zh-CN" altLang="en-US" dirty="0">
                <a:solidFill>
                  <a:srgbClr val="C00000"/>
                </a:solidFill>
                <a:latin typeface="微软雅黑" panose="020B0503020204020204" pitchFamily="34" charset="-122"/>
                <a:ea typeface="微软雅黑" panose="020B0503020204020204" pitchFamily="34" charset="-122"/>
              </a:rPr>
              <a:t>认识世界的渐进过程</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29" name="Text Box 71"/>
          <p:cNvSpPr txBox="1">
            <a:spLocks noChangeArrowheads="1"/>
          </p:cNvSpPr>
          <p:nvPr/>
        </p:nvSpPr>
        <p:spPr bwMode="auto">
          <a:xfrm>
            <a:off x="233472" y="5791896"/>
            <a:ext cx="11963115" cy="95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50000"/>
              </a:spcBef>
              <a:buClrTx/>
              <a:buNone/>
            </a:pPr>
            <a:r>
              <a:rPr lang="zh-CN" altLang="en-US" dirty="0">
                <a:solidFill>
                  <a:srgbClr val="3333FF"/>
                </a:solidFill>
                <a:latin typeface="微软雅黑" panose="020B0503020204020204" pitchFamily="34" charset="-122"/>
                <a:ea typeface="微软雅黑" panose="020B0503020204020204" pitchFamily="34" charset="-122"/>
              </a:rPr>
              <a:t>推理</a:t>
            </a:r>
            <a:r>
              <a:rPr lang="zh-CN" altLang="en-US" dirty="0">
                <a:solidFill>
                  <a:prstClr val="black"/>
                </a:solidFill>
                <a:latin typeface="微软雅黑" panose="020B0503020204020204" pitchFamily="34" charset="-122"/>
                <a:ea typeface="微软雅黑" panose="020B0503020204020204" pitchFamily="34" charset="-122"/>
              </a:rPr>
              <a:t>就是</a:t>
            </a:r>
            <a:r>
              <a:rPr lang="zh-CN" altLang="en-US" dirty="0">
                <a:solidFill>
                  <a:srgbClr val="3333FF"/>
                </a:solidFill>
                <a:latin typeface="微软雅黑" panose="020B0503020204020204" pitchFamily="34" charset="-122"/>
                <a:ea typeface="微软雅黑" panose="020B0503020204020204" pitchFamily="34" charset="-122"/>
              </a:rPr>
              <a:t>从前提出发，应用推理规则推出结论的过程</a:t>
            </a:r>
            <a:r>
              <a:rPr lang="zh-CN" altLang="en-US" dirty="0">
                <a:solidFill>
                  <a:prstClr val="black"/>
                </a:solidFill>
                <a:latin typeface="微软雅黑" panose="020B0503020204020204" pitchFamily="34" charset="-122"/>
                <a:ea typeface="微软雅黑" panose="020B0503020204020204" pitchFamily="34" charset="-122"/>
              </a:rPr>
              <a:t>，其中，前提是已知命题公式的集合，结论是应用推理规则推出的命题公式。</a:t>
            </a:r>
            <a:endParaRPr lang="zh-CN" altLang="en-US"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style.rotation</p:attrName>
                                        </p:attrNameLst>
                                      </p:cBhvr>
                                      <p:tavLst>
                                        <p:tav tm="0">
                                          <p:val>
                                            <p:fltVal val="720"/>
                                          </p:val>
                                        </p:tav>
                                        <p:tav tm="100000">
                                          <p:val>
                                            <p:fltVal val="0"/>
                                          </p:val>
                                        </p:tav>
                                      </p:tavLst>
                                    </p:anim>
                                    <p:anim calcmode="lin" valueType="num">
                                      <p:cBhvr>
                                        <p:cTn id="9" dur="2000" fill="hold"/>
                                        <p:tgtEl>
                                          <p:spTgt spid="29"/>
                                        </p:tgtEl>
                                        <p:attrNameLst>
                                          <p:attrName>ppt_h</p:attrName>
                                        </p:attrNameLst>
                                      </p:cBhvr>
                                      <p:tavLst>
                                        <p:tav tm="0">
                                          <p:val>
                                            <p:fltVal val="0"/>
                                          </p:val>
                                        </p:tav>
                                        <p:tav tm="100000">
                                          <p:val>
                                            <p:strVal val="#ppt_h"/>
                                          </p:val>
                                        </p:tav>
                                      </p:tavLst>
                                    </p:anim>
                                    <p:anim calcmode="lin" valueType="num">
                                      <p:cBhvr>
                                        <p:cTn id="10" dur="2000" fill="hold"/>
                                        <p:tgtEl>
                                          <p:spTgt spid="29"/>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2"/>
          <p:cNvSpPr>
            <a:spLocks noGrp="1" noChangeArrowheads="1"/>
          </p:cNvSpPr>
          <p:nvPr>
            <p:ph type="title" idx="4294967295"/>
          </p:nvPr>
        </p:nvSpPr>
        <p:spPr>
          <a:xfrm>
            <a:off x="815188" y="133325"/>
            <a:ext cx="8064034" cy="923872"/>
          </a:xfrm>
        </p:spPr>
        <p:txBody>
          <a:bodyPr/>
          <a:lstStyle/>
          <a:p>
            <a:r>
              <a:rPr lang="en-US" altLang="zh-CN" dirty="0"/>
              <a:t>2.4.1  </a:t>
            </a:r>
            <a:r>
              <a:rPr lang="zh-CN" altLang="en-US" dirty="0"/>
              <a:t>推理的基本概念</a:t>
            </a:r>
            <a:endParaRPr lang="zh-CN" altLang="en-US" dirty="0"/>
          </a:p>
        </p:txBody>
      </p:sp>
      <mc:AlternateContent xmlns:mc="http://schemas.openxmlformats.org/markup-compatibility/2006">
        <mc:Choice xmlns:a14="http://schemas.microsoft.com/office/drawing/2010/main" Requires="a14">
          <p:sp>
            <p:nvSpPr>
              <p:cNvPr id="12" name="矩形 11"/>
              <p:cNvSpPr/>
              <p:nvPr/>
            </p:nvSpPr>
            <p:spPr>
              <a:xfrm>
                <a:off x="462007" y="982885"/>
                <a:ext cx="11198161" cy="2242401"/>
              </a:xfrm>
              <a:prstGeom prst="rect">
                <a:avLst/>
              </a:prstGeom>
            </p:spPr>
            <p:txBody>
              <a:bodyPr wrap="square">
                <a:spAutoFit/>
              </a:bodyPr>
              <a:lstStyle/>
              <a:p>
                <a:pPr defTabSz="1219200">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rPr>
                  <a:t>定义</a:t>
                </a:r>
                <a:r>
                  <a:rPr lang="en-US" altLang="zh-CN" sz="2400" b="1" dirty="0">
                    <a:solidFill>
                      <a:srgbClr val="C00000"/>
                    </a:solidFill>
                    <a:latin typeface="微软雅黑" panose="020B0503020204020204" pitchFamily="34" charset="-122"/>
                    <a:ea typeface="微软雅黑" panose="020B0503020204020204" pitchFamily="34" charset="-122"/>
                  </a:rPr>
                  <a:t>2.17  </a:t>
                </a:r>
                <a:r>
                  <a:rPr lang="zh-CN" altLang="en-US" sz="2400" b="1" dirty="0">
                    <a:solidFill>
                      <a:prstClr val="black"/>
                    </a:solidFill>
                    <a:latin typeface="微软雅黑" panose="020B0503020204020204" pitchFamily="34" charset="-122"/>
                    <a:ea typeface="微软雅黑" panose="020B0503020204020204" pitchFamily="34" charset="-122"/>
                  </a:rPr>
                  <a:t>设</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1</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2</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err="1">
                    <a:solidFill>
                      <a:prstClr val="black"/>
                    </a:solidFill>
                    <a:latin typeface="微软雅黑" panose="020B0503020204020204" pitchFamily="34" charset="-122"/>
                    <a:ea typeface="微软雅黑" panose="020B0503020204020204" pitchFamily="34" charset="-122"/>
                  </a:rPr>
                  <a:t>G</a:t>
                </a:r>
                <a:r>
                  <a:rPr lang="en-US" altLang="zh-CN" sz="2400" b="1" baseline="-25000" dirty="0" err="1">
                    <a:solidFill>
                      <a:prstClr val="black"/>
                    </a:solidFill>
                    <a:latin typeface="微软雅黑" panose="020B0503020204020204" pitchFamily="34" charset="-122"/>
                    <a:ea typeface="微软雅黑" panose="020B0503020204020204" pitchFamily="34" charset="-122"/>
                  </a:rPr>
                  <a:t>n</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H</a:t>
                </a:r>
                <a:r>
                  <a:rPr lang="zh-CN" altLang="en-US" sz="2400" b="1" dirty="0">
                    <a:solidFill>
                      <a:prstClr val="black"/>
                    </a:solidFill>
                    <a:latin typeface="微软雅黑" panose="020B0503020204020204" pitchFamily="34" charset="-122"/>
                    <a:ea typeface="微软雅黑" panose="020B0503020204020204" pitchFamily="34" charset="-122"/>
                  </a:rPr>
                  <a:t>是命题公式。</a:t>
                </a:r>
                <a:r>
                  <a:rPr lang="zh-CN" altLang="en-US" sz="2400" b="1" dirty="0">
                    <a:solidFill>
                      <a:srgbClr val="3333FF"/>
                    </a:solidFill>
                    <a:latin typeface="微软雅黑" panose="020B0503020204020204" pitchFamily="34" charset="-122"/>
                    <a:ea typeface="微软雅黑" panose="020B0503020204020204" pitchFamily="34" charset="-122"/>
                  </a:rPr>
                  <a:t>对任意解释</a:t>
                </a:r>
                <a:r>
                  <a:rPr lang="en-US" altLang="zh-CN" sz="2400" b="1" dirty="0">
                    <a:solidFill>
                      <a:srgbClr val="3333FF"/>
                    </a:solidFill>
                    <a:latin typeface="微软雅黑" panose="020B0503020204020204" pitchFamily="34" charset="-122"/>
                    <a:ea typeface="微软雅黑" panose="020B0503020204020204" pitchFamily="34" charset="-122"/>
                  </a:rPr>
                  <a:t>I</a:t>
                </a:r>
                <a:r>
                  <a:rPr lang="zh-CN" altLang="en-US" sz="2400" b="1" dirty="0">
                    <a:solidFill>
                      <a:srgbClr val="3333FF"/>
                    </a:solidFill>
                    <a:latin typeface="微软雅黑" panose="020B0503020204020204" pitchFamily="34" charset="-122"/>
                    <a:ea typeface="微软雅黑" panose="020B0503020204020204" pitchFamily="34" charset="-122"/>
                  </a:rPr>
                  <a:t>，如果</a:t>
                </a:r>
                <a:r>
                  <a:rPr lang="en-US" altLang="zh-CN" sz="2400" b="1" dirty="0">
                    <a:solidFill>
                      <a:srgbClr val="3333FF"/>
                    </a:solidFill>
                    <a:latin typeface="微软雅黑" panose="020B0503020204020204" pitchFamily="34" charset="-122"/>
                    <a:ea typeface="微软雅黑" panose="020B0503020204020204" pitchFamily="34" charset="-122"/>
                  </a:rPr>
                  <a:t>G</a:t>
                </a:r>
                <a:r>
                  <a:rPr lang="en-US" altLang="zh-CN" sz="2400" b="1" baseline="-25000" dirty="0">
                    <a:solidFill>
                      <a:srgbClr val="3333FF"/>
                    </a:solidFill>
                    <a:latin typeface="微软雅黑" panose="020B0503020204020204" pitchFamily="34" charset="-122"/>
                    <a:ea typeface="微软雅黑" panose="020B0503020204020204" pitchFamily="34" charset="-122"/>
                  </a:rPr>
                  <a:t>1</a:t>
                </a:r>
                <a:r>
                  <a:rPr lang="zh-CN" altLang="zh-CN" sz="2400" b="1" dirty="0">
                    <a:solidFill>
                      <a:srgbClr val="3333FF"/>
                    </a:solidFill>
                    <a:latin typeface="微软雅黑" panose="020B0503020204020204" pitchFamily="34" charset="-122"/>
                    <a:ea typeface="微软雅黑" panose="020B0503020204020204" pitchFamily="34" charset="-122"/>
                  </a:rPr>
                  <a:t>∧</a:t>
                </a:r>
                <a:r>
                  <a:rPr lang="en-US" altLang="zh-CN" sz="2400" b="1" dirty="0">
                    <a:solidFill>
                      <a:srgbClr val="3333FF"/>
                    </a:solidFill>
                    <a:latin typeface="微软雅黑" panose="020B0503020204020204" pitchFamily="34" charset="-122"/>
                    <a:ea typeface="微软雅黑" panose="020B0503020204020204" pitchFamily="34" charset="-122"/>
                  </a:rPr>
                  <a:t>G</a:t>
                </a:r>
                <a:r>
                  <a:rPr lang="en-US" altLang="zh-CN" sz="2400" b="1" baseline="-25000" dirty="0">
                    <a:solidFill>
                      <a:srgbClr val="3333FF"/>
                    </a:solidFill>
                    <a:latin typeface="微软雅黑" panose="020B0503020204020204" pitchFamily="34" charset="-122"/>
                    <a:ea typeface="微软雅黑" panose="020B0503020204020204" pitchFamily="34" charset="-122"/>
                  </a:rPr>
                  <a:t>2</a:t>
                </a:r>
                <a:r>
                  <a:rPr lang="zh-CN" altLang="zh-CN" sz="2400" b="1" dirty="0">
                    <a:solidFill>
                      <a:srgbClr val="3333FF"/>
                    </a:solidFill>
                    <a:latin typeface="微软雅黑" panose="020B0503020204020204" pitchFamily="34" charset="-122"/>
                    <a:ea typeface="微软雅黑" panose="020B0503020204020204" pitchFamily="34" charset="-122"/>
                  </a:rPr>
                  <a:t>∧</a:t>
                </a:r>
                <a:r>
                  <a:rPr lang="en-US" altLang="zh-CN" sz="2400" b="1" dirty="0">
                    <a:solidFill>
                      <a:srgbClr val="3333FF"/>
                    </a:solidFill>
                    <a:latin typeface="微软雅黑" panose="020B0503020204020204" pitchFamily="34" charset="-122"/>
                    <a:ea typeface="微软雅黑" panose="020B0503020204020204" pitchFamily="34" charset="-122"/>
                  </a:rPr>
                  <a:t>…</a:t>
                </a:r>
                <a:r>
                  <a:rPr lang="zh-CN" altLang="zh-CN" sz="2400" b="1" dirty="0">
                    <a:solidFill>
                      <a:srgbClr val="3333FF"/>
                    </a:solidFill>
                    <a:latin typeface="微软雅黑" panose="020B0503020204020204" pitchFamily="34" charset="-122"/>
                    <a:ea typeface="微软雅黑" panose="020B0503020204020204" pitchFamily="34" charset="-122"/>
                  </a:rPr>
                  <a:t>∧</a:t>
                </a:r>
                <a:r>
                  <a:rPr lang="en-US" altLang="zh-CN" sz="2400" b="1" dirty="0" err="1">
                    <a:solidFill>
                      <a:srgbClr val="3333FF"/>
                    </a:solidFill>
                    <a:latin typeface="微软雅黑" panose="020B0503020204020204" pitchFamily="34" charset="-122"/>
                    <a:ea typeface="微软雅黑" panose="020B0503020204020204" pitchFamily="34" charset="-122"/>
                  </a:rPr>
                  <a:t>G</a:t>
                </a:r>
                <a:r>
                  <a:rPr lang="en-US" altLang="zh-CN" sz="2400" b="1" baseline="-25000" dirty="0" err="1">
                    <a:solidFill>
                      <a:srgbClr val="3333FF"/>
                    </a:solidFill>
                    <a:latin typeface="微软雅黑" panose="020B0503020204020204" pitchFamily="34" charset="-122"/>
                    <a:ea typeface="微软雅黑" panose="020B0503020204020204" pitchFamily="34" charset="-122"/>
                  </a:rPr>
                  <a:t>n</a:t>
                </a:r>
                <a:r>
                  <a:rPr lang="zh-CN" altLang="en-US" sz="2400" b="1" dirty="0">
                    <a:solidFill>
                      <a:srgbClr val="3333FF"/>
                    </a:solidFill>
                    <a:latin typeface="微软雅黑" panose="020B0503020204020204" pitchFamily="34" charset="-122"/>
                    <a:ea typeface="微软雅黑" panose="020B0503020204020204" pitchFamily="34" charset="-122"/>
                  </a:rPr>
                  <a:t>为真，</a:t>
                </a:r>
                <a:r>
                  <a:rPr lang="en-US" altLang="zh-CN" sz="2400" b="1" dirty="0">
                    <a:solidFill>
                      <a:srgbClr val="3333FF"/>
                    </a:solidFill>
                    <a:latin typeface="微软雅黑" panose="020B0503020204020204" pitchFamily="34" charset="-122"/>
                    <a:ea typeface="微软雅黑" panose="020B0503020204020204" pitchFamily="34" charset="-122"/>
                  </a:rPr>
                  <a:t>H</a:t>
                </a:r>
                <a:r>
                  <a:rPr lang="zh-CN" altLang="en-US" sz="2400" b="1" dirty="0">
                    <a:solidFill>
                      <a:srgbClr val="3333FF"/>
                    </a:solidFill>
                    <a:latin typeface="微软雅黑" panose="020B0503020204020204" pitchFamily="34" charset="-122"/>
                    <a:ea typeface="微软雅黑" panose="020B0503020204020204" pitchFamily="34" charset="-122"/>
                  </a:rPr>
                  <a:t>也为真，或者</a:t>
                </a:r>
                <a:r>
                  <a:rPr lang="en-US" altLang="zh-CN" sz="2400" b="1" dirty="0">
                    <a:solidFill>
                      <a:srgbClr val="3333FF"/>
                    </a:solidFill>
                    <a:latin typeface="微软雅黑" panose="020B0503020204020204" pitchFamily="34" charset="-122"/>
                    <a:ea typeface="微软雅黑" panose="020B0503020204020204" pitchFamily="34" charset="-122"/>
                  </a:rPr>
                  <a:t>G</a:t>
                </a:r>
                <a:r>
                  <a:rPr lang="en-US" altLang="zh-CN" sz="2400" b="1" baseline="-25000" dirty="0">
                    <a:solidFill>
                      <a:srgbClr val="3333FF"/>
                    </a:solidFill>
                    <a:latin typeface="微软雅黑" panose="020B0503020204020204" pitchFamily="34" charset="-122"/>
                    <a:ea typeface="微软雅黑" panose="020B0503020204020204" pitchFamily="34" charset="-122"/>
                  </a:rPr>
                  <a:t>1</a:t>
                </a:r>
                <a:r>
                  <a:rPr lang="zh-CN" altLang="zh-CN" sz="2400" b="1" dirty="0">
                    <a:solidFill>
                      <a:srgbClr val="3333FF"/>
                    </a:solidFill>
                    <a:latin typeface="微软雅黑" panose="020B0503020204020204" pitchFamily="34" charset="-122"/>
                    <a:ea typeface="微软雅黑" panose="020B0503020204020204" pitchFamily="34" charset="-122"/>
                  </a:rPr>
                  <a:t>∧</a:t>
                </a:r>
                <a:r>
                  <a:rPr lang="en-US" altLang="zh-CN" sz="2400" b="1" dirty="0">
                    <a:solidFill>
                      <a:srgbClr val="3333FF"/>
                    </a:solidFill>
                    <a:latin typeface="微软雅黑" panose="020B0503020204020204" pitchFamily="34" charset="-122"/>
                    <a:ea typeface="微软雅黑" panose="020B0503020204020204" pitchFamily="34" charset="-122"/>
                  </a:rPr>
                  <a:t>G</a:t>
                </a:r>
                <a:r>
                  <a:rPr lang="en-US" altLang="zh-CN" sz="2400" b="1" baseline="-25000" dirty="0">
                    <a:solidFill>
                      <a:srgbClr val="3333FF"/>
                    </a:solidFill>
                    <a:latin typeface="微软雅黑" panose="020B0503020204020204" pitchFamily="34" charset="-122"/>
                    <a:ea typeface="微软雅黑" panose="020B0503020204020204" pitchFamily="34" charset="-122"/>
                  </a:rPr>
                  <a:t>2</a:t>
                </a:r>
                <a:r>
                  <a:rPr lang="zh-CN" altLang="zh-CN" sz="2400" b="1" dirty="0">
                    <a:solidFill>
                      <a:srgbClr val="3333FF"/>
                    </a:solidFill>
                    <a:latin typeface="微软雅黑" panose="020B0503020204020204" pitchFamily="34" charset="-122"/>
                    <a:ea typeface="微软雅黑" panose="020B0503020204020204" pitchFamily="34" charset="-122"/>
                  </a:rPr>
                  <a:t>∧</a:t>
                </a:r>
                <a:r>
                  <a:rPr lang="en-US" altLang="zh-CN" sz="2400" b="1" dirty="0">
                    <a:solidFill>
                      <a:srgbClr val="3333FF"/>
                    </a:solidFill>
                    <a:latin typeface="微软雅黑" panose="020B0503020204020204" pitchFamily="34" charset="-122"/>
                    <a:ea typeface="微软雅黑" panose="020B0503020204020204" pitchFamily="34" charset="-122"/>
                  </a:rPr>
                  <a:t>…</a:t>
                </a:r>
                <a:r>
                  <a:rPr lang="zh-CN" altLang="zh-CN" sz="2400" b="1" dirty="0">
                    <a:solidFill>
                      <a:srgbClr val="3333FF"/>
                    </a:solidFill>
                    <a:latin typeface="微软雅黑" panose="020B0503020204020204" pitchFamily="34" charset="-122"/>
                    <a:ea typeface="微软雅黑" panose="020B0503020204020204" pitchFamily="34" charset="-122"/>
                  </a:rPr>
                  <a:t>∧</a:t>
                </a:r>
                <a:r>
                  <a:rPr lang="en-US" altLang="zh-CN" sz="2400" b="1" dirty="0" err="1">
                    <a:solidFill>
                      <a:srgbClr val="3333FF"/>
                    </a:solidFill>
                    <a:latin typeface="微软雅黑" panose="020B0503020204020204" pitchFamily="34" charset="-122"/>
                    <a:ea typeface="微软雅黑" panose="020B0503020204020204" pitchFamily="34" charset="-122"/>
                  </a:rPr>
                  <a:t>G</a:t>
                </a:r>
                <a:r>
                  <a:rPr lang="en-US" altLang="zh-CN" sz="2400" b="1" baseline="-25000" dirty="0" err="1">
                    <a:solidFill>
                      <a:srgbClr val="3333FF"/>
                    </a:solidFill>
                    <a:latin typeface="微软雅黑" panose="020B0503020204020204" pitchFamily="34" charset="-122"/>
                    <a:ea typeface="微软雅黑" panose="020B0503020204020204" pitchFamily="34" charset="-122"/>
                  </a:rPr>
                  <a:t>n</a:t>
                </a:r>
                <a:r>
                  <a:rPr lang="zh-CN" altLang="en-US" sz="2400" b="1" dirty="0">
                    <a:solidFill>
                      <a:srgbClr val="3333FF"/>
                    </a:solidFill>
                    <a:latin typeface="微软雅黑" panose="020B0503020204020204" pitchFamily="34" charset="-122"/>
                    <a:ea typeface="微软雅黑" panose="020B0503020204020204" pitchFamily="34" charset="-122"/>
                  </a:rPr>
                  <a:t>为假</a:t>
                </a:r>
                <a:r>
                  <a:rPr lang="zh-CN" altLang="en-US" sz="2400" b="1" dirty="0">
                    <a:solidFill>
                      <a:prstClr val="black"/>
                    </a:solidFill>
                    <a:latin typeface="微软雅黑" panose="020B0503020204020204" pitchFamily="34" charset="-122"/>
                    <a:ea typeface="微软雅黑" panose="020B0503020204020204" pitchFamily="34" charset="-122"/>
                  </a:rPr>
                  <a:t>，</a:t>
                </a:r>
                <a:r>
                  <a:rPr lang="zh-CN" altLang="en-US" sz="2400" b="1" dirty="0">
                    <a:solidFill>
                      <a:srgbClr val="3333FF"/>
                    </a:solidFill>
                    <a:latin typeface="微软雅黑" panose="020B0503020204020204" pitchFamily="34" charset="-122"/>
                    <a:ea typeface="微软雅黑" panose="020B0503020204020204" pitchFamily="34" charset="-122"/>
                  </a:rPr>
                  <a:t>则称</a:t>
                </a:r>
                <a:r>
                  <a:rPr lang="en-US" altLang="zh-CN" sz="2400" b="1" dirty="0">
                    <a:solidFill>
                      <a:srgbClr val="3333FF"/>
                    </a:solidFill>
                    <a:latin typeface="微软雅黑" panose="020B0503020204020204" pitchFamily="34" charset="-122"/>
                    <a:ea typeface="微软雅黑" panose="020B0503020204020204" pitchFamily="34" charset="-122"/>
                  </a:rPr>
                  <a:t>H</a:t>
                </a:r>
                <a:r>
                  <a:rPr lang="zh-CN" altLang="en-US" sz="2400" b="1" dirty="0">
                    <a:solidFill>
                      <a:srgbClr val="3333FF"/>
                    </a:solidFill>
                    <a:latin typeface="微软雅黑" panose="020B0503020204020204" pitchFamily="34" charset="-122"/>
                    <a:ea typeface="微软雅黑" panose="020B0503020204020204" pitchFamily="34" charset="-122"/>
                  </a:rPr>
                  <a:t>是</a:t>
                </a:r>
                <a:r>
                  <a:rPr lang="en-US" altLang="zh-CN" sz="2400" b="1" dirty="0">
                    <a:solidFill>
                      <a:srgbClr val="3333FF"/>
                    </a:solidFill>
                    <a:latin typeface="微软雅黑" panose="020B0503020204020204" pitchFamily="34" charset="-122"/>
                    <a:ea typeface="微软雅黑" panose="020B0503020204020204" pitchFamily="34" charset="-122"/>
                  </a:rPr>
                  <a:t>G</a:t>
                </a:r>
                <a:r>
                  <a:rPr lang="en-US" altLang="zh-CN" sz="2400" b="1" baseline="-25000" dirty="0">
                    <a:solidFill>
                      <a:srgbClr val="3333FF"/>
                    </a:solidFill>
                    <a:latin typeface="微软雅黑" panose="020B0503020204020204" pitchFamily="34" charset="-122"/>
                    <a:ea typeface="微软雅黑" panose="020B0503020204020204" pitchFamily="34" charset="-122"/>
                  </a:rPr>
                  <a:t>1</a:t>
                </a:r>
                <a:r>
                  <a:rPr lang="zh-CN" altLang="zh-CN" sz="2400" b="1" dirty="0">
                    <a:solidFill>
                      <a:srgbClr val="3333FF"/>
                    </a:solidFill>
                    <a:latin typeface="微软雅黑" panose="020B0503020204020204" pitchFamily="34" charset="-122"/>
                    <a:ea typeface="微软雅黑" panose="020B0503020204020204" pitchFamily="34" charset="-122"/>
                  </a:rPr>
                  <a:t>，</a:t>
                </a:r>
                <a:r>
                  <a:rPr lang="en-US" altLang="zh-CN" sz="2400" b="1" dirty="0">
                    <a:solidFill>
                      <a:srgbClr val="3333FF"/>
                    </a:solidFill>
                    <a:latin typeface="微软雅黑" panose="020B0503020204020204" pitchFamily="34" charset="-122"/>
                    <a:ea typeface="微软雅黑" panose="020B0503020204020204" pitchFamily="34" charset="-122"/>
                  </a:rPr>
                  <a:t>G</a:t>
                </a:r>
                <a:r>
                  <a:rPr lang="en-US" altLang="zh-CN" sz="2400" b="1" baseline="-25000" dirty="0">
                    <a:solidFill>
                      <a:srgbClr val="3333FF"/>
                    </a:solidFill>
                    <a:latin typeface="微软雅黑" panose="020B0503020204020204" pitchFamily="34" charset="-122"/>
                    <a:ea typeface="微软雅黑" panose="020B0503020204020204" pitchFamily="34" charset="-122"/>
                  </a:rPr>
                  <a:t>2</a:t>
                </a:r>
                <a:r>
                  <a:rPr lang="zh-CN" altLang="zh-CN" sz="2400" b="1" dirty="0">
                    <a:solidFill>
                      <a:srgbClr val="3333FF"/>
                    </a:solidFill>
                    <a:latin typeface="微软雅黑" panose="020B0503020204020204" pitchFamily="34" charset="-122"/>
                    <a:ea typeface="微软雅黑" panose="020B0503020204020204" pitchFamily="34" charset="-122"/>
                  </a:rPr>
                  <a:t>，</a:t>
                </a:r>
                <a:r>
                  <a:rPr lang="en-US" altLang="zh-CN" sz="2400" b="1" dirty="0">
                    <a:solidFill>
                      <a:srgbClr val="3333FF"/>
                    </a:solidFill>
                    <a:latin typeface="微软雅黑" panose="020B0503020204020204" pitchFamily="34" charset="-122"/>
                    <a:ea typeface="微软雅黑" panose="020B0503020204020204" pitchFamily="34" charset="-122"/>
                  </a:rPr>
                  <a:t>…</a:t>
                </a:r>
                <a:r>
                  <a:rPr lang="zh-CN" altLang="zh-CN" sz="2400" b="1" dirty="0">
                    <a:solidFill>
                      <a:srgbClr val="3333FF"/>
                    </a:solidFill>
                    <a:latin typeface="微软雅黑" panose="020B0503020204020204" pitchFamily="34" charset="-122"/>
                    <a:ea typeface="微软雅黑" panose="020B0503020204020204" pitchFamily="34" charset="-122"/>
                  </a:rPr>
                  <a:t>，</a:t>
                </a:r>
                <a:r>
                  <a:rPr lang="en-US" altLang="zh-CN" sz="2400" b="1" dirty="0" err="1">
                    <a:solidFill>
                      <a:srgbClr val="3333FF"/>
                    </a:solidFill>
                    <a:latin typeface="微软雅黑" panose="020B0503020204020204" pitchFamily="34" charset="-122"/>
                    <a:ea typeface="微软雅黑" panose="020B0503020204020204" pitchFamily="34" charset="-122"/>
                  </a:rPr>
                  <a:t>G</a:t>
                </a:r>
                <a:r>
                  <a:rPr lang="en-US" altLang="zh-CN" sz="2400" b="1" baseline="-25000" dirty="0" err="1">
                    <a:solidFill>
                      <a:srgbClr val="3333FF"/>
                    </a:solidFill>
                    <a:latin typeface="微软雅黑" panose="020B0503020204020204" pitchFamily="34" charset="-122"/>
                    <a:ea typeface="微软雅黑" panose="020B0503020204020204" pitchFamily="34" charset="-122"/>
                  </a:rPr>
                  <a:t>n</a:t>
                </a:r>
                <a:r>
                  <a:rPr lang="zh-CN" altLang="en-US" sz="2400" b="1" dirty="0">
                    <a:solidFill>
                      <a:srgbClr val="3333FF"/>
                    </a:solidFill>
                    <a:latin typeface="微软雅黑" panose="020B0503020204020204" pitchFamily="34" charset="-122"/>
                    <a:ea typeface="微软雅黑" panose="020B0503020204020204" pitchFamily="34" charset="-122"/>
                  </a:rPr>
                  <a:t>的逻辑结果</a:t>
                </a:r>
                <a:r>
                  <a:rPr lang="en-US" altLang="zh-CN" sz="2400" b="1" dirty="0">
                    <a:solidFill>
                      <a:prstClr val="black"/>
                    </a:solidFill>
                    <a:latin typeface="微软雅黑" panose="020B0503020204020204" pitchFamily="34" charset="-122"/>
                    <a:ea typeface="微软雅黑" panose="020B0503020204020204" pitchFamily="34" charset="-122"/>
                  </a:rPr>
                  <a:t>(Logic Conclusion)</a:t>
                </a:r>
                <a:r>
                  <a:rPr lang="zh-CN" altLang="en-US" sz="2400" b="1" dirty="0">
                    <a:solidFill>
                      <a:prstClr val="black"/>
                    </a:solidFill>
                    <a:latin typeface="微软雅黑" panose="020B0503020204020204" pitchFamily="34" charset="-122"/>
                    <a:ea typeface="微软雅黑" panose="020B0503020204020204" pitchFamily="34" charset="-122"/>
                  </a:rPr>
                  <a:t>，或者</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1</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2</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err="1">
                    <a:solidFill>
                      <a:prstClr val="black"/>
                    </a:solidFill>
                    <a:latin typeface="微软雅黑" panose="020B0503020204020204" pitchFamily="34" charset="-122"/>
                    <a:ea typeface="微软雅黑" panose="020B0503020204020204" pitchFamily="34" charset="-122"/>
                  </a:rPr>
                  <a:t>G</a:t>
                </a:r>
                <a:r>
                  <a:rPr lang="en-US" altLang="zh-CN" sz="2400" b="1" baseline="-25000" dirty="0" err="1">
                    <a:solidFill>
                      <a:prstClr val="black"/>
                    </a:solidFill>
                    <a:latin typeface="微软雅黑" panose="020B0503020204020204" pitchFamily="34" charset="-122"/>
                    <a:ea typeface="微软雅黑" panose="020B0503020204020204" pitchFamily="34" charset="-122"/>
                  </a:rPr>
                  <a:t>n</a:t>
                </a:r>
                <a:r>
                  <a:rPr lang="zh-CN" altLang="en-US" sz="2400" b="1" dirty="0">
                    <a:solidFill>
                      <a:srgbClr val="C00000"/>
                    </a:solidFill>
                    <a:latin typeface="微软雅黑" panose="020B0503020204020204" pitchFamily="34" charset="-122"/>
                    <a:ea typeface="微软雅黑" panose="020B0503020204020204" pitchFamily="34" charset="-122"/>
                  </a:rPr>
                  <a:t>共同蕴涵</a:t>
                </a:r>
                <a:r>
                  <a:rPr lang="en-US" altLang="zh-CN" sz="2400" b="1" dirty="0">
                    <a:solidFill>
                      <a:prstClr val="black"/>
                    </a:solidFill>
                    <a:latin typeface="微软雅黑" panose="020B0503020204020204" pitchFamily="34" charset="-122"/>
                    <a:ea typeface="微软雅黑" panose="020B0503020204020204" pitchFamily="34" charset="-122"/>
                  </a:rPr>
                  <a:t>H</a:t>
                </a:r>
                <a:r>
                  <a:rPr lang="zh-CN" altLang="en-US" sz="2400" b="1" dirty="0">
                    <a:solidFill>
                      <a:prstClr val="black"/>
                    </a:solidFill>
                    <a:latin typeface="微软雅黑" panose="020B0503020204020204" pitchFamily="34" charset="-122"/>
                    <a:ea typeface="微软雅黑" panose="020B0503020204020204" pitchFamily="34" charset="-122"/>
                  </a:rPr>
                  <a:t>，记为</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1</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2</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err="1">
                    <a:solidFill>
                      <a:prstClr val="black"/>
                    </a:solidFill>
                    <a:latin typeface="微软雅黑" panose="020B0503020204020204" pitchFamily="34" charset="-122"/>
                    <a:ea typeface="微软雅黑" panose="020B0503020204020204" pitchFamily="34" charset="-122"/>
                  </a:rPr>
                  <a:t>G</a:t>
                </a:r>
                <a:r>
                  <a:rPr lang="en-US" altLang="zh-CN" sz="2400" b="1" baseline="-25000" dirty="0" err="1">
                    <a:solidFill>
                      <a:prstClr val="black"/>
                    </a:solidFill>
                    <a:latin typeface="微软雅黑" panose="020B0503020204020204" pitchFamily="34" charset="-122"/>
                    <a:ea typeface="微软雅黑" panose="020B0503020204020204" pitchFamily="34" charset="-122"/>
                  </a:rPr>
                  <a:t>n</a:t>
                </a:r>
                <a14:m>
                  <m:oMath xmlns:m="http://schemas.openxmlformats.org/officeDocument/2006/math">
                    <m:r>
                      <a:rPr lang="en-US" altLang="zh-CN" sz="2400" b="1" i="1">
                        <a:solidFill>
                          <a:prstClr val="black"/>
                        </a:solidFill>
                        <a:latin typeface="Cambria Math" panose="02040503050406030204" pitchFamily="18" charset="0"/>
                      </a:rPr>
                      <m:t>⇒</m:t>
                    </m:r>
                  </m:oMath>
                </a14:m>
                <a:r>
                  <a:rPr lang="en-US" altLang="zh-CN" sz="2400" b="1" dirty="0">
                    <a:solidFill>
                      <a:prstClr val="black"/>
                    </a:solidFill>
                    <a:latin typeface="微软雅黑" panose="020B0503020204020204" pitchFamily="34" charset="-122"/>
                    <a:ea typeface="微软雅黑" panose="020B0503020204020204" pitchFamily="34" charset="-122"/>
                  </a:rPr>
                  <a:t>H</a:t>
                </a:r>
                <a:r>
                  <a:rPr lang="zh-CN" altLang="en-US" sz="2400" b="1" dirty="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mc:Choice>
        <mc:Fallback>
          <p:sp>
            <p:nvSpPr>
              <p:cNvPr id="12" name="矩形 11"/>
              <p:cNvSpPr>
                <a:spLocks noRot="1" noChangeAspect="1" noMove="1" noResize="1" noEditPoints="1" noAdjustHandles="1" noChangeArrowheads="1" noChangeShapeType="1" noTextEdit="1"/>
              </p:cNvSpPr>
              <p:nvPr/>
            </p:nvSpPr>
            <p:spPr>
              <a:xfrm>
                <a:off x="462007" y="982885"/>
                <a:ext cx="11198161" cy="2242401"/>
              </a:xfrm>
              <a:prstGeom prst="rect">
                <a:avLst/>
              </a:prstGeom>
              <a:blipFill rotWithShape="1">
                <a:blip r:embed="rId1"/>
                <a:stretch>
                  <a:fillRect l="-3" t="-24" r="3" b="-2600"/>
                </a:stretch>
              </a:blipFill>
            </p:spPr>
            <p:txBody>
              <a:bodyPr/>
              <a:lstStyle/>
              <a:p>
                <a:r>
                  <a:rPr lang="zh-CN" altLang="en-US">
                    <a:noFill/>
                  </a:rPr>
                  <a:t> </a:t>
                </a:r>
              </a:p>
            </p:txBody>
          </p:sp>
        </mc:Fallback>
      </mc:AlternateContent>
      <p:sp>
        <p:nvSpPr>
          <p:cNvPr id="7" name="Rectangle 3"/>
          <p:cNvSpPr txBox="1">
            <a:spLocks noChangeArrowheads="1"/>
          </p:cNvSpPr>
          <p:nvPr/>
        </p:nvSpPr>
        <p:spPr>
          <a:xfrm>
            <a:off x="432831" y="3886862"/>
            <a:ext cx="11734580" cy="1166499"/>
          </a:xfrm>
          <a:prstGeom prst="rect">
            <a:avLst/>
          </a:prstGeom>
          <a:solidFill>
            <a:schemeClr val="accent1">
              <a:lumMod val="75000"/>
            </a:schemeClr>
          </a:solidFill>
        </p:spPr>
        <p:txBody>
          <a:bodyPr vert="horz" lIns="121882" tIns="60940" rIns="121882" bIns="60940" rtlCol="0">
            <a:noAutofit/>
          </a:bodyPr>
          <a:lstStyle>
            <a:lvl1pPr marL="457200" indent="-457200" algn="l" defTabSz="1219835" rtl="0" eaLnBrk="1" latinLnBrk="0" hangingPunct="1">
              <a:lnSpc>
                <a:spcPct val="150000"/>
              </a:lnSpc>
              <a:spcBef>
                <a:spcPts val="0"/>
              </a:spcBef>
              <a:buSzPct val="80000"/>
              <a:buFont typeface="Wingdings" panose="05000000000000000000" pitchFamily="2" charset="2"/>
              <a:buChar char="l"/>
              <a:defRPr sz="2400" b="1" kern="1200">
                <a:solidFill>
                  <a:schemeClr val="tx1"/>
                </a:solidFill>
                <a:latin typeface="+mn-ea"/>
                <a:ea typeface="+mn-ea"/>
                <a:cs typeface="+mn-cs"/>
              </a:defRPr>
            </a:lvl1pPr>
            <a:lvl2pPr marL="991235" indent="-381000" algn="l" defTabSz="1219835" rtl="0" eaLnBrk="1" latinLnBrk="0" hangingPunct="1">
              <a:lnSpc>
                <a:spcPct val="150000"/>
              </a:lnSpc>
              <a:spcBef>
                <a:spcPct val="20000"/>
              </a:spcBef>
              <a:buFont typeface="Arial" panose="020B0604020202020204" pitchFamily="34" charset="0"/>
              <a:buChar char="–"/>
              <a:defRPr sz="2400" b="1"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3pPr>
            <a:lvl4pPr marL="2134235"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4pPr>
            <a:lvl5pPr marL="2744470"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defTabSz="1219200">
              <a:buNone/>
            </a:pPr>
            <a:r>
              <a:rPr lang="zh-CN" altLang="en-US" sz="2400" dirty="0">
                <a:solidFill>
                  <a:prstClr val="white"/>
                </a:solidFill>
                <a:latin typeface="微软雅黑" panose="020B0503020204020204" pitchFamily="34" charset="-122"/>
                <a:ea typeface="微软雅黑" panose="020B0503020204020204" pitchFamily="34" charset="-122"/>
              </a:rPr>
              <a:t>定理</a:t>
            </a:r>
            <a:r>
              <a:rPr lang="en-US" altLang="zh-CN" sz="2400" dirty="0">
                <a:solidFill>
                  <a:prstClr val="white"/>
                </a:solidFill>
                <a:latin typeface="微软雅黑" panose="020B0503020204020204" pitchFamily="34" charset="-122"/>
                <a:ea typeface="微软雅黑" panose="020B0503020204020204" pitchFamily="34" charset="-122"/>
              </a:rPr>
              <a:t>2.6   </a:t>
            </a:r>
            <a:r>
              <a:rPr lang="zh-CN" altLang="en-US" sz="2400" dirty="0">
                <a:solidFill>
                  <a:prstClr val="white"/>
                </a:solidFill>
                <a:latin typeface="微软雅黑" panose="020B0503020204020204" pitchFamily="34" charset="-122"/>
                <a:ea typeface="微软雅黑" panose="020B0503020204020204" pitchFamily="34" charset="-122"/>
              </a:rPr>
              <a:t>公式</a:t>
            </a:r>
            <a:r>
              <a:rPr lang="en-US" altLang="zh-CN" sz="2400" dirty="0">
                <a:solidFill>
                  <a:prstClr val="white"/>
                </a:solidFill>
                <a:latin typeface="微软雅黑" panose="020B0503020204020204" pitchFamily="34" charset="-122"/>
                <a:ea typeface="微软雅黑" panose="020B0503020204020204" pitchFamily="34" charset="-122"/>
              </a:rPr>
              <a:t>H</a:t>
            </a:r>
            <a:r>
              <a:rPr lang="zh-CN" altLang="en-US" sz="2400" dirty="0">
                <a:solidFill>
                  <a:prstClr val="white"/>
                </a:solidFill>
                <a:latin typeface="微软雅黑" panose="020B0503020204020204" pitchFamily="34" charset="-122"/>
                <a:ea typeface="微软雅黑" panose="020B0503020204020204" pitchFamily="34" charset="-122"/>
              </a:rPr>
              <a:t>是前提集合</a:t>
            </a:r>
            <a:r>
              <a:rPr lang="en-US" altLang="zh-CN" sz="2400" dirty="0">
                <a:solidFill>
                  <a:prstClr val="white"/>
                </a:solidFill>
                <a:latin typeface="微软雅黑" panose="020B0503020204020204" pitchFamily="34" charset="-122"/>
                <a:ea typeface="微软雅黑" panose="020B0503020204020204" pitchFamily="34" charset="-122"/>
              </a:rPr>
              <a:t>Г={G</a:t>
            </a:r>
            <a:r>
              <a:rPr lang="en-US" altLang="zh-CN" sz="2400" baseline="-25000" dirty="0">
                <a:solidFill>
                  <a:prstClr val="white"/>
                </a:solidFill>
                <a:latin typeface="微软雅黑" panose="020B0503020204020204" pitchFamily="34" charset="-122"/>
                <a:ea typeface="微软雅黑" panose="020B0503020204020204" pitchFamily="34" charset="-122"/>
              </a:rPr>
              <a:t>1</a:t>
            </a:r>
            <a:r>
              <a:rPr lang="en-US" altLang="zh-CN" sz="2400" dirty="0">
                <a:solidFill>
                  <a:prstClr val="white"/>
                </a:solidFill>
                <a:latin typeface="微软雅黑" panose="020B0503020204020204" pitchFamily="34" charset="-122"/>
                <a:ea typeface="微软雅黑" panose="020B0503020204020204" pitchFamily="34" charset="-122"/>
              </a:rPr>
              <a:t>,G</a:t>
            </a:r>
            <a:r>
              <a:rPr lang="en-US" altLang="zh-CN" sz="2400" baseline="-25000" dirty="0">
                <a:solidFill>
                  <a:prstClr val="white"/>
                </a:solidFill>
                <a:latin typeface="微软雅黑" panose="020B0503020204020204" pitchFamily="34" charset="-122"/>
                <a:ea typeface="微软雅黑" panose="020B0503020204020204" pitchFamily="34" charset="-122"/>
              </a:rPr>
              <a:t>2</a:t>
            </a:r>
            <a:r>
              <a:rPr lang="en-US" altLang="zh-CN" sz="2400" dirty="0">
                <a:solidFill>
                  <a:prstClr val="white"/>
                </a:solidFill>
                <a:latin typeface="微软雅黑" panose="020B0503020204020204" pitchFamily="34" charset="-122"/>
                <a:ea typeface="微软雅黑" panose="020B0503020204020204" pitchFamily="34" charset="-122"/>
              </a:rPr>
              <a:t>,…,</a:t>
            </a:r>
            <a:r>
              <a:rPr lang="en-US" altLang="zh-CN" sz="2400" dirty="0" err="1">
                <a:solidFill>
                  <a:prstClr val="white"/>
                </a:solidFill>
                <a:latin typeface="微软雅黑" panose="020B0503020204020204" pitchFamily="34" charset="-122"/>
                <a:ea typeface="微软雅黑" panose="020B0503020204020204" pitchFamily="34" charset="-122"/>
              </a:rPr>
              <a:t>G</a:t>
            </a:r>
            <a:r>
              <a:rPr lang="en-US" altLang="zh-CN" sz="2400" baseline="-25000" dirty="0" err="1">
                <a:solidFill>
                  <a:prstClr val="white"/>
                </a:solidFill>
                <a:latin typeface="微软雅黑" panose="020B0503020204020204" pitchFamily="34" charset="-122"/>
                <a:ea typeface="微软雅黑" panose="020B0503020204020204" pitchFamily="34" charset="-122"/>
              </a:rPr>
              <a:t>n</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的逻辑结果</a:t>
            </a:r>
            <a:r>
              <a:rPr lang="zh-CN" altLang="en-US" sz="2400" dirty="0">
                <a:solidFill>
                  <a:srgbClr val="FFFF00"/>
                </a:solidFill>
                <a:latin typeface="微软雅黑" panose="020B0503020204020204" pitchFamily="34" charset="-122"/>
                <a:ea typeface="微软雅黑" panose="020B0503020204020204" pitchFamily="34" charset="-122"/>
              </a:rPr>
              <a:t>当且仅当</a:t>
            </a:r>
            <a:r>
              <a:rPr lang="en-US" altLang="zh-CN" sz="2400" dirty="0">
                <a:solidFill>
                  <a:prstClr val="white"/>
                </a:solidFill>
                <a:latin typeface="微软雅黑" panose="020B0503020204020204" pitchFamily="34" charset="-122"/>
                <a:ea typeface="微软雅黑" panose="020B0503020204020204" pitchFamily="34" charset="-122"/>
              </a:rPr>
              <a:t> G</a:t>
            </a:r>
            <a:r>
              <a:rPr lang="en-US" altLang="zh-CN" sz="2400" baseline="-25000" dirty="0">
                <a:solidFill>
                  <a:prstClr val="white"/>
                </a:solidFill>
                <a:latin typeface="微软雅黑" panose="020B0503020204020204" pitchFamily="34" charset="-122"/>
                <a:ea typeface="微软雅黑" panose="020B0503020204020204" pitchFamily="34" charset="-122"/>
              </a:rPr>
              <a:t>1</a:t>
            </a:r>
            <a:r>
              <a:rPr lang="en-US" altLang="zh-CN" sz="2400" dirty="0">
                <a:solidFill>
                  <a:prstClr val="white"/>
                </a:solidFill>
                <a:latin typeface="微软雅黑" panose="020B0503020204020204" pitchFamily="34" charset="-122"/>
                <a:ea typeface="微软雅黑" panose="020B0503020204020204" pitchFamily="34" charset="-122"/>
              </a:rPr>
              <a:t>∧G</a:t>
            </a:r>
            <a:r>
              <a:rPr lang="en-US" altLang="zh-CN" sz="2400" baseline="-25000" dirty="0">
                <a:solidFill>
                  <a:prstClr val="white"/>
                </a:solidFill>
                <a:latin typeface="微软雅黑" panose="020B0503020204020204" pitchFamily="34" charset="-122"/>
                <a:ea typeface="微软雅黑" panose="020B0503020204020204" pitchFamily="34" charset="-122"/>
              </a:rPr>
              <a:t>2</a:t>
            </a:r>
            <a:r>
              <a:rPr lang="en-US" altLang="zh-CN" sz="2400" dirty="0">
                <a:solidFill>
                  <a:prstClr val="white"/>
                </a:solidFill>
                <a:latin typeface="微软雅黑" panose="020B0503020204020204" pitchFamily="34" charset="-122"/>
                <a:ea typeface="微软雅黑" panose="020B0503020204020204" pitchFamily="34" charset="-122"/>
              </a:rPr>
              <a:t>∧…∧</a:t>
            </a:r>
            <a:r>
              <a:rPr lang="en-US" altLang="zh-CN" sz="2400" dirty="0" err="1">
                <a:solidFill>
                  <a:prstClr val="white"/>
                </a:solidFill>
                <a:latin typeface="微软雅黑" panose="020B0503020204020204" pitchFamily="34" charset="-122"/>
                <a:ea typeface="微软雅黑" panose="020B0503020204020204" pitchFamily="34" charset="-122"/>
              </a:rPr>
              <a:t>G</a:t>
            </a:r>
            <a:r>
              <a:rPr lang="en-US" altLang="zh-CN" sz="2400" baseline="-25000" dirty="0" err="1">
                <a:solidFill>
                  <a:prstClr val="white"/>
                </a:solidFill>
                <a:latin typeface="微软雅黑" panose="020B0503020204020204" pitchFamily="34" charset="-122"/>
                <a:ea typeface="微软雅黑" panose="020B0503020204020204" pitchFamily="34" charset="-122"/>
              </a:rPr>
              <a:t>n</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Ｈ</a:t>
            </a:r>
            <a:r>
              <a:rPr lang="en-US" altLang="zh-CN" sz="2400" dirty="0">
                <a:solidFill>
                  <a:prstClr val="white"/>
                </a:solidFill>
                <a:latin typeface="微软雅黑" panose="020B0503020204020204" pitchFamily="34" charset="-122"/>
                <a:ea typeface="微软雅黑" panose="020B0503020204020204" pitchFamily="34" charset="-122"/>
              </a:rPr>
              <a:t> </a:t>
            </a:r>
            <a:r>
              <a:rPr lang="zh-CN" altLang="en-US" sz="2400" dirty="0">
                <a:solidFill>
                  <a:prstClr val="white"/>
                </a:solidFill>
                <a:latin typeface="微软雅黑" panose="020B0503020204020204" pitchFamily="34" charset="-122"/>
                <a:ea typeface="微软雅黑" panose="020B0503020204020204" pitchFamily="34" charset="-122"/>
              </a:rPr>
              <a:t>为永真公式。 </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2"/>
          <p:cNvSpPr>
            <a:spLocks noGrp="1" noChangeArrowheads="1"/>
          </p:cNvSpPr>
          <p:nvPr>
            <p:ph type="title" idx="4294967295"/>
          </p:nvPr>
        </p:nvSpPr>
        <p:spPr>
          <a:xfrm>
            <a:off x="801291" y="104967"/>
            <a:ext cx="8064034" cy="923872"/>
          </a:xfrm>
        </p:spPr>
        <p:txBody>
          <a:bodyPr/>
          <a:lstStyle/>
          <a:p>
            <a:pPr eaLnBrk="1" hangingPunct="1"/>
            <a:r>
              <a:rPr lang="zh-CN" altLang="en-US" dirty="0"/>
              <a:t>定理</a:t>
            </a:r>
            <a:r>
              <a:rPr lang="en-US" altLang="zh-CN" dirty="0"/>
              <a:t>2.6 </a:t>
            </a:r>
            <a:r>
              <a:rPr lang="zh-CN" altLang="en-US" dirty="0"/>
              <a:t>证明</a:t>
            </a:r>
            <a:endParaRPr lang="zh-CN" altLang="en-US" dirty="0"/>
          </a:p>
        </p:txBody>
      </p:sp>
      <p:sp>
        <p:nvSpPr>
          <p:cNvPr id="135173" name="Rectangle 4"/>
          <p:cNvSpPr>
            <a:spLocks noChangeArrowheads="1"/>
          </p:cNvSpPr>
          <p:nvPr/>
        </p:nvSpPr>
        <p:spPr bwMode="auto">
          <a:xfrm>
            <a:off x="233473" y="1525346"/>
            <a:ext cx="11731406" cy="309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50000"/>
              </a:lnSpc>
              <a:buNone/>
            </a:pPr>
            <a:r>
              <a:rPr lang="zh-CN" altLang="en-US" sz="2400" dirty="0">
                <a:solidFill>
                  <a:srgbClr val="FF0000"/>
                </a:solidFill>
                <a:latin typeface="微软雅黑" panose="020B0503020204020204" pitchFamily="34" charset="-122"/>
                <a:ea typeface="微软雅黑" panose="020B0503020204020204" pitchFamily="34" charset="-122"/>
              </a:rPr>
              <a:t>证明  </a:t>
            </a:r>
            <a:r>
              <a:rPr lang="zh-CN" altLang="en-US" sz="2400" dirty="0">
                <a:solidFill>
                  <a:srgbClr val="3333FF"/>
                </a:solidFill>
                <a:latin typeface="微软雅黑" panose="020B0503020204020204" pitchFamily="34" charset="-122"/>
                <a:ea typeface="微软雅黑" panose="020B0503020204020204" pitchFamily="34" charset="-122"/>
              </a:rPr>
              <a:t>充分性</a:t>
            </a:r>
            <a:r>
              <a:rPr lang="zh-CN" altLang="en-US" sz="2400" dirty="0">
                <a:solidFill>
                  <a:prstClr val="black"/>
                </a:solidFill>
                <a:latin typeface="微软雅黑" panose="020B0503020204020204" pitchFamily="34" charset="-122"/>
                <a:ea typeface="微软雅黑" panose="020B0503020204020204" pitchFamily="34" charset="-122"/>
              </a:rPr>
              <a:t> </a:t>
            </a:r>
            <a:endParaRPr lang="en-US" altLang="zh-CN" sz="2400" dirty="0">
              <a:solidFill>
                <a:prstClr val="black"/>
              </a:solidFill>
              <a:latin typeface="微软雅黑" panose="020B0503020204020204" pitchFamily="34" charset="-122"/>
              <a:ea typeface="微软雅黑" panose="020B0503020204020204" pitchFamily="34" charset="-122"/>
            </a:endParaRPr>
          </a:p>
          <a:p>
            <a:pPr defTabSz="1219200">
              <a:lnSpc>
                <a:spcPct val="150000"/>
              </a:lnSpc>
              <a:buNone/>
            </a:pPr>
            <a:r>
              <a:rPr lang="en-US" altLang="zh-CN" sz="2400" dirty="0">
                <a:solidFill>
                  <a:prstClr val="black"/>
                </a:solidFill>
                <a:latin typeface="微软雅黑" panose="020B0503020204020204" pitchFamily="34" charset="-122"/>
                <a:ea typeface="微软雅黑" panose="020B0503020204020204" pitchFamily="34" charset="-122"/>
              </a:rPr>
              <a:t>         </a:t>
            </a:r>
            <a:r>
              <a:rPr lang="zh-CN" altLang="en-US" sz="2400" dirty="0">
                <a:solidFill>
                  <a:prstClr val="black"/>
                </a:solidFill>
                <a:latin typeface="微软雅黑" panose="020B0503020204020204" pitchFamily="34" charset="-122"/>
                <a:ea typeface="微软雅黑" panose="020B0503020204020204" pitchFamily="34" charset="-122"/>
              </a:rPr>
              <a:t>因为</a:t>
            </a:r>
            <a:r>
              <a:rPr lang="en-US" altLang="zh-CN" sz="2400" dirty="0">
                <a:latin typeface="微软雅黑" panose="020B0503020204020204" pitchFamily="34" charset="-122"/>
                <a:ea typeface="微软雅黑" panose="020B0503020204020204" pitchFamily="34" charset="-122"/>
              </a:rPr>
              <a:t>G</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G</a:t>
            </a:r>
            <a:r>
              <a:rPr lang="en-US" altLang="zh-CN" sz="2400" baseline="-25000" dirty="0" err="1">
                <a:latin typeface="微软雅黑" panose="020B0503020204020204" pitchFamily="34" charset="-122"/>
                <a:ea typeface="微软雅黑" panose="020B0503020204020204" pitchFamily="34" charset="-122"/>
              </a:rPr>
              <a:t>n</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Ｈ</a:t>
            </a:r>
            <a:r>
              <a:rPr lang="zh-CN" altLang="en-US" sz="2400" dirty="0">
                <a:solidFill>
                  <a:prstClr val="black"/>
                </a:solidFill>
                <a:latin typeface="微软雅黑" panose="020B0503020204020204" pitchFamily="34" charset="-122"/>
                <a:ea typeface="微软雅黑" panose="020B0503020204020204" pitchFamily="34" charset="-122"/>
              </a:rPr>
              <a:t>是永真公式，</a:t>
            </a:r>
            <a:endParaRPr lang="en-US" altLang="zh-CN" sz="2400" dirty="0">
              <a:solidFill>
                <a:prstClr val="black"/>
              </a:solidFill>
              <a:latin typeface="微软雅黑" panose="020B0503020204020204" pitchFamily="34" charset="-122"/>
              <a:ea typeface="微软雅黑" panose="020B0503020204020204" pitchFamily="34" charset="-122"/>
            </a:endParaRPr>
          </a:p>
          <a:p>
            <a:pPr defTabSz="1219200">
              <a:lnSpc>
                <a:spcPct val="150000"/>
              </a:lnSpc>
              <a:buNone/>
            </a:pPr>
            <a:r>
              <a:rPr lang="en-US" altLang="zh-CN" sz="2400" dirty="0">
                <a:solidFill>
                  <a:prstClr val="black"/>
                </a:solidFill>
                <a:latin typeface="微软雅黑" panose="020B0503020204020204" pitchFamily="34" charset="-122"/>
                <a:ea typeface="微软雅黑" panose="020B0503020204020204" pitchFamily="34" charset="-122"/>
              </a:rPr>
              <a:t>         </a:t>
            </a:r>
            <a:r>
              <a:rPr lang="zh-CN" altLang="en-US" sz="2400" dirty="0">
                <a:solidFill>
                  <a:prstClr val="black"/>
                </a:solidFill>
                <a:latin typeface="微软雅黑" panose="020B0503020204020204" pitchFamily="34" charset="-122"/>
                <a:ea typeface="微软雅黑" panose="020B0503020204020204" pitchFamily="34" charset="-122"/>
              </a:rPr>
              <a:t>所以</a:t>
            </a:r>
            <a:r>
              <a:rPr lang="zh-CN" altLang="en-US" sz="2400" dirty="0">
                <a:solidFill>
                  <a:srgbClr val="7030A0"/>
                </a:solidFill>
                <a:latin typeface="微软雅黑" panose="020B0503020204020204" pitchFamily="34" charset="-122"/>
                <a:ea typeface="微软雅黑" panose="020B0503020204020204" pitchFamily="34" charset="-122"/>
              </a:rPr>
              <a:t>根据“→”的真值规定，对任意给定的解释</a:t>
            </a:r>
            <a:r>
              <a:rPr lang="en-US" altLang="zh-CN" sz="2400" dirty="0">
                <a:solidFill>
                  <a:srgbClr val="7030A0"/>
                </a:solidFill>
                <a:latin typeface="微软雅黑" panose="020B0503020204020204" pitchFamily="34" charset="-122"/>
                <a:ea typeface="微软雅黑" panose="020B0503020204020204" pitchFamily="34" charset="-122"/>
              </a:rPr>
              <a:t>I</a:t>
            </a:r>
            <a:r>
              <a:rPr lang="zh-CN" altLang="en-US" sz="2400" dirty="0">
                <a:solidFill>
                  <a:srgbClr val="7030A0"/>
                </a:solidFill>
                <a:latin typeface="微软雅黑" panose="020B0503020204020204" pitchFamily="34" charset="-122"/>
                <a:ea typeface="微软雅黑" panose="020B0503020204020204" pitchFamily="34" charset="-122"/>
              </a:rPr>
              <a:t>，</a:t>
            </a:r>
            <a:r>
              <a:rPr lang="en-US" altLang="zh-CN" sz="2400" dirty="0">
                <a:solidFill>
                  <a:srgbClr val="7030A0"/>
                </a:solidFill>
                <a:latin typeface="微软雅黑" panose="020B0503020204020204" pitchFamily="34" charset="-122"/>
                <a:ea typeface="微软雅黑" panose="020B0503020204020204" pitchFamily="34" charset="-122"/>
              </a:rPr>
              <a:t>G</a:t>
            </a:r>
            <a:r>
              <a:rPr lang="en-US" altLang="zh-CN" sz="2400" baseline="-25000" dirty="0">
                <a:solidFill>
                  <a:srgbClr val="7030A0"/>
                </a:solidFill>
                <a:latin typeface="微软雅黑" panose="020B0503020204020204" pitchFamily="34" charset="-122"/>
                <a:ea typeface="微软雅黑" panose="020B0503020204020204" pitchFamily="34" charset="-122"/>
              </a:rPr>
              <a:t>1</a:t>
            </a:r>
            <a:r>
              <a:rPr lang="en-US" altLang="zh-CN" sz="2400" dirty="0">
                <a:solidFill>
                  <a:srgbClr val="7030A0"/>
                </a:solidFill>
                <a:latin typeface="微软雅黑" panose="020B0503020204020204" pitchFamily="34" charset="-122"/>
                <a:ea typeface="微软雅黑" panose="020B0503020204020204" pitchFamily="34" charset="-122"/>
              </a:rPr>
              <a:t>∧G</a:t>
            </a:r>
            <a:r>
              <a:rPr lang="en-US" altLang="zh-CN" sz="2400" baseline="-25000" dirty="0">
                <a:solidFill>
                  <a:srgbClr val="7030A0"/>
                </a:solidFill>
                <a:latin typeface="微软雅黑" panose="020B0503020204020204" pitchFamily="34" charset="-122"/>
                <a:ea typeface="微软雅黑" panose="020B0503020204020204" pitchFamily="34" charset="-122"/>
              </a:rPr>
              <a:t>2</a:t>
            </a:r>
            <a:r>
              <a:rPr lang="en-US" altLang="zh-CN" sz="2400" dirty="0">
                <a:solidFill>
                  <a:srgbClr val="7030A0"/>
                </a:solidFill>
                <a:latin typeface="微软雅黑" panose="020B0503020204020204" pitchFamily="34" charset="-122"/>
                <a:ea typeface="微软雅黑" panose="020B0503020204020204" pitchFamily="34" charset="-122"/>
              </a:rPr>
              <a:t>∧…∧</a:t>
            </a:r>
            <a:r>
              <a:rPr lang="en-US" altLang="zh-CN" sz="2400" dirty="0" err="1">
                <a:solidFill>
                  <a:srgbClr val="7030A0"/>
                </a:solidFill>
                <a:latin typeface="微软雅黑" panose="020B0503020204020204" pitchFamily="34" charset="-122"/>
                <a:ea typeface="微软雅黑" panose="020B0503020204020204" pitchFamily="34" charset="-122"/>
              </a:rPr>
              <a:t>G</a:t>
            </a:r>
            <a:r>
              <a:rPr lang="en-US" altLang="zh-CN" sz="2400" baseline="-25000" dirty="0" err="1">
                <a:solidFill>
                  <a:srgbClr val="7030A0"/>
                </a:solidFill>
                <a:latin typeface="微软雅黑" panose="020B0503020204020204" pitchFamily="34" charset="-122"/>
                <a:ea typeface="微软雅黑" panose="020B0503020204020204" pitchFamily="34" charset="-122"/>
              </a:rPr>
              <a:t>n</a:t>
            </a:r>
            <a:r>
              <a:rPr lang="zh-CN" altLang="en-US" sz="2400" dirty="0">
                <a:solidFill>
                  <a:srgbClr val="7030A0"/>
                </a:solidFill>
                <a:latin typeface="微软雅黑" panose="020B0503020204020204" pitchFamily="34" charset="-122"/>
                <a:ea typeface="微软雅黑" panose="020B0503020204020204" pitchFamily="34" charset="-122"/>
              </a:rPr>
              <a:t>为假或者为真。</a:t>
            </a:r>
            <a:endParaRPr lang="en-US" altLang="zh-CN" sz="2400" dirty="0">
              <a:solidFill>
                <a:srgbClr val="7030A0"/>
              </a:solidFill>
              <a:latin typeface="微软雅黑" panose="020B0503020204020204" pitchFamily="34" charset="-122"/>
              <a:ea typeface="微软雅黑" panose="020B0503020204020204" pitchFamily="34" charset="-122"/>
            </a:endParaRPr>
          </a:p>
          <a:p>
            <a:pPr defTabSz="1219200">
              <a:lnSpc>
                <a:spcPct val="150000"/>
              </a:lnSpc>
              <a:buNone/>
            </a:pPr>
            <a:r>
              <a:rPr lang="zh-CN" altLang="en-US" sz="2400" dirty="0">
                <a:solidFill>
                  <a:prstClr val="black"/>
                </a:solidFill>
                <a:latin typeface="微软雅黑" panose="020B0503020204020204" pitchFamily="34" charset="-122"/>
                <a:ea typeface="微软雅黑" panose="020B0503020204020204" pitchFamily="34" charset="-122"/>
              </a:rPr>
              <a:t>         当</a:t>
            </a:r>
            <a:r>
              <a:rPr lang="en-US" altLang="zh-CN" sz="2400" dirty="0">
                <a:latin typeface="微软雅黑" panose="020B0503020204020204" pitchFamily="34" charset="-122"/>
                <a:ea typeface="微软雅黑" panose="020B0503020204020204" pitchFamily="34" charset="-122"/>
              </a:rPr>
              <a:t>G</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G</a:t>
            </a:r>
            <a:r>
              <a:rPr lang="en-US" altLang="zh-CN" sz="2400" baseline="-25000" dirty="0" err="1">
                <a:latin typeface="微软雅黑" panose="020B0503020204020204" pitchFamily="34" charset="-122"/>
                <a:ea typeface="微软雅黑" panose="020B0503020204020204" pitchFamily="34" charset="-122"/>
              </a:rPr>
              <a:t>n</a:t>
            </a:r>
            <a:r>
              <a:rPr lang="zh-CN" altLang="en-US" sz="2400" dirty="0">
                <a:solidFill>
                  <a:prstClr val="black"/>
                </a:solidFill>
                <a:latin typeface="微软雅黑" panose="020B0503020204020204" pitchFamily="34" charset="-122"/>
                <a:ea typeface="微软雅黑" panose="020B0503020204020204" pitchFamily="34" charset="-122"/>
              </a:rPr>
              <a:t>为真时，</a:t>
            </a:r>
            <a:r>
              <a:rPr lang="en-US" altLang="zh-CN" sz="2400" dirty="0">
                <a:solidFill>
                  <a:prstClr val="black"/>
                </a:solidFill>
                <a:latin typeface="微软雅黑" panose="020B0503020204020204" pitchFamily="34" charset="-122"/>
                <a:ea typeface="微软雅黑" panose="020B0503020204020204" pitchFamily="34" charset="-122"/>
              </a:rPr>
              <a:t>H</a:t>
            </a:r>
            <a:r>
              <a:rPr lang="zh-CN" altLang="en-US" sz="2400" dirty="0">
                <a:solidFill>
                  <a:prstClr val="black"/>
                </a:solidFill>
                <a:latin typeface="微软雅黑" panose="020B0503020204020204" pitchFamily="34" charset="-122"/>
                <a:ea typeface="微软雅黑" panose="020B0503020204020204" pitchFamily="34" charset="-122"/>
              </a:rPr>
              <a:t>必为真。</a:t>
            </a:r>
            <a:endParaRPr lang="en-US" altLang="zh-CN" sz="2400" dirty="0">
              <a:solidFill>
                <a:prstClr val="black"/>
              </a:solidFill>
              <a:latin typeface="微软雅黑" panose="020B0503020204020204" pitchFamily="34" charset="-122"/>
              <a:ea typeface="微软雅黑" panose="020B0503020204020204" pitchFamily="34" charset="-122"/>
            </a:endParaRPr>
          </a:p>
          <a:p>
            <a:pPr defTabSz="1219200">
              <a:lnSpc>
                <a:spcPct val="150000"/>
              </a:lnSpc>
              <a:buNone/>
            </a:pPr>
            <a:r>
              <a:rPr lang="en-US" altLang="zh-CN" sz="2400" dirty="0">
                <a:solidFill>
                  <a:prstClr val="black"/>
                </a:solidFill>
                <a:latin typeface="微软雅黑" panose="020B0503020204020204" pitchFamily="34" charset="-122"/>
                <a:ea typeface="微软雅黑" panose="020B0503020204020204" pitchFamily="34" charset="-122"/>
              </a:rPr>
              <a:t>          </a:t>
            </a:r>
            <a:r>
              <a:rPr lang="zh-CN" altLang="en-US" sz="2400" dirty="0">
                <a:solidFill>
                  <a:prstClr val="black"/>
                </a:solidFill>
                <a:latin typeface="微软雅黑" panose="020B0503020204020204" pitchFamily="34" charset="-122"/>
                <a:ea typeface="微软雅黑" panose="020B0503020204020204" pitchFamily="34" charset="-122"/>
              </a:rPr>
              <a:t>根据定义</a:t>
            </a:r>
            <a:r>
              <a:rPr lang="en-US" altLang="zh-CN" sz="2400" dirty="0">
                <a:solidFill>
                  <a:prstClr val="black"/>
                </a:solidFill>
                <a:latin typeface="微软雅黑" panose="020B0503020204020204" pitchFamily="34" charset="-122"/>
                <a:ea typeface="微软雅黑" panose="020B0503020204020204" pitchFamily="34" charset="-122"/>
              </a:rPr>
              <a:t>2.17</a:t>
            </a:r>
            <a:r>
              <a:rPr lang="zh-CN" altLang="en-US" sz="2400" dirty="0">
                <a:solidFill>
                  <a:prstClr val="black"/>
                </a:solidFill>
                <a:latin typeface="微软雅黑" panose="020B0503020204020204" pitchFamily="34" charset="-122"/>
                <a:ea typeface="微软雅黑" panose="020B0503020204020204" pitchFamily="34" charset="-122"/>
              </a:rPr>
              <a:t>，公式</a:t>
            </a:r>
            <a:r>
              <a:rPr lang="en-US" altLang="zh-CN" sz="2400" dirty="0">
                <a:solidFill>
                  <a:prstClr val="black"/>
                </a:solidFill>
                <a:latin typeface="微软雅黑" panose="020B0503020204020204" pitchFamily="34" charset="-122"/>
                <a:ea typeface="微软雅黑" panose="020B0503020204020204" pitchFamily="34" charset="-122"/>
              </a:rPr>
              <a:t>H</a:t>
            </a:r>
            <a:r>
              <a:rPr lang="zh-CN" altLang="en-US" sz="2400" dirty="0">
                <a:solidFill>
                  <a:prstClr val="black"/>
                </a:solidFill>
                <a:latin typeface="微软雅黑" panose="020B0503020204020204" pitchFamily="34" charset="-122"/>
                <a:ea typeface="微软雅黑" panose="020B0503020204020204" pitchFamily="34" charset="-122"/>
              </a:rPr>
              <a:t>是前提集合</a:t>
            </a:r>
            <a:r>
              <a:rPr lang="en-US" altLang="zh-CN" sz="2400" dirty="0">
                <a:solidFill>
                  <a:prstClr val="black"/>
                </a:solidFill>
                <a:latin typeface="微软雅黑" panose="020B0503020204020204" pitchFamily="34" charset="-122"/>
                <a:ea typeface="微软雅黑" panose="020B0503020204020204" pitchFamily="34" charset="-122"/>
              </a:rPr>
              <a:t>Г={</a:t>
            </a:r>
            <a:r>
              <a:rPr lang="en-US" altLang="zh-CN" sz="2400" dirty="0">
                <a:latin typeface="微软雅黑" panose="020B0503020204020204" pitchFamily="34" charset="-122"/>
                <a:ea typeface="微软雅黑" panose="020B0503020204020204" pitchFamily="34" charset="-122"/>
              </a:rPr>
              <a:t>G</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G</a:t>
            </a:r>
            <a:r>
              <a:rPr lang="en-US" altLang="zh-CN" sz="2400" baseline="-25000" dirty="0" err="1">
                <a:latin typeface="微软雅黑" panose="020B0503020204020204" pitchFamily="34" charset="-122"/>
                <a:ea typeface="微软雅黑" panose="020B0503020204020204" pitchFamily="34" charset="-122"/>
              </a:rPr>
              <a:t>n</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的逻辑结果。</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5173"/>
                                        </p:tgtEl>
                                        <p:attrNameLst>
                                          <p:attrName>style.visibility</p:attrName>
                                        </p:attrNameLst>
                                      </p:cBhvr>
                                      <p:to>
                                        <p:strVal val="visible"/>
                                      </p:to>
                                    </p:set>
                                    <p:anim calcmode="lin" valueType="num">
                                      <p:cBhvr additive="base">
                                        <p:cTn id="7" dur="500" fill="hold"/>
                                        <p:tgtEl>
                                          <p:spTgt spid="135173"/>
                                        </p:tgtEl>
                                        <p:attrNameLst>
                                          <p:attrName>ppt_x</p:attrName>
                                        </p:attrNameLst>
                                      </p:cBhvr>
                                      <p:tavLst>
                                        <p:tav tm="0">
                                          <p:val>
                                            <p:strVal val="0-#ppt_w/2"/>
                                          </p:val>
                                        </p:tav>
                                        <p:tav tm="100000">
                                          <p:val>
                                            <p:strVal val="#ppt_x"/>
                                          </p:val>
                                        </p:tav>
                                      </p:tavLst>
                                    </p:anim>
                                    <p:anim calcmode="lin" valueType="num">
                                      <p:cBhvr additive="base">
                                        <p:cTn id="8" dur="500" fill="hold"/>
                                        <p:tgtEl>
                                          <p:spTgt spid="1351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3"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67738"/>
            <a:ext cx="6629400" cy="5510051"/>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29" name="矩形 28"/>
          <p:cNvSpPr/>
          <p:nvPr/>
        </p:nvSpPr>
        <p:spPr>
          <a:xfrm>
            <a:off x="5757541" y="2884638"/>
            <a:ext cx="4913633" cy="439022"/>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TextBox 1"/>
          <p:cNvSpPr txBox="1"/>
          <p:nvPr/>
        </p:nvSpPr>
        <p:spPr>
          <a:xfrm>
            <a:off x="7013575" y="2368891"/>
            <a:ext cx="1231106" cy="369353"/>
          </a:xfrm>
          <a:prstGeom prst="rect">
            <a:avLst/>
          </a:prstGeom>
          <a:noFill/>
          <a:ln>
            <a:noFill/>
          </a:ln>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历史人物</a:t>
            </a:r>
            <a:endParaRPr kumimoji="0" lang="zh-CN" altLang="en-US" sz="2400" b="1" i="0" u="none" strike="noStrike" kern="1200" cap="none" spc="0" normalizeH="0" baseline="0" noProof="0" dirty="0">
              <a:ln>
                <a:noFill/>
              </a:ln>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18" name="TextBox 1"/>
          <p:cNvSpPr txBox="1"/>
          <p:nvPr/>
        </p:nvSpPr>
        <p:spPr>
          <a:xfrm>
            <a:off x="7013575" y="1771674"/>
            <a:ext cx="2769989" cy="369353"/>
          </a:xfrm>
          <a:prstGeom prst="rect">
            <a:avLst/>
          </a:prstGeom>
          <a:noFill/>
        </p:spPr>
        <p:txBody>
          <a:bodyPr wrap="none" lIns="0" tIns="0" rIns="0" bIns="60981" rtlCol="0">
            <a:spAutoFit/>
          </a:bodyPr>
          <a:lstStyle/>
          <a:p>
            <a:pPr lvl="0">
              <a:lnSpc>
                <a:spcPts val="2400"/>
              </a:lnSpc>
            </a:pPr>
            <a:r>
              <a:rPr lang="zh-CN" altLang="en-US" b="1" dirty="0">
                <a:latin typeface="Microsoft YaHei UI" panose="020B0503020204020204" pitchFamily="18" charset="-122"/>
                <a:cs typeface="Microsoft YaHei UI" panose="020B0503020204020204" pitchFamily="18" charset="-122"/>
              </a:rPr>
              <a:t>本章导读及学习要求</a:t>
            </a:r>
            <a:endParaRPr lang="zh-CN" altLang="en-US" b="1" dirty="0">
              <a:latin typeface="Microsoft YaHei UI" panose="020B0503020204020204" pitchFamily="18" charset="-122"/>
              <a:cs typeface="Microsoft YaHei UI" panose="020B0503020204020204" pitchFamily="18" charset="-122"/>
            </a:endParaRPr>
          </a:p>
        </p:txBody>
      </p:sp>
      <p:sp>
        <p:nvSpPr>
          <p:cNvPr id="47" name="TextBox 1"/>
          <p:cNvSpPr txBox="1"/>
          <p:nvPr/>
        </p:nvSpPr>
        <p:spPr>
          <a:xfrm>
            <a:off x="7013575" y="2978326"/>
            <a:ext cx="246221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命题与命题联结词</a:t>
            </a:r>
            <a:endParaRPr kumimoji="0" lang="zh-CN" altLang="en-US" sz="2400" b="1"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8" name="TextBox 1"/>
          <p:cNvSpPr txBox="1"/>
          <p:nvPr/>
        </p:nvSpPr>
        <p:spPr>
          <a:xfrm>
            <a:off x="7013575" y="3582194"/>
            <a:ext cx="3385542"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命题公式、解释与真值表</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51" name="Freeform 3"/>
          <p:cNvSpPr/>
          <p:nvPr/>
        </p:nvSpPr>
        <p:spPr>
          <a:xfrm>
            <a:off x="6695261" y="1305604"/>
            <a:ext cx="45719" cy="5024095"/>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52" name="Freeform 3"/>
          <p:cNvSpPr/>
          <p:nvPr/>
        </p:nvSpPr>
        <p:spPr>
          <a:xfrm>
            <a:off x="6632575" y="181272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7" name="Freeform 3"/>
          <p:cNvSpPr/>
          <p:nvPr/>
        </p:nvSpPr>
        <p:spPr>
          <a:xfrm>
            <a:off x="6632575" y="241969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3" name="Freeform 3"/>
          <p:cNvSpPr/>
          <p:nvPr/>
        </p:nvSpPr>
        <p:spPr>
          <a:xfrm>
            <a:off x="6632575" y="30511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chemeClr val="bg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4" name="Freeform 3"/>
          <p:cNvSpPr/>
          <p:nvPr/>
        </p:nvSpPr>
        <p:spPr>
          <a:xfrm>
            <a:off x="6632575" y="35923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6" name="TextBox 1"/>
          <p:cNvSpPr txBox="1"/>
          <p:nvPr/>
        </p:nvSpPr>
        <p:spPr>
          <a:xfrm>
            <a:off x="6048108" y="1777080"/>
            <a:ext cx="426399"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icrosoft YaHei UI" panose="020B0503020204020204" pitchFamily="18" charset="-122"/>
              </a:rPr>
              <a:t>   1</a:t>
            </a:r>
            <a:endParaRPr kumimoji="0" lang="zh-CN" altLang="en-US" sz="24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icrosoft YaHei UI" panose="020B0503020204020204" pitchFamily="18" charset="-122"/>
            </a:endParaRPr>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marL="0" marR="0" lvl="0" indent="0" algn="l" defTabSz="1219835" rtl="0" eaLnBrk="1" fontAlgn="auto" latinLnBrk="0" hangingPunct="1">
              <a:lnSpc>
                <a:spcPts val="6935"/>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4197DF"/>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内容导航</a:t>
            </a:r>
            <a:endParaRPr kumimoji="0" lang="en-US" altLang="zh-CN" sz="3600" b="1" i="0" u="none" strike="noStrike" kern="1200" cap="none" spc="0" normalizeH="0" baseline="0" noProof="0" dirty="0">
              <a:ln>
                <a:noFill/>
              </a:ln>
              <a:solidFill>
                <a:srgbClr val="4197DF"/>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marL="0" marR="0" lvl="0" indent="0" algn="dist" defTabSz="1219835" rtl="0" eaLnBrk="1" fontAlgn="auto" latinLnBrk="0" hangingPunct="1">
              <a:lnSpc>
                <a:spcPts val="1600"/>
              </a:lnSpc>
              <a:spcBef>
                <a:spcPts val="0"/>
              </a:spcBef>
              <a:spcAft>
                <a:spcPts val="0"/>
              </a:spcAft>
              <a:buClrTx/>
              <a:buSzTx/>
              <a:buFontTx/>
              <a:buNone/>
              <a:defRPr/>
            </a:pPr>
            <a:r>
              <a:rPr kumimoji="0" lang="en-US" altLang="zh-CN" sz="1900" b="1" i="0" u="none" strike="noStrike" kern="1200" cap="none" spc="0" normalizeH="0" baseline="0" noProof="0" dirty="0">
                <a:ln>
                  <a:noFill/>
                </a:ln>
                <a:solidFill>
                  <a:srgbClr val="4197D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CONTENTS</a:t>
            </a:r>
            <a:endParaRPr kumimoji="0" lang="en-US" altLang="zh-CN" sz="1900" b="1" i="0" u="none" strike="noStrike" kern="1200" cap="none" spc="0" normalizeH="0" baseline="0" noProof="0" dirty="0">
              <a:ln>
                <a:noFill/>
              </a:ln>
              <a:solidFill>
                <a:srgbClr val="4197D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8" name="TextBox 1"/>
          <p:cNvSpPr txBox="1"/>
          <p:nvPr/>
        </p:nvSpPr>
        <p:spPr>
          <a:xfrm>
            <a:off x="7013575" y="4191794"/>
            <a:ext cx="2794035"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公式的标准型</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a:t>
            </a: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范式</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39" name="TextBox 1"/>
          <p:cNvSpPr txBox="1"/>
          <p:nvPr/>
        </p:nvSpPr>
        <p:spPr>
          <a:xfrm>
            <a:off x="7000875" y="4775994"/>
            <a:ext cx="2769989"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命题逻辑的推理理论</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0" name="Freeform 3"/>
          <p:cNvSpPr/>
          <p:nvPr/>
        </p:nvSpPr>
        <p:spPr>
          <a:xfrm>
            <a:off x="6632575" y="423657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1" name="Freeform 3"/>
          <p:cNvSpPr/>
          <p:nvPr/>
        </p:nvSpPr>
        <p:spPr>
          <a:xfrm>
            <a:off x="6632575" y="481914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2" name="TextBox 1"/>
          <p:cNvSpPr txBox="1"/>
          <p:nvPr/>
        </p:nvSpPr>
        <p:spPr>
          <a:xfrm>
            <a:off x="6048108" y="2972594"/>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bg1"/>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2.1</a:t>
            </a:r>
            <a:endParaRPr kumimoji="0" lang="en-US" altLang="zh-CN" sz="2400" b="1"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3" name="TextBox 1"/>
          <p:cNvSpPr txBox="1"/>
          <p:nvPr/>
        </p:nvSpPr>
        <p:spPr>
          <a:xfrm>
            <a:off x="6048108" y="3531394"/>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2.2</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4" name="TextBox 1"/>
          <p:cNvSpPr txBox="1"/>
          <p:nvPr/>
        </p:nvSpPr>
        <p:spPr>
          <a:xfrm>
            <a:off x="6048108" y="4185778"/>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2.3</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5" name="TextBox 1"/>
          <p:cNvSpPr txBox="1"/>
          <p:nvPr/>
        </p:nvSpPr>
        <p:spPr>
          <a:xfrm>
            <a:off x="6048108" y="4789362"/>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2.4</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77" name="等腰三角形 76"/>
          <p:cNvSpPr/>
          <p:nvPr/>
        </p:nvSpPr>
        <p:spPr>
          <a:xfrm>
            <a:off x="6190430" y="1686470"/>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78" name="等腰三角形 77"/>
          <p:cNvSpPr/>
          <p:nvPr/>
        </p:nvSpPr>
        <p:spPr>
          <a:xfrm>
            <a:off x="6169707" y="2350828"/>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TextBox 1"/>
          <p:cNvSpPr txBox="1"/>
          <p:nvPr/>
        </p:nvSpPr>
        <p:spPr>
          <a:xfrm>
            <a:off x="7018519" y="5351908"/>
            <a:ext cx="2154436"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命题逻辑的应用</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81" name="Freeform 3"/>
          <p:cNvSpPr/>
          <p:nvPr/>
        </p:nvSpPr>
        <p:spPr>
          <a:xfrm>
            <a:off x="6650219" y="53950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82" name="TextBox 1"/>
          <p:cNvSpPr txBox="1"/>
          <p:nvPr/>
        </p:nvSpPr>
        <p:spPr>
          <a:xfrm>
            <a:off x="6065752" y="5365276"/>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2.5</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9" name="TextBox 1"/>
          <p:cNvSpPr txBox="1"/>
          <p:nvPr/>
        </p:nvSpPr>
        <p:spPr>
          <a:xfrm>
            <a:off x="6993940" y="5910708"/>
            <a:ext cx="61555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作业</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50" name="Freeform 3"/>
          <p:cNvSpPr/>
          <p:nvPr/>
        </p:nvSpPr>
        <p:spPr>
          <a:xfrm>
            <a:off x="6625640" y="59538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5" name="TextBox 1"/>
          <p:cNvSpPr txBox="1"/>
          <p:nvPr/>
        </p:nvSpPr>
        <p:spPr>
          <a:xfrm>
            <a:off x="6058106" y="5924076"/>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2.6</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Tree>
  </p:cSld>
  <p:clrMapOvr>
    <a:masterClrMapping/>
  </p:clrMapOvr>
  <p:transition spd="slow">
    <p:push dir="u"/>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3" name="Rectangle 4"/>
          <p:cNvSpPr>
            <a:spLocks noChangeArrowheads="1"/>
          </p:cNvSpPr>
          <p:nvPr/>
        </p:nvSpPr>
        <p:spPr bwMode="auto">
          <a:xfrm>
            <a:off x="233473" y="1883986"/>
            <a:ext cx="11731406" cy="309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50000"/>
              </a:lnSpc>
              <a:buNone/>
            </a:pPr>
            <a:r>
              <a:rPr lang="zh-CN" altLang="en-US" sz="2400" dirty="0">
                <a:solidFill>
                  <a:srgbClr val="FF0000"/>
                </a:solidFill>
                <a:latin typeface="微软雅黑" panose="020B0503020204020204" pitchFamily="34" charset="-122"/>
                <a:ea typeface="微软雅黑" panose="020B0503020204020204" pitchFamily="34" charset="-122"/>
              </a:rPr>
              <a:t>证明  </a:t>
            </a:r>
            <a:r>
              <a:rPr lang="zh-CN" altLang="en-US" sz="2400" dirty="0">
                <a:solidFill>
                  <a:srgbClr val="3333FF"/>
                </a:solidFill>
                <a:latin typeface="微软雅黑" panose="020B0503020204020204" pitchFamily="34" charset="-122"/>
                <a:ea typeface="微软雅黑" panose="020B0503020204020204" pitchFamily="34" charset="-122"/>
              </a:rPr>
              <a:t>必要性</a:t>
            </a:r>
            <a:r>
              <a:rPr lang="zh-CN" altLang="en-US" sz="2400" dirty="0">
                <a:solidFill>
                  <a:prstClr val="black"/>
                </a:solidFill>
                <a:latin typeface="微软雅黑" panose="020B0503020204020204" pitchFamily="34" charset="-122"/>
                <a:ea typeface="微软雅黑" panose="020B0503020204020204" pitchFamily="34" charset="-122"/>
              </a:rPr>
              <a:t> 因为公式</a:t>
            </a:r>
            <a:r>
              <a:rPr lang="en-US" altLang="zh-CN" sz="2400" dirty="0">
                <a:solidFill>
                  <a:prstClr val="black"/>
                </a:solidFill>
                <a:latin typeface="微软雅黑" panose="020B0503020204020204" pitchFamily="34" charset="-122"/>
                <a:ea typeface="微软雅黑" panose="020B0503020204020204" pitchFamily="34" charset="-122"/>
              </a:rPr>
              <a:t>H</a:t>
            </a:r>
            <a:r>
              <a:rPr lang="zh-CN" altLang="en-US" sz="2400" dirty="0">
                <a:solidFill>
                  <a:prstClr val="black"/>
                </a:solidFill>
                <a:latin typeface="微软雅黑" panose="020B0503020204020204" pitchFamily="34" charset="-122"/>
                <a:ea typeface="微软雅黑" panose="020B0503020204020204" pitchFamily="34" charset="-122"/>
              </a:rPr>
              <a:t>是前提集合</a:t>
            </a:r>
            <a:r>
              <a:rPr lang="en-US" altLang="zh-CN" sz="2400" dirty="0">
                <a:solidFill>
                  <a:prstClr val="black"/>
                </a:solidFill>
                <a:latin typeface="微软雅黑" panose="020B0503020204020204" pitchFamily="34" charset="-122"/>
                <a:ea typeface="微软雅黑" panose="020B0503020204020204" pitchFamily="34" charset="-122"/>
              </a:rPr>
              <a:t>Г={</a:t>
            </a:r>
            <a:r>
              <a:rPr lang="en-US" altLang="zh-CN" sz="2400" dirty="0">
                <a:latin typeface="微软雅黑" panose="020B0503020204020204" pitchFamily="34" charset="-122"/>
                <a:ea typeface="微软雅黑" panose="020B0503020204020204" pitchFamily="34" charset="-122"/>
              </a:rPr>
              <a:t>G</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G</a:t>
            </a:r>
            <a:r>
              <a:rPr lang="en-US" altLang="zh-CN" sz="2400" baseline="-25000" dirty="0" err="1">
                <a:latin typeface="微软雅黑" panose="020B0503020204020204" pitchFamily="34" charset="-122"/>
                <a:ea typeface="微软雅黑" panose="020B0503020204020204" pitchFamily="34" charset="-122"/>
              </a:rPr>
              <a:t>n</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的逻辑结果，</a:t>
            </a:r>
            <a:endParaRPr lang="en-US" altLang="zh-CN" sz="2400" dirty="0">
              <a:solidFill>
                <a:prstClr val="black"/>
              </a:solidFill>
              <a:latin typeface="微软雅黑" panose="020B0503020204020204" pitchFamily="34" charset="-122"/>
              <a:ea typeface="微软雅黑" panose="020B0503020204020204" pitchFamily="34" charset="-122"/>
            </a:endParaRPr>
          </a:p>
          <a:p>
            <a:pPr defTabSz="1219200">
              <a:lnSpc>
                <a:spcPct val="150000"/>
              </a:lnSpc>
              <a:buNone/>
            </a:pPr>
            <a:r>
              <a:rPr lang="en-US" altLang="zh-CN" sz="2400" dirty="0">
                <a:solidFill>
                  <a:prstClr val="black"/>
                </a:solidFill>
                <a:latin typeface="微软雅黑" panose="020B0503020204020204" pitchFamily="34" charset="-122"/>
                <a:ea typeface="微软雅黑" panose="020B0503020204020204" pitchFamily="34" charset="-122"/>
              </a:rPr>
              <a:t>        </a:t>
            </a:r>
            <a:r>
              <a:rPr lang="zh-CN" altLang="en-US" sz="2400" dirty="0">
                <a:solidFill>
                  <a:prstClr val="black"/>
                </a:solidFill>
                <a:latin typeface="微软雅黑" panose="020B0503020204020204" pitchFamily="34" charset="-122"/>
                <a:ea typeface="微软雅黑" panose="020B0503020204020204" pitchFamily="34" charset="-122"/>
              </a:rPr>
              <a:t>根据定义</a:t>
            </a:r>
            <a:r>
              <a:rPr lang="en-US" altLang="zh-CN" sz="2400" dirty="0">
                <a:solidFill>
                  <a:prstClr val="black"/>
                </a:solidFill>
                <a:latin typeface="微软雅黑" panose="020B0503020204020204" pitchFamily="34" charset="-122"/>
                <a:ea typeface="微软雅黑" panose="020B0503020204020204" pitchFamily="34" charset="-122"/>
              </a:rPr>
              <a:t>2.17</a:t>
            </a:r>
            <a:r>
              <a:rPr lang="zh-CN" altLang="en-US" sz="2400" dirty="0">
                <a:solidFill>
                  <a:prstClr val="black"/>
                </a:solidFill>
                <a:latin typeface="微软雅黑" panose="020B0503020204020204" pitchFamily="34" charset="-122"/>
                <a:ea typeface="微软雅黑" panose="020B0503020204020204" pitchFamily="34" charset="-122"/>
              </a:rPr>
              <a:t>，对任意给定的解释</a:t>
            </a:r>
            <a:r>
              <a:rPr lang="en-US" altLang="zh-CN" sz="2400" dirty="0">
                <a:solidFill>
                  <a:prstClr val="black"/>
                </a:solidFill>
                <a:latin typeface="微软雅黑" panose="020B0503020204020204" pitchFamily="34" charset="-122"/>
                <a:ea typeface="微软雅黑" panose="020B0503020204020204" pitchFamily="34" charset="-122"/>
              </a:rPr>
              <a:t>I</a:t>
            </a:r>
            <a:r>
              <a:rPr lang="zh-CN" altLang="en-US" sz="2400" dirty="0">
                <a:solidFill>
                  <a:prstClr val="black"/>
                </a:solidFill>
                <a:latin typeface="微软雅黑" panose="020B0503020204020204" pitchFamily="34" charset="-122"/>
                <a:ea typeface="微软雅黑" panose="020B0503020204020204" pitchFamily="34" charset="-122"/>
              </a:rPr>
              <a:t>，如果</a:t>
            </a:r>
            <a:r>
              <a:rPr lang="en-US" altLang="zh-CN" sz="2400" dirty="0">
                <a:latin typeface="微软雅黑" panose="020B0503020204020204" pitchFamily="34" charset="-122"/>
                <a:ea typeface="微软雅黑" panose="020B0503020204020204" pitchFamily="34" charset="-122"/>
              </a:rPr>
              <a:t>G</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G</a:t>
            </a:r>
            <a:r>
              <a:rPr lang="en-US" altLang="zh-CN" sz="2400" baseline="-25000" dirty="0" err="1">
                <a:latin typeface="微软雅黑" panose="020B0503020204020204" pitchFamily="34" charset="-122"/>
                <a:ea typeface="微软雅黑" panose="020B0503020204020204" pitchFamily="34" charset="-122"/>
              </a:rPr>
              <a:t>n</a:t>
            </a:r>
            <a:r>
              <a:rPr lang="zh-CN" altLang="en-US" sz="2400" dirty="0">
                <a:solidFill>
                  <a:prstClr val="black"/>
                </a:solidFill>
                <a:latin typeface="微软雅黑" panose="020B0503020204020204" pitchFamily="34" charset="-122"/>
                <a:ea typeface="微软雅黑" panose="020B0503020204020204" pitchFamily="34" charset="-122"/>
              </a:rPr>
              <a:t>为真，则</a:t>
            </a:r>
            <a:r>
              <a:rPr lang="en-US" altLang="zh-CN" sz="2400" dirty="0">
                <a:solidFill>
                  <a:prstClr val="black"/>
                </a:solidFill>
                <a:latin typeface="微软雅黑" panose="020B0503020204020204" pitchFamily="34" charset="-122"/>
                <a:ea typeface="微软雅黑" panose="020B0503020204020204" pitchFamily="34" charset="-122"/>
              </a:rPr>
              <a:t>H</a:t>
            </a:r>
            <a:r>
              <a:rPr lang="zh-CN" altLang="en-US" sz="2400" dirty="0">
                <a:solidFill>
                  <a:prstClr val="black"/>
                </a:solidFill>
                <a:latin typeface="微软雅黑" panose="020B0503020204020204" pitchFamily="34" charset="-122"/>
                <a:ea typeface="微软雅黑" panose="020B0503020204020204" pitchFamily="34" charset="-122"/>
              </a:rPr>
              <a:t>为真，</a:t>
            </a:r>
            <a:endParaRPr lang="en-US" altLang="zh-CN" sz="2400" dirty="0">
              <a:solidFill>
                <a:prstClr val="black"/>
              </a:solidFill>
              <a:latin typeface="微软雅黑" panose="020B0503020204020204" pitchFamily="34" charset="-122"/>
              <a:ea typeface="微软雅黑" panose="020B0503020204020204" pitchFamily="34" charset="-122"/>
            </a:endParaRPr>
          </a:p>
          <a:p>
            <a:pPr defTabSz="1219200">
              <a:lnSpc>
                <a:spcPct val="150000"/>
              </a:lnSpc>
              <a:buNone/>
            </a:pPr>
            <a:r>
              <a:rPr lang="en-US" altLang="zh-CN" sz="2400" dirty="0">
                <a:solidFill>
                  <a:prstClr val="black"/>
                </a:solidFill>
                <a:latin typeface="微软雅黑" panose="020B0503020204020204" pitchFamily="34" charset="-122"/>
                <a:ea typeface="微软雅黑" panose="020B0503020204020204" pitchFamily="34" charset="-122"/>
              </a:rPr>
              <a:t>        </a:t>
            </a:r>
            <a:r>
              <a:rPr lang="zh-CN" altLang="en-US" sz="2400" dirty="0">
                <a:solidFill>
                  <a:prstClr val="black"/>
                </a:solidFill>
                <a:latin typeface="微软雅黑" panose="020B0503020204020204" pitchFamily="34" charset="-122"/>
                <a:ea typeface="微软雅黑" panose="020B0503020204020204" pitchFamily="34" charset="-122"/>
              </a:rPr>
              <a:t>此时</a:t>
            </a:r>
            <a:r>
              <a:rPr lang="en-US" altLang="zh-CN" sz="2400" dirty="0">
                <a:latin typeface="微软雅黑" panose="020B0503020204020204" pitchFamily="34" charset="-122"/>
                <a:ea typeface="微软雅黑" panose="020B0503020204020204" pitchFamily="34" charset="-122"/>
              </a:rPr>
              <a:t>G</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G</a:t>
            </a:r>
            <a:r>
              <a:rPr lang="en-US" altLang="zh-CN" sz="2400" baseline="-25000" dirty="0" err="1">
                <a:latin typeface="微软雅黑" panose="020B0503020204020204" pitchFamily="34" charset="-122"/>
                <a:ea typeface="微软雅黑" panose="020B0503020204020204" pitchFamily="34" charset="-122"/>
              </a:rPr>
              <a:t>n</a:t>
            </a:r>
            <a:r>
              <a:rPr lang="en-US" altLang="zh-CN" sz="2400" baseline="-25000" dirty="0">
                <a:latin typeface="微软雅黑" panose="020B0503020204020204" pitchFamily="34" charset="-122"/>
                <a:ea typeface="微软雅黑" panose="020B0503020204020204" pitchFamily="34" charset="-122"/>
              </a:rPr>
              <a:t> </a:t>
            </a:r>
            <a:r>
              <a:rPr lang="en-US" altLang="zh-CN" sz="2400" dirty="0">
                <a:solidFill>
                  <a:prstClr val="black"/>
                </a:solidFill>
                <a:latin typeface="微软雅黑" panose="020B0503020204020204" pitchFamily="34" charset="-122"/>
                <a:ea typeface="微软雅黑" panose="020B0503020204020204" pitchFamily="34" charset="-122"/>
              </a:rPr>
              <a:t>→H</a:t>
            </a:r>
            <a:r>
              <a:rPr lang="zh-CN" altLang="en-US" sz="2400" dirty="0">
                <a:solidFill>
                  <a:prstClr val="black"/>
                </a:solidFill>
                <a:latin typeface="微软雅黑" panose="020B0503020204020204" pitchFamily="34" charset="-122"/>
                <a:ea typeface="微软雅黑" panose="020B0503020204020204" pitchFamily="34" charset="-122"/>
              </a:rPr>
              <a:t>为真；</a:t>
            </a:r>
            <a:endParaRPr lang="en-US" altLang="zh-CN" sz="2400" dirty="0">
              <a:solidFill>
                <a:prstClr val="black"/>
              </a:solidFill>
              <a:latin typeface="微软雅黑" panose="020B0503020204020204" pitchFamily="34" charset="-122"/>
              <a:ea typeface="微软雅黑" panose="020B0503020204020204" pitchFamily="34" charset="-122"/>
            </a:endParaRPr>
          </a:p>
          <a:p>
            <a:pPr defTabSz="1219200">
              <a:lnSpc>
                <a:spcPct val="150000"/>
              </a:lnSpc>
              <a:buNone/>
            </a:pPr>
            <a:r>
              <a:rPr lang="en-US" altLang="zh-CN" sz="2400" dirty="0">
                <a:solidFill>
                  <a:prstClr val="black"/>
                </a:solidFill>
                <a:latin typeface="微软雅黑" panose="020B0503020204020204" pitchFamily="34" charset="-122"/>
                <a:ea typeface="微软雅黑" panose="020B0503020204020204" pitchFamily="34" charset="-122"/>
              </a:rPr>
              <a:t>        </a:t>
            </a:r>
            <a:r>
              <a:rPr lang="zh-CN" altLang="en-US" sz="2400" dirty="0">
                <a:solidFill>
                  <a:prstClr val="black"/>
                </a:solidFill>
                <a:latin typeface="微软雅黑" panose="020B0503020204020204" pitchFamily="34" charset="-122"/>
                <a:ea typeface="微软雅黑" panose="020B0503020204020204" pitchFamily="34" charset="-122"/>
              </a:rPr>
              <a:t>如果</a:t>
            </a:r>
            <a:r>
              <a:rPr lang="en-US" altLang="zh-CN" sz="2400" dirty="0">
                <a:latin typeface="微软雅黑" panose="020B0503020204020204" pitchFamily="34" charset="-122"/>
                <a:ea typeface="微软雅黑" panose="020B0503020204020204" pitchFamily="34" charset="-122"/>
              </a:rPr>
              <a:t>G</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G</a:t>
            </a:r>
            <a:r>
              <a:rPr lang="en-US" altLang="zh-CN" sz="2400" baseline="-25000" dirty="0" err="1">
                <a:latin typeface="微软雅黑" panose="020B0503020204020204" pitchFamily="34" charset="-122"/>
                <a:ea typeface="微软雅黑" panose="020B0503020204020204" pitchFamily="34" charset="-122"/>
              </a:rPr>
              <a:t>n</a:t>
            </a:r>
            <a:r>
              <a:rPr lang="zh-CN" altLang="en-US" sz="2400" dirty="0">
                <a:solidFill>
                  <a:prstClr val="black"/>
                </a:solidFill>
                <a:latin typeface="微软雅黑" panose="020B0503020204020204" pitchFamily="34" charset="-122"/>
                <a:ea typeface="微软雅黑" panose="020B0503020204020204" pitchFamily="34" charset="-122"/>
              </a:rPr>
              <a:t>为假，不管</a:t>
            </a:r>
            <a:r>
              <a:rPr lang="en-US" altLang="zh-CN" sz="2400" dirty="0">
                <a:solidFill>
                  <a:prstClr val="black"/>
                </a:solidFill>
                <a:latin typeface="微软雅黑" panose="020B0503020204020204" pitchFamily="34" charset="-122"/>
                <a:ea typeface="微软雅黑" panose="020B0503020204020204" pitchFamily="34" charset="-122"/>
              </a:rPr>
              <a:t>H</a:t>
            </a:r>
            <a:r>
              <a:rPr lang="zh-CN" altLang="en-US" sz="2400" dirty="0">
                <a:solidFill>
                  <a:prstClr val="black"/>
                </a:solidFill>
                <a:latin typeface="微软雅黑" panose="020B0503020204020204" pitchFamily="34" charset="-122"/>
                <a:ea typeface="微软雅黑" panose="020B0503020204020204" pitchFamily="34" charset="-122"/>
              </a:rPr>
              <a:t>的真值如何，</a:t>
            </a:r>
            <a:r>
              <a:rPr lang="en-US" altLang="zh-CN" sz="2400" dirty="0">
                <a:latin typeface="微软雅黑" panose="020B0503020204020204" pitchFamily="34" charset="-122"/>
                <a:ea typeface="微软雅黑" panose="020B0503020204020204" pitchFamily="34" charset="-122"/>
              </a:rPr>
              <a:t> G</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G</a:t>
            </a:r>
            <a:r>
              <a:rPr lang="en-US" altLang="zh-CN" sz="2400" baseline="-25000" dirty="0" err="1">
                <a:latin typeface="微软雅黑" panose="020B0503020204020204" pitchFamily="34" charset="-122"/>
                <a:ea typeface="微软雅黑" panose="020B0503020204020204" pitchFamily="34" charset="-122"/>
              </a:rPr>
              <a:t>n</a:t>
            </a:r>
            <a:r>
              <a:rPr lang="en-US" altLang="zh-CN" sz="2400" dirty="0" err="1">
                <a:solidFill>
                  <a:prstClr val="black"/>
                </a:solidFill>
                <a:latin typeface="微软雅黑" panose="020B0503020204020204" pitchFamily="34" charset="-122"/>
                <a:ea typeface="微软雅黑" panose="020B0503020204020204" pitchFamily="34" charset="-122"/>
              </a:rPr>
              <a:t>→H</a:t>
            </a:r>
            <a:r>
              <a:rPr lang="zh-CN" altLang="en-US" sz="2400" dirty="0">
                <a:solidFill>
                  <a:prstClr val="black"/>
                </a:solidFill>
                <a:latin typeface="微软雅黑" panose="020B0503020204020204" pitchFamily="34" charset="-122"/>
                <a:ea typeface="微软雅黑" panose="020B0503020204020204" pitchFamily="34" charset="-122"/>
              </a:rPr>
              <a:t>也为真。</a:t>
            </a:r>
            <a:endParaRPr lang="en-US" altLang="zh-CN" sz="2400" dirty="0">
              <a:solidFill>
                <a:prstClr val="black"/>
              </a:solidFill>
              <a:latin typeface="微软雅黑" panose="020B0503020204020204" pitchFamily="34" charset="-122"/>
              <a:ea typeface="微软雅黑" panose="020B0503020204020204" pitchFamily="34" charset="-122"/>
            </a:endParaRPr>
          </a:p>
          <a:p>
            <a:pPr defTabSz="1219200">
              <a:lnSpc>
                <a:spcPct val="150000"/>
              </a:lnSpc>
              <a:buNone/>
            </a:pPr>
            <a:r>
              <a:rPr lang="en-US" altLang="zh-CN" sz="2400" dirty="0">
                <a:solidFill>
                  <a:prstClr val="black"/>
                </a:solidFill>
                <a:latin typeface="微软雅黑" panose="020B0503020204020204" pitchFamily="34" charset="-122"/>
                <a:ea typeface="微软雅黑" panose="020B0503020204020204" pitchFamily="34" charset="-122"/>
              </a:rPr>
              <a:t>        </a:t>
            </a:r>
            <a:r>
              <a:rPr lang="zh-CN" altLang="en-US" sz="2400" dirty="0">
                <a:solidFill>
                  <a:prstClr val="black"/>
                </a:solidFill>
                <a:latin typeface="微软雅黑" panose="020B0503020204020204" pitchFamily="34" charset="-122"/>
                <a:ea typeface="微软雅黑" panose="020B0503020204020204" pitchFamily="34" charset="-122"/>
              </a:rPr>
              <a:t>从而</a:t>
            </a:r>
            <a:r>
              <a:rPr lang="en-US" altLang="zh-CN" sz="2400" dirty="0">
                <a:latin typeface="微软雅黑" panose="020B0503020204020204" pitchFamily="34" charset="-122"/>
                <a:ea typeface="微软雅黑" panose="020B0503020204020204" pitchFamily="34" charset="-122"/>
              </a:rPr>
              <a:t>G</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G</a:t>
            </a:r>
            <a:r>
              <a:rPr lang="en-US" altLang="zh-CN" sz="2400" baseline="-25000" dirty="0" err="1">
                <a:latin typeface="微软雅黑" panose="020B0503020204020204" pitchFamily="34" charset="-122"/>
                <a:ea typeface="微软雅黑" panose="020B0503020204020204" pitchFamily="34" charset="-122"/>
              </a:rPr>
              <a:t>n</a:t>
            </a:r>
            <a:r>
              <a:rPr lang="en-US" altLang="zh-CN" sz="2400" baseline="-25000" dirty="0">
                <a:latin typeface="微软雅黑" panose="020B0503020204020204" pitchFamily="34" charset="-122"/>
                <a:ea typeface="微软雅黑" panose="020B0503020204020204" pitchFamily="34" charset="-122"/>
              </a:rPr>
              <a:t> </a:t>
            </a:r>
            <a:r>
              <a:rPr lang="en-US" altLang="zh-CN" sz="2400" dirty="0">
                <a:solidFill>
                  <a:prstClr val="black"/>
                </a:solidFill>
                <a:latin typeface="微软雅黑" panose="020B0503020204020204" pitchFamily="34" charset="-122"/>
                <a:ea typeface="微软雅黑" panose="020B0503020204020204" pitchFamily="34" charset="-122"/>
              </a:rPr>
              <a:t>→H</a:t>
            </a:r>
            <a:r>
              <a:rPr lang="zh-CN" altLang="en-US" sz="2400" dirty="0">
                <a:solidFill>
                  <a:prstClr val="black"/>
                </a:solidFill>
                <a:latin typeface="微软雅黑" panose="020B0503020204020204" pitchFamily="34" charset="-122"/>
                <a:ea typeface="微软雅黑" panose="020B0503020204020204" pitchFamily="34" charset="-122"/>
              </a:rPr>
              <a:t>一定是永真公式。</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4" name="Rectangle 2"/>
          <p:cNvSpPr txBox="1">
            <a:spLocks noChangeArrowheads="1"/>
          </p:cNvSpPr>
          <p:nvPr/>
        </p:nvSpPr>
        <p:spPr>
          <a:xfrm>
            <a:off x="801291" y="104967"/>
            <a:ext cx="8064034" cy="923872"/>
          </a:xfrm>
          <a:prstGeom prst="rect">
            <a:avLst/>
          </a:prstGeom>
        </p:spPr>
        <p:txBody>
          <a:bodyPr vert="horz" lIns="121917" tIns="60958" rIns="121917" bIns="60958" rtlCol="0" anchor="ctr">
            <a:noAutofit/>
          </a:bodyPr>
          <a:lstStyle>
            <a:lvl1pPr algn="l" defTabSz="1219200" rtl="0" eaLnBrk="1" latinLnBrk="0" hangingPunct="1">
              <a:spcBef>
                <a:spcPct val="0"/>
              </a:spcBef>
              <a:buNone/>
              <a:defRPr sz="2200" b="1" kern="1200">
                <a:solidFill>
                  <a:schemeClr val="bg1"/>
                </a:solidFill>
                <a:latin typeface="+mn-ea"/>
                <a:ea typeface="+mn-ea"/>
                <a:cs typeface="+mj-cs"/>
              </a:defRPr>
            </a:lvl1pPr>
          </a:lstStyle>
          <a:p>
            <a:r>
              <a:rPr lang="zh-CN" altLang="en-US" dirty="0"/>
              <a:t>定理</a:t>
            </a:r>
            <a:r>
              <a:rPr lang="en-US" altLang="zh-CN" dirty="0"/>
              <a:t>2.6 </a:t>
            </a:r>
            <a:r>
              <a:rPr lang="zh-CN" altLang="en-US" dirty="0"/>
              <a:t>证明（续）</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5173"/>
                                        </p:tgtEl>
                                        <p:attrNameLst>
                                          <p:attrName>style.visibility</p:attrName>
                                        </p:attrNameLst>
                                      </p:cBhvr>
                                      <p:to>
                                        <p:strVal val="visible"/>
                                      </p:to>
                                    </p:set>
                                    <p:anim calcmode="lin" valueType="num">
                                      <p:cBhvr additive="base">
                                        <p:cTn id="7" dur="500" fill="hold"/>
                                        <p:tgtEl>
                                          <p:spTgt spid="135173"/>
                                        </p:tgtEl>
                                        <p:attrNameLst>
                                          <p:attrName>ppt_x</p:attrName>
                                        </p:attrNameLst>
                                      </p:cBhvr>
                                      <p:tavLst>
                                        <p:tav tm="0">
                                          <p:val>
                                            <p:strVal val="0-#ppt_w/2"/>
                                          </p:val>
                                        </p:tav>
                                        <p:tav tm="100000">
                                          <p:val>
                                            <p:strVal val="#ppt_x"/>
                                          </p:val>
                                        </p:tav>
                                      </p:tavLst>
                                    </p:anim>
                                    <p:anim calcmode="lin" valueType="num">
                                      <p:cBhvr additive="base">
                                        <p:cTn id="8" dur="500" fill="hold"/>
                                        <p:tgtEl>
                                          <p:spTgt spid="1351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3"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2"/>
          <p:cNvSpPr>
            <a:spLocks noGrp="1" noChangeArrowheads="1"/>
          </p:cNvSpPr>
          <p:nvPr>
            <p:ph type="title" idx="4294967295"/>
          </p:nvPr>
        </p:nvSpPr>
        <p:spPr>
          <a:xfrm>
            <a:off x="842896" y="127764"/>
            <a:ext cx="8064034" cy="923872"/>
          </a:xfrm>
        </p:spPr>
        <p:txBody>
          <a:bodyPr/>
          <a:lstStyle/>
          <a:p>
            <a:pPr eaLnBrk="1" hangingPunct="1"/>
            <a:r>
              <a:rPr lang="zh-CN" altLang="en-US" dirty="0">
                <a:latin typeface="宋体" panose="02010600030101010101" pitchFamily="2" charset="-122"/>
              </a:rPr>
              <a:t>“</a:t>
            </a:r>
            <a:r>
              <a:rPr lang="zh-CN" altLang="en-US" noProof="1">
                <a:latin typeface="楷体_GB2312" pitchFamily="1" charset="-122"/>
                <a:ea typeface="楷体_GB2312" pitchFamily="1" charset="-122"/>
                <a:sym typeface="Symbol" panose="05050102010706020507" pitchFamily="18" charset="2"/>
              </a:rPr>
              <a:t></a:t>
            </a:r>
            <a:r>
              <a:rPr lang="zh-CN" altLang="en-US" dirty="0">
                <a:latin typeface="宋体" panose="02010600030101010101" pitchFamily="2" charset="-122"/>
              </a:rPr>
              <a:t>”</a:t>
            </a:r>
            <a:r>
              <a:rPr lang="zh-CN" altLang="en-US" dirty="0"/>
              <a:t>与</a:t>
            </a:r>
            <a:r>
              <a:rPr lang="zh-CN" altLang="en-US" dirty="0">
                <a:latin typeface="宋体" panose="02010600030101010101" pitchFamily="2" charset="-122"/>
              </a:rPr>
              <a:t>“</a:t>
            </a:r>
            <a:r>
              <a:rPr lang="zh-CN" altLang="en-US" dirty="0"/>
              <a:t>→</a:t>
            </a:r>
            <a:r>
              <a:rPr lang="zh-CN" altLang="en-US" dirty="0">
                <a:latin typeface="宋体" panose="02010600030101010101" pitchFamily="2" charset="-122"/>
              </a:rPr>
              <a:t>”</a:t>
            </a:r>
            <a:r>
              <a:rPr lang="zh-CN" altLang="en-US" dirty="0"/>
              <a:t>的不同</a:t>
            </a:r>
            <a:endParaRPr lang="zh-CN" altLang="en-US" dirty="0"/>
          </a:p>
        </p:txBody>
      </p:sp>
      <p:sp>
        <p:nvSpPr>
          <p:cNvPr id="136196" name="Rectangle 3"/>
          <p:cNvSpPr>
            <a:spLocks noGrp="1" noChangeArrowheads="1"/>
          </p:cNvSpPr>
          <p:nvPr>
            <p:ph type="body" idx="4294967295"/>
          </p:nvPr>
        </p:nvSpPr>
        <p:spPr>
          <a:xfrm>
            <a:off x="309651" y="1294731"/>
            <a:ext cx="11502871" cy="2143001"/>
          </a:xfrm>
        </p:spPr>
        <p:txBody>
          <a:bodyPr>
            <a:normAutofit lnSpcReduction="10000"/>
          </a:bodyPr>
          <a:lstStyle/>
          <a:p>
            <a:pPr marL="0" indent="0">
              <a:buNone/>
            </a:pPr>
            <a:r>
              <a:rPr lang="zh-CN" altLang="en-US" dirty="0">
                <a:latin typeface="宋体" panose="02010600030101010101" pitchFamily="2" charset="-122"/>
              </a:rPr>
              <a:t>（</a:t>
            </a:r>
            <a:r>
              <a:rPr lang="en-US" altLang="zh-CN" dirty="0">
                <a:latin typeface="宋体" panose="02010600030101010101" pitchFamily="2" charset="-122"/>
              </a:rPr>
              <a:t>1</a:t>
            </a:r>
            <a:r>
              <a:rPr lang="zh-CN" altLang="en-US" dirty="0">
                <a:latin typeface="宋体" panose="02010600030101010101" pitchFamily="2" charset="-122"/>
              </a:rPr>
              <a:t>）</a:t>
            </a:r>
            <a:r>
              <a:rPr lang="en-US" altLang="zh-CN" dirty="0">
                <a:latin typeface="宋体" panose="02010600030101010101" pitchFamily="2" charset="-122"/>
              </a:rPr>
              <a:t>“→”</a:t>
            </a:r>
            <a:r>
              <a:rPr lang="zh-CN" altLang="en-US" dirty="0">
                <a:latin typeface="宋体" panose="02010600030101010101" pitchFamily="2" charset="-122"/>
              </a:rPr>
              <a:t>仅是一般的逻辑联结词，是一种逻辑运算，</a:t>
            </a:r>
            <a:r>
              <a:rPr lang="en-US" altLang="zh-CN" dirty="0">
                <a:latin typeface="宋体" panose="02010600030101010101" pitchFamily="2" charset="-122"/>
              </a:rPr>
              <a:t>G→H</a:t>
            </a:r>
            <a:r>
              <a:rPr lang="zh-CN" altLang="en-US" dirty="0">
                <a:latin typeface="宋体" panose="02010600030101010101" pitchFamily="2" charset="-122"/>
              </a:rPr>
              <a:t>的结果</a:t>
            </a:r>
            <a:r>
              <a:rPr lang="zh-CN" altLang="zh-CN" dirty="0"/>
              <a:t>是一个可计算的</a:t>
            </a:r>
            <a:endParaRPr lang="en-US" altLang="zh-CN" dirty="0"/>
          </a:p>
          <a:p>
            <a:pPr marL="0" indent="0">
              <a:buNone/>
            </a:pPr>
            <a:r>
              <a:rPr lang="en-US" altLang="zh-CN" dirty="0"/>
              <a:t>        </a:t>
            </a:r>
            <a:r>
              <a:rPr lang="zh-CN" altLang="zh-CN" dirty="0"/>
              <a:t>命题公式。</a:t>
            </a:r>
            <a:endParaRPr lang="en-US" altLang="zh-CN" dirty="0"/>
          </a:p>
          <a:p>
            <a:pPr marL="0" indent="0">
              <a:buNone/>
            </a:pPr>
            <a:r>
              <a:rPr lang="zh-CN" altLang="en-US" dirty="0"/>
              <a:t>（</a:t>
            </a:r>
            <a:r>
              <a:rPr lang="en-US" altLang="zh-CN" dirty="0"/>
              <a:t>2</a:t>
            </a:r>
            <a:r>
              <a:rPr lang="zh-CN" altLang="en-US" dirty="0"/>
              <a:t>）“</a:t>
            </a:r>
            <a:r>
              <a:rPr lang="zh-CN" altLang="en-US" noProof="1">
                <a:latin typeface="楷体_GB2312" pitchFamily="1" charset="-122"/>
                <a:ea typeface="楷体_GB2312" pitchFamily="1" charset="-122"/>
                <a:sym typeface="Symbol" panose="05050102010706020507" pitchFamily="18" charset="2"/>
              </a:rPr>
              <a:t></a:t>
            </a:r>
            <a:r>
              <a:rPr lang="zh-CN" altLang="en-US" dirty="0"/>
              <a:t>”是一种关系，它</a:t>
            </a:r>
            <a:r>
              <a:rPr lang="zh-CN" altLang="en-US" dirty="0">
                <a:latin typeface="宋体" panose="02010600030101010101" pitchFamily="2" charset="-122"/>
              </a:rPr>
              <a:t>描述了两个公式</a:t>
            </a:r>
            <a:r>
              <a:rPr lang="en-US" altLang="zh-CN" dirty="0">
                <a:latin typeface="宋体" panose="02010600030101010101" pitchFamily="2" charset="-122"/>
              </a:rPr>
              <a:t>G</a:t>
            </a:r>
            <a:r>
              <a:rPr lang="zh-CN" altLang="en-US" dirty="0">
                <a:latin typeface="宋体" panose="02010600030101010101" pitchFamily="2" charset="-122"/>
              </a:rPr>
              <a:t>，</a:t>
            </a:r>
            <a:r>
              <a:rPr lang="en-US" altLang="zh-CN" dirty="0">
                <a:latin typeface="宋体" panose="02010600030101010101" pitchFamily="2" charset="-122"/>
              </a:rPr>
              <a:t>H</a:t>
            </a:r>
            <a:r>
              <a:rPr lang="zh-CN" altLang="en-US" dirty="0">
                <a:latin typeface="宋体" panose="02010600030101010101" pitchFamily="2" charset="-122"/>
              </a:rPr>
              <a:t>之间的一种逻辑蕴涵关系，</a:t>
            </a:r>
            <a:r>
              <a:rPr lang="en-US" altLang="zh-CN" dirty="0">
                <a:latin typeface="宋体" panose="02010600030101010101" pitchFamily="2" charset="-122"/>
              </a:rPr>
              <a:t>G</a:t>
            </a:r>
            <a:r>
              <a:rPr lang="en-US" altLang="en-US" noProof="1">
                <a:latin typeface="宋体" panose="02010600030101010101" pitchFamily="2" charset="-122"/>
                <a:sym typeface="Symbol" panose="05050102010706020507" pitchFamily="18" charset="2"/>
              </a:rPr>
              <a:t></a:t>
            </a:r>
            <a:r>
              <a:rPr lang="en-US" altLang="zh-CN" dirty="0">
                <a:latin typeface="宋体" panose="02010600030101010101" pitchFamily="2" charset="-122"/>
              </a:rPr>
              <a:t>H</a:t>
            </a:r>
            <a:r>
              <a:rPr lang="zh-CN" altLang="en-US" dirty="0">
                <a:latin typeface="宋体" panose="02010600030101010101" pitchFamily="2" charset="-122"/>
              </a:rPr>
              <a:t>的</a:t>
            </a:r>
            <a:endParaRPr lang="en-US" altLang="zh-CN" dirty="0">
              <a:latin typeface="宋体" panose="02010600030101010101" pitchFamily="2" charset="-122"/>
            </a:endParaRPr>
          </a:p>
          <a:p>
            <a:pPr marL="0" indent="0">
              <a:buNone/>
            </a:pPr>
            <a:r>
              <a:rPr lang="en-US" altLang="zh-CN" dirty="0">
                <a:latin typeface="宋体" panose="02010600030101010101" pitchFamily="2" charset="-122"/>
              </a:rPr>
              <a:t>    </a:t>
            </a:r>
            <a:r>
              <a:rPr lang="zh-CN" altLang="en-US" dirty="0">
                <a:latin typeface="宋体" panose="02010600030101010101" pitchFamily="2" charset="-122"/>
              </a:rPr>
              <a:t>结果</a:t>
            </a:r>
            <a:r>
              <a:rPr lang="zh-CN" altLang="zh-CN" dirty="0"/>
              <a:t>本身是一个不可计算的非命题公式。</a:t>
            </a:r>
            <a:endParaRPr lang="zh-CN" altLang="en-US" dirty="0">
              <a:latin typeface="宋体" panose="02010600030101010101" pitchFamily="2" charset="-122"/>
            </a:endParaRPr>
          </a:p>
        </p:txBody>
      </p:sp>
      <p:sp>
        <p:nvSpPr>
          <p:cNvPr id="136197" name="Rectangle 4"/>
          <p:cNvSpPr>
            <a:spLocks noChangeArrowheads="1"/>
          </p:cNvSpPr>
          <p:nvPr/>
        </p:nvSpPr>
        <p:spPr bwMode="auto">
          <a:xfrm>
            <a:off x="309650" y="3437732"/>
            <a:ext cx="11198160" cy="129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buNone/>
            </a:pPr>
            <a:r>
              <a:rPr lang="zh-CN" altLang="en-US"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3) </a:t>
            </a:r>
            <a:r>
              <a:rPr lang="zh-CN" altLang="en-US" sz="2400" dirty="0">
                <a:solidFill>
                  <a:prstClr val="black"/>
                </a:solidFill>
                <a:latin typeface="微软雅黑" panose="020B0503020204020204" pitchFamily="34" charset="-122"/>
                <a:ea typeface="微软雅黑" panose="020B0503020204020204" pitchFamily="34" charset="-122"/>
              </a:rPr>
              <a:t>计算机要判断</a:t>
            </a:r>
            <a:r>
              <a:rPr lang="en-US" altLang="zh-CN" sz="2400" dirty="0">
                <a:solidFill>
                  <a:prstClr val="black"/>
                </a:solidFill>
                <a:latin typeface="微软雅黑" panose="020B0503020204020204" pitchFamily="34" charset="-122"/>
                <a:ea typeface="微软雅黑" panose="020B0503020204020204" pitchFamily="34" charset="-122"/>
              </a:rPr>
              <a:t>G </a:t>
            </a:r>
            <a:r>
              <a:rPr lang="en-US" altLang="en-US" sz="2400" noProof="1">
                <a:solidFill>
                  <a:prstClr val="black"/>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400" dirty="0">
                <a:solidFill>
                  <a:prstClr val="black"/>
                </a:solidFill>
                <a:latin typeface="微软雅黑" panose="020B0503020204020204" pitchFamily="34" charset="-122"/>
                <a:ea typeface="微软雅黑" panose="020B0503020204020204" pitchFamily="34" charset="-122"/>
              </a:rPr>
              <a:t> H</a:t>
            </a:r>
            <a:r>
              <a:rPr lang="zh-CN" altLang="en-US" sz="2400" dirty="0">
                <a:solidFill>
                  <a:prstClr val="black"/>
                </a:solidFill>
                <a:latin typeface="微软雅黑" panose="020B0503020204020204" pitchFamily="34" charset="-122"/>
                <a:ea typeface="微软雅黑" panose="020B0503020204020204" pitchFamily="34" charset="-122"/>
              </a:rPr>
              <a:t>，只能通过</a:t>
            </a:r>
            <a:r>
              <a:rPr lang="en-US" altLang="zh-CN" sz="2400" dirty="0">
                <a:solidFill>
                  <a:prstClr val="black"/>
                </a:solidFill>
                <a:latin typeface="微软雅黑" panose="020B0503020204020204" pitchFamily="34" charset="-122"/>
                <a:ea typeface="微软雅黑" panose="020B0503020204020204" pitchFamily="34" charset="-122"/>
              </a:rPr>
              <a:t>G→H</a:t>
            </a:r>
            <a:r>
              <a:rPr lang="zh-CN" altLang="en-US" sz="2400" dirty="0">
                <a:solidFill>
                  <a:prstClr val="black"/>
                </a:solidFill>
                <a:latin typeface="微软雅黑" panose="020B0503020204020204" pitchFamily="34" charset="-122"/>
                <a:ea typeface="微软雅黑" panose="020B0503020204020204" pitchFamily="34" charset="-122"/>
              </a:rPr>
              <a:t>是否为永真公式来判断。 </a:t>
            </a:r>
            <a:endParaRPr lang="zh-CN" altLang="en-US" sz="2400" dirty="0">
              <a:solidFill>
                <a:prstClr val="black"/>
              </a:solidFill>
              <a:latin typeface="微软雅黑" panose="020B0503020204020204" pitchFamily="34" charset="-122"/>
              <a:ea typeface="微软雅黑" panose="020B0503020204020204" pitchFamily="34" charset="-122"/>
            </a:endParaRPr>
          </a:p>
          <a:p>
            <a:pPr algn="l" defTabSz="1219200">
              <a:buNone/>
            </a:pPr>
            <a:endParaRPr lang="zh-CN" altLang="en-US" sz="2400"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36196">
                                            <p:txEl>
                                              <p:pRg st="0" end="0"/>
                                            </p:txEl>
                                          </p:spTgt>
                                        </p:tgtEl>
                                        <p:attrNameLst>
                                          <p:attrName>style.visibility</p:attrName>
                                        </p:attrNameLst>
                                      </p:cBhvr>
                                      <p:to>
                                        <p:strVal val="visible"/>
                                      </p:to>
                                    </p:set>
                                    <p:animEffect transition="in" filter="barn(inHorizontal)">
                                      <p:cBhvr>
                                        <p:cTn id="7" dur="500"/>
                                        <p:tgtEl>
                                          <p:spTgt spid="1361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36196">
                                            <p:txEl>
                                              <p:pRg st="1" end="1"/>
                                            </p:txEl>
                                          </p:spTgt>
                                        </p:tgtEl>
                                        <p:attrNameLst>
                                          <p:attrName>style.visibility</p:attrName>
                                        </p:attrNameLst>
                                      </p:cBhvr>
                                      <p:to>
                                        <p:strVal val="visible"/>
                                      </p:to>
                                    </p:set>
                                    <p:animEffect transition="in" filter="barn(inHorizontal)">
                                      <p:cBhvr>
                                        <p:cTn id="12" dur="500"/>
                                        <p:tgtEl>
                                          <p:spTgt spid="1361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136196">
                                            <p:txEl>
                                              <p:pRg st="2" end="2"/>
                                            </p:txEl>
                                          </p:spTgt>
                                        </p:tgtEl>
                                        <p:attrNameLst>
                                          <p:attrName>style.visibility</p:attrName>
                                        </p:attrNameLst>
                                      </p:cBhvr>
                                      <p:to>
                                        <p:strVal val="visible"/>
                                      </p:to>
                                    </p:set>
                                    <p:animEffect transition="in" filter="barn(inHorizontal)">
                                      <p:cBhvr>
                                        <p:cTn id="17" dur="500"/>
                                        <p:tgtEl>
                                          <p:spTgt spid="1361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136196">
                                            <p:txEl>
                                              <p:pRg st="3" end="3"/>
                                            </p:txEl>
                                          </p:spTgt>
                                        </p:tgtEl>
                                        <p:attrNameLst>
                                          <p:attrName>style.visibility</p:attrName>
                                        </p:attrNameLst>
                                      </p:cBhvr>
                                      <p:to>
                                        <p:strVal val="visible"/>
                                      </p:to>
                                    </p:set>
                                    <p:animEffect transition="in" filter="barn(inHorizontal)">
                                      <p:cBhvr>
                                        <p:cTn id="22" dur="500"/>
                                        <p:tgtEl>
                                          <p:spTgt spid="1361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136197"/>
                                        </p:tgtEl>
                                        <p:attrNameLst>
                                          <p:attrName>style.visibility</p:attrName>
                                        </p:attrNameLst>
                                      </p:cBhvr>
                                      <p:to>
                                        <p:strVal val="visible"/>
                                      </p:to>
                                    </p:set>
                                    <p:animEffect transition="in" filter="barn(inHorizontal)">
                                      <p:cBhvr>
                                        <p:cTn id="27" dur="500"/>
                                        <p:tgtEl>
                                          <p:spTgt spid="136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6" grpId="0" autoUpdateAnimBg="0" build="p"/>
      <p:bldP spid="136197"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2"/>
          <p:cNvSpPr>
            <a:spLocks noGrp="1" noChangeArrowheads="1"/>
          </p:cNvSpPr>
          <p:nvPr>
            <p:ph type="title" idx="4294967295"/>
          </p:nvPr>
        </p:nvSpPr>
        <p:spPr>
          <a:xfrm>
            <a:off x="841375" y="120143"/>
            <a:ext cx="8064034" cy="923872"/>
          </a:xfrm>
        </p:spPr>
        <p:txBody>
          <a:bodyPr/>
          <a:lstStyle/>
          <a:p>
            <a:r>
              <a:rPr lang="en-US" altLang="zh-CN" dirty="0"/>
              <a:t>2.4.1  </a:t>
            </a:r>
            <a:r>
              <a:rPr lang="zh-CN" altLang="en-US" dirty="0"/>
              <a:t>推理的基本概念</a:t>
            </a:r>
            <a:endParaRPr lang="zh-CN" altLang="en-US" dirty="0"/>
          </a:p>
        </p:txBody>
      </p:sp>
      <mc:AlternateContent xmlns:mc="http://schemas.openxmlformats.org/markup-compatibility/2006">
        <mc:Choice xmlns:a14="http://schemas.microsoft.com/office/drawing/2010/main" Requires="a14">
          <p:sp>
            <p:nvSpPr>
              <p:cNvPr id="21" name="矩形 20"/>
              <p:cNvSpPr/>
              <p:nvPr/>
            </p:nvSpPr>
            <p:spPr>
              <a:xfrm>
                <a:off x="503295" y="1843624"/>
                <a:ext cx="11198161" cy="2242401"/>
              </a:xfrm>
              <a:prstGeom prst="rect">
                <a:avLst/>
              </a:prstGeom>
            </p:spPr>
            <p:txBody>
              <a:bodyPr wrap="square">
                <a:spAutoFit/>
              </a:bodyPr>
              <a:lstStyle/>
              <a:p>
                <a:pPr defTabSz="1219200">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rPr>
                  <a:t>定义</a:t>
                </a:r>
                <a:r>
                  <a:rPr lang="en-US" altLang="zh-CN" sz="2400" b="1" dirty="0">
                    <a:solidFill>
                      <a:srgbClr val="C00000"/>
                    </a:solidFill>
                    <a:latin typeface="微软雅黑" panose="020B0503020204020204" pitchFamily="34" charset="-122"/>
                    <a:ea typeface="微软雅黑" panose="020B0503020204020204" pitchFamily="34" charset="-122"/>
                  </a:rPr>
                  <a:t>2.18  </a:t>
                </a:r>
                <a:r>
                  <a:rPr lang="zh-CN" altLang="en-US" sz="2400" b="1" dirty="0">
                    <a:solidFill>
                      <a:prstClr val="black"/>
                    </a:solidFill>
                    <a:latin typeface="微软雅黑" panose="020B0503020204020204" pitchFamily="34" charset="-122"/>
                    <a:ea typeface="微软雅黑" panose="020B0503020204020204" pitchFamily="34" charset="-122"/>
                  </a:rPr>
                  <a:t>设</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1</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2</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err="1">
                    <a:solidFill>
                      <a:prstClr val="black"/>
                    </a:solidFill>
                    <a:latin typeface="微软雅黑" panose="020B0503020204020204" pitchFamily="34" charset="-122"/>
                    <a:ea typeface="微软雅黑" panose="020B0503020204020204" pitchFamily="34" charset="-122"/>
                  </a:rPr>
                  <a:t>G</a:t>
                </a:r>
                <a:r>
                  <a:rPr lang="en-US" altLang="zh-CN" sz="2400" b="1" baseline="-25000" dirty="0" err="1">
                    <a:solidFill>
                      <a:prstClr val="black"/>
                    </a:solidFill>
                    <a:latin typeface="微软雅黑" panose="020B0503020204020204" pitchFamily="34" charset="-122"/>
                    <a:ea typeface="微软雅黑" panose="020B0503020204020204" pitchFamily="34" charset="-122"/>
                  </a:rPr>
                  <a:t>n</a:t>
                </a:r>
                <a:r>
                  <a:rPr lang="en-US" altLang="zh-CN" sz="2400" b="1" baseline="-25000" dirty="0">
                    <a:solidFill>
                      <a:prstClr val="black"/>
                    </a:solidFill>
                    <a:latin typeface="微软雅黑" panose="020B0503020204020204" pitchFamily="34" charset="-122"/>
                    <a:ea typeface="微软雅黑" panose="020B0503020204020204" pitchFamily="34" charset="-122"/>
                  </a:rPr>
                  <a:t> </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H</a:t>
                </a:r>
                <a:r>
                  <a:rPr lang="zh-CN" altLang="en-US" sz="2400" b="1" dirty="0">
                    <a:solidFill>
                      <a:prstClr val="black"/>
                    </a:solidFill>
                    <a:latin typeface="微软雅黑" panose="020B0503020204020204" pitchFamily="34" charset="-122"/>
                    <a:ea typeface="微软雅黑" panose="020B0503020204020204" pitchFamily="34" charset="-122"/>
                  </a:rPr>
                  <a:t>是命题公式，如果</a:t>
                </a:r>
                <a:r>
                  <a:rPr lang="en-US" altLang="zh-CN" sz="2400" b="1" dirty="0">
                    <a:solidFill>
                      <a:srgbClr val="3333FF"/>
                    </a:solidFill>
                    <a:latin typeface="微软雅黑" panose="020B0503020204020204" pitchFamily="34" charset="-122"/>
                    <a:ea typeface="微软雅黑" panose="020B0503020204020204" pitchFamily="34" charset="-122"/>
                  </a:rPr>
                  <a:t>H</a:t>
                </a:r>
                <a:r>
                  <a:rPr lang="zh-CN" altLang="en-US" sz="2400" b="1" dirty="0">
                    <a:solidFill>
                      <a:srgbClr val="3333FF"/>
                    </a:solidFill>
                    <a:latin typeface="微软雅黑" panose="020B0503020204020204" pitchFamily="34" charset="-122"/>
                    <a:ea typeface="微软雅黑" panose="020B0503020204020204" pitchFamily="34" charset="-122"/>
                  </a:rPr>
                  <a:t>是</a:t>
                </a:r>
                <a:r>
                  <a:rPr lang="en-US" altLang="zh-CN" sz="2400" b="1" dirty="0">
                    <a:solidFill>
                      <a:srgbClr val="3333FF"/>
                    </a:solidFill>
                    <a:latin typeface="微软雅黑" panose="020B0503020204020204" pitchFamily="34" charset="-122"/>
                    <a:ea typeface="微软雅黑" panose="020B0503020204020204" pitchFamily="34" charset="-122"/>
                  </a:rPr>
                  <a:t>G</a:t>
                </a:r>
                <a:r>
                  <a:rPr lang="en-US" altLang="zh-CN" sz="2400" b="1" baseline="-25000" dirty="0">
                    <a:solidFill>
                      <a:srgbClr val="3333FF"/>
                    </a:solidFill>
                    <a:latin typeface="微软雅黑" panose="020B0503020204020204" pitchFamily="34" charset="-122"/>
                    <a:ea typeface="微软雅黑" panose="020B0503020204020204" pitchFamily="34" charset="-122"/>
                  </a:rPr>
                  <a:t>1</a:t>
                </a:r>
                <a:r>
                  <a:rPr lang="zh-CN" altLang="zh-CN" sz="2400" b="1" dirty="0">
                    <a:solidFill>
                      <a:srgbClr val="3333FF"/>
                    </a:solidFill>
                    <a:latin typeface="微软雅黑" panose="020B0503020204020204" pitchFamily="34" charset="-122"/>
                    <a:ea typeface="微软雅黑" panose="020B0503020204020204" pitchFamily="34" charset="-122"/>
                  </a:rPr>
                  <a:t>，</a:t>
                </a:r>
                <a:r>
                  <a:rPr lang="en-US" altLang="zh-CN" sz="2400" b="1" dirty="0">
                    <a:solidFill>
                      <a:srgbClr val="3333FF"/>
                    </a:solidFill>
                    <a:latin typeface="微软雅黑" panose="020B0503020204020204" pitchFamily="34" charset="-122"/>
                    <a:ea typeface="微软雅黑" panose="020B0503020204020204" pitchFamily="34" charset="-122"/>
                  </a:rPr>
                  <a:t>G</a:t>
                </a:r>
                <a:r>
                  <a:rPr lang="en-US" altLang="zh-CN" sz="2400" b="1" baseline="-25000" dirty="0">
                    <a:solidFill>
                      <a:srgbClr val="3333FF"/>
                    </a:solidFill>
                    <a:latin typeface="微软雅黑" panose="020B0503020204020204" pitchFamily="34" charset="-122"/>
                    <a:ea typeface="微软雅黑" panose="020B0503020204020204" pitchFamily="34" charset="-122"/>
                  </a:rPr>
                  <a:t>2</a:t>
                </a:r>
                <a:r>
                  <a:rPr lang="zh-CN" altLang="zh-CN" sz="2400" b="1" dirty="0">
                    <a:solidFill>
                      <a:srgbClr val="3333FF"/>
                    </a:solidFill>
                    <a:latin typeface="微软雅黑" panose="020B0503020204020204" pitchFamily="34" charset="-122"/>
                    <a:ea typeface="微软雅黑" panose="020B0503020204020204" pitchFamily="34" charset="-122"/>
                  </a:rPr>
                  <a:t>，</a:t>
                </a:r>
                <a:r>
                  <a:rPr lang="en-US" altLang="zh-CN" sz="2400" b="1" dirty="0">
                    <a:solidFill>
                      <a:srgbClr val="3333FF"/>
                    </a:solidFill>
                    <a:latin typeface="微软雅黑" panose="020B0503020204020204" pitchFamily="34" charset="-122"/>
                    <a:ea typeface="微软雅黑" panose="020B0503020204020204" pitchFamily="34" charset="-122"/>
                  </a:rPr>
                  <a:t>…</a:t>
                </a:r>
                <a:r>
                  <a:rPr lang="zh-CN" altLang="zh-CN" sz="2400" b="1" dirty="0">
                    <a:solidFill>
                      <a:srgbClr val="3333FF"/>
                    </a:solidFill>
                    <a:latin typeface="微软雅黑" panose="020B0503020204020204" pitchFamily="34" charset="-122"/>
                    <a:ea typeface="微软雅黑" panose="020B0503020204020204" pitchFamily="34" charset="-122"/>
                  </a:rPr>
                  <a:t>，</a:t>
                </a:r>
                <a:r>
                  <a:rPr lang="en-US" altLang="zh-CN" sz="2400" b="1" dirty="0" err="1">
                    <a:solidFill>
                      <a:srgbClr val="3333FF"/>
                    </a:solidFill>
                    <a:latin typeface="微软雅黑" panose="020B0503020204020204" pitchFamily="34" charset="-122"/>
                    <a:ea typeface="微软雅黑" panose="020B0503020204020204" pitchFamily="34" charset="-122"/>
                  </a:rPr>
                  <a:t>G</a:t>
                </a:r>
                <a:r>
                  <a:rPr lang="en-US" altLang="zh-CN" sz="2400" b="1" baseline="-25000" dirty="0" err="1">
                    <a:solidFill>
                      <a:srgbClr val="3333FF"/>
                    </a:solidFill>
                    <a:latin typeface="微软雅黑" panose="020B0503020204020204" pitchFamily="34" charset="-122"/>
                    <a:ea typeface="微软雅黑" panose="020B0503020204020204" pitchFamily="34" charset="-122"/>
                  </a:rPr>
                  <a:t>n</a:t>
                </a:r>
                <a:r>
                  <a:rPr lang="zh-CN" altLang="en-US" sz="2400" b="1" dirty="0">
                    <a:solidFill>
                      <a:srgbClr val="3333FF"/>
                    </a:solidFill>
                    <a:latin typeface="微软雅黑" panose="020B0503020204020204" pitchFamily="34" charset="-122"/>
                    <a:ea typeface="微软雅黑" panose="020B0503020204020204" pitchFamily="34" charset="-122"/>
                  </a:rPr>
                  <a:t>的逻辑结果，则称</a:t>
                </a:r>
                <a:r>
                  <a:rPr lang="en-US" altLang="zh-CN" sz="2400" b="1" dirty="0">
                    <a:solidFill>
                      <a:srgbClr val="3333FF"/>
                    </a:solidFill>
                    <a:latin typeface="微软雅黑" panose="020B0503020204020204" pitchFamily="34" charset="-122"/>
                    <a:ea typeface="微软雅黑" panose="020B0503020204020204" pitchFamily="34" charset="-122"/>
                  </a:rPr>
                  <a:t>G</a:t>
                </a:r>
                <a:r>
                  <a:rPr lang="en-US" altLang="zh-CN" sz="2400" b="1" baseline="-25000" dirty="0">
                    <a:solidFill>
                      <a:srgbClr val="3333FF"/>
                    </a:solidFill>
                    <a:latin typeface="微软雅黑" panose="020B0503020204020204" pitchFamily="34" charset="-122"/>
                    <a:ea typeface="微软雅黑" panose="020B0503020204020204" pitchFamily="34" charset="-122"/>
                  </a:rPr>
                  <a:t>1</a:t>
                </a:r>
                <a:r>
                  <a:rPr lang="zh-CN" altLang="zh-CN" sz="2400" b="1" dirty="0">
                    <a:solidFill>
                      <a:srgbClr val="3333FF"/>
                    </a:solidFill>
                    <a:latin typeface="微软雅黑" panose="020B0503020204020204" pitchFamily="34" charset="-122"/>
                    <a:ea typeface="微软雅黑" panose="020B0503020204020204" pitchFamily="34" charset="-122"/>
                  </a:rPr>
                  <a:t>，</a:t>
                </a:r>
                <a:r>
                  <a:rPr lang="en-US" altLang="zh-CN" sz="2400" b="1" dirty="0">
                    <a:solidFill>
                      <a:srgbClr val="3333FF"/>
                    </a:solidFill>
                    <a:latin typeface="微软雅黑" panose="020B0503020204020204" pitchFamily="34" charset="-122"/>
                    <a:ea typeface="微软雅黑" panose="020B0503020204020204" pitchFamily="34" charset="-122"/>
                  </a:rPr>
                  <a:t>G</a:t>
                </a:r>
                <a:r>
                  <a:rPr lang="en-US" altLang="zh-CN" sz="2400" b="1" baseline="-25000" dirty="0">
                    <a:solidFill>
                      <a:srgbClr val="3333FF"/>
                    </a:solidFill>
                    <a:latin typeface="微软雅黑" panose="020B0503020204020204" pitchFamily="34" charset="-122"/>
                    <a:ea typeface="微软雅黑" panose="020B0503020204020204" pitchFamily="34" charset="-122"/>
                  </a:rPr>
                  <a:t>2</a:t>
                </a:r>
                <a:r>
                  <a:rPr lang="zh-CN" altLang="zh-CN" sz="2400" b="1" dirty="0">
                    <a:solidFill>
                      <a:srgbClr val="3333FF"/>
                    </a:solidFill>
                    <a:latin typeface="微软雅黑" panose="020B0503020204020204" pitchFamily="34" charset="-122"/>
                    <a:ea typeface="微软雅黑" panose="020B0503020204020204" pitchFamily="34" charset="-122"/>
                  </a:rPr>
                  <a:t>，</a:t>
                </a:r>
                <a:r>
                  <a:rPr lang="en-US" altLang="zh-CN" sz="2400" b="1" dirty="0">
                    <a:solidFill>
                      <a:srgbClr val="3333FF"/>
                    </a:solidFill>
                    <a:latin typeface="微软雅黑" panose="020B0503020204020204" pitchFamily="34" charset="-122"/>
                    <a:ea typeface="微软雅黑" panose="020B0503020204020204" pitchFamily="34" charset="-122"/>
                  </a:rPr>
                  <a:t>…</a:t>
                </a:r>
                <a:r>
                  <a:rPr lang="zh-CN" altLang="zh-CN" sz="2400" b="1" dirty="0">
                    <a:solidFill>
                      <a:srgbClr val="3333FF"/>
                    </a:solidFill>
                    <a:latin typeface="微软雅黑" panose="020B0503020204020204" pitchFamily="34" charset="-122"/>
                    <a:ea typeface="微软雅黑" panose="020B0503020204020204" pitchFamily="34" charset="-122"/>
                  </a:rPr>
                  <a:t>，</a:t>
                </a:r>
                <a:r>
                  <a:rPr lang="en-US" altLang="zh-CN" sz="2400" b="1" dirty="0" err="1">
                    <a:solidFill>
                      <a:srgbClr val="3333FF"/>
                    </a:solidFill>
                    <a:latin typeface="微软雅黑" panose="020B0503020204020204" pitchFamily="34" charset="-122"/>
                    <a:ea typeface="微软雅黑" panose="020B0503020204020204" pitchFamily="34" charset="-122"/>
                  </a:rPr>
                  <a:t>G</a:t>
                </a:r>
                <a:r>
                  <a:rPr lang="en-US" altLang="zh-CN" sz="2400" b="1" baseline="-25000" dirty="0" err="1">
                    <a:solidFill>
                      <a:srgbClr val="3333FF"/>
                    </a:solidFill>
                    <a:latin typeface="微软雅黑" panose="020B0503020204020204" pitchFamily="34" charset="-122"/>
                    <a:ea typeface="微软雅黑" panose="020B0503020204020204" pitchFamily="34" charset="-122"/>
                  </a:rPr>
                  <a:t>n</a:t>
                </a:r>
                <a:r>
                  <a:rPr lang="en-US" altLang="zh-CN" sz="2400" b="1" baseline="-25000" dirty="0">
                    <a:solidFill>
                      <a:srgbClr val="3333FF"/>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400" b="1" i="1">
                        <a:solidFill>
                          <a:srgbClr val="3333FF"/>
                        </a:solidFill>
                        <a:latin typeface="Cambria Math" panose="02040503050406030204" pitchFamily="18" charset="0"/>
                      </a:rPr>
                      <m:t>⇒ </m:t>
                    </m:r>
                  </m:oMath>
                </a14:m>
                <a:r>
                  <a:rPr lang="en-US" altLang="zh-CN" sz="2400" b="1" dirty="0">
                    <a:solidFill>
                      <a:srgbClr val="3333FF"/>
                    </a:solidFill>
                    <a:latin typeface="微软雅黑" panose="020B0503020204020204" pitchFamily="34" charset="-122"/>
                    <a:ea typeface="微软雅黑" panose="020B0503020204020204" pitchFamily="34" charset="-122"/>
                  </a:rPr>
                  <a:t>H</a:t>
                </a:r>
                <a:r>
                  <a:rPr lang="zh-CN" altLang="en-US" sz="2400" b="1" dirty="0">
                    <a:solidFill>
                      <a:srgbClr val="3333FF"/>
                    </a:solidFill>
                    <a:latin typeface="微软雅黑" panose="020B0503020204020204" pitchFamily="34" charset="-122"/>
                    <a:ea typeface="微软雅黑" panose="020B0503020204020204" pitchFamily="34" charset="-122"/>
                  </a:rPr>
                  <a:t>为有效的</a:t>
                </a:r>
                <a:r>
                  <a:rPr lang="en-US" altLang="zh-CN" sz="2400" b="1" dirty="0">
                    <a:solidFill>
                      <a:prstClr val="black"/>
                    </a:solidFill>
                    <a:latin typeface="微软雅黑" panose="020B0503020204020204" pitchFamily="34" charset="-122"/>
                    <a:ea typeface="微软雅黑" panose="020B0503020204020204" pitchFamily="34" charset="-122"/>
                  </a:rPr>
                  <a:t>(Efficacious)</a:t>
                </a:r>
                <a:r>
                  <a:rPr lang="zh-CN" altLang="en-US" sz="2400" b="1" dirty="0">
                    <a:solidFill>
                      <a:srgbClr val="3333FF"/>
                    </a:solidFill>
                    <a:latin typeface="微软雅黑" panose="020B0503020204020204" pitchFamily="34" charset="-122"/>
                    <a:ea typeface="微软雅黑" panose="020B0503020204020204" pitchFamily="34" charset="-122"/>
                  </a:rPr>
                  <a:t>或者正确的</a:t>
                </a:r>
                <a:r>
                  <a:rPr lang="zh-CN" altLang="en-US" sz="2400" b="1" dirty="0">
                    <a:solidFill>
                      <a:prstClr val="black"/>
                    </a:solidFill>
                    <a:latin typeface="微软雅黑" panose="020B0503020204020204" pitchFamily="34" charset="-122"/>
                    <a:ea typeface="微软雅黑" panose="020B0503020204020204" pitchFamily="34" charset="-122"/>
                  </a:rPr>
                  <a:t>，否则称为无效的</a:t>
                </a:r>
                <a:r>
                  <a:rPr lang="en-US" altLang="zh-CN" sz="2400" b="1" dirty="0">
                    <a:solidFill>
                      <a:prstClr val="black"/>
                    </a:solidFill>
                    <a:latin typeface="微软雅黑" panose="020B0503020204020204" pitchFamily="34" charset="-122"/>
                    <a:ea typeface="微软雅黑" panose="020B0503020204020204" pitchFamily="34" charset="-122"/>
                  </a:rPr>
                  <a:t>(Inefficacious)</a:t>
                </a:r>
                <a:r>
                  <a:rPr lang="zh-CN" altLang="en-US" sz="2400" b="1" dirty="0">
                    <a:solidFill>
                      <a:prstClr val="black"/>
                    </a:solidFill>
                    <a:latin typeface="微软雅黑" panose="020B0503020204020204" pitchFamily="34" charset="-122"/>
                    <a:ea typeface="微软雅黑" panose="020B0503020204020204" pitchFamily="34" charset="-122"/>
                  </a:rPr>
                  <a:t>，称</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1</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2</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err="1">
                    <a:solidFill>
                      <a:prstClr val="black"/>
                    </a:solidFill>
                    <a:latin typeface="微软雅黑" panose="020B0503020204020204" pitchFamily="34" charset="-122"/>
                    <a:ea typeface="微软雅黑" panose="020B0503020204020204" pitchFamily="34" charset="-122"/>
                  </a:rPr>
                  <a:t>G</a:t>
                </a:r>
                <a:r>
                  <a:rPr lang="en-US" altLang="zh-CN" sz="2400" b="1" baseline="-25000" dirty="0" err="1">
                    <a:solidFill>
                      <a:prstClr val="black"/>
                    </a:solidFill>
                    <a:latin typeface="微软雅黑" panose="020B0503020204020204" pitchFamily="34" charset="-122"/>
                    <a:ea typeface="微软雅黑" panose="020B0503020204020204" pitchFamily="34" charset="-122"/>
                  </a:rPr>
                  <a:t>n</a:t>
                </a:r>
                <a:r>
                  <a:rPr lang="zh-CN" altLang="en-US" sz="2400" b="1" dirty="0">
                    <a:solidFill>
                      <a:prstClr val="black"/>
                    </a:solidFill>
                    <a:latin typeface="微软雅黑" panose="020B0503020204020204" pitchFamily="34" charset="-122"/>
                    <a:ea typeface="微软雅黑" panose="020B0503020204020204" pitchFamily="34" charset="-122"/>
                  </a:rPr>
                  <a:t>为一组前提，称</a:t>
                </a:r>
                <a:r>
                  <a:rPr lang="en-US" altLang="zh-CN" sz="2400" b="1" dirty="0">
                    <a:solidFill>
                      <a:prstClr val="black"/>
                    </a:solidFill>
                    <a:latin typeface="微软雅黑" panose="020B0503020204020204" pitchFamily="34" charset="-122"/>
                    <a:ea typeface="微软雅黑" panose="020B0503020204020204" pitchFamily="34" charset="-122"/>
                  </a:rPr>
                  <a:t>H</a:t>
                </a:r>
                <a:r>
                  <a:rPr lang="zh-CN" altLang="en-US" sz="2400" b="1" dirty="0">
                    <a:solidFill>
                      <a:prstClr val="black"/>
                    </a:solidFill>
                    <a:latin typeface="微软雅黑" panose="020B0503020204020204" pitchFamily="34" charset="-122"/>
                    <a:ea typeface="微软雅黑" panose="020B0503020204020204" pitchFamily="34" charset="-122"/>
                  </a:rPr>
                  <a:t>为结论。如果记</a:t>
                </a:r>
                <a:r>
                  <a:rPr lang="en-US" altLang="zh-CN" sz="2400" b="1" dirty="0">
                    <a:solidFill>
                      <a:prstClr val="black"/>
                    </a:solidFill>
                    <a:latin typeface="微软雅黑" panose="020B0503020204020204" pitchFamily="34" charset="-122"/>
                    <a:ea typeface="微软雅黑" panose="020B0503020204020204" pitchFamily="34" charset="-122"/>
                  </a:rPr>
                  <a:t>Г={G</a:t>
                </a:r>
                <a:r>
                  <a:rPr lang="en-US" altLang="zh-CN" sz="2400" b="1" baseline="-25000" dirty="0">
                    <a:solidFill>
                      <a:prstClr val="black"/>
                    </a:solidFill>
                    <a:latin typeface="微软雅黑" panose="020B0503020204020204" pitchFamily="34" charset="-122"/>
                    <a:ea typeface="微软雅黑" panose="020B0503020204020204" pitchFamily="34" charset="-122"/>
                  </a:rPr>
                  <a:t>1</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2</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err="1">
                    <a:solidFill>
                      <a:prstClr val="black"/>
                    </a:solidFill>
                    <a:latin typeface="微软雅黑" panose="020B0503020204020204" pitchFamily="34" charset="-122"/>
                    <a:ea typeface="微软雅黑" panose="020B0503020204020204" pitchFamily="34" charset="-122"/>
                  </a:rPr>
                  <a:t>G</a:t>
                </a:r>
                <a:r>
                  <a:rPr lang="en-US" altLang="zh-CN" sz="2400" b="1" baseline="-25000" dirty="0" err="1">
                    <a:solidFill>
                      <a:prstClr val="black"/>
                    </a:solidFill>
                    <a:latin typeface="微软雅黑" panose="020B0503020204020204" pitchFamily="34" charset="-122"/>
                    <a:ea typeface="微软雅黑" panose="020B0503020204020204" pitchFamily="34" charset="-122"/>
                  </a:rPr>
                  <a:t>n</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，则</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1</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2</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err="1">
                    <a:solidFill>
                      <a:prstClr val="black"/>
                    </a:solidFill>
                    <a:latin typeface="微软雅黑" panose="020B0503020204020204" pitchFamily="34" charset="-122"/>
                    <a:ea typeface="微软雅黑" panose="020B0503020204020204" pitchFamily="34" charset="-122"/>
                  </a:rPr>
                  <a:t>G</a:t>
                </a:r>
                <a:r>
                  <a:rPr lang="en-US" altLang="zh-CN" sz="2400" b="1" baseline="-25000" dirty="0" err="1">
                    <a:solidFill>
                      <a:prstClr val="black"/>
                    </a:solidFill>
                    <a:latin typeface="微软雅黑" panose="020B0503020204020204" pitchFamily="34" charset="-122"/>
                    <a:ea typeface="微软雅黑" panose="020B0503020204020204" pitchFamily="34" charset="-122"/>
                  </a:rPr>
                  <a:t>n</a:t>
                </a:r>
                <a:r>
                  <a:rPr lang="en-US" altLang="zh-CN" sz="2400" b="1" baseline="-25000" dirty="0">
                    <a:solidFill>
                      <a:prstClr val="black"/>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400" b="1" i="1">
                        <a:solidFill>
                          <a:prstClr val="black"/>
                        </a:solidFill>
                        <a:latin typeface="Cambria Math" panose="02040503050406030204" pitchFamily="18" charset="0"/>
                      </a:rPr>
                      <m:t>⇒ </m:t>
                    </m:r>
                  </m:oMath>
                </a14:m>
                <a:r>
                  <a:rPr lang="en-US" altLang="zh-CN" sz="2400" b="1" dirty="0">
                    <a:solidFill>
                      <a:prstClr val="black"/>
                    </a:solidFill>
                    <a:latin typeface="微软雅黑" panose="020B0503020204020204" pitchFamily="34" charset="-122"/>
                    <a:ea typeface="微软雅黑" panose="020B0503020204020204" pitchFamily="34" charset="-122"/>
                  </a:rPr>
                  <a:t>H</a:t>
                </a:r>
                <a:r>
                  <a:rPr lang="zh-CN" altLang="en-US" sz="2400" b="1" dirty="0">
                    <a:solidFill>
                      <a:prstClr val="black"/>
                    </a:solidFill>
                    <a:latin typeface="微软雅黑" panose="020B0503020204020204" pitchFamily="34" charset="-122"/>
                    <a:ea typeface="微软雅黑" panose="020B0503020204020204" pitchFamily="34" charset="-122"/>
                  </a:rPr>
                  <a:t>可简单记为</a:t>
                </a:r>
                <a:r>
                  <a:rPr lang="en-US" altLang="zh-CN" sz="2400" b="1" dirty="0">
                    <a:solidFill>
                      <a:prstClr val="black"/>
                    </a:solidFill>
                    <a:latin typeface="微软雅黑" panose="020B0503020204020204" pitchFamily="34" charset="-122"/>
                    <a:ea typeface="微软雅黑" panose="020B0503020204020204" pitchFamily="34" charset="-122"/>
                  </a:rPr>
                  <a:t>Г </a:t>
                </a:r>
                <a14:m>
                  <m:oMath xmlns:m="http://schemas.openxmlformats.org/officeDocument/2006/math">
                    <m:r>
                      <a:rPr lang="en-US" altLang="zh-CN" sz="2400" b="1" i="1">
                        <a:solidFill>
                          <a:prstClr val="black"/>
                        </a:solidFill>
                        <a:latin typeface="Cambria Math" panose="02040503050406030204" pitchFamily="18" charset="0"/>
                      </a:rPr>
                      <m:t>⇒ </m:t>
                    </m:r>
                  </m:oMath>
                </a14:m>
                <a:r>
                  <a:rPr lang="en-US" altLang="zh-CN" sz="2400" b="1" dirty="0">
                    <a:solidFill>
                      <a:prstClr val="black"/>
                    </a:solidFill>
                    <a:latin typeface="微软雅黑" panose="020B0503020204020204" pitchFamily="34" charset="-122"/>
                    <a:ea typeface="微软雅黑" panose="020B0503020204020204" pitchFamily="34" charset="-122"/>
                  </a:rPr>
                  <a:t>H</a:t>
                </a:r>
                <a:r>
                  <a:rPr lang="zh-CN" altLang="en-US" sz="2400" b="1" dirty="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mc:Choice>
        <mc:Fallback>
          <p:sp>
            <p:nvSpPr>
              <p:cNvPr id="21" name="矩形 20"/>
              <p:cNvSpPr>
                <a:spLocks noRot="1" noChangeAspect="1" noMove="1" noResize="1" noEditPoints="1" noAdjustHandles="1" noChangeArrowheads="1" noChangeShapeType="1" noTextEdit="1"/>
              </p:cNvSpPr>
              <p:nvPr/>
            </p:nvSpPr>
            <p:spPr>
              <a:xfrm>
                <a:off x="503295" y="1843624"/>
                <a:ext cx="11198161" cy="2242401"/>
              </a:xfrm>
              <a:prstGeom prst="rect">
                <a:avLst/>
              </a:prstGeom>
              <a:blipFill rotWithShape="1">
                <a:blip r:embed="rId1"/>
                <a:stretch>
                  <a:fillRect l="-3" t="-10" r="3" b="-26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a:xfrm>
                <a:off x="503296" y="4403723"/>
                <a:ext cx="11350516" cy="1134726"/>
              </a:xfrm>
              <a:prstGeom prst="rect">
                <a:avLst/>
              </a:prstGeom>
              <a:solidFill>
                <a:srgbClr val="FFC000"/>
              </a:solidFill>
            </p:spPr>
            <p:txBody>
              <a:bodyPr wrap="square">
                <a:spAutoFit/>
              </a:bodyPr>
              <a:lstStyle/>
              <a:p>
                <a:pPr defTabSz="1219200">
                  <a:lnSpc>
                    <a:spcPct val="150000"/>
                  </a:lnSpc>
                </a:pPr>
                <a:r>
                  <a:rPr lang="zh-CN" altLang="en-US" sz="2400" b="1" dirty="0">
                    <a:solidFill>
                      <a:prstClr val="black"/>
                    </a:solidFill>
                    <a:latin typeface="微软雅黑" panose="020B0503020204020204" pitchFamily="34" charset="-122"/>
                    <a:ea typeface="微软雅黑" panose="020B0503020204020204" pitchFamily="34" charset="-122"/>
                  </a:rPr>
                  <a:t>注意（</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Г</a:t>
                </a:r>
                <a:r>
                  <a:rPr lang="en-US" altLang="zh-CN" sz="2400" b="1" dirty="0">
                    <a:solidFill>
                      <a:prstClr val="black"/>
                    </a:solidFill>
                    <a:latin typeface="Arial" panose="020B0604020202020204"/>
                    <a:ea typeface="微软雅黑" panose="020B0503020204020204" pitchFamily="34" charset="-122"/>
                  </a:rPr>
                  <a:t> </a:t>
                </a:r>
                <a14:m>
                  <m:oMath xmlns:m="http://schemas.openxmlformats.org/officeDocument/2006/math">
                    <m:r>
                      <a:rPr lang="en-US" altLang="zh-CN" sz="2400" b="1" i="1">
                        <a:solidFill>
                          <a:prstClr val="black"/>
                        </a:solidFill>
                        <a:latin typeface="Cambria Math" panose="02040503050406030204" pitchFamily="18" charset="0"/>
                      </a:rPr>
                      <m:t>⇒</m:t>
                    </m:r>
                  </m:oMath>
                </a14:m>
                <a:r>
                  <a:rPr lang="en-US" altLang="zh-CN" sz="2400" b="1" dirty="0">
                    <a:solidFill>
                      <a:prstClr val="black"/>
                    </a:solidFill>
                    <a:latin typeface="微软雅黑" panose="020B0503020204020204" pitchFamily="34" charset="-122"/>
                    <a:ea typeface="微软雅黑" panose="020B0503020204020204" pitchFamily="34" charset="-122"/>
                  </a:rPr>
                  <a:t> H</a:t>
                </a:r>
                <a:r>
                  <a:rPr lang="zh-CN" altLang="en-US" sz="2400" b="1" dirty="0">
                    <a:solidFill>
                      <a:prstClr val="black"/>
                    </a:solidFill>
                    <a:latin typeface="微软雅黑" panose="020B0503020204020204" pitchFamily="34" charset="-122"/>
                    <a:ea typeface="微软雅黑" panose="020B0503020204020204" pitchFamily="34" charset="-122"/>
                  </a:rPr>
                  <a:t>的有效性与前提集合中前提的排列顺序无关；</a:t>
                </a:r>
                <a:endParaRPr lang="zh-CN" altLang="en-US"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2</a:t>
                </a:r>
                <a:r>
                  <a:rPr lang="zh-CN" altLang="en-US" sz="2400" b="1" dirty="0">
                    <a:solidFill>
                      <a:prstClr val="black"/>
                    </a:solidFill>
                    <a:latin typeface="微软雅黑" panose="020B0503020204020204" pitchFamily="34" charset="-122"/>
                    <a:ea typeface="微软雅黑" panose="020B0503020204020204" pitchFamily="34" charset="-122"/>
                  </a:rPr>
                  <a:t>）推理的有效性与前提和结论是否正确无关，有效的推理可能会产生错误结论</a:t>
                </a:r>
                <a:r>
                  <a:rPr lang="en-US" altLang="zh-CN" sz="2400" b="1" dirty="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mc:Choice>
        <mc:Fallback>
          <p:sp>
            <p:nvSpPr>
              <p:cNvPr id="20" name="矩形 19"/>
              <p:cNvSpPr>
                <a:spLocks noRot="1" noChangeAspect="1" noMove="1" noResize="1" noEditPoints="1" noAdjustHandles="1" noChangeArrowheads="1" noChangeShapeType="1" noTextEdit="1"/>
              </p:cNvSpPr>
              <p:nvPr/>
            </p:nvSpPr>
            <p:spPr>
              <a:xfrm>
                <a:off x="503296" y="4403723"/>
                <a:ext cx="11350516" cy="1134726"/>
              </a:xfrm>
              <a:prstGeom prst="rect">
                <a:avLst/>
              </a:prstGeom>
              <a:blipFill rotWithShape="1">
                <a:blip r:embed="rId2"/>
                <a:stretch>
                  <a:fillRect l="-3" t="-56" r="2" b="-673"/>
                </a:stretch>
              </a:blipFill>
            </p:spPr>
            <p:txBody>
              <a:bodyPr/>
              <a:lstStyle/>
              <a:p>
                <a:r>
                  <a:rPr lang="zh-CN" altLang="en-US">
                    <a:noFill/>
                  </a:rPr>
                  <a:t> </a:t>
                </a:r>
              </a:p>
            </p:txBody>
          </p:sp>
        </mc:Fallback>
      </mc:AlternateContent>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220" name="Group 4"/>
          <p:cNvGrpSpPr/>
          <p:nvPr/>
        </p:nvGrpSpPr>
        <p:grpSpPr bwMode="auto">
          <a:xfrm>
            <a:off x="995252" y="1146991"/>
            <a:ext cx="9979313" cy="1301674"/>
            <a:chOff x="0" y="0"/>
            <a:chExt cx="3984" cy="912"/>
          </a:xfrm>
        </p:grpSpPr>
        <p:sp>
          <p:nvSpPr>
            <p:cNvPr id="126997" name="AutoShape 5"/>
            <p:cNvSpPr>
              <a:spLocks noChangeArrowheads="1"/>
            </p:cNvSpPr>
            <p:nvPr/>
          </p:nvSpPr>
          <p:spPr bwMode="auto">
            <a:xfrm>
              <a:off x="0" y="0"/>
              <a:ext cx="3984" cy="912"/>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defRPr/>
              </a:pPr>
              <a:endParaRPr lang="zh-CN" altLang="en-US" sz="2400">
                <a:solidFill>
                  <a:srgbClr val="FF0000"/>
                </a:solidFill>
                <a:latin typeface="微软雅黑" panose="020B0503020204020204" pitchFamily="34" charset="-122"/>
                <a:ea typeface="微软雅黑" panose="020B0503020204020204" pitchFamily="34" charset="-122"/>
              </a:endParaRPr>
            </a:p>
          </p:txBody>
        </p:sp>
        <p:grpSp>
          <p:nvGrpSpPr>
            <p:cNvPr id="126998" name="Group 6"/>
            <p:cNvGrpSpPr/>
            <p:nvPr/>
          </p:nvGrpSpPr>
          <p:grpSpPr bwMode="auto">
            <a:xfrm>
              <a:off x="87" y="86"/>
              <a:ext cx="766" cy="744"/>
              <a:chOff x="0" y="2"/>
              <a:chExt cx="766" cy="744"/>
            </a:xfrm>
          </p:grpSpPr>
          <p:sp>
            <p:nvSpPr>
              <p:cNvPr id="127000" name="AutoShape 7"/>
              <p:cNvSpPr>
                <a:spLocks noChangeArrowheads="1"/>
              </p:cNvSpPr>
              <p:nvPr/>
            </p:nvSpPr>
            <p:spPr bwMode="auto">
              <a:xfrm>
                <a:off x="0" y="2"/>
                <a:ext cx="766" cy="744"/>
              </a:xfrm>
              <a:prstGeom prst="roundRect">
                <a:avLst>
                  <a:gd name="adj" fmla="val 11921"/>
                </a:avLst>
              </a:prstGeom>
              <a:gradFill rotWithShape="1">
                <a:gsLst>
                  <a:gs pos="0">
                    <a:schemeClr val="accent1"/>
                  </a:gs>
                  <a:gs pos="100000">
                    <a:srgbClr val="9C001D"/>
                  </a:gs>
                </a:gsLst>
                <a:lin ang="5400000" scaled="1"/>
              </a:gradFill>
              <a:ln w="38100">
                <a:solidFill>
                  <a:schemeClr val="bg1"/>
                </a:solidFill>
                <a:round/>
              </a:ln>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defRPr/>
                </a:pP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137224" name="Freeform 8"/>
              <p:cNvSpPr>
                <a:spLocks noChangeArrowheads="1"/>
              </p:cNvSpPr>
              <p:nvPr/>
            </p:nvSpPr>
            <p:spPr bwMode="auto">
              <a:xfrm>
                <a:off x="49" y="48"/>
                <a:ext cx="384" cy="373"/>
              </a:xfrm>
              <a:custGeom>
                <a:avLst/>
                <a:gdLst>
                  <a:gd name="T0" fmla="*/ 76 w 596"/>
                  <a:gd name="T1" fmla="*/ 0 h 598"/>
                  <a:gd name="T2" fmla="*/ 0 w 596"/>
                  <a:gd name="T3" fmla="*/ 74 h 598"/>
                  <a:gd name="T4" fmla="*/ 0 w 596"/>
                  <a:gd name="T5" fmla="*/ 367 h 598"/>
                  <a:gd name="T6" fmla="*/ 104 w 596"/>
                  <a:gd name="T7" fmla="*/ 109 h 598"/>
                  <a:gd name="T8" fmla="*/ 379 w 596"/>
                  <a:gd name="T9" fmla="*/ 0 h 598"/>
                  <a:gd name="T10" fmla="*/ 76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EE748A"/>
                  </a:gs>
                  <a:gs pos="50000">
                    <a:schemeClr val="accent1">
                      <a:alpha val="0"/>
                    </a:schemeClr>
                  </a:gs>
                  <a:gs pos="100000">
                    <a:srgbClr val="EE748A"/>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FF0000"/>
                    </a:solidFill>
                    <a:latin typeface="黑体" panose="02010609060101010101" pitchFamily="49" charset="-122"/>
                    <a:ea typeface="黑体" panose="02010609060101010101" pitchFamily="49" charset="-122"/>
                  </a:defRPr>
                </a:lvl1pPr>
                <a:lvl2pPr marL="742950" indent="-285750" eaLnBrk="0" hangingPunct="0">
                  <a:defRPr sz="2800">
                    <a:solidFill>
                      <a:srgbClr val="FF0000"/>
                    </a:solidFill>
                    <a:latin typeface="黑体" panose="02010609060101010101" pitchFamily="49" charset="-122"/>
                    <a:ea typeface="黑体" panose="02010609060101010101" pitchFamily="49" charset="-122"/>
                  </a:defRPr>
                </a:lvl2pPr>
                <a:lvl3pPr marL="1143000" indent="-228600" eaLnBrk="0" hangingPunct="0">
                  <a:defRPr sz="2800">
                    <a:solidFill>
                      <a:srgbClr val="FF0000"/>
                    </a:solidFill>
                    <a:latin typeface="黑体" panose="02010609060101010101" pitchFamily="49" charset="-122"/>
                    <a:ea typeface="黑体" panose="02010609060101010101" pitchFamily="49" charset="-122"/>
                  </a:defRPr>
                </a:lvl3pPr>
                <a:lvl4pPr marL="1600200" indent="-228600" eaLnBrk="0" hangingPunct="0">
                  <a:defRPr sz="2800">
                    <a:solidFill>
                      <a:srgbClr val="FF0000"/>
                    </a:solidFill>
                    <a:latin typeface="黑体" panose="02010609060101010101" pitchFamily="49" charset="-122"/>
                    <a:ea typeface="黑体" panose="02010609060101010101" pitchFamily="49" charset="-122"/>
                  </a:defRPr>
                </a:lvl4pPr>
                <a:lvl5pPr marL="2057400" indent="-228600" eaLnBrk="0" hangingPunct="0">
                  <a:defRPr sz="28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9pPr>
              </a:lstStyle>
              <a:p>
                <a:pPr defTabSz="1219200" eaLnBrk="1" hangingPunct="1">
                  <a:defRPr/>
                </a:pPr>
                <a:endParaRPr lang="zh-CN" altLang="en-US" sz="2400" b="1">
                  <a:latin typeface="微软雅黑" panose="020B0503020204020204" pitchFamily="34" charset="-122"/>
                  <a:ea typeface="微软雅黑" panose="020B0503020204020204" pitchFamily="34" charset="-122"/>
                </a:endParaRPr>
              </a:p>
            </p:txBody>
          </p:sp>
          <p:sp>
            <p:nvSpPr>
              <p:cNvPr id="2" name="Text Box 9"/>
              <p:cNvSpPr txBox="1">
                <a:spLocks noChangeArrowheads="1"/>
              </p:cNvSpPr>
              <p:nvPr/>
            </p:nvSpPr>
            <p:spPr bwMode="auto">
              <a:xfrm>
                <a:off x="219" y="188"/>
                <a:ext cx="319"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FF0000"/>
                    </a:solidFill>
                    <a:latin typeface="黑体" panose="02010609060101010101" pitchFamily="49" charset="-122"/>
                    <a:ea typeface="黑体" panose="02010609060101010101" pitchFamily="49" charset="-122"/>
                  </a:defRPr>
                </a:lvl1pPr>
                <a:lvl2pPr marL="742950" indent="-285750" eaLnBrk="0" hangingPunct="0">
                  <a:defRPr sz="2800">
                    <a:solidFill>
                      <a:srgbClr val="FF0000"/>
                    </a:solidFill>
                    <a:latin typeface="黑体" panose="02010609060101010101" pitchFamily="49" charset="-122"/>
                    <a:ea typeface="黑体" panose="02010609060101010101" pitchFamily="49" charset="-122"/>
                  </a:defRPr>
                </a:lvl2pPr>
                <a:lvl3pPr marL="1143000" indent="-228600" eaLnBrk="0" hangingPunct="0">
                  <a:defRPr sz="2800">
                    <a:solidFill>
                      <a:srgbClr val="FF0000"/>
                    </a:solidFill>
                    <a:latin typeface="黑体" panose="02010609060101010101" pitchFamily="49" charset="-122"/>
                    <a:ea typeface="黑体" panose="02010609060101010101" pitchFamily="49" charset="-122"/>
                  </a:defRPr>
                </a:lvl3pPr>
                <a:lvl4pPr marL="1600200" indent="-228600" eaLnBrk="0" hangingPunct="0">
                  <a:defRPr sz="2800">
                    <a:solidFill>
                      <a:srgbClr val="FF0000"/>
                    </a:solidFill>
                    <a:latin typeface="黑体" panose="02010609060101010101" pitchFamily="49" charset="-122"/>
                    <a:ea typeface="黑体" panose="02010609060101010101" pitchFamily="49" charset="-122"/>
                  </a:defRPr>
                </a:lvl4pPr>
                <a:lvl5pPr marL="2057400" indent="-228600" eaLnBrk="0" hangingPunct="0">
                  <a:defRPr sz="28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9pPr>
              </a:lstStyle>
              <a:p>
                <a:pPr algn="ctr" defTabSz="1219200">
                  <a:defRPr/>
                </a:pPr>
                <a:r>
                  <a:rPr lang="zh-CN" altLang="en-US" sz="2400" b="1">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要求</a:t>
                </a:r>
                <a:endParaRPr lang="zh-CN" altLang="en-US" sz="2400" b="1">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126999" name="Text Box 10"/>
            <p:cNvSpPr txBox="1">
              <a:spLocks noChangeArrowheads="1"/>
            </p:cNvSpPr>
            <p:nvPr/>
          </p:nvSpPr>
          <p:spPr bwMode="auto">
            <a:xfrm>
              <a:off x="927" y="308"/>
              <a:ext cx="292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defRPr/>
              </a:pPr>
              <a:r>
                <a:rPr lang="en-US" altLang="zh-CN" sz="2400" dirty="0">
                  <a:latin typeface="微软雅黑" panose="020B0503020204020204" pitchFamily="34" charset="-122"/>
                  <a:ea typeface="微软雅黑" panose="020B0503020204020204" pitchFamily="34" charset="-122"/>
                </a:rPr>
                <a:t>Г=</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G</a:t>
              </a:r>
              <a:r>
                <a:rPr lang="en-US" altLang="zh-CN" sz="2400" baseline="-25000" dirty="0">
                  <a:solidFill>
                    <a:prstClr val="black"/>
                  </a:solidFill>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G</a:t>
              </a:r>
              <a:r>
                <a:rPr lang="en-US" altLang="zh-CN" sz="2400" baseline="-25000" dirty="0">
                  <a:solidFill>
                    <a:prstClr val="black"/>
                  </a:solidFill>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G</a:t>
              </a:r>
              <a:r>
                <a:rPr lang="en-US" altLang="zh-CN" sz="2400" baseline="-25000" dirty="0" err="1">
                  <a:solidFill>
                    <a:prstClr val="black"/>
                  </a:solidFill>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Г</a:t>
              </a:r>
              <a:r>
                <a:rPr lang="en-US" altLang="en-US" sz="2400" noProof="1">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H</a:t>
              </a:r>
              <a:endParaRPr lang="en-US" altLang="zh-CN" sz="2400" dirty="0">
                <a:latin typeface="微软雅黑" panose="020B0503020204020204" pitchFamily="34" charset="-122"/>
                <a:ea typeface="微软雅黑" panose="020B0503020204020204" pitchFamily="34" charset="-122"/>
              </a:endParaRPr>
            </a:p>
          </p:txBody>
        </p:sp>
      </p:grpSp>
      <p:grpSp>
        <p:nvGrpSpPr>
          <p:cNvPr id="137227" name="Group 11"/>
          <p:cNvGrpSpPr/>
          <p:nvPr/>
        </p:nvGrpSpPr>
        <p:grpSpPr bwMode="auto">
          <a:xfrm>
            <a:off x="995252" y="3163001"/>
            <a:ext cx="9979313" cy="1301674"/>
            <a:chOff x="0" y="0"/>
            <a:chExt cx="3984" cy="912"/>
          </a:xfrm>
        </p:grpSpPr>
        <p:sp>
          <p:nvSpPr>
            <p:cNvPr id="126991" name="AutoShape 12"/>
            <p:cNvSpPr>
              <a:spLocks noChangeArrowheads="1"/>
            </p:cNvSpPr>
            <p:nvPr/>
          </p:nvSpPr>
          <p:spPr bwMode="auto">
            <a:xfrm>
              <a:off x="0" y="0"/>
              <a:ext cx="3984" cy="912"/>
            </a:xfrm>
            <a:prstGeom prst="roundRect">
              <a:avLst>
                <a:gd name="adj" fmla="val 10889"/>
              </a:avLst>
            </a:prstGeom>
            <a:gradFill rotWithShape="1">
              <a:gsLst>
                <a:gs pos="0">
                  <a:srgbClr val="DDDDDD"/>
                </a:gs>
                <a:gs pos="50000">
                  <a:srgbClr val="F2F2F2"/>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defRPr/>
              </a:pPr>
              <a:endParaRPr lang="zh-CN" altLang="en-US" sz="2400">
                <a:solidFill>
                  <a:srgbClr val="FF0000"/>
                </a:solidFill>
                <a:latin typeface="微软雅黑" panose="020B0503020204020204" pitchFamily="34" charset="-122"/>
                <a:ea typeface="微软雅黑" panose="020B0503020204020204" pitchFamily="34" charset="-122"/>
              </a:endParaRPr>
            </a:p>
          </p:txBody>
        </p:sp>
        <p:grpSp>
          <p:nvGrpSpPr>
            <p:cNvPr id="126992" name="Group 13"/>
            <p:cNvGrpSpPr/>
            <p:nvPr/>
          </p:nvGrpSpPr>
          <p:grpSpPr bwMode="auto">
            <a:xfrm>
              <a:off x="87" y="86"/>
              <a:ext cx="766" cy="744"/>
              <a:chOff x="48" y="2"/>
              <a:chExt cx="766" cy="744"/>
            </a:xfrm>
          </p:grpSpPr>
          <p:sp>
            <p:nvSpPr>
              <p:cNvPr id="126994" name="AutoShape 14"/>
              <p:cNvSpPr>
                <a:spLocks noChangeArrowheads="1"/>
              </p:cNvSpPr>
              <p:nvPr/>
            </p:nvSpPr>
            <p:spPr bwMode="auto">
              <a:xfrm>
                <a:off x="48" y="2"/>
                <a:ext cx="766" cy="744"/>
              </a:xfrm>
              <a:prstGeom prst="roundRect">
                <a:avLst>
                  <a:gd name="adj" fmla="val 11921"/>
                </a:avLst>
              </a:prstGeom>
              <a:gradFill rotWithShape="1">
                <a:gsLst>
                  <a:gs pos="0">
                    <a:srgbClr val="5487B6"/>
                  </a:gs>
                  <a:gs pos="100000">
                    <a:schemeClr val="hlink"/>
                  </a:gs>
                </a:gsLst>
                <a:lin ang="5400000" scaled="1"/>
              </a:gradFill>
              <a:ln w="38100">
                <a:solidFill>
                  <a:schemeClr val="bg1"/>
                </a:solidFill>
                <a:round/>
              </a:ln>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defRPr/>
                </a:pP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126995" name="Freeform 15"/>
              <p:cNvSpPr>
                <a:spLocks noChangeArrowheads="1"/>
              </p:cNvSpPr>
              <p:nvPr/>
            </p:nvSpPr>
            <p:spPr bwMode="auto">
              <a:xfrm>
                <a:off x="96" y="48"/>
                <a:ext cx="385" cy="373"/>
              </a:xfrm>
              <a:custGeom>
                <a:avLst/>
                <a:gdLst>
                  <a:gd name="T0" fmla="*/ 1 w 596"/>
                  <a:gd name="T1" fmla="*/ 0 h 598"/>
                  <a:gd name="T2" fmla="*/ 0 w 596"/>
                  <a:gd name="T3" fmla="*/ 1 h 598"/>
                  <a:gd name="T4" fmla="*/ 0 w 596"/>
                  <a:gd name="T5" fmla="*/ 1 h 598"/>
                  <a:gd name="T6" fmla="*/ 1 w 596"/>
                  <a:gd name="T7" fmla="*/ 1 h 598"/>
                  <a:gd name="T8" fmla="*/ 1 w 596"/>
                  <a:gd name="T9" fmla="*/ 0 h 598"/>
                  <a:gd name="T10" fmla="*/ 1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9D4"/>
                  </a:gs>
                  <a:gs pos="100000">
                    <a:schemeClr val="hlink">
                      <a:alpha val="0"/>
                    </a:schemeClr>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200">
                  <a:defRPr/>
                </a:pPr>
                <a:endParaRPr lang="zh-CN" altLang="en-US" sz="2400" b="1">
                  <a:solidFill>
                    <a:prstClr val="black"/>
                  </a:solidFill>
                  <a:latin typeface="微软雅黑" panose="020B0503020204020204" pitchFamily="34" charset="-122"/>
                  <a:ea typeface="微软雅黑" panose="020B0503020204020204" pitchFamily="34" charset="-122"/>
                </a:endParaRPr>
              </a:p>
            </p:txBody>
          </p:sp>
          <p:sp>
            <p:nvSpPr>
              <p:cNvPr id="5" name="Text Box 16"/>
              <p:cNvSpPr txBox="1">
                <a:spLocks noChangeArrowheads="1"/>
              </p:cNvSpPr>
              <p:nvPr/>
            </p:nvSpPr>
            <p:spPr bwMode="auto">
              <a:xfrm>
                <a:off x="203" y="192"/>
                <a:ext cx="442"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FF0000"/>
                    </a:solidFill>
                    <a:latin typeface="黑体" panose="02010609060101010101" pitchFamily="49" charset="-122"/>
                    <a:ea typeface="黑体" panose="02010609060101010101" pitchFamily="49" charset="-122"/>
                  </a:defRPr>
                </a:lvl1pPr>
                <a:lvl2pPr marL="742950" indent="-285750" eaLnBrk="0" hangingPunct="0">
                  <a:defRPr sz="2800">
                    <a:solidFill>
                      <a:srgbClr val="FF0000"/>
                    </a:solidFill>
                    <a:latin typeface="黑体" panose="02010609060101010101" pitchFamily="49" charset="-122"/>
                    <a:ea typeface="黑体" panose="02010609060101010101" pitchFamily="49" charset="-122"/>
                  </a:defRPr>
                </a:lvl2pPr>
                <a:lvl3pPr marL="1143000" indent="-228600" eaLnBrk="0" hangingPunct="0">
                  <a:defRPr sz="2800">
                    <a:solidFill>
                      <a:srgbClr val="FF0000"/>
                    </a:solidFill>
                    <a:latin typeface="黑体" panose="02010609060101010101" pitchFamily="49" charset="-122"/>
                    <a:ea typeface="黑体" panose="02010609060101010101" pitchFamily="49" charset="-122"/>
                  </a:defRPr>
                </a:lvl3pPr>
                <a:lvl4pPr marL="1600200" indent="-228600" eaLnBrk="0" hangingPunct="0">
                  <a:defRPr sz="2800">
                    <a:solidFill>
                      <a:srgbClr val="FF0000"/>
                    </a:solidFill>
                    <a:latin typeface="黑体" panose="02010609060101010101" pitchFamily="49" charset="-122"/>
                    <a:ea typeface="黑体" panose="02010609060101010101" pitchFamily="49" charset="-122"/>
                  </a:defRPr>
                </a:lvl4pPr>
                <a:lvl5pPr marL="2057400" indent="-228600" eaLnBrk="0" hangingPunct="0">
                  <a:defRPr sz="28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9pPr>
              </a:lstStyle>
              <a:p>
                <a:pPr algn="ctr" defTabSz="1219200">
                  <a:defRPr/>
                </a:pPr>
                <a:r>
                  <a:rPr lang="zh-CN" altLang="en-US" sz="2400" b="1"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也就是</a:t>
                </a:r>
                <a:endParaRPr lang="zh-CN" altLang="en-US" sz="2400" b="1"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126993" name="Text Box 17"/>
            <p:cNvSpPr txBox="1">
              <a:spLocks noChangeArrowheads="1"/>
            </p:cNvSpPr>
            <p:nvPr/>
          </p:nvSpPr>
          <p:spPr bwMode="auto">
            <a:xfrm>
              <a:off x="927" y="251"/>
              <a:ext cx="292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defRPr/>
              </a:pPr>
              <a:r>
                <a:rPr lang="en-US" altLang="zh-CN" sz="2400" dirty="0">
                  <a:solidFill>
                    <a:prstClr val="black"/>
                  </a:solidFill>
                  <a:latin typeface="微软雅黑" panose="020B0503020204020204" pitchFamily="34" charset="-122"/>
                  <a:ea typeface="微软雅黑" panose="020B0503020204020204" pitchFamily="34" charset="-122"/>
                </a:rPr>
                <a:t>G</a:t>
              </a:r>
              <a:r>
                <a:rPr lang="en-US" altLang="zh-CN" sz="2400" baseline="-25000" dirty="0">
                  <a:solidFill>
                    <a:prstClr val="black"/>
                  </a:solidFill>
                  <a:latin typeface="微软雅黑" panose="020B0503020204020204" pitchFamily="34" charset="-122"/>
                  <a:ea typeface="微软雅黑" panose="020B0503020204020204" pitchFamily="34" charset="-122"/>
                </a:rPr>
                <a:t>1</a:t>
              </a:r>
              <a:r>
                <a:rPr lang="en-US" altLang="zh-CN" sz="2400" dirty="0">
                  <a:solidFill>
                    <a:prstClr val="black"/>
                  </a:solidFill>
                  <a:latin typeface="微软雅黑" panose="020B0503020204020204" pitchFamily="34" charset="-122"/>
                  <a:ea typeface="微软雅黑" panose="020B0503020204020204" pitchFamily="34" charset="-122"/>
                </a:rPr>
                <a:t>∧G</a:t>
              </a:r>
              <a:r>
                <a:rPr lang="en-US" altLang="zh-CN" sz="2400" baseline="-25000" dirty="0">
                  <a:solidFill>
                    <a:prstClr val="black"/>
                  </a:solidFill>
                  <a:latin typeface="微软雅黑" panose="020B0503020204020204" pitchFamily="34" charset="-122"/>
                  <a:ea typeface="微软雅黑" panose="020B0503020204020204" pitchFamily="34" charset="-122"/>
                </a:rPr>
                <a:t>2</a:t>
              </a:r>
              <a:r>
                <a:rPr lang="en-US" altLang="zh-CN" sz="2400" dirty="0">
                  <a:solidFill>
                    <a:prstClr val="black"/>
                  </a:solidFill>
                  <a:latin typeface="微软雅黑" panose="020B0503020204020204" pitchFamily="34" charset="-122"/>
                  <a:ea typeface="微软雅黑" panose="020B0503020204020204" pitchFamily="34" charset="-122"/>
                </a:rPr>
                <a:t>∧…∧</a:t>
              </a:r>
              <a:r>
                <a:rPr lang="en-US" altLang="zh-CN" sz="2400" dirty="0" err="1">
                  <a:solidFill>
                    <a:prstClr val="black"/>
                  </a:solidFill>
                  <a:latin typeface="微软雅黑" panose="020B0503020204020204" pitchFamily="34" charset="-122"/>
                  <a:ea typeface="微软雅黑" panose="020B0503020204020204" pitchFamily="34" charset="-122"/>
                </a:rPr>
                <a:t>G</a:t>
              </a:r>
              <a:r>
                <a:rPr lang="en-US" altLang="zh-CN" sz="2400" baseline="-25000" dirty="0" err="1">
                  <a:solidFill>
                    <a:prstClr val="black"/>
                  </a:solidFill>
                  <a:latin typeface="微软雅黑" panose="020B0503020204020204" pitchFamily="34" charset="-122"/>
                  <a:ea typeface="微软雅黑" panose="020B0503020204020204" pitchFamily="34" charset="-122"/>
                </a:rPr>
                <a:t>n</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Ｈ为永真公式</a:t>
              </a:r>
              <a:endParaRPr lang="zh-CN" altLang="en-US" sz="2400" dirty="0">
                <a:solidFill>
                  <a:prstClr val="black"/>
                </a:solidFill>
                <a:latin typeface="微软雅黑" panose="020B0503020204020204" pitchFamily="34" charset="-122"/>
                <a:ea typeface="微软雅黑" panose="020B0503020204020204" pitchFamily="34" charset="-122"/>
              </a:endParaRPr>
            </a:p>
          </p:txBody>
        </p:sp>
      </p:grpSp>
      <p:grpSp>
        <p:nvGrpSpPr>
          <p:cNvPr id="137234" name="Group 18"/>
          <p:cNvGrpSpPr/>
          <p:nvPr/>
        </p:nvGrpSpPr>
        <p:grpSpPr bwMode="auto">
          <a:xfrm>
            <a:off x="995252" y="5034555"/>
            <a:ext cx="9979313" cy="1301674"/>
            <a:chOff x="0" y="0"/>
            <a:chExt cx="3984" cy="912"/>
          </a:xfrm>
        </p:grpSpPr>
        <p:sp>
          <p:nvSpPr>
            <p:cNvPr id="126985" name="AutoShape 19"/>
            <p:cNvSpPr>
              <a:spLocks noChangeArrowheads="1"/>
            </p:cNvSpPr>
            <p:nvPr/>
          </p:nvSpPr>
          <p:spPr bwMode="auto">
            <a:xfrm>
              <a:off x="0" y="0"/>
              <a:ext cx="3984" cy="912"/>
            </a:xfrm>
            <a:prstGeom prst="roundRect">
              <a:avLst>
                <a:gd name="adj" fmla="val 10889"/>
              </a:avLst>
            </a:prstGeom>
            <a:gradFill rotWithShape="1">
              <a:gsLst>
                <a:gs pos="0">
                  <a:srgbClr val="DDDDDD"/>
                </a:gs>
                <a:gs pos="50000">
                  <a:srgbClr val="EEEEEE"/>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defRPr/>
              </a:pPr>
              <a:endParaRPr lang="zh-CN" altLang="en-US" sz="2400">
                <a:solidFill>
                  <a:srgbClr val="FF0000"/>
                </a:solidFill>
                <a:latin typeface="微软雅黑" panose="020B0503020204020204" pitchFamily="34" charset="-122"/>
                <a:ea typeface="微软雅黑" panose="020B0503020204020204" pitchFamily="34" charset="-122"/>
              </a:endParaRPr>
            </a:p>
          </p:txBody>
        </p:sp>
        <p:grpSp>
          <p:nvGrpSpPr>
            <p:cNvPr id="126986" name="Group 20"/>
            <p:cNvGrpSpPr/>
            <p:nvPr/>
          </p:nvGrpSpPr>
          <p:grpSpPr bwMode="auto">
            <a:xfrm>
              <a:off x="87" y="84"/>
              <a:ext cx="768" cy="746"/>
              <a:chOff x="0" y="0"/>
              <a:chExt cx="768" cy="746"/>
            </a:xfrm>
          </p:grpSpPr>
          <p:sp>
            <p:nvSpPr>
              <p:cNvPr id="126988" name="AutoShape 21"/>
              <p:cNvSpPr>
                <a:spLocks noChangeArrowheads="1"/>
              </p:cNvSpPr>
              <p:nvPr/>
            </p:nvSpPr>
            <p:spPr bwMode="auto">
              <a:xfrm>
                <a:off x="0" y="0"/>
                <a:ext cx="768" cy="746"/>
              </a:xfrm>
              <a:prstGeom prst="roundRect">
                <a:avLst>
                  <a:gd name="adj" fmla="val 11921"/>
                </a:avLst>
              </a:prstGeom>
              <a:solidFill>
                <a:srgbClr val="FF9900"/>
              </a:solidFill>
              <a:ln w="38100">
                <a:solidFill>
                  <a:schemeClr val="bg1"/>
                </a:solidFill>
                <a:round/>
              </a:ln>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defRPr/>
                </a:pP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126989" name="Freeform 22"/>
              <p:cNvSpPr>
                <a:spLocks noChangeArrowheads="1"/>
              </p:cNvSpPr>
              <p:nvPr/>
            </p:nvSpPr>
            <p:spPr bwMode="auto">
              <a:xfrm>
                <a:off x="49" y="48"/>
                <a:ext cx="384" cy="373"/>
              </a:xfrm>
              <a:custGeom>
                <a:avLst/>
                <a:gdLst>
                  <a:gd name="T0" fmla="*/ 1 w 596"/>
                  <a:gd name="T1" fmla="*/ 0 h 598"/>
                  <a:gd name="T2" fmla="*/ 0 w 596"/>
                  <a:gd name="T3" fmla="*/ 1 h 598"/>
                  <a:gd name="T4" fmla="*/ 0 w 596"/>
                  <a:gd name="T5" fmla="*/ 1 h 598"/>
                  <a:gd name="T6" fmla="*/ 1 w 596"/>
                  <a:gd name="T7" fmla="*/ 1 h 598"/>
                  <a:gd name="T8" fmla="*/ 1 w 596"/>
                  <a:gd name="T9" fmla="*/ 0 h 598"/>
                  <a:gd name="T10" fmla="*/ 1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EF8397"/>
                  </a:gs>
                  <a:gs pos="100000">
                    <a:schemeClr val="accent2">
                      <a:alpha val="0"/>
                    </a:schemeClr>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200">
                  <a:defRPr/>
                </a:pPr>
                <a:endParaRPr lang="zh-CN" altLang="en-US" sz="2400" b="1">
                  <a:solidFill>
                    <a:prstClr val="black"/>
                  </a:solidFill>
                  <a:latin typeface="微软雅黑" panose="020B0503020204020204" pitchFamily="34" charset="-122"/>
                  <a:ea typeface="微软雅黑" panose="020B0503020204020204" pitchFamily="34" charset="-122"/>
                </a:endParaRPr>
              </a:p>
            </p:txBody>
          </p:sp>
          <p:sp>
            <p:nvSpPr>
              <p:cNvPr id="137239" name="Text Box 23"/>
              <p:cNvSpPr txBox="1">
                <a:spLocks noChangeArrowheads="1"/>
              </p:cNvSpPr>
              <p:nvPr/>
            </p:nvSpPr>
            <p:spPr bwMode="auto">
              <a:xfrm>
                <a:off x="215" y="192"/>
                <a:ext cx="319"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FF0000"/>
                    </a:solidFill>
                    <a:latin typeface="黑体" panose="02010609060101010101" pitchFamily="49" charset="-122"/>
                    <a:ea typeface="黑体" panose="02010609060101010101" pitchFamily="49" charset="-122"/>
                  </a:defRPr>
                </a:lvl1pPr>
                <a:lvl2pPr marL="742950" indent="-285750" eaLnBrk="0" hangingPunct="0">
                  <a:defRPr sz="2800">
                    <a:solidFill>
                      <a:srgbClr val="FF0000"/>
                    </a:solidFill>
                    <a:latin typeface="黑体" panose="02010609060101010101" pitchFamily="49" charset="-122"/>
                    <a:ea typeface="黑体" panose="02010609060101010101" pitchFamily="49" charset="-122"/>
                  </a:defRPr>
                </a:lvl2pPr>
                <a:lvl3pPr marL="1143000" indent="-228600" eaLnBrk="0" hangingPunct="0">
                  <a:defRPr sz="2800">
                    <a:solidFill>
                      <a:srgbClr val="FF0000"/>
                    </a:solidFill>
                    <a:latin typeface="黑体" panose="02010609060101010101" pitchFamily="49" charset="-122"/>
                    <a:ea typeface="黑体" panose="02010609060101010101" pitchFamily="49" charset="-122"/>
                  </a:defRPr>
                </a:lvl3pPr>
                <a:lvl4pPr marL="1600200" indent="-228600" eaLnBrk="0" hangingPunct="0">
                  <a:defRPr sz="2800">
                    <a:solidFill>
                      <a:srgbClr val="FF0000"/>
                    </a:solidFill>
                    <a:latin typeface="黑体" panose="02010609060101010101" pitchFamily="49" charset="-122"/>
                    <a:ea typeface="黑体" panose="02010609060101010101" pitchFamily="49" charset="-122"/>
                  </a:defRPr>
                </a:lvl4pPr>
                <a:lvl5pPr marL="2057400" indent="-228600" eaLnBrk="0" hangingPunct="0">
                  <a:defRPr sz="28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9pPr>
              </a:lstStyle>
              <a:p>
                <a:pPr algn="ctr" defTabSz="1219200">
                  <a:defRPr/>
                </a:pPr>
                <a:r>
                  <a:rPr lang="zh-CN" altLang="en-US" sz="2400" b="1">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因而</a:t>
                </a:r>
                <a:endParaRPr lang="zh-CN" altLang="en-US" sz="2400" b="1">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126987" name="Text Box 24"/>
            <p:cNvSpPr txBox="1">
              <a:spLocks noChangeArrowheads="1"/>
            </p:cNvSpPr>
            <p:nvPr/>
          </p:nvSpPr>
          <p:spPr bwMode="auto">
            <a:xfrm>
              <a:off x="949" y="265"/>
              <a:ext cx="292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defRPr/>
              </a:pPr>
              <a:r>
                <a:rPr lang="zh-CN" altLang="en-US" sz="2400" dirty="0">
                  <a:solidFill>
                    <a:prstClr val="black"/>
                  </a:solidFill>
                  <a:latin typeface="微软雅黑" panose="020B0503020204020204" pitchFamily="34" charset="-122"/>
                  <a:ea typeface="微软雅黑" panose="020B0503020204020204" pitchFamily="34" charset="-122"/>
                </a:rPr>
                <a:t>真值表技术、</a:t>
              </a:r>
              <a:r>
                <a:rPr lang="zh-CN" altLang="zh-CN" sz="2400" dirty="0">
                  <a:solidFill>
                    <a:prstClr val="black"/>
                  </a:solidFill>
                  <a:latin typeface="微软雅黑" panose="020B0503020204020204" pitchFamily="34" charset="-122"/>
                  <a:ea typeface="微软雅黑" panose="020B0503020204020204" pitchFamily="34" charset="-122"/>
                </a:rPr>
                <a:t>等价公式转换法</a:t>
              </a:r>
              <a:r>
                <a:rPr lang="zh-CN" altLang="en-US" sz="2400" dirty="0">
                  <a:solidFill>
                    <a:prstClr val="black"/>
                  </a:solidFill>
                  <a:latin typeface="微软雅黑" panose="020B0503020204020204" pitchFamily="34" charset="-122"/>
                  <a:ea typeface="微软雅黑" panose="020B0503020204020204" pitchFamily="34" charset="-122"/>
                </a:rPr>
                <a:t>和演绎法</a:t>
              </a:r>
              <a:endParaRPr lang="zh-CN" altLang="en-US" sz="2400" dirty="0">
                <a:solidFill>
                  <a:prstClr val="black"/>
                </a:solidFill>
                <a:latin typeface="微软雅黑" panose="020B0503020204020204" pitchFamily="34" charset="-122"/>
                <a:ea typeface="微软雅黑" panose="020B0503020204020204" pitchFamily="34" charset="-122"/>
              </a:endParaRPr>
            </a:p>
          </p:txBody>
        </p:sp>
      </p:grpSp>
      <p:sp>
        <p:nvSpPr>
          <p:cNvPr id="137241" name="AutoShape 26"/>
          <p:cNvSpPr>
            <a:spLocks noChangeArrowheads="1"/>
          </p:cNvSpPr>
          <p:nvPr/>
        </p:nvSpPr>
        <p:spPr bwMode="auto">
          <a:xfrm>
            <a:off x="5548456" y="2586771"/>
            <a:ext cx="858610" cy="504796"/>
          </a:xfrm>
          <a:prstGeom prst="downArrow">
            <a:avLst>
              <a:gd name="adj1" fmla="val 50000"/>
              <a:gd name="adj2" fmla="val 25000"/>
            </a:avLst>
          </a:prstGeom>
          <a:solidFill>
            <a:srgbClr val="FFFF66">
              <a:alpha val="89803"/>
            </a:srgbClr>
          </a:solidFill>
          <a:ln w="12700">
            <a:solidFill>
              <a:srgbClr val="003300"/>
            </a:solidFill>
            <a:miter lim="800000"/>
          </a:ln>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defRPr/>
            </a:pP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137242" name="AutoShape 27"/>
          <p:cNvSpPr>
            <a:spLocks noChangeArrowheads="1"/>
          </p:cNvSpPr>
          <p:nvPr/>
        </p:nvSpPr>
        <p:spPr bwMode="auto">
          <a:xfrm>
            <a:off x="5621476" y="4602779"/>
            <a:ext cx="858610" cy="431775"/>
          </a:xfrm>
          <a:prstGeom prst="downArrow">
            <a:avLst>
              <a:gd name="adj1" fmla="val 50000"/>
              <a:gd name="adj2" fmla="val 25000"/>
            </a:avLst>
          </a:prstGeom>
          <a:solidFill>
            <a:srgbClr val="FFFF66">
              <a:alpha val="89803"/>
            </a:srgbClr>
          </a:solidFill>
          <a:ln w="12700">
            <a:solidFill>
              <a:srgbClr val="003300"/>
            </a:solidFill>
            <a:miter lim="800000"/>
          </a:ln>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defRPr/>
            </a:pP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27" name="Rectangle 2"/>
          <p:cNvSpPr txBox="1">
            <a:spLocks noChangeArrowheads="1"/>
          </p:cNvSpPr>
          <p:nvPr/>
        </p:nvSpPr>
        <p:spPr>
          <a:xfrm>
            <a:off x="842896" y="127764"/>
            <a:ext cx="8064034" cy="923872"/>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defRPr/>
            </a:pPr>
            <a:r>
              <a:rPr lang="en-US" altLang="zh-CN" sz="2200" dirty="0">
                <a:solidFill>
                  <a:prstClr val="white"/>
                </a:solidFill>
              </a:rPr>
              <a:t>2.4.2  </a:t>
            </a:r>
            <a:r>
              <a:rPr lang="zh-CN" altLang="en-US" sz="2200" dirty="0">
                <a:solidFill>
                  <a:prstClr val="white"/>
                </a:solidFill>
              </a:rPr>
              <a:t>推理有效性的判别方法</a:t>
            </a:r>
            <a:endParaRPr lang="zh-CN" altLang="en-US" sz="2200" dirty="0">
              <a:solidFill>
                <a:prstClr val="white"/>
              </a:solidFill>
            </a:endParaRPr>
          </a:p>
        </p:txBody>
      </p:sp>
    </p:spTree>
    <p:custDataLst>
      <p:tags r:id="rId1"/>
    </p:custData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3" name="Rectangle 2"/>
          <p:cNvSpPr>
            <a:spLocks noGrp="1" noChangeArrowheads="1"/>
          </p:cNvSpPr>
          <p:nvPr>
            <p:ph type="title" idx="4294967295"/>
          </p:nvPr>
        </p:nvSpPr>
        <p:spPr>
          <a:xfrm>
            <a:off x="842896" y="117175"/>
            <a:ext cx="8064034" cy="923872"/>
          </a:xfrm>
        </p:spPr>
        <p:txBody>
          <a:bodyPr/>
          <a:lstStyle/>
          <a:p>
            <a:pPr eaLnBrk="1" hangingPunct="1"/>
            <a:r>
              <a:rPr lang="en-US" altLang="zh-CN" dirty="0"/>
              <a:t>1</a:t>
            </a:r>
            <a:r>
              <a:rPr lang="zh-CN" altLang="en-US" dirty="0"/>
              <a:t>、真值表技术</a:t>
            </a:r>
            <a:endParaRPr lang="zh-CN" altLang="en-US" dirty="0">
              <a:solidFill>
                <a:srgbClr val="33CC33"/>
              </a:solidFill>
            </a:endParaRPr>
          </a:p>
        </p:txBody>
      </p:sp>
      <p:sp>
        <p:nvSpPr>
          <p:cNvPr id="2" name="矩形 1"/>
          <p:cNvSpPr/>
          <p:nvPr/>
        </p:nvSpPr>
        <p:spPr>
          <a:xfrm>
            <a:off x="385828" y="971496"/>
            <a:ext cx="11579051" cy="1134726"/>
          </a:xfrm>
          <a:prstGeom prst="rect">
            <a:avLst/>
          </a:prstGeom>
        </p:spPr>
        <p:txBody>
          <a:bodyPr wrap="square">
            <a:spAutoFit/>
          </a:bodyPr>
          <a:lstStyle/>
          <a:p>
            <a:pPr defTabSz="1219200">
              <a:lnSpc>
                <a:spcPct val="150000"/>
              </a:lnSpc>
              <a:defRPr/>
            </a:pPr>
            <a:r>
              <a:rPr lang="zh-CN" altLang="en-US" sz="2400" b="1" dirty="0">
                <a:solidFill>
                  <a:prstClr val="black"/>
                </a:solidFill>
                <a:latin typeface="微软雅黑" panose="020B0503020204020204" pitchFamily="34" charset="-122"/>
                <a:ea typeface="微软雅黑" panose="020B0503020204020204" pitchFamily="34" charset="-122"/>
              </a:rPr>
              <a:t>通过构造公式</a:t>
            </a:r>
            <a:r>
              <a:rPr lang="en-US" altLang="en-US" sz="2400" b="1" noProof="1">
                <a:solidFill>
                  <a:prstClr val="black"/>
                </a:solidFill>
                <a:latin typeface="微软雅黑" panose="020B0503020204020204" pitchFamily="34" charset="-122"/>
                <a:ea typeface="微软雅黑" panose="020B0503020204020204" pitchFamily="34" charset="-122"/>
              </a:rPr>
              <a:t>G</a:t>
            </a:r>
            <a:r>
              <a:rPr lang="en-US" altLang="en-US" sz="2400" b="1" baseline="-25000" noProof="1">
                <a:solidFill>
                  <a:prstClr val="black"/>
                </a:solidFill>
                <a:latin typeface="微软雅黑" panose="020B0503020204020204" pitchFamily="34" charset="-122"/>
                <a:ea typeface="微软雅黑" panose="020B0503020204020204" pitchFamily="34" charset="-122"/>
              </a:rPr>
              <a:t>1</a:t>
            </a:r>
            <a:r>
              <a:rPr lang="en-US" altLang="en-US" sz="2400" b="1" noProof="1">
                <a:solidFill>
                  <a:prstClr val="black"/>
                </a:solidFill>
                <a:latin typeface="微软雅黑" panose="020B0503020204020204" pitchFamily="34" charset="-122"/>
                <a:ea typeface="微软雅黑" panose="020B0503020204020204" pitchFamily="34" charset="-122"/>
              </a:rPr>
              <a:t>,G</a:t>
            </a:r>
            <a:r>
              <a:rPr lang="en-US" altLang="en-US" sz="2400" b="1" baseline="-25000" noProof="1">
                <a:solidFill>
                  <a:prstClr val="black"/>
                </a:solidFill>
                <a:latin typeface="微软雅黑" panose="020B0503020204020204" pitchFamily="34" charset="-122"/>
                <a:ea typeface="微软雅黑" panose="020B0503020204020204" pitchFamily="34" charset="-122"/>
              </a:rPr>
              <a:t>2</a:t>
            </a:r>
            <a:r>
              <a:rPr lang="en-US" altLang="en-US" sz="2400" b="1" noProof="1">
                <a:solidFill>
                  <a:prstClr val="black"/>
                </a:solidFill>
                <a:latin typeface="微软雅黑" panose="020B0503020204020204" pitchFamily="34" charset="-122"/>
                <a:ea typeface="微软雅黑" panose="020B0503020204020204" pitchFamily="34" charset="-122"/>
              </a:rPr>
              <a:t>,…,G</a:t>
            </a:r>
            <a:r>
              <a:rPr lang="en-US" altLang="en-US" sz="2400" b="1" baseline="-25000" noProof="1">
                <a:solidFill>
                  <a:prstClr val="black"/>
                </a:solidFill>
                <a:latin typeface="微软雅黑" panose="020B0503020204020204" pitchFamily="34" charset="-122"/>
                <a:ea typeface="微软雅黑" panose="020B0503020204020204" pitchFamily="34" charset="-122"/>
              </a:rPr>
              <a:t>n</a:t>
            </a:r>
            <a:r>
              <a:rPr lang="zh-CN" altLang="en-US" sz="2400" b="1" dirty="0">
                <a:solidFill>
                  <a:prstClr val="black"/>
                </a:solidFill>
                <a:latin typeface="微软雅黑" panose="020B0503020204020204" pitchFamily="34" charset="-122"/>
                <a:ea typeface="微软雅黑" panose="020B0503020204020204" pitchFamily="34" charset="-122"/>
              </a:rPr>
              <a:t>和</a:t>
            </a:r>
            <a:r>
              <a:rPr lang="en-US" altLang="zh-CN" sz="2400" b="1" dirty="0">
                <a:solidFill>
                  <a:prstClr val="black"/>
                </a:solidFill>
                <a:latin typeface="微软雅黑" panose="020B0503020204020204" pitchFamily="34" charset="-122"/>
                <a:ea typeface="微软雅黑" panose="020B0503020204020204" pitchFamily="34" charset="-122"/>
              </a:rPr>
              <a:t>H</a:t>
            </a:r>
            <a:r>
              <a:rPr lang="zh-CN" altLang="en-US" sz="2400" b="1" dirty="0">
                <a:solidFill>
                  <a:prstClr val="black"/>
                </a:solidFill>
                <a:latin typeface="微软雅黑" panose="020B0503020204020204" pitchFamily="34" charset="-122"/>
                <a:ea typeface="微软雅黑" panose="020B0503020204020204" pitchFamily="34" charset="-122"/>
              </a:rPr>
              <a:t>的真值表，并利用定理</a:t>
            </a:r>
            <a:r>
              <a:rPr lang="en-US" altLang="zh-CN" sz="2400" b="1" dirty="0">
                <a:solidFill>
                  <a:prstClr val="black"/>
                </a:solidFill>
                <a:latin typeface="微软雅黑" panose="020B0503020204020204" pitchFamily="34" charset="-122"/>
                <a:ea typeface="微软雅黑" panose="020B0503020204020204" pitchFamily="34" charset="-122"/>
              </a:rPr>
              <a:t>2.6</a:t>
            </a:r>
            <a:r>
              <a:rPr lang="zh-CN" altLang="en-US" sz="2400" b="1" dirty="0">
                <a:solidFill>
                  <a:prstClr val="black"/>
                </a:solidFill>
                <a:latin typeface="微软雅黑" panose="020B0503020204020204" pitchFamily="34" charset="-122"/>
                <a:ea typeface="微软雅黑" panose="020B0503020204020204" pitchFamily="34" charset="-122"/>
              </a:rPr>
              <a:t>进行推理有效性的判别方法就</a:t>
            </a:r>
            <a:r>
              <a:rPr lang="zh-CN" altLang="en-US" sz="2400" b="1" dirty="0">
                <a:solidFill>
                  <a:srgbClr val="3333FF"/>
                </a:solidFill>
                <a:latin typeface="微软雅黑" panose="020B0503020204020204" pitchFamily="34" charset="-122"/>
                <a:ea typeface="微软雅黑" panose="020B0503020204020204" pitchFamily="34" charset="-122"/>
              </a:rPr>
              <a:t>称为真值表技术</a:t>
            </a:r>
            <a:r>
              <a:rPr lang="zh-CN" altLang="en-US" sz="2400" b="1" dirty="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7" name="Text Box 652"/>
          <p:cNvSpPr txBox="1">
            <a:spLocks noChangeArrowheads="1"/>
          </p:cNvSpPr>
          <p:nvPr/>
        </p:nvSpPr>
        <p:spPr bwMode="auto">
          <a:xfrm>
            <a:off x="523020" y="2307726"/>
            <a:ext cx="11579051" cy="4434686"/>
          </a:xfrm>
          <a:prstGeom prst="rect">
            <a:avLst/>
          </a:prstGeom>
          <a:solidFill>
            <a:schemeClr val="bg1">
              <a:lumMod val="85000"/>
              <a:lumOff val="0"/>
            </a:schemeClr>
          </a:solidFill>
          <a:ln w="9525">
            <a:solidFill>
              <a:srgbClr val="000000"/>
            </a:solidFill>
            <a:miter lim="800000"/>
          </a:ln>
        </p:spPr>
        <p:txBody>
          <a:bodyPr rot="0" vert="horz" wrap="square" lIns="91413" tIns="45707" rIns="91413" bIns="45707" anchor="t" anchorCtr="0" upright="1">
            <a:noAutofit/>
          </a:bodyPr>
          <a:lstStyle/>
          <a:p>
            <a:pPr algn="just" defTabSz="1219200">
              <a:lnSpc>
                <a:spcPct val="150000"/>
              </a:lnSpc>
              <a:defRPr/>
            </a:pPr>
            <a:r>
              <a:rPr lang="zh-CN" altLang="en-US" sz="24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rPr>
              <a:t>解题小贴士</a:t>
            </a:r>
            <a:r>
              <a:rPr lang="en-US" altLang="zh-CN" sz="24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rPr>
              <a:t>—</a:t>
            </a:r>
            <a:r>
              <a:rPr lang="zh-CN" altLang="en-US" sz="24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rPr>
              <a:t>判别推理有效的</a:t>
            </a:r>
            <a:r>
              <a:rPr lang="zh-CN" altLang="en-US" sz="2400" b="1" u="sng"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rPr>
              <a:t>真值表</a:t>
            </a:r>
            <a:r>
              <a:rPr lang="zh-CN" altLang="en-US" sz="24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rPr>
              <a:t>方法</a:t>
            </a:r>
            <a:endParaRPr lang="zh-CN" altLang="en-US" sz="24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endParaRPr>
          </a:p>
          <a:p>
            <a:pPr indent="133350" defTabSz="1219200">
              <a:lnSpc>
                <a:spcPct val="150000"/>
              </a:lnSpc>
              <a:defRPr/>
            </a:pP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首先构造公式</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G</a:t>
            </a:r>
            <a:r>
              <a:rPr lang="en-US" sz="2400" b="1" kern="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G</a:t>
            </a:r>
            <a:r>
              <a:rPr lang="en-US" sz="2400" b="1" kern="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2</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err="1">
                <a:solidFill>
                  <a:prstClr val="black"/>
                </a:solidFill>
                <a:latin typeface="微软雅黑" panose="020B0503020204020204" pitchFamily="34" charset="-122"/>
                <a:ea typeface="微软雅黑" panose="020B0503020204020204" pitchFamily="34" charset="-122"/>
                <a:cs typeface="黑体" panose="02010609060101010101" pitchFamily="49" charset="-122"/>
              </a:rPr>
              <a:t>G</a:t>
            </a:r>
            <a:r>
              <a:rPr lang="en-US" sz="2400" b="1" kern="0" baseline="-25000" dirty="0" err="1">
                <a:solidFill>
                  <a:prstClr val="black"/>
                </a:solidFill>
                <a:latin typeface="微软雅黑" panose="020B0503020204020204" pitchFamily="34" charset="-122"/>
                <a:ea typeface="微软雅黑" panose="020B0503020204020204" pitchFamily="34" charset="-122"/>
                <a:cs typeface="黑体" panose="02010609060101010101" pitchFamily="49" charset="-122"/>
              </a:rPr>
              <a:t>n</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H</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的真值表。</a:t>
            </a:r>
            <a:endPar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133350" defTabSz="1219200">
              <a:lnSpc>
                <a:spcPct val="150000"/>
              </a:lnSpc>
              <a:defRPr/>
            </a:pP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）如果对所有</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G</a:t>
            </a:r>
            <a:r>
              <a:rPr lang="en-US" sz="2400" b="1" kern="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G</a:t>
            </a:r>
            <a:r>
              <a:rPr lang="en-US" sz="2400" b="1" kern="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2</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err="1">
                <a:solidFill>
                  <a:prstClr val="black"/>
                </a:solidFill>
                <a:latin typeface="微软雅黑" panose="020B0503020204020204" pitchFamily="34" charset="-122"/>
                <a:ea typeface="微软雅黑" panose="020B0503020204020204" pitchFamily="34" charset="-122"/>
                <a:cs typeface="黑体" panose="02010609060101010101" pitchFamily="49" charset="-122"/>
              </a:rPr>
              <a:t>G</a:t>
            </a:r>
            <a:r>
              <a:rPr lang="en-US" sz="2400" b="1" kern="0" baseline="-25000" dirty="0" err="1">
                <a:solidFill>
                  <a:prstClr val="black"/>
                </a:solidFill>
                <a:latin typeface="微软雅黑" panose="020B0503020204020204" pitchFamily="34" charset="-122"/>
                <a:ea typeface="微软雅黑" panose="020B0503020204020204" pitchFamily="34" charset="-122"/>
                <a:cs typeface="黑体" panose="02010609060101010101" pitchFamily="49" charset="-122"/>
              </a:rPr>
              <a:t>n</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都为</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的行，其对应的</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H</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也为</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，或者对所有</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H</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为</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0</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的行，其对应的前提行中至少存在一个</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0</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，则</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H</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是</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G</a:t>
            </a:r>
            <a:r>
              <a:rPr lang="en-US" sz="2400" b="1" kern="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G</a:t>
            </a:r>
            <a:r>
              <a:rPr lang="en-US" sz="2400" b="1" kern="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2</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a:t>
            </a:r>
            <a:r>
              <a:rPr lang="en-US" sz="2400" b="1" kern="0" dirty="0" err="1">
                <a:solidFill>
                  <a:prstClr val="black"/>
                </a:solidFill>
                <a:latin typeface="微软雅黑" panose="020B0503020204020204" pitchFamily="34" charset="-122"/>
                <a:ea typeface="微软雅黑" panose="020B0503020204020204" pitchFamily="34" charset="-122"/>
                <a:cs typeface="黑体" panose="02010609060101010101" pitchFamily="49" charset="-122"/>
              </a:rPr>
              <a:t>G</a:t>
            </a:r>
            <a:r>
              <a:rPr lang="en-US" sz="2400" b="1" kern="0" baseline="-25000" dirty="0" err="1">
                <a:solidFill>
                  <a:prstClr val="black"/>
                </a:solidFill>
                <a:latin typeface="微软雅黑" panose="020B0503020204020204" pitchFamily="34" charset="-122"/>
                <a:ea typeface="微软雅黑" panose="020B0503020204020204" pitchFamily="34" charset="-122"/>
                <a:cs typeface="黑体" panose="02010609060101010101" pitchFamily="49" charset="-122"/>
              </a:rPr>
              <a:t>n</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的逻辑结果。</a:t>
            </a:r>
            <a:endPar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133350" defTabSz="1219200">
              <a:lnSpc>
                <a:spcPct val="150000"/>
              </a:lnSpc>
              <a:defRPr/>
            </a:pP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）如果存在</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G</a:t>
            </a:r>
            <a:r>
              <a:rPr lang="en-US" sz="2400" b="1" kern="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G</a:t>
            </a:r>
            <a:r>
              <a:rPr lang="en-US" sz="2400" b="1" kern="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2</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err="1">
                <a:solidFill>
                  <a:prstClr val="black"/>
                </a:solidFill>
                <a:latin typeface="微软雅黑" panose="020B0503020204020204" pitchFamily="34" charset="-122"/>
                <a:ea typeface="微软雅黑" panose="020B0503020204020204" pitchFamily="34" charset="-122"/>
                <a:cs typeface="黑体" panose="02010609060101010101" pitchFamily="49" charset="-122"/>
              </a:rPr>
              <a:t>G</a:t>
            </a:r>
            <a:r>
              <a:rPr lang="en-US" sz="2400" b="1" kern="0" baseline="-25000" dirty="0" err="1">
                <a:solidFill>
                  <a:prstClr val="black"/>
                </a:solidFill>
                <a:latin typeface="微软雅黑" panose="020B0503020204020204" pitchFamily="34" charset="-122"/>
                <a:ea typeface="微软雅黑" panose="020B0503020204020204" pitchFamily="34" charset="-122"/>
                <a:cs typeface="黑体" panose="02010609060101010101" pitchFamily="49" charset="-122"/>
              </a:rPr>
              <a:t>n</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都为</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的行，但其对应的</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H</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为</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0</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或者存在</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H</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为</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0</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的行，其对应的前提行都为</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，则</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H</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不是</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{G</a:t>
            </a:r>
            <a:r>
              <a:rPr lang="en-US" sz="2400" b="1" kern="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G</a:t>
            </a:r>
            <a:r>
              <a:rPr lang="en-US" sz="2400" b="1" kern="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2</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a:t>
            </a:r>
            <a:r>
              <a:rPr lang="en-US" sz="2400" b="1" kern="0" dirty="0" err="1">
                <a:solidFill>
                  <a:prstClr val="black"/>
                </a:solidFill>
                <a:latin typeface="微软雅黑" panose="020B0503020204020204" pitchFamily="34" charset="-122"/>
                <a:ea typeface="微软雅黑" panose="020B0503020204020204" pitchFamily="34" charset="-122"/>
                <a:cs typeface="黑体" panose="02010609060101010101" pitchFamily="49" charset="-122"/>
              </a:rPr>
              <a:t>G</a:t>
            </a:r>
            <a:r>
              <a:rPr lang="en-US" sz="2400" b="1" kern="0" baseline="-25000" dirty="0" err="1">
                <a:solidFill>
                  <a:prstClr val="black"/>
                </a:solidFill>
                <a:latin typeface="微软雅黑" panose="020B0503020204020204" pitchFamily="34" charset="-122"/>
                <a:ea typeface="微软雅黑" panose="020B0503020204020204" pitchFamily="34" charset="-122"/>
                <a:cs typeface="黑体" panose="02010609060101010101" pitchFamily="49" charset="-122"/>
              </a:rPr>
              <a:t>n</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的逻辑结果。</a:t>
            </a:r>
            <a:endPar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p:spTree>
    <p:custDataLst>
      <p:tags r:id="rId1"/>
    </p:custData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7" name="Rectangle 2"/>
          <p:cNvSpPr>
            <a:spLocks noGrp="1" noChangeArrowheads="1"/>
          </p:cNvSpPr>
          <p:nvPr>
            <p:ph type="title" idx="4294967295"/>
          </p:nvPr>
        </p:nvSpPr>
        <p:spPr>
          <a:xfrm>
            <a:off x="801200" y="98395"/>
            <a:ext cx="8064034" cy="923872"/>
          </a:xfrm>
        </p:spPr>
        <p:txBody>
          <a:bodyPr/>
          <a:lstStyle/>
          <a:p>
            <a:r>
              <a:rPr lang="zh-CN" altLang="en-US" dirty="0"/>
              <a:t>例</a:t>
            </a:r>
            <a:r>
              <a:rPr lang="en-US" altLang="zh-CN" dirty="0"/>
              <a:t>2.30</a:t>
            </a:r>
            <a:endParaRPr lang="en-US" altLang="zh-CN" dirty="0"/>
          </a:p>
        </p:txBody>
      </p:sp>
      <mc:AlternateContent xmlns:mc="http://schemas.openxmlformats.org/markup-compatibility/2006">
        <mc:Choice xmlns:a14="http://schemas.microsoft.com/office/drawing/2010/main" Requires="a14">
          <p:sp>
            <p:nvSpPr>
              <p:cNvPr id="139268" name="Rectangle 3"/>
              <p:cNvSpPr>
                <a:spLocks noGrp="1" noChangeArrowheads="1"/>
              </p:cNvSpPr>
              <p:nvPr>
                <p:ph type="body" idx="4294967295"/>
              </p:nvPr>
            </p:nvSpPr>
            <p:spPr>
              <a:xfrm>
                <a:off x="385828" y="951851"/>
                <a:ext cx="8064033" cy="2100141"/>
              </a:xfrm>
            </p:spPr>
            <p:txBody>
              <a:bodyPr>
                <a:noAutofit/>
              </a:bodyPr>
              <a:lstStyle/>
              <a:p>
                <a:pPr marL="0" indent="0">
                  <a:buNone/>
                </a:pPr>
                <a:r>
                  <a:rPr lang="zh-CN" altLang="zh-CN" dirty="0">
                    <a:solidFill>
                      <a:srgbClr val="C00000"/>
                    </a:solidFill>
                  </a:rPr>
                  <a:t>例</a:t>
                </a:r>
                <a:r>
                  <a:rPr lang="en-US" altLang="zh-CN" dirty="0">
                    <a:solidFill>
                      <a:srgbClr val="C00000"/>
                    </a:solidFill>
                  </a:rPr>
                  <a:t>2.30  </a:t>
                </a:r>
                <a:r>
                  <a:rPr lang="zh-CN" altLang="zh-CN" dirty="0"/>
                  <a:t>判断下列</a:t>
                </a:r>
                <a:r>
                  <a:rPr lang="en-US" altLang="zh-CN" dirty="0"/>
                  <a:t>H</a:t>
                </a:r>
                <a:r>
                  <a:rPr lang="zh-CN" altLang="zh-CN" dirty="0"/>
                  <a:t>是否是前提</a:t>
                </a:r>
                <a:r>
                  <a:rPr lang="en-US" altLang="zh-CN" dirty="0"/>
                  <a:t>G</a:t>
                </a:r>
                <a:r>
                  <a:rPr lang="en-US" altLang="zh-CN" baseline="-25000" dirty="0"/>
                  <a:t>1</a:t>
                </a:r>
                <a:r>
                  <a:rPr lang="zh-CN" altLang="zh-CN" dirty="0"/>
                  <a:t>，</a:t>
                </a:r>
                <a:r>
                  <a:rPr lang="en-US" altLang="zh-CN" dirty="0"/>
                  <a:t>G</a:t>
                </a:r>
                <a:r>
                  <a:rPr lang="en-US" altLang="zh-CN" baseline="-25000" dirty="0"/>
                  <a:t>2</a:t>
                </a:r>
                <a:r>
                  <a:rPr lang="zh-CN" altLang="zh-CN" dirty="0"/>
                  <a:t>的逻辑结果。</a:t>
                </a:r>
                <a:endParaRPr lang="zh-CN" altLang="zh-CN" dirty="0"/>
              </a:p>
              <a:p>
                <a:pPr marL="0" indent="0">
                  <a:buNone/>
                </a:pPr>
                <a:r>
                  <a:rPr lang="zh-CN" altLang="zh-CN" dirty="0"/>
                  <a:t>（</a:t>
                </a:r>
                <a:r>
                  <a:rPr lang="en-US" altLang="zh-CN" dirty="0"/>
                  <a:t>1</a:t>
                </a:r>
                <a:r>
                  <a:rPr lang="zh-CN" altLang="zh-CN" dirty="0"/>
                  <a:t>）</a:t>
                </a:r>
                <a:r>
                  <a:rPr lang="en-US" altLang="zh-CN" dirty="0"/>
                  <a:t> H</a:t>
                </a:r>
                <a:r>
                  <a:rPr lang="zh-CN" altLang="zh-CN" dirty="0"/>
                  <a:t>：</a:t>
                </a:r>
                <a:r>
                  <a:rPr lang="en-US" altLang="zh-CN" dirty="0"/>
                  <a:t>P</a:t>
                </a:r>
                <a:r>
                  <a:rPr lang="zh-CN" altLang="zh-CN" dirty="0"/>
                  <a:t>∧</a:t>
                </a:r>
                <a:r>
                  <a:rPr lang="en-US" altLang="zh-CN" dirty="0"/>
                  <a:t>Q</a:t>
                </a:r>
                <a:r>
                  <a:rPr lang="zh-CN" altLang="zh-CN" dirty="0"/>
                  <a:t>；</a:t>
                </a:r>
                <a:r>
                  <a:rPr lang="en-US" altLang="zh-CN" dirty="0"/>
                  <a:t>  G</a:t>
                </a:r>
                <a:r>
                  <a:rPr lang="en-US" altLang="zh-CN" baseline="-25000" dirty="0"/>
                  <a:t>1</a:t>
                </a:r>
                <a:r>
                  <a:rPr lang="zh-CN" altLang="zh-CN" dirty="0"/>
                  <a:t>：</a:t>
                </a:r>
                <a:r>
                  <a:rPr lang="en-US" altLang="zh-CN" dirty="0"/>
                  <a:t>P</a:t>
                </a:r>
                <a:r>
                  <a:rPr lang="zh-CN" altLang="zh-CN" dirty="0"/>
                  <a:t>；  </a:t>
                </a:r>
                <a:r>
                  <a:rPr lang="en-US" altLang="zh-CN" dirty="0"/>
                  <a:t>  G</a:t>
                </a:r>
                <a:r>
                  <a:rPr lang="en-US" altLang="zh-CN" baseline="-25000" dirty="0"/>
                  <a:t>2</a:t>
                </a:r>
                <a:r>
                  <a:rPr lang="zh-CN" altLang="zh-CN" dirty="0"/>
                  <a:t>：</a:t>
                </a:r>
                <a:r>
                  <a:rPr lang="en-US" altLang="zh-CN" dirty="0"/>
                  <a:t>Q</a:t>
                </a:r>
                <a:r>
                  <a:rPr lang="zh-CN" altLang="zh-CN" dirty="0"/>
                  <a:t>。</a:t>
                </a:r>
                <a:endParaRPr lang="zh-CN" altLang="zh-CN" dirty="0"/>
              </a:p>
              <a:p>
                <a:pPr marL="0" indent="0">
                  <a:buNone/>
                </a:pPr>
                <a:r>
                  <a:rPr lang="zh-CN" altLang="zh-CN" dirty="0"/>
                  <a:t>（</a:t>
                </a:r>
                <a:r>
                  <a:rPr lang="en-US" altLang="zh-CN" dirty="0"/>
                  <a:t>2</a:t>
                </a:r>
                <a:r>
                  <a:rPr lang="zh-CN" altLang="zh-CN" dirty="0"/>
                  <a:t>）</a:t>
                </a:r>
                <a:r>
                  <a:rPr lang="en-US" altLang="zh-CN" dirty="0"/>
                  <a:t> H</a:t>
                </a:r>
                <a:r>
                  <a:rPr lang="zh-CN" altLang="zh-CN" dirty="0"/>
                  <a:t>：</a:t>
                </a:r>
                <a14:m>
                  <m:oMath xmlns:m="http://schemas.openxmlformats.org/officeDocument/2006/math">
                    <m:r>
                      <a:rPr lang="en-US" altLang="zh-CN" i="1">
                        <a:latin typeface="Cambria Math" panose="02040503050406030204" pitchFamily="18" charset="0"/>
                      </a:rPr>
                      <m:t>¬</m:t>
                    </m:r>
                  </m:oMath>
                </a14:m>
                <a:r>
                  <a:rPr lang="en-US" altLang="zh-CN" dirty="0"/>
                  <a:t>P</a:t>
                </a:r>
                <a:r>
                  <a:rPr lang="zh-CN" altLang="zh-CN" dirty="0"/>
                  <a:t>；  </a:t>
                </a:r>
                <a:r>
                  <a:rPr lang="en-US" altLang="zh-CN" dirty="0"/>
                  <a:t>  G</a:t>
                </a:r>
                <a:r>
                  <a:rPr lang="en-US" altLang="zh-CN" baseline="-25000" dirty="0"/>
                  <a:t>1</a:t>
                </a:r>
                <a:r>
                  <a:rPr lang="zh-CN" altLang="zh-CN" dirty="0"/>
                  <a:t>：</a:t>
                </a:r>
                <a14:m>
                  <m:oMath xmlns:m="http://schemas.openxmlformats.org/officeDocument/2006/math">
                    <m:r>
                      <a:rPr lang="en-US" altLang="zh-CN" i="1">
                        <a:latin typeface="Cambria Math" panose="02040503050406030204" pitchFamily="18" charset="0"/>
                      </a:rPr>
                      <m:t>¬</m:t>
                    </m:r>
                  </m:oMath>
                </a14:m>
                <a:r>
                  <a:rPr lang="en-US" altLang="zh-CN" dirty="0"/>
                  <a:t>Q</a:t>
                </a:r>
                <a:r>
                  <a:rPr lang="zh-CN" altLang="zh-CN" dirty="0"/>
                  <a:t>；</a:t>
                </a:r>
                <a:r>
                  <a:rPr lang="en-US" altLang="zh-CN" dirty="0"/>
                  <a:t>  G</a:t>
                </a:r>
                <a:r>
                  <a:rPr lang="en-US" altLang="zh-CN" baseline="-25000" dirty="0"/>
                  <a:t>2</a:t>
                </a:r>
                <a:r>
                  <a:rPr lang="zh-CN" altLang="zh-CN" dirty="0"/>
                  <a:t>：</a:t>
                </a:r>
                <a:r>
                  <a:rPr lang="en-US" altLang="zh-CN" dirty="0"/>
                  <a:t>P</a:t>
                </a:r>
                <a:r>
                  <a:rPr lang="zh-CN" altLang="zh-CN" dirty="0"/>
                  <a:t>∨</a:t>
                </a:r>
                <a:r>
                  <a:rPr lang="en-US" altLang="zh-CN" dirty="0"/>
                  <a:t>Q</a:t>
                </a:r>
                <a:r>
                  <a:rPr lang="zh-CN" altLang="zh-CN" dirty="0"/>
                  <a:t>。</a:t>
                </a:r>
                <a:endParaRPr lang="zh-CN" altLang="zh-CN" dirty="0"/>
              </a:p>
              <a:p>
                <a:pPr marL="0" indent="0">
                  <a:buNone/>
                </a:pPr>
                <a:r>
                  <a:rPr lang="zh-CN" altLang="zh-CN" dirty="0"/>
                  <a:t>（</a:t>
                </a:r>
                <a:r>
                  <a:rPr lang="en-US" altLang="zh-CN" dirty="0"/>
                  <a:t>3</a:t>
                </a:r>
                <a:r>
                  <a:rPr lang="zh-CN" altLang="zh-CN" dirty="0"/>
                  <a:t>） </a:t>
                </a:r>
                <a:r>
                  <a:rPr lang="en-US" altLang="zh-CN" dirty="0"/>
                  <a:t>H</a:t>
                </a:r>
                <a:r>
                  <a:rPr lang="zh-CN" altLang="zh-CN" dirty="0"/>
                  <a:t>：</a:t>
                </a:r>
                <a:r>
                  <a:rPr lang="en-US" altLang="zh-CN" dirty="0"/>
                  <a:t>Q</a:t>
                </a:r>
                <a:r>
                  <a:rPr lang="zh-CN" altLang="zh-CN" dirty="0"/>
                  <a:t>； </a:t>
                </a:r>
                <a:r>
                  <a:rPr lang="en-US" altLang="zh-CN" dirty="0"/>
                  <a:t>    G</a:t>
                </a:r>
                <a:r>
                  <a:rPr lang="en-US" altLang="zh-CN" baseline="-25000" dirty="0"/>
                  <a:t>1</a:t>
                </a:r>
                <a:r>
                  <a:rPr lang="zh-CN" altLang="zh-CN" dirty="0"/>
                  <a:t>：</a:t>
                </a:r>
                <a14:m>
                  <m:oMath xmlns:m="http://schemas.openxmlformats.org/officeDocument/2006/math">
                    <m:r>
                      <a:rPr lang="en-US" altLang="zh-CN" i="1">
                        <a:latin typeface="Cambria Math" panose="02040503050406030204" pitchFamily="18" charset="0"/>
                      </a:rPr>
                      <m:t>¬</m:t>
                    </m:r>
                  </m:oMath>
                </a14:m>
                <a:r>
                  <a:rPr lang="en-US" altLang="zh-CN" dirty="0"/>
                  <a:t>P</a:t>
                </a:r>
                <a:r>
                  <a:rPr lang="zh-CN" altLang="zh-CN" dirty="0"/>
                  <a:t>； </a:t>
                </a:r>
                <a:r>
                  <a:rPr lang="en-US" altLang="zh-CN" dirty="0"/>
                  <a:t>  G</a:t>
                </a:r>
                <a:r>
                  <a:rPr lang="en-US" altLang="zh-CN" baseline="-25000" dirty="0"/>
                  <a:t>2</a:t>
                </a:r>
                <a:r>
                  <a:rPr lang="zh-CN" altLang="zh-CN" dirty="0"/>
                  <a:t>：</a:t>
                </a:r>
                <a:r>
                  <a:rPr lang="en-US" altLang="zh-CN" dirty="0"/>
                  <a:t>P→Q</a:t>
                </a:r>
                <a:r>
                  <a:rPr lang="zh-CN" altLang="zh-CN" dirty="0"/>
                  <a:t>。</a:t>
                </a:r>
                <a:endParaRPr lang="zh-CN" altLang="zh-CN" dirty="0"/>
              </a:p>
            </p:txBody>
          </p:sp>
        </mc:Choice>
        <mc:Fallback>
          <p:sp>
            <p:nvSpPr>
              <p:cNvPr id="139268" name="Rectangle 3"/>
              <p:cNvSpPr>
                <a:spLocks noRot="1" noChangeAspect="1" noMove="1" noResize="1" noEditPoints="1" noAdjustHandles="1" noChangeArrowheads="1" noChangeShapeType="1" noTextEdit="1"/>
              </p:cNvSpPr>
              <p:nvPr>
                <p:ph type="body" idx="4294967295"/>
              </p:nvPr>
            </p:nvSpPr>
            <p:spPr>
              <a:xfrm>
                <a:off x="385828" y="951851"/>
                <a:ext cx="8064033" cy="2100141"/>
              </a:xfrm>
              <a:blipFill rotWithShape="1">
                <a:blip r:embed="rId1"/>
                <a:stretch>
                  <a:fillRect l="-5" t="-30" r="7" b="-10241"/>
                </a:stretch>
              </a:blipFill>
            </p:spPr>
            <p:txBody>
              <a:bodyPr/>
              <a:lstStyle/>
              <a:p>
                <a:r>
                  <a:rPr lang="zh-CN" altLang="en-US">
                    <a:noFill/>
                  </a:rPr>
                  <a:t> </a:t>
                </a:r>
              </a:p>
            </p:txBody>
          </p:sp>
        </mc:Fallback>
      </mc:AlternateContent>
      <p:sp>
        <p:nvSpPr>
          <p:cNvPr id="139269" name="Rectangle 4"/>
          <p:cNvSpPr>
            <a:spLocks noChangeArrowheads="1"/>
          </p:cNvSpPr>
          <p:nvPr/>
        </p:nvSpPr>
        <p:spPr bwMode="auto">
          <a:xfrm>
            <a:off x="477368" y="3228195"/>
            <a:ext cx="647663" cy="461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defRPr/>
            </a:pPr>
            <a:r>
              <a:rPr lang="zh-CN" altLang="en-US" sz="2400" dirty="0">
                <a:solidFill>
                  <a:srgbClr val="C00000"/>
                </a:solidFill>
                <a:latin typeface="微软雅黑" panose="020B0503020204020204" pitchFamily="34" charset="-122"/>
                <a:ea typeface="微软雅黑" panose="020B0503020204020204" pitchFamily="34" charset="-122"/>
              </a:rPr>
              <a:t>解</a:t>
            </a:r>
            <a:endParaRPr lang="zh-CN" altLang="en-US" sz="2400" dirty="0">
              <a:solidFill>
                <a:srgbClr val="C00000"/>
              </a:solidFill>
              <a:latin typeface="微软雅黑" panose="020B0503020204020204" pitchFamily="34" charset="-122"/>
              <a:ea typeface="微软雅黑" panose="020B0503020204020204" pitchFamily="34" charset="-122"/>
            </a:endParaRPr>
          </a:p>
        </p:txBody>
      </p:sp>
      <p:graphicFrame>
        <p:nvGraphicFramePr>
          <p:cNvPr id="139270" name="Group 6"/>
          <p:cNvGraphicFramePr>
            <a:graphicFrameLocks noGrp="1"/>
          </p:cNvGraphicFramePr>
          <p:nvPr/>
        </p:nvGraphicFramePr>
        <p:xfrm>
          <a:off x="1118216" y="3429796"/>
          <a:ext cx="3533578" cy="2818582"/>
        </p:xfrm>
        <a:graphic>
          <a:graphicData uri="http://schemas.openxmlformats.org/drawingml/2006/table">
            <a:tbl>
              <a:tblPr/>
              <a:tblGrid>
                <a:gridCol w="609238"/>
                <a:gridCol w="609238"/>
                <a:gridCol w="852932"/>
                <a:gridCol w="852932"/>
                <a:gridCol w="609238"/>
              </a:tblGrid>
              <a:tr h="513901">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chemeClr val="bg1"/>
                          </a:solidFill>
                          <a:effectLst/>
                          <a:latin typeface="+mn-ea"/>
                          <a:ea typeface="+mn-ea"/>
                        </a:rPr>
                        <a:t>P</a:t>
                      </a:r>
                      <a:endParaRPr kumimoji="0" lang="en-US" altLang="zh-CN" sz="2400" b="1" i="0" u="none" strike="noStrike" cap="none" normalizeH="0" baseline="0" dirty="0">
                        <a:ln>
                          <a:noFill/>
                        </a:ln>
                        <a:solidFill>
                          <a:schemeClr val="bg1"/>
                        </a:solidFill>
                        <a:effectLst/>
                        <a:latin typeface="+mn-ea"/>
                        <a:ea typeface="+mn-ea"/>
                      </a:endParaRP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chemeClr val="bg1"/>
                          </a:solidFill>
                          <a:effectLst/>
                          <a:latin typeface="+mn-ea"/>
                          <a:ea typeface="+mn-ea"/>
                        </a:rPr>
                        <a:t>Q</a:t>
                      </a:r>
                      <a:endParaRPr kumimoji="0" lang="en-US" altLang="zh-CN" sz="2400" b="1" i="0" u="none" strike="noStrike" cap="none" normalizeH="0" baseline="0" dirty="0">
                        <a:ln>
                          <a:noFill/>
                        </a:ln>
                        <a:solidFill>
                          <a:schemeClr val="bg1"/>
                        </a:solidFill>
                        <a:effectLst/>
                        <a:latin typeface="+mn-ea"/>
                        <a:ea typeface="+mn-ea"/>
                      </a:endParaRP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chemeClr val="bg1"/>
                          </a:solidFill>
                          <a:effectLst/>
                          <a:latin typeface="+mn-ea"/>
                          <a:ea typeface="+mn-ea"/>
                        </a:rPr>
                        <a:t>G</a:t>
                      </a:r>
                      <a:r>
                        <a:rPr kumimoji="0" lang="en-US" altLang="zh-CN" sz="2400" b="1" i="0" u="none" strike="noStrike" cap="none" normalizeH="0" baseline="-25000" dirty="0">
                          <a:ln>
                            <a:noFill/>
                          </a:ln>
                          <a:solidFill>
                            <a:schemeClr val="bg1"/>
                          </a:solidFill>
                          <a:effectLst/>
                          <a:latin typeface="+mn-ea"/>
                          <a:ea typeface="+mn-ea"/>
                        </a:rPr>
                        <a:t>1</a:t>
                      </a:r>
                      <a:endParaRPr kumimoji="0" lang="en-US" altLang="zh-CN" sz="2400" b="1" i="0" u="none" strike="noStrike" cap="none" normalizeH="0" baseline="-25000" dirty="0">
                        <a:ln>
                          <a:noFill/>
                        </a:ln>
                        <a:solidFill>
                          <a:schemeClr val="bg1"/>
                        </a:solidFill>
                        <a:effectLst/>
                        <a:latin typeface="+mn-ea"/>
                        <a:ea typeface="+mn-ea"/>
                      </a:endParaRP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chemeClr val="bg1"/>
                          </a:solidFill>
                          <a:effectLst/>
                          <a:latin typeface="+mn-ea"/>
                          <a:ea typeface="+mn-ea"/>
                        </a:rPr>
                        <a:t>G</a:t>
                      </a:r>
                      <a:r>
                        <a:rPr kumimoji="0" lang="en-US" altLang="zh-CN" sz="2400" b="1" i="0" u="none" strike="noStrike" cap="none" normalizeH="0" baseline="-25000" dirty="0">
                          <a:ln>
                            <a:noFill/>
                          </a:ln>
                          <a:solidFill>
                            <a:schemeClr val="bg1"/>
                          </a:solidFill>
                          <a:effectLst/>
                          <a:latin typeface="+mn-ea"/>
                          <a:ea typeface="+mn-ea"/>
                        </a:rPr>
                        <a:t>2</a:t>
                      </a:r>
                      <a:endParaRPr kumimoji="0" lang="en-US" altLang="zh-CN" sz="2400" b="1" i="0" u="none" strike="noStrike" cap="none" normalizeH="0" baseline="-25000" dirty="0">
                        <a:ln>
                          <a:noFill/>
                        </a:ln>
                        <a:solidFill>
                          <a:schemeClr val="bg1"/>
                        </a:solidFill>
                        <a:effectLst/>
                        <a:latin typeface="+mn-ea"/>
                        <a:ea typeface="+mn-ea"/>
                      </a:endParaRP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chemeClr val="bg1"/>
                          </a:solidFill>
                          <a:effectLst/>
                          <a:latin typeface="+mn-ea"/>
                          <a:ea typeface="+mn-ea"/>
                        </a:rPr>
                        <a:t>H</a:t>
                      </a:r>
                      <a:endParaRPr kumimoji="0" lang="en-US" altLang="zh-CN" sz="2400" b="1" i="0" u="none" strike="noStrike" cap="none" normalizeH="0" baseline="0" dirty="0">
                        <a:ln>
                          <a:noFill/>
                        </a:ln>
                        <a:solidFill>
                          <a:schemeClr val="bg1"/>
                        </a:solidFill>
                        <a:effectLst/>
                        <a:latin typeface="+mn-ea"/>
                        <a:ea typeface="+mn-ea"/>
                      </a:endParaRP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tr>
              <a:tr h="4637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chemeClr val="tx1"/>
                          </a:solidFill>
                          <a:effectLst/>
                          <a:latin typeface="+mn-ea"/>
                          <a:ea typeface="+mn-ea"/>
                        </a:rPr>
                        <a:t>0</a:t>
                      </a:r>
                      <a:endParaRPr kumimoji="0" lang="en-US" altLang="zh-CN" sz="2400" b="1" i="0" u="none" strike="noStrike" cap="none" normalizeH="0" baseline="0" dirty="0">
                        <a:ln>
                          <a:noFill/>
                        </a:ln>
                        <a:solidFill>
                          <a:schemeClr val="tx1"/>
                        </a:solidFill>
                        <a:effectLst/>
                        <a:latin typeface="+mn-ea"/>
                        <a:ea typeface="+mn-ea"/>
                      </a:endParaRP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chemeClr val="tx1"/>
                          </a:solidFill>
                          <a:effectLst/>
                          <a:latin typeface="+mn-ea"/>
                          <a:ea typeface="+mn-ea"/>
                        </a:rPr>
                        <a:t>0</a:t>
                      </a:r>
                      <a:endParaRPr kumimoji="0" lang="en-US" altLang="zh-CN" sz="2400" b="1" i="0" u="none" strike="noStrike" cap="none" normalizeH="0" baseline="0" dirty="0">
                        <a:ln>
                          <a:noFill/>
                        </a:ln>
                        <a:solidFill>
                          <a:schemeClr val="tx1"/>
                        </a:solidFill>
                        <a:effectLst/>
                        <a:latin typeface="+mn-ea"/>
                        <a:ea typeface="+mn-ea"/>
                      </a:endParaRP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spcAft>
                          <a:spcPts val="0"/>
                        </a:spcAft>
                      </a:pPr>
                      <a:r>
                        <a:rPr lang="en-US" sz="2400" b="1" kern="0" dirty="0">
                          <a:solidFill>
                            <a:schemeClr val="tx1"/>
                          </a:solidFill>
                          <a:effectLst/>
                          <a:latin typeface="+mn-ea"/>
                          <a:ea typeface="+mn-ea"/>
                          <a:cs typeface="黑体" panose="02010609060101010101" pitchFamily="49" charset="-122"/>
                        </a:rPr>
                        <a:t>0</a:t>
                      </a:r>
                      <a:endParaRPr lang="zh-CN" sz="2400" b="1" kern="100" dirty="0">
                        <a:solidFill>
                          <a:schemeClr val="tx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solidFill>
                            <a:schemeClr val="tx1"/>
                          </a:solidFill>
                          <a:effectLst/>
                          <a:latin typeface="+mn-ea"/>
                          <a:ea typeface="+mn-ea"/>
                          <a:cs typeface="黑体" panose="02010609060101010101" pitchFamily="49" charset="-122"/>
                        </a:rPr>
                        <a:t>0</a:t>
                      </a:r>
                      <a:endParaRPr lang="zh-CN" sz="2400" b="1" kern="100" dirty="0">
                        <a:solidFill>
                          <a:schemeClr val="tx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solidFill>
                            <a:schemeClr val="tx1"/>
                          </a:solidFill>
                          <a:effectLst/>
                          <a:latin typeface="+mn-ea"/>
                          <a:ea typeface="+mn-ea"/>
                          <a:cs typeface="黑体" panose="02010609060101010101" pitchFamily="49" charset="-122"/>
                        </a:rPr>
                        <a:t>0</a:t>
                      </a:r>
                      <a:endParaRPr lang="zh-CN" sz="2400" b="1" kern="100" dirty="0">
                        <a:solidFill>
                          <a:schemeClr val="tx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r>
              <a:tr h="4637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chemeClr val="tx1"/>
                          </a:solidFill>
                          <a:effectLst/>
                          <a:latin typeface="+mn-ea"/>
                          <a:ea typeface="+mn-ea"/>
                        </a:rPr>
                        <a:t>0</a:t>
                      </a:r>
                      <a:endParaRPr kumimoji="0" lang="en-US" altLang="zh-CN" sz="2400" b="1" i="0" u="none" strike="noStrike" cap="none" normalizeH="0" baseline="0">
                        <a:ln>
                          <a:noFill/>
                        </a:ln>
                        <a:solidFill>
                          <a:schemeClr val="tx1"/>
                        </a:solidFill>
                        <a:effectLst/>
                        <a:latin typeface="+mn-ea"/>
                        <a:ea typeface="+mn-ea"/>
                      </a:endParaRP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chemeClr val="tx1"/>
                          </a:solidFill>
                          <a:effectLst/>
                          <a:latin typeface="+mn-ea"/>
                          <a:ea typeface="+mn-ea"/>
                        </a:rPr>
                        <a:t>1</a:t>
                      </a:r>
                      <a:endParaRPr kumimoji="0" lang="en-US" altLang="zh-CN" sz="2400" b="1" i="0" u="none" strike="noStrike" cap="none" normalizeH="0" baseline="0" dirty="0">
                        <a:ln>
                          <a:noFill/>
                        </a:ln>
                        <a:solidFill>
                          <a:schemeClr val="tx1"/>
                        </a:solidFill>
                        <a:effectLst/>
                        <a:latin typeface="+mn-ea"/>
                        <a:ea typeface="+mn-ea"/>
                      </a:endParaRP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spcAft>
                          <a:spcPts val="0"/>
                        </a:spcAft>
                      </a:pPr>
                      <a:r>
                        <a:rPr lang="en-US" sz="2400" b="1" kern="0">
                          <a:solidFill>
                            <a:schemeClr val="tx1"/>
                          </a:solidFill>
                          <a:effectLst/>
                          <a:latin typeface="+mn-ea"/>
                          <a:ea typeface="+mn-ea"/>
                          <a:cs typeface="黑体" panose="02010609060101010101" pitchFamily="49" charset="-122"/>
                        </a:rPr>
                        <a:t>0</a:t>
                      </a:r>
                      <a:endParaRPr lang="zh-CN" sz="2400" b="1" kern="100">
                        <a:solidFill>
                          <a:schemeClr val="tx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solidFill>
                            <a:schemeClr val="tx1"/>
                          </a:solidFill>
                          <a:effectLst/>
                          <a:latin typeface="+mn-ea"/>
                          <a:ea typeface="+mn-ea"/>
                          <a:cs typeface="黑体" panose="02010609060101010101" pitchFamily="49" charset="-122"/>
                        </a:rPr>
                        <a:t>1</a:t>
                      </a:r>
                      <a:endParaRPr lang="zh-CN" sz="2400" b="1" kern="100" dirty="0">
                        <a:solidFill>
                          <a:schemeClr val="tx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solidFill>
                            <a:schemeClr val="tx1"/>
                          </a:solidFill>
                          <a:effectLst/>
                          <a:latin typeface="+mn-ea"/>
                          <a:ea typeface="+mn-ea"/>
                          <a:cs typeface="黑体" panose="02010609060101010101" pitchFamily="49" charset="-122"/>
                        </a:rPr>
                        <a:t>0</a:t>
                      </a:r>
                      <a:endParaRPr lang="zh-CN" sz="2400" b="1" kern="100" dirty="0">
                        <a:solidFill>
                          <a:schemeClr val="tx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r>
              <a:tr h="4637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chemeClr val="tx1"/>
                          </a:solidFill>
                          <a:effectLst/>
                          <a:latin typeface="+mn-ea"/>
                          <a:ea typeface="+mn-ea"/>
                        </a:rPr>
                        <a:t>1</a:t>
                      </a:r>
                      <a:endParaRPr kumimoji="0" lang="en-US" altLang="zh-CN" sz="2400" b="1" i="0" u="none" strike="noStrike" cap="none" normalizeH="0" baseline="0">
                        <a:ln>
                          <a:noFill/>
                        </a:ln>
                        <a:solidFill>
                          <a:schemeClr val="tx1"/>
                        </a:solidFill>
                        <a:effectLst/>
                        <a:latin typeface="+mn-ea"/>
                        <a:ea typeface="+mn-ea"/>
                      </a:endParaRP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chemeClr val="tx1"/>
                          </a:solidFill>
                          <a:effectLst/>
                          <a:latin typeface="+mn-ea"/>
                          <a:ea typeface="+mn-ea"/>
                        </a:rPr>
                        <a:t>0</a:t>
                      </a:r>
                      <a:endParaRPr kumimoji="0" lang="en-US" altLang="zh-CN" sz="2400" b="1" i="0" u="none" strike="noStrike" cap="none" normalizeH="0" baseline="0" dirty="0">
                        <a:ln>
                          <a:noFill/>
                        </a:ln>
                        <a:solidFill>
                          <a:schemeClr val="tx1"/>
                        </a:solidFill>
                        <a:effectLst/>
                        <a:latin typeface="+mn-ea"/>
                        <a:ea typeface="+mn-ea"/>
                      </a:endParaRP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spcAft>
                          <a:spcPts val="0"/>
                        </a:spcAft>
                      </a:pPr>
                      <a:r>
                        <a:rPr lang="en-US" sz="2400" b="1" kern="0">
                          <a:solidFill>
                            <a:schemeClr val="tx1"/>
                          </a:solidFill>
                          <a:effectLst/>
                          <a:latin typeface="+mn-ea"/>
                          <a:ea typeface="+mn-ea"/>
                          <a:cs typeface="黑体" panose="02010609060101010101" pitchFamily="49" charset="-122"/>
                        </a:rPr>
                        <a:t>1</a:t>
                      </a:r>
                      <a:endParaRPr lang="zh-CN" sz="2400" b="1" kern="100">
                        <a:solidFill>
                          <a:schemeClr val="tx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solidFill>
                            <a:schemeClr val="tx1"/>
                          </a:solidFill>
                          <a:effectLst/>
                          <a:latin typeface="+mn-ea"/>
                          <a:ea typeface="+mn-ea"/>
                          <a:cs typeface="黑体" panose="02010609060101010101" pitchFamily="49" charset="-122"/>
                        </a:rPr>
                        <a:t>0</a:t>
                      </a:r>
                      <a:endParaRPr lang="zh-CN" sz="2400" b="1" kern="100" dirty="0">
                        <a:solidFill>
                          <a:schemeClr val="tx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solidFill>
                            <a:schemeClr val="tx1"/>
                          </a:solidFill>
                          <a:effectLst/>
                          <a:latin typeface="+mn-ea"/>
                          <a:ea typeface="+mn-ea"/>
                          <a:cs typeface="黑体" panose="02010609060101010101" pitchFamily="49" charset="-122"/>
                        </a:rPr>
                        <a:t>0</a:t>
                      </a:r>
                      <a:endParaRPr lang="zh-CN" sz="2400" b="1" kern="100" dirty="0">
                        <a:solidFill>
                          <a:schemeClr val="tx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r>
              <a:tr h="4637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chemeClr val="tx1"/>
                          </a:solidFill>
                          <a:effectLst/>
                          <a:latin typeface="+mn-ea"/>
                          <a:ea typeface="+mn-ea"/>
                        </a:rPr>
                        <a:t>1</a:t>
                      </a:r>
                      <a:endParaRPr kumimoji="0" lang="en-US" altLang="zh-CN" sz="2400" b="1" i="0" u="none" strike="noStrike" cap="none" normalizeH="0" baseline="0" dirty="0">
                        <a:ln>
                          <a:noFill/>
                        </a:ln>
                        <a:solidFill>
                          <a:schemeClr val="tx1"/>
                        </a:solidFill>
                        <a:effectLst/>
                        <a:latin typeface="+mn-ea"/>
                        <a:ea typeface="+mn-ea"/>
                      </a:endParaRP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chemeClr val="tx1"/>
                          </a:solidFill>
                          <a:effectLst/>
                          <a:latin typeface="+mn-ea"/>
                          <a:ea typeface="+mn-ea"/>
                        </a:rPr>
                        <a:t>1</a:t>
                      </a:r>
                      <a:endParaRPr kumimoji="0" lang="en-US" altLang="zh-CN" sz="2400" b="1" i="0" u="none" strike="noStrike" cap="none" normalizeH="0" baseline="0" dirty="0">
                        <a:ln>
                          <a:noFill/>
                        </a:ln>
                        <a:solidFill>
                          <a:schemeClr val="tx1"/>
                        </a:solidFill>
                        <a:effectLst/>
                        <a:latin typeface="+mn-ea"/>
                        <a:ea typeface="+mn-ea"/>
                      </a:endParaRP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spcAft>
                          <a:spcPts val="0"/>
                        </a:spcAft>
                      </a:pPr>
                      <a:r>
                        <a:rPr lang="en-US" sz="2400" b="1" kern="0" dirty="0">
                          <a:solidFill>
                            <a:srgbClr val="3333FF"/>
                          </a:solidFill>
                          <a:effectLst/>
                          <a:latin typeface="+mn-ea"/>
                          <a:ea typeface="+mn-ea"/>
                          <a:cs typeface="黑体" panose="02010609060101010101" pitchFamily="49" charset="-122"/>
                        </a:rPr>
                        <a:t>1</a:t>
                      </a:r>
                      <a:endParaRPr lang="zh-CN" sz="2400" b="1" kern="100" dirty="0">
                        <a:solidFill>
                          <a:srgbClr val="3333FF"/>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algn="ctr">
                        <a:spcAft>
                          <a:spcPts val="0"/>
                        </a:spcAft>
                      </a:pPr>
                      <a:r>
                        <a:rPr lang="en-US" sz="2400" b="1" kern="0" dirty="0">
                          <a:solidFill>
                            <a:srgbClr val="3333FF"/>
                          </a:solidFill>
                          <a:effectLst/>
                          <a:latin typeface="+mn-ea"/>
                          <a:ea typeface="+mn-ea"/>
                          <a:cs typeface="黑体" panose="02010609060101010101" pitchFamily="49" charset="-122"/>
                        </a:rPr>
                        <a:t>1</a:t>
                      </a:r>
                      <a:endParaRPr lang="zh-CN" sz="2400" b="1" kern="100" dirty="0">
                        <a:solidFill>
                          <a:srgbClr val="3333FF"/>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algn="ctr">
                        <a:spcAft>
                          <a:spcPts val="0"/>
                        </a:spcAft>
                      </a:pPr>
                      <a:r>
                        <a:rPr lang="en-US" sz="2400" b="1" kern="0" dirty="0">
                          <a:solidFill>
                            <a:srgbClr val="3333FF"/>
                          </a:solidFill>
                          <a:effectLst/>
                          <a:latin typeface="+mn-ea"/>
                          <a:ea typeface="+mn-ea"/>
                          <a:cs typeface="黑体" panose="02010609060101010101" pitchFamily="49" charset="-122"/>
                        </a:rPr>
                        <a:t>1</a:t>
                      </a:r>
                      <a:endParaRPr lang="zh-CN" sz="2400" b="1" kern="100" dirty="0">
                        <a:solidFill>
                          <a:srgbClr val="3333FF"/>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r>
              <a:tr h="449485">
                <a:tc gridSpan="5">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(1)</a:t>
                      </a:r>
                      <a:endParaRPr kumimoji="0" lang="en-US" altLang="zh-CN" sz="2400" b="1" i="0" u="none" strike="noStrike" cap="none" normalizeH="0" baseline="0" dirty="0">
                        <a:ln>
                          <a:noFill/>
                        </a:ln>
                        <a:solidFill>
                          <a:srgbClr val="000000"/>
                        </a:solidFill>
                        <a:effectLst/>
                        <a:latin typeface="+mn-ea"/>
                        <a:ea typeface="+mn-ea"/>
                      </a:endParaRP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c hMerge="1">
                  <a:tcPr/>
                </a:tc>
                <a:tc hMerge="1">
                  <a:tcPr/>
                </a:tc>
              </a:tr>
            </a:tbl>
          </a:graphicData>
        </a:graphic>
      </p:graphicFrame>
      <p:graphicFrame>
        <p:nvGraphicFramePr>
          <p:cNvPr id="139316" name="Group 52"/>
          <p:cNvGraphicFramePr>
            <a:graphicFrameLocks noGrp="1"/>
          </p:cNvGraphicFramePr>
          <p:nvPr/>
        </p:nvGraphicFramePr>
        <p:xfrm>
          <a:off x="4860426" y="3427407"/>
          <a:ext cx="3302910" cy="2818586"/>
        </p:xfrm>
        <a:graphic>
          <a:graphicData uri="http://schemas.openxmlformats.org/drawingml/2006/table">
            <a:tbl>
              <a:tblPr/>
              <a:tblGrid>
                <a:gridCol w="569763"/>
                <a:gridCol w="556912"/>
                <a:gridCol w="809661"/>
                <a:gridCol w="796811"/>
                <a:gridCol w="569763"/>
              </a:tblGrid>
              <a:tr h="52401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chemeClr val="bg1"/>
                          </a:solidFill>
                          <a:effectLst/>
                          <a:latin typeface="+mn-ea"/>
                          <a:ea typeface="+mn-ea"/>
                        </a:rPr>
                        <a:t>P</a:t>
                      </a:r>
                      <a:endParaRPr kumimoji="0" lang="en-US" altLang="zh-CN" sz="2400" b="1" i="0" u="none" strike="noStrike" cap="none" normalizeH="0" baseline="0" dirty="0">
                        <a:ln>
                          <a:noFill/>
                        </a:ln>
                        <a:solidFill>
                          <a:schemeClr val="bg1"/>
                        </a:solidFill>
                        <a:effectLst/>
                        <a:latin typeface="+mn-ea"/>
                        <a:ea typeface="+mn-ea"/>
                      </a:endParaRP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chemeClr val="bg1"/>
                          </a:solidFill>
                          <a:effectLst/>
                          <a:latin typeface="+mn-ea"/>
                          <a:ea typeface="+mn-ea"/>
                        </a:rPr>
                        <a:t>Q</a:t>
                      </a:r>
                      <a:endParaRPr kumimoji="0" lang="en-US" altLang="zh-CN" sz="2400" b="1" i="0" u="none" strike="noStrike" cap="none" normalizeH="0" baseline="0" dirty="0">
                        <a:ln>
                          <a:noFill/>
                        </a:ln>
                        <a:solidFill>
                          <a:schemeClr val="bg1"/>
                        </a:solidFill>
                        <a:effectLst/>
                        <a:latin typeface="+mn-ea"/>
                        <a:ea typeface="+mn-ea"/>
                      </a:endParaRP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chemeClr val="bg1"/>
                          </a:solidFill>
                          <a:effectLst/>
                          <a:latin typeface="+mn-ea"/>
                          <a:ea typeface="+mn-ea"/>
                        </a:rPr>
                        <a:t>G</a:t>
                      </a:r>
                      <a:r>
                        <a:rPr kumimoji="0" lang="en-US" altLang="zh-CN" sz="2400" b="1" i="0" u="none" strike="noStrike" cap="none" normalizeH="0" baseline="-25000" dirty="0">
                          <a:ln>
                            <a:noFill/>
                          </a:ln>
                          <a:solidFill>
                            <a:schemeClr val="bg1"/>
                          </a:solidFill>
                          <a:effectLst/>
                          <a:latin typeface="+mn-ea"/>
                          <a:ea typeface="+mn-ea"/>
                        </a:rPr>
                        <a:t>1</a:t>
                      </a:r>
                      <a:endParaRPr kumimoji="0" lang="en-US" altLang="zh-CN" sz="2400" b="1" i="0" u="none" strike="noStrike" cap="none" normalizeH="0" baseline="-25000" dirty="0">
                        <a:ln>
                          <a:noFill/>
                        </a:ln>
                        <a:solidFill>
                          <a:schemeClr val="bg1"/>
                        </a:solidFill>
                        <a:effectLst/>
                        <a:latin typeface="+mn-ea"/>
                        <a:ea typeface="+mn-ea"/>
                      </a:endParaRP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chemeClr val="bg1"/>
                          </a:solidFill>
                          <a:effectLst/>
                          <a:latin typeface="+mn-ea"/>
                          <a:ea typeface="+mn-ea"/>
                        </a:rPr>
                        <a:t>G</a:t>
                      </a:r>
                      <a:r>
                        <a:rPr kumimoji="0" lang="en-US" altLang="zh-CN" sz="2400" b="1" i="0" u="none" strike="noStrike" cap="none" normalizeH="0" baseline="-25000" dirty="0">
                          <a:ln>
                            <a:noFill/>
                          </a:ln>
                          <a:solidFill>
                            <a:schemeClr val="bg1"/>
                          </a:solidFill>
                          <a:effectLst/>
                          <a:latin typeface="+mn-ea"/>
                          <a:ea typeface="+mn-ea"/>
                        </a:rPr>
                        <a:t>2</a:t>
                      </a:r>
                      <a:endParaRPr kumimoji="0" lang="en-US" altLang="zh-CN" sz="2400" b="1" i="0" u="none" strike="noStrike" cap="none" normalizeH="0" baseline="-25000" dirty="0">
                        <a:ln>
                          <a:noFill/>
                        </a:ln>
                        <a:solidFill>
                          <a:schemeClr val="bg1"/>
                        </a:solidFill>
                        <a:effectLst/>
                        <a:latin typeface="+mn-ea"/>
                        <a:ea typeface="+mn-ea"/>
                      </a:endParaRP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chemeClr val="bg1"/>
                          </a:solidFill>
                          <a:effectLst/>
                          <a:latin typeface="+mn-ea"/>
                          <a:ea typeface="+mn-ea"/>
                        </a:rPr>
                        <a:t>H</a:t>
                      </a:r>
                      <a:endParaRPr kumimoji="0" lang="en-US" altLang="zh-CN" sz="2400" b="1" i="0" u="none" strike="noStrike" cap="none" normalizeH="0" baseline="0" dirty="0">
                        <a:ln>
                          <a:noFill/>
                        </a:ln>
                        <a:solidFill>
                          <a:schemeClr val="bg1"/>
                        </a:solidFill>
                        <a:effectLst/>
                        <a:latin typeface="+mn-ea"/>
                        <a:ea typeface="+mn-ea"/>
                      </a:endParaRP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tr>
              <a:tr h="45833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6600CC"/>
                          </a:solidFill>
                          <a:effectLst/>
                          <a:latin typeface="+mn-ea"/>
                          <a:ea typeface="+mn-ea"/>
                        </a:rPr>
                        <a:t>0</a:t>
                      </a:r>
                      <a:endParaRPr kumimoji="0" lang="en-US" altLang="zh-CN" sz="2400" b="1" i="0" u="none" strike="noStrike" cap="none" normalizeH="0" baseline="0">
                        <a:ln>
                          <a:noFill/>
                        </a:ln>
                        <a:solidFill>
                          <a:srgbClr val="6600CC"/>
                        </a:solidFill>
                        <a:effectLst/>
                        <a:latin typeface="+mn-ea"/>
                        <a:ea typeface="+mn-ea"/>
                      </a:endParaRPr>
                    </a:p>
                  </a:txBody>
                  <a:tcPr marL="35997" marR="35997" marT="35997" marB="3599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6600CC"/>
                          </a:solidFill>
                          <a:effectLst/>
                          <a:latin typeface="+mn-ea"/>
                          <a:ea typeface="+mn-ea"/>
                        </a:rPr>
                        <a:t>0</a:t>
                      </a:r>
                      <a:endParaRPr kumimoji="0" lang="en-US" altLang="zh-CN" sz="2400" b="1" i="0" u="none" strike="noStrike" cap="none" normalizeH="0" baseline="0">
                        <a:ln>
                          <a:noFill/>
                        </a:ln>
                        <a:solidFill>
                          <a:srgbClr val="6600CC"/>
                        </a:solidFill>
                        <a:effectLst/>
                        <a:latin typeface="+mn-ea"/>
                        <a:ea typeface="+mn-ea"/>
                      </a:endParaRPr>
                    </a:p>
                  </a:txBody>
                  <a:tcPr marL="35997" marR="35997" marT="35997" marB="3599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spcAft>
                          <a:spcPts val="0"/>
                        </a:spcAft>
                      </a:pPr>
                      <a:r>
                        <a:rPr lang="en-US" sz="2400" b="1" kern="0" dirty="0">
                          <a:effectLst/>
                          <a:latin typeface="+mn-ea"/>
                          <a:ea typeface="+mn-ea"/>
                          <a:cs typeface="黑体" panose="02010609060101010101" pitchFamily="49" charset="-122"/>
                        </a:rPr>
                        <a:t>1</a:t>
                      </a:r>
                      <a:endParaRPr lang="zh-CN" sz="2400" b="1" kern="100" dirty="0">
                        <a:effectLst/>
                        <a:latin typeface="+mn-ea"/>
                        <a:ea typeface="+mn-ea"/>
                        <a:cs typeface="黑体" panose="02010609060101010101" pitchFamily="49" charset="-122"/>
                      </a:endParaRPr>
                    </a:p>
                  </a:txBody>
                  <a:tcPr marL="17775" marR="17775"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4B836"/>
                    </a:solidFill>
                  </a:tcPr>
                </a:tc>
                <a:tc>
                  <a:txBody>
                    <a:bodyPr/>
                    <a:lstStyle/>
                    <a:p>
                      <a:pPr algn="ctr">
                        <a:spcAft>
                          <a:spcPts val="0"/>
                        </a:spcAft>
                      </a:pPr>
                      <a:r>
                        <a:rPr lang="en-US" sz="2400" b="1" kern="0" dirty="0">
                          <a:effectLst/>
                          <a:latin typeface="+mn-ea"/>
                          <a:ea typeface="+mn-ea"/>
                          <a:cs typeface="黑体" panose="02010609060101010101" pitchFamily="49" charset="-122"/>
                        </a:rPr>
                        <a:t>0</a:t>
                      </a:r>
                      <a:endParaRPr lang="zh-CN" sz="2400" b="1" kern="100" dirty="0">
                        <a:effectLst/>
                        <a:latin typeface="+mn-ea"/>
                        <a:ea typeface="+mn-ea"/>
                        <a:cs typeface="黑体" panose="02010609060101010101" pitchFamily="49" charset="-122"/>
                      </a:endParaRPr>
                    </a:p>
                  </a:txBody>
                  <a:tcPr marL="17775" marR="17775"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4B836"/>
                    </a:solidFill>
                  </a:tcPr>
                </a:tc>
                <a:tc>
                  <a:txBody>
                    <a:bodyPr/>
                    <a:lstStyle/>
                    <a:p>
                      <a:pPr algn="ctr">
                        <a:spcAft>
                          <a:spcPts val="0"/>
                        </a:spcAft>
                      </a:pPr>
                      <a:r>
                        <a:rPr lang="en-US" sz="2400" b="1" kern="0" dirty="0">
                          <a:effectLst/>
                          <a:latin typeface="+mn-ea"/>
                          <a:ea typeface="+mn-ea"/>
                          <a:cs typeface="黑体" panose="02010609060101010101" pitchFamily="49" charset="-122"/>
                        </a:rPr>
                        <a:t>1</a:t>
                      </a:r>
                      <a:endParaRPr lang="zh-CN" sz="2400" b="1" kern="100" dirty="0">
                        <a:effectLst/>
                        <a:latin typeface="+mn-ea"/>
                        <a:ea typeface="+mn-ea"/>
                        <a:cs typeface="黑体" panose="02010609060101010101" pitchFamily="49" charset="-122"/>
                      </a:endParaRPr>
                    </a:p>
                  </a:txBody>
                  <a:tcPr marL="17775" marR="17775"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4B836"/>
                    </a:solidFill>
                  </a:tcPr>
                </a:tc>
              </a:tr>
              <a:tr h="45833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6600CC"/>
                          </a:solidFill>
                          <a:effectLst/>
                          <a:latin typeface="+mn-ea"/>
                          <a:ea typeface="+mn-ea"/>
                        </a:rPr>
                        <a:t>0</a:t>
                      </a:r>
                      <a:endParaRPr kumimoji="0" lang="en-US" altLang="zh-CN" sz="2400" b="1" i="0" u="none" strike="noStrike" cap="none" normalizeH="0" baseline="0">
                        <a:ln>
                          <a:noFill/>
                        </a:ln>
                        <a:solidFill>
                          <a:srgbClr val="6600CC"/>
                        </a:solidFill>
                        <a:effectLst/>
                        <a:latin typeface="+mn-ea"/>
                        <a:ea typeface="+mn-ea"/>
                      </a:endParaRPr>
                    </a:p>
                  </a:txBody>
                  <a:tcPr marL="35997" marR="35997" marT="35997" marB="3599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6600CC"/>
                          </a:solidFill>
                          <a:effectLst/>
                          <a:latin typeface="+mn-ea"/>
                          <a:ea typeface="+mn-ea"/>
                        </a:rPr>
                        <a:t>1</a:t>
                      </a:r>
                      <a:endParaRPr kumimoji="0" lang="en-US" altLang="zh-CN" sz="2400" b="1" i="0" u="none" strike="noStrike" cap="none" normalizeH="0" baseline="0" dirty="0">
                        <a:ln>
                          <a:noFill/>
                        </a:ln>
                        <a:solidFill>
                          <a:srgbClr val="6600CC"/>
                        </a:solidFill>
                        <a:effectLst/>
                        <a:latin typeface="+mn-ea"/>
                        <a:ea typeface="+mn-ea"/>
                      </a:endParaRPr>
                    </a:p>
                  </a:txBody>
                  <a:tcPr marL="35997" marR="35997" marT="35997" marB="3599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spcAft>
                          <a:spcPts val="0"/>
                        </a:spcAft>
                      </a:pPr>
                      <a:r>
                        <a:rPr lang="en-US" sz="2400" b="1" kern="0" dirty="0">
                          <a:effectLst/>
                          <a:latin typeface="+mn-ea"/>
                          <a:ea typeface="+mn-ea"/>
                          <a:cs typeface="黑体" panose="02010609060101010101" pitchFamily="49" charset="-122"/>
                        </a:rPr>
                        <a:t>0</a:t>
                      </a:r>
                      <a:endParaRPr lang="zh-CN" sz="2400" b="1" kern="100" dirty="0">
                        <a:effectLst/>
                        <a:latin typeface="+mn-ea"/>
                        <a:ea typeface="+mn-ea"/>
                        <a:cs typeface="黑体" panose="02010609060101010101" pitchFamily="49" charset="-122"/>
                      </a:endParaRPr>
                    </a:p>
                  </a:txBody>
                  <a:tcPr marL="17775" marR="17775"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4B836"/>
                    </a:solidFill>
                  </a:tcPr>
                </a:tc>
                <a:tc>
                  <a:txBody>
                    <a:bodyPr/>
                    <a:lstStyle/>
                    <a:p>
                      <a:pPr algn="ctr">
                        <a:spcAft>
                          <a:spcPts val="0"/>
                        </a:spcAft>
                      </a:pPr>
                      <a:r>
                        <a:rPr lang="en-US" sz="2400" b="1" kern="0">
                          <a:effectLst/>
                          <a:latin typeface="+mn-ea"/>
                          <a:ea typeface="+mn-ea"/>
                          <a:cs typeface="黑体" panose="02010609060101010101" pitchFamily="49" charset="-122"/>
                        </a:rPr>
                        <a:t>1</a:t>
                      </a:r>
                      <a:endParaRPr lang="zh-CN" sz="2400" b="1" kern="100">
                        <a:effectLst/>
                        <a:latin typeface="+mn-ea"/>
                        <a:ea typeface="+mn-ea"/>
                        <a:cs typeface="黑体" panose="02010609060101010101" pitchFamily="49" charset="-122"/>
                      </a:endParaRPr>
                    </a:p>
                  </a:txBody>
                  <a:tcPr marL="17775" marR="17775"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4B836"/>
                    </a:solidFill>
                  </a:tcPr>
                </a:tc>
                <a:tc>
                  <a:txBody>
                    <a:bodyPr/>
                    <a:lstStyle/>
                    <a:p>
                      <a:pPr algn="ctr">
                        <a:spcAft>
                          <a:spcPts val="0"/>
                        </a:spcAft>
                      </a:pPr>
                      <a:r>
                        <a:rPr lang="en-US" sz="2400" b="1" kern="0" dirty="0">
                          <a:effectLst/>
                          <a:latin typeface="+mn-ea"/>
                          <a:ea typeface="+mn-ea"/>
                          <a:cs typeface="黑体" panose="02010609060101010101" pitchFamily="49" charset="-122"/>
                        </a:rPr>
                        <a:t>1</a:t>
                      </a:r>
                      <a:endParaRPr lang="zh-CN" sz="2400" b="1" kern="100" dirty="0">
                        <a:effectLst/>
                        <a:latin typeface="+mn-ea"/>
                        <a:ea typeface="+mn-ea"/>
                        <a:cs typeface="黑体" panose="02010609060101010101" pitchFamily="49" charset="-122"/>
                      </a:endParaRPr>
                    </a:p>
                  </a:txBody>
                  <a:tcPr marL="17775" marR="17775"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4B836"/>
                    </a:solidFill>
                  </a:tcPr>
                </a:tc>
              </a:tr>
              <a:tr h="459791">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FFFF00"/>
                          </a:solidFill>
                          <a:effectLst/>
                          <a:latin typeface="+mn-ea"/>
                          <a:ea typeface="+mn-ea"/>
                        </a:rPr>
                        <a:t>1</a:t>
                      </a:r>
                      <a:endParaRPr kumimoji="0" lang="en-US" altLang="zh-CN" sz="2400" b="1" i="0" u="none" strike="noStrike" cap="none" normalizeH="0" baseline="0">
                        <a:ln>
                          <a:noFill/>
                        </a:ln>
                        <a:solidFill>
                          <a:srgbClr val="FFFF00"/>
                        </a:solidFill>
                        <a:effectLst/>
                        <a:latin typeface="+mn-ea"/>
                        <a:ea typeface="+mn-ea"/>
                      </a:endParaRPr>
                    </a:p>
                  </a:txBody>
                  <a:tcPr marL="35997" marR="35997" marT="35997" marB="3599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FFFF00"/>
                          </a:solidFill>
                          <a:effectLst/>
                          <a:latin typeface="+mn-ea"/>
                          <a:ea typeface="+mn-ea"/>
                        </a:rPr>
                        <a:t>0</a:t>
                      </a:r>
                      <a:endParaRPr kumimoji="0" lang="en-US" altLang="zh-CN" sz="2400" b="1" i="0" u="none" strike="noStrike" cap="none" normalizeH="0" baseline="0">
                        <a:ln>
                          <a:noFill/>
                        </a:ln>
                        <a:solidFill>
                          <a:srgbClr val="FFFF00"/>
                        </a:solidFill>
                        <a:effectLst/>
                        <a:latin typeface="+mn-ea"/>
                        <a:ea typeface="+mn-ea"/>
                      </a:endParaRPr>
                    </a:p>
                  </a:txBody>
                  <a:tcPr marL="35997" marR="35997" marT="35997" marB="3599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spcAft>
                          <a:spcPts val="0"/>
                        </a:spcAft>
                      </a:pPr>
                      <a:r>
                        <a:rPr lang="en-US" sz="2400" b="1" kern="0" dirty="0">
                          <a:solidFill>
                            <a:srgbClr val="C00000"/>
                          </a:solidFill>
                          <a:effectLst/>
                          <a:latin typeface="+mn-ea"/>
                          <a:ea typeface="+mn-ea"/>
                          <a:cs typeface="黑体" panose="02010609060101010101" pitchFamily="49" charset="-122"/>
                        </a:rPr>
                        <a:t>1</a:t>
                      </a:r>
                      <a:endParaRPr lang="zh-CN" sz="2400" b="1" kern="100" dirty="0">
                        <a:solidFill>
                          <a:srgbClr val="C00000"/>
                        </a:solidFill>
                        <a:effectLst/>
                        <a:latin typeface="+mn-ea"/>
                        <a:ea typeface="+mn-ea"/>
                        <a:cs typeface="黑体" panose="02010609060101010101" pitchFamily="49" charset="-122"/>
                      </a:endParaRPr>
                    </a:p>
                  </a:txBody>
                  <a:tcPr marL="17775" marR="17775"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solidFill>
                            <a:srgbClr val="C00000"/>
                          </a:solidFill>
                          <a:effectLst/>
                          <a:latin typeface="+mn-ea"/>
                          <a:ea typeface="+mn-ea"/>
                          <a:cs typeface="黑体" panose="02010609060101010101" pitchFamily="49" charset="-122"/>
                        </a:rPr>
                        <a:t>1</a:t>
                      </a:r>
                      <a:endParaRPr lang="zh-CN" sz="2400" b="1" kern="100" dirty="0">
                        <a:solidFill>
                          <a:srgbClr val="C00000"/>
                        </a:solidFill>
                        <a:effectLst/>
                        <a:latin typeface="+mn-ea"/>
                        <a:ea typeface="+mn-ea"/>
                        <a:cs typeface="黑体" panose="02010609060101010101" pitchFamily="49" charset="-122"/>
                      </a:endParaRPr>
                    </a:p>
                  </a:txBody>
                  <a:tcPr marL="17775" marR="17775"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solidFill>
                            <a:srgbClr val="C00000"/>
                          </a:solidFill>
                          <a:effectLst/>
                          <a:latin typeface="+mn-ea"/>
                          <a:ea typeface="+mn-ea"/>
                          <a:cs typeface="黑体" panose="02010609060101010101" pitchFamily="49" charset="-122"/>
                        </a:rPr>
                        <a:t>0</a:t>
                      </a:r>
                      <a:endParaRPr lang="zh-CN" sz="2400" b="1" kern="100" dirty="0">
                        <a:solidFill>
                          <a:srgbClr val="C00000"/>
                        </a:solidFill>
                        <a:effectLst/>
                        <a:latin typeface="+mn-ea"/>
                        <a:ea typeface="+mn-ea"/>
                        <a:cs typeface="黑体" panose="02010609060101010101" pitchFamily="49" charset="-122"/>
                      </a:endParaRPr>
                    </a:p>
                  </a:txBody>
                  <a:tcPr marL="17775" marR="17775"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r>
              <a:tr h="45833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FFFF00"/>
                          </a:solidFill>
                          <a:effectLst/>
                          <a:latin typeface="+mn-ea"/>
                          <a:ea typeface="+mn-ea"/>
                        </a:rPr>
                        <a:t>1</a:t>
                      </a:r>
                      <a:endParaRPr kumimoji="0" lang="en-US" altLang="zh-CN" sz="2400" b="1" i="0" u="none" strike="noStrike" cap="none" normalizeH="0" baseline="0">
                        <a:ln>
                          <a:noFill/>
                        </a:ln>
                        <a:solidFill>
                          <a:srgbClr val="FFFF00"/>
                        </a:solidFill>
                        <a:effectLst/>
                        <a:latin typeface="+mn-ea"/>
                        <a:ea typeface="+mn-ea"/>
                      </a:endParaRPr>
                    </a:p>
                  </a:txBody>
                  <a:tcPr marL="35997" marR="35997" marT="35997" marB="3599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FFFF00"/>
                          </a:solidFill>
                          <a:effectLst/>
                          <a:latin typeface="+mn-ea"/>
                          <a:ea typeface="+mn-ea"/>
                        </a:rPr>
                        <a:t>1</a:t>
                      </a:r>
                      <a:endParaRPr kumimoji="0" lang="en-US" altLang="zh-CN" sz="2400" b="1" i="0" u="none" strike="noStrike" cap="none" normalizeH="0" baseline="0">
                        <a:ln>
                          <a:noFill/>
                        </a:ln>
                        <a:solidFill>
                          <a:srgbClr val="FFFF00"/>
                        </a:solidFill>
                        <a:effectLst/>
                        <a:latin typeface="+mn-ea"/>
                        <a:ea typeface="+mn-ea"/>
                      </a:endParaRPr>
                    </a:p>
                  </a:txBody>
                  <a:tcPr marL="35997" marR="35997" marT="35997" marB="3599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spcAft>
                          <a:spcPts val="0"/>
                        </a:spcAft>
                      </a:pPr>
                      <a:r>
                        <a:rPr lang="en-US" sz="2400" b="1" kern="0" dirty="0">
                          <a:effectLst/>
                          <a:latin typeface="+mn-ea"/>
                          <a:ea typeface="+mn-ea"/>
                          <a:cs typeface="黑体" panose="02010609060101010101" pitchFamily="49" charset="-122"/>
                        </a:rPr>
                        <a:t>0</a:t>
                      </a:r>
                      <a:endParaRPr lang="zh-CN" sz="2400" b="1" kern="100" dirty="0">
                        <a:effectLst/>
                        <a:latin typeface="+mn-ea"/>
                        <a:ea typeface="+mn-ea"/>
                        <a:cs typeface="黑体" panose="02010609060101010101" pitchFamily="49" charset="-122"/>
                      </a:endParaRPr>
                    </a:p>
                  </a:txBody>
                  <a:tcPr marL="17775" marR="17775"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effectLst/>
                          <a:latin typeface="+mn-ea"/>
                          <a:ea typeface="+mn-ea"/>
                          <a:cs typeface="黑体" panose="02010609060101010101" pitchFamily="49" charset="-122"/>
                        </a:rPr>
                        <a:t>1</a:t>
                      </a:r>
                      <a:endParaRPr lang="zh-CN" sz="2400" b="1" kern="100" dirty="0">
                        <a:effectLst/>
                        <a:latin typeface="+mn-ea"/>
                        <a:ea typeface="+mn-ea"/>
                        <a:cs typeface="黑体" panose="02010609060101010101" pitchFamily="49" charset="-122"/>
                      </a:endParaRPr>
                    </a:p>
                  </a:txBody>
                  <a:tcPr marL="17775" marR="17775"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effectLst/>
                          <a:latin typeface="+mn-ea"/>
                          <a:ea typeface="+mn-ea"/>
                          <a:cs typeface="黑体" panose="02010609060101010101" pitchFamily="49" charset="-122"/>
                        </a:rPr>
                        <a:t>0</a:t>
                      </a:r>
                      <a:endParaRPr lang="zh-CN" sz="2400" b="1" kern="100" dirty="0">
                        <a:effectLst/>
                        <a:latin typeface="+mn-ea"/>
                        <a:ea typeface="+mn-ea"/>
                        <a:cs typeface="黑体" panose="02010609060101010101" pitchFamily="49" charset="-122"/>
                      </a:endParaRPr>
                    </a:p>
                  </a:txBody>
                  <a:tcPr marL="17775" marR="17775"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r>
              <a:tr h="459791">
                <a:tc gridSpan="5">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(2)</a:t>
                      </a:r>
                      <a:endParaRPr kumimoji="0" lang="en-US" altLang="zh-CN" sz="2400" b="1" i="0" u="none" strike="noStrike" cap="none" normalizeH="0" baseline="0" dirty="0">
                        <a:ln>
                          <a:noFill/>
                        </a:ln>
                        <a:solidFill>
                          <a:srgbClr val="000000"/>
                        </a:solidFill>
                        <a:effectLst/>
                        <a:latin typeface="+mn-ea"/>
                        <a:ea typeface="+mn-ea"/>
                      </a:endParaRPr>
                    </a:p>
                  </a:txBody>
                  <a:tcPr marL="35997" marR="35997" marT="35997" marB="3599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cPr/>
                </a:tc>
                <a:tc hMerge="1">
                  <a:tcPr/>
                </a:tc>
                <a:tc hMerge="1">
                  <a:tcPr/>
                </a:tc>
                <a:tc hMerge="1">
                  <a:tcPr/>
                </a:tc>
              </a:tr>
            </a:tbl>
          </a:graphicData>
        </a:graphic>
      </p:graphicFrame>
      <p:graphicFrame>
        <p:nvGraphicFramePr>
          <p:cNvPr id="139362" name="Group 98"/>
          <p:cNvGraphicFramePr>
            <a:graphicFrameLocks noGrp="1"/>
          </p:cNvGraphicFramePr>
          <p:nvPr/>
        </p:nvGraphicFramePr>
        <p:xfrm>
          <a:off x="8418071" y="3427409"/>
          <a:ext cx="3302912" cy="2818582"/>
        </p:xfrm>
        <a:graphic>
          <a:graphicData uri="http://schemas.openxmlformats.org/drawingml/2006/table">
            <a:tbl>
              <a:tblPr/>
              <a:tblGrid>
                <a:gridCol w="747538"/>
                <a:gridCol w="532370"/>
                <a:gridCol w="745317"/>
                <a:gridCol w="745317"/>
                <a:gridCol w="532370"/>
              </a:tblGrid>
              <a:tr h="513901">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chemeClr val="bg1"/>
                          </a:solidFill>
                          <a:effectLst/>
                          <a:latin typeface="+mn-ea"/>
                          <a:ea typeface="+mn-ea"/>
                        </a:rPr>
                        <a:t>P</a:t>
                      </a:r>
                      <a:endParaRPr kumimoji="0" lang="en-US" altLang="zh-CN" sz="2400" b="1" i="0" u="none" strike="noStrike" cap="none" normalizeH="0" baseline="0" dirty="0">
                        <a:ln>
                          <a:noFill/>
                        </a:ln>
                        <a:solidFill>
                          <a:schemeClr val="bg1"/>
                        </a:solidFill>
                        <a:effectLst/>
                        <a:latin typeface="+mn-ea"/>
                        <a:ea typeface="+mn-ea"/>
                      </a:endParaRP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chemeClr val="bg1"/>
                          </a:solidFill>
                          <a:effectLst/>
                          <a:latin typeface="+mn-ea"/>
                          <a:ea typeface="+mn-ea"/>
                        </a:rPr>
                        <a:t>Q</a:t>
                      </a:r>
                      <a:endParaRPr kumimoji="0" lang="en-US" altLang="zh-CN" sz="2400" b="1" i="0" u="none" strike="noStrike" cap="none" normalizeH="0" baseline="0" dirty="0">
                        <a:ln>
                          <a:noFill/>
                        </a:ln>
                        <a:solidFill>
                          <a:schemeClr val="bg1"/>
                        </a:solidFill>
                        <a:effectLst/>
                        <a:latin typeface="+mn-ea"/>
                        <a:ea typeface="+mn-ea"/>
                      </a:endParaRP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chemeClr val="bg1"/>
                          </a:solidFill>
                          <a:effectLst/>
                          <a:latin typeface="+mn-ea"/>
                          <a:ea typeface="+mn-ea"/>
                        </a:rPr>
                        <a:t>G</a:t>
                      </a:r>
                      <a:r>
                        <a:rPr kumimoji="0" lang="en-US" altLang="zh-CN" sz="2400" b="1" i="0" u="none" strike="noStrike" cap="none" normalizeH="0" baseline="-25000" dirty="0">
                          <a:ln>
                            <a:noFill/>
                          </a:ln>
                          <a:solidFill>
                            <a:schemeClr val="bg1"/>
                          </a:solidFill>
                          <a:effectLst/>
                          <a:latin typeface="+mn-ea"/>
                          <a:ea typeface="+mn-ea"/>
                        </a:rPr>
                        <a:t>1</a:t>
                      </a:r>
                      <a:endParaRPr kumimoji="0" lang="en-US" altLang="zh-CN" sz="2400" b="1" i="0" u="none" strike="noStrike" cap="none" normalizeH="0" baseline="-25000" dirty="0">
                        <a:ln>
                          <a:noFill/>
                        </a:ln>
                        <a:solidFill>
                          <a:schemeClr val="bg1"/>
                        </a:solidFill>
                        <a:effectLst/>
                        <a:latin typeface="+mn-ea"/>
                        <a:ea typeface="+mn-ea"/>
                      </a:endParaRP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chemeClr val="bg1"/>
                          </a:solidFill>
                          <a:effectLst/>
                          <a:latin typeface="+mn-ea"/>
                          <a:ea typeface="+mn-ea"/>
                        </a:rPr>
                        <a:t>G</a:t>
                      </a:r>
                      <a:r>
                        <a:rPr kumimoji="0" lang="en-US" altLang="zh-CN" sz="2400" b="1" i="0" u="none" strike="noStrike" cap="none" normalizeH="0" baseline="-25000" dirty="0">
                          <a:ln>
                            <a:noFill/>
                          </a:ln>
                          <a:solidFill>
                            <a:schemeClr val="bg1"/>
                          </a:solidFill>
                          <a:effectLst/>
                          <a:latin typeface="+mn-ea"/>
                          <a:ea typeface="+mn-ea"/>
                        </a:rPr>
                        <a:t>2</a:t>
                      </a:r>
                      <a:endParaRPr kumimoji="0" lang="en-US" altLang="zh-CN" sz="2400" b="1" i="0" u="none" strike="noStrike" cap="none" normalizeH="0" baseline="-25000" dirty="0">
                        <a:ln>
                          <a:noFill/>
                        </a:ln>
                        <a:solidFill>
                          <a:schemeClr val="bg1"/>
                        </a:solidFill>
                        <a:effectLst/>
                        <a:latin typeface="+mn-ea"/>
                        <a:ea typeface="+mn-ea"/>
                      </a:endParaRP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chemeClr val="bg1"/>
                          </a:solidFill>
                          <a:effectLst/>
                          <a:latin typeface="+mn-ea"/>
                          <a:ea typeface="+mn-ea"/>
                        </a:rPr>
                        <a:t>H</a:t>
                      </a:r>
                      <a:endParaRPr kumimoji="0" lang="en-US" altLang="zh-CN" sz="2400" b="1" i="0" u="none" strike="noStrike" cap="none" normalizeH="0" baseline="0" dirty="0">
                        <a:ln>
                          <a:noFill/>
                        </a:ln>
                        <a:solidFill>
                          <a:schemeClr val="bg1"/>
                        </a:solidFill>
                        <a:effectLst/>
                        <a:latin typeface="+mn-ea"/>
                        <a:ea typeface="+mn-ea"/>
                      </a:endParaRPr>
                    </a:p>
                  </a:txBody>
                  <a:tcPr marL="35997" marR="35997" marT="35997" marB="35997"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solidFill>
                      <a:srgbClr val="1157AB"/>
                    </a:solidFill>
                  </a:tcPr>
                </a:tc>
              </a:tr>
              <a:tr h="4637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chemeClr val="accent1"/>
                          </a:solidFill>
                          <a:effectLst/>
                          <a:latin typeface="+mn-ea"/>
                          <a:ea typeface="+mn-ea"/>
                        </a:rPr>
                        <a:t>0</a:t>
                      </a:r>
                      <a:endParaRPr kumimoji="0" lang="en-US" altLang="zh-CN" sz="2400" b="1" i="0" u="none" strike="noStrike" cap="none" normalizeH="0" baseline="0" dirty="0">
                        <a:ln>
                          <a:noFill/>
                        </a:ln>
                        <a:solidFill>
                          <a:schemeClr val="accent1"/>
                        </a:solidFill>
                        <a:effectLst/>
                        <a:latin typeface="+mn-ea"/>
                        <a:ea typeface="+mn-ea"/>
                      </a:endParaRP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chemeClr val="accent1"/>
                          </a:solidFill>
                          <a:effectLst/>
                          <a:latin typeface="+mn-ea"/>
                          <a:ea typeface="+mn-ea"/>
                        </a:rPr>
                        <a:t>0</a:t>
                      </a:r>
                      <a:endParaRPr kumimoji="0" lang="en-US" altLang="zh-CN" sz="2400" b="1" i="0" u="none" strike="noStrike" cap="none" normalizeH="0" baseline="0">
                        <a:ln>
                          <a:noFill/>
                        </a:ln>
                        <a:solidFill>
                          <a:schemeClr val="accent1"/>
                        </a:solidFill>
                        <a:effectLst/>
                        <a:latin typeface="+mn-ea"/>
                        <a:ea typeface="+mn-ea"/>
                      </a:endParaRP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spcAft>
                          <a:spcPts val="0"/>
                        </a:spcAft>
                      </a:pPr>
                      <a:r>
                        <a:rPr lang="en-US" sz="2400" b="1" kern="0" dirty="0">
                          <a:solidFill>
                            <a:srgbClr val="C00000"/>
                          </a:solidFill>
                          <a:effectLst/>
                          <a:latin typeface="+mn-ea"/>
                          <a:ea typeface="+mn-ea"/>
                          <a:cs typeface="黑体" panose="02010609060101010101" pitchFamily="49" charset="-122"/>
                        </a:rPr>
                        <a:t>1</a:t>
                      </a:r>
                      <a:endParaRPr lang="zh-CN" sz="2400" b="1" kern="100" dirty="0">
                        <a:solidFill>
                          <a:srgbClr val="C00000"/>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solidFill>
                            <a:srgbClr val="C00000"/>
                          </a:solidFill>
                          <a:effectLst/>
                          <a:latin typeface="+mn-ea"/>
                          <a:ea typeface="+mn-ea"/>
                          <a:cs typeface="黑体" panose="02010609060101010101" pitchFamily="49" charset="-122"/>
                        </a:rPr>
                        <a:t>1</a:t>
                      </a:r>
                      <a:endParaRPr lang="zh-CN" sz="2400" b="1" kern="100" dirty="0">
                        <a:solidFill>
                          <a:srgbClr val="C00000"/>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solidFill>
                            <a:srgbClr val="C00000"/>
                          </a:solidFill>
                          <a:effectLst/>
                          <a:latin typeface="+mn-ea"/>
                          <a:ea typeface="+mn-ea"/>
                          <a:cs typeface="黑体" panose="02010609060101010101" pitchFamily="49" charset="-122"/>
                        </a:rPr>
                        <a:t>0</a:t>
                      </a:r>
                      <a:endParaRPr lang="zh-CN" sz="2400" b="1" kern="100" dirty="0">
                        <a:solidFill>
                          <a:srgbClr val="C00000"/>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r>
              <a:tr h="4637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6600CC"/>
                          </a:solidFill>
                          <a:effectLst/>
                          <a:latin typeface="+mn-ea"/>
                          <a:ea typeface="+mn-ea"/>
                        </a:rPr>
                        <a:t>0</a:t>
                      </a:r>
                      <a:endParaRPr kumimoji="0" lang="en-US" altLang="zh-CN" sz="2400" b="1" i="0" u="none" strike="noStrike" cap="none" normalizeH="0" baseline="0">
                        <a:ln>
                          <a:noFill/>
                        </a:ln>
                        <a:solidFill>
                          <a:srgbClr val="6600CC"/>
                        </a:solidFill>
                        <a:effectLst/>
                        <a:latin typeface="+mn-ea"/>
                        <a:ea typeface="+mn-ea"/>
                      </a:endParaRP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6600CC"/>
                          </a:solidFill>
                          <a:effectLst/>
                          <a:latin typeface="+mn-ea"/>
                          <a:ea typeface="+mn-ea"/>
                        </a:rPr>
                        <a:t>1</a:t>
                      </a:r>
                      <a:endParaRPr kumimoji="0" lang="en-US" altLang="zh-CN" sz="2400" b="1" i="0" u="none" strike="noStrike" cap="none" normalizeH="0" baseline="0">
                        <a:ln>
                          <a:noFill/>
                        </a:ln>
                        <a:solidFill>
                          <a:srgbClr val="6600CC"/>
                        </a:solidFill>
                        <a:effectLst/>
                        <a:latin typeface="+mn-ea"/>
                        <a:ea typeface="+mn-ea"/>
                      </a:endParaRP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spcAft>
                          <a:spcPts val="0"/>
                        </a:spcAft>
                      </a:pPr>
                      <a:r>
                        <a:rPr lang="en-US" sz="2400" b="1" kern="0" dirty="0">
                          <a:effectLst/>
                          <a:latin typeface="+mn-ea"/>
                          <a:ea typeface="+mn-ea"/>
                          <a:cs typeface="黑体" panose="02010609060101010101" pitchFamily="49" charset="-122"/>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4B836"/>
                    </a:solidFill>
                  </a:tcPr>
                </a:tc>
                <a:tc>
                  <a:txBody>
                    <a:bodyPr/>
                    <a:lstStyle/>
                    <a:p>
                      <a:pPr algn="ctr">
                        <a:spcAft>
                          <a:spcPts val="0"/>
                        </a:spcAft>
                      </a:pPr>
                      <a:r>
                        <a:rPr lang="en-US" sz="2400" b="1" kern="0" dirty="0">
                          <a:effectLst/>
                          <a:latin typeface="+mn-ea"/>
                          <a:ea typeface="+mn-ea"/>
                          <a:cs typeface="黑体" panose="02010609060101010101" pitchFamily="49" charset="-122"/>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4B836"/>
                    </a:solidFill>
                  </a:tcPr>
                </a:tc>
                <a:tc>
                  <a:txBody>
                    <a:bodyPr/>
                    <a:lstStyle/>
                    <a:p>
                      <a:pPr algn="ctr">
                        <a:spcAft>
                          <a:spcPts val="0"/>
                        </a:spcAft>
                      </a:pPr>
                      <a:r>
                        <a:rPr lang="en-US" sz="2400" b="1" kern="0" dirty="0">
                          <a:effectLst/>
                          <a:latin typeface="+mn-ea"/>
                          <a:ea typeface="+mn-ea"/>
                          <a:cs typeface="黑体" panose="02010609060101010101" pitchFamily="49" charset="-122"/>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4B836"/>
                    </a:solidFill>
                  </a:tcPr>
                </a:tc>
              </a:tr>
              <a:tr h="4637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FFFF00"/>
                          </a:solidFill>
                          <a:effectLst/>
                          <a:latin typeface="+mn-ea"/>
                          <a:ea typeface="+mn-ea"/>
                        </a:rPr>
                        <a:t>1</a:t>
                      </a:r>
                      <a:endParaRPr kumimoji="0" lang="en-US" altLang="zh-CN" sz="2400" b="1" i="0" u="none" strike="noStrike" cap="none" normalizeH="0" baseline="0">
                        <a:ln>
                          <a:noFill/>
                        </a:ln>
                        <a:solidFill>
                          <a:srgbClr val="FFFF00"/>
                        </a:solidFill>
                        <a:effectLst/>
                        <a:latin typeface="+mn-ea"/>
                        <a:ea typeface="+mn-ea"/>
                      </a:endParaRP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FFFF00"/>
                          </a:solidFill>
                          <a:effectLst/>
                          <a:latin typeface="+mn-ea"/>
                          <a:ea typeface="+mn-ea"/>
                        </a:rPr>
                        <a:t>0</a:t>
                      </a:r>
                      <a:endParaRPr kumimoji="0" lang="en-US" altLang="zh-CN" sz="2400" b="1" i="0" u="none" strike="noStrike" cap="none" normalizeH="0" baseline="0">
                        <a:ln>
                          <a:noFill/>
                        </a:ln>
                        <a:solidFill>
                          <a:srgbClr val="FFFF00"/>
                        </a:solidFill>
                        <a:effectLst/>
                        <a:latin typeface="+mn-ea"/>
                        <a:ea typeface="+mn-ea"/>
                      </a:endParaRP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spcAft>
                          <a:spcPts val="0"/>
                        </a:spcAft>
                      </a:pPr>
                      <a:r>
                        <a:rPr lang="en-US" sz="2400" b="1" kern="0" dirty="0">
                          <a:effectLst/>
                          <a:latin typeface="+mn-ea"/>
                          <a:ea typeface="+mn-ea"/>
                          <a:cs typeface="黑体" panose="02010609060101010101" pitchFamily="49" charset="-122"/>
                        </a:rPr>
                        <a:t>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effectLst/>
                          <a:latin typeface="+mn-ea"/>
                          <a:ea typeface="+mn-ea"/>
                          <a:cs typeface="黑体" panose="02010609060101010101" pitchFamily="49" charset="-122"/>
                        </a:rPr>
                        <a:t>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algn="ctr">
                        <a:spcAft>
                          <a:spcPts val="0"/>
                        </a:spcAft>
                      </a:pPr>
                      <a:r>
                        <a:rPr lang="en-US" sz="2400" b="1" kern="0" dirty="0">
                          <a:effectLst/>
                          <a:latin typeface="+mn-ea"/>
                          <a:ea typeface="+mn-ea"/>
                          <a:cs typeface="黑体" panose="02010609060101010101" pitchFamily="49" charset="-122"/>
                        </a:rPr>
                        <a:t>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60000"/>
                        <a:lumOff val="40000"/>
                      </a:schemeClr>
                    </a:solidFill>
                  </a:tcPr>
                </a:tc>
              </a:tr>
              <a:tr h="4637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6600CC"/>
                          </a:solidFill>
                          <a:effectLst/>
                          <a:latin typeface="+mn-ea"/>
                          <a:ea typeface="+mn-ea"/>
                        </a:rPr>
                        <a:t>1</a:t>
                      </a:r>
                      <a:endParaRPr kumimoji="0" lang="en-US" altLang="zh-CN" sz="2400" b="1" i="0" u="none" strike="noStrike" cap="none" normalizeH="0" baseline="0">
                        <a:ln>
                          <a:noFill/>
                        </a:ln>
                        <a:solidFill>
                          <a:srgbClr val="6600CC"/>
                        </a:solidFill>
                        <a:effectLst/>
                        <a:latin typeface="+mn-ea"/>
                        <a:ea typeface="+mn-ea"/>
                      </a:endParaRP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6600CC"/>
                          </a:solidFill>
                          <a:effectLst/>
                          <a:latin typeface="+mn-ea"/>
                          <a:ea typeface="+mn-ea"/>
                        </a:rPr>
                        <a:t>1</a:t>
                      </a:r>
                      <a:endParaRPr kumimoji="0" lang="en-US" altLang="zh-CN" sz="2400" b="1" i="0" u="none" strike="noStrike" cap="none" normalizeH="0" baseline="0">
                        <a:ln>
                          <a:noFill/>
                        </a:ln>
                        <a:solidFill>
                          <a:srgbClr val="6600CC"/>
                        </a:solidFill>
                        <a:effectLst/>
                        <a:latin typeface="+mn-ea"/>
                        <a:ea typeface="+mn-ea"/>
                      </a:endParaRP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spcAft>
                          <a:spcPts val="0"/>
                        </a:spcAft>
                      </a:pPr>
                      <a:r>
                        <a:rPr lang="en-US" sz="2400" b="1" kern="0" dirty="0">
                          <a:solidFill>
                            <a:schemeClr val="tx1"/>
                          </a:solidFill>
                          <a:effectLst/>
                          <a:latin typeface="+mn-ea"/>
                          <a:ea typeface="+mn-ea"/>
                          <a:cs typeface="黑体" panose="02010609060101010101" pitchFamily="49" charset="-122"/>
                        </a:rPr>
                        <a:t>0</a:t>
                      </a:r>
                      <a:endParaRPr lang="zh-CN" sz="2400" b="1" kern="100" dirty="0">
                        <a:solidFill>
                          <a:schemeClr val="tx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4B836"/>
                    </a:solidFill>
                  </a:tcPr>
                </a:tc>
                <a:tc>
                  <a:txBody>
                    <a:bodyPr/>
                    <a:lstStyle/>
                    <a:p>
                      <a:pPr algn="ctr">
                        <a:spcAft>
                          <a:spcPts val="0"/>
                        </a:spcAft>
                      </a:pPr>
                      <a:r>
                        <a:rPr lang="en-US" sz="2400" b="1" kern="0" dirty="0">
                          <a:solidFill>
                            <a:schemeClr val="tx1"/>
                          </a:solidFill>
                          <a:effectLst/>
                          <a:latin typeface="+mn-ea"/>
                          <a:ea typeface="+mn-ea"/>
                          <a:cs typeface="黑体" panose="02010609060101010101" pitchFamily="49" charset="-122"/>
                        </a:rPr>
                        <a:t>1</a:t>
                      </a:r>
                      <a:endParaRPr lang="zh-CN" sz="2400" b="1" kern="100" dirty="0">
                        <a:solidFill>
                          <a:schemeClr val="tx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4B836"/>
                    </a:solidFill>
                  </a:tcPr>
                </a:tc>
                <a:tc>
                  <a:txBody>
                    <a:bodyPr/>
                    <a:lstStyle/>
                    <a:p>
                      <a:pPr algn="ctr">
                        <a:spcAft>
                          <a:spcPts val="0"/>
                        </a:spcAft>
                      </a:pPr>
                      <a:r>
                        <a:rPr lang="en-US" sz="2400" b="1" kern="0" dirty="0">
                          <a:solidFill>
                            <a:schemeClr val="tx1"/>
                          </a:solidFill>
                          <a:effectLst/>
                          <a:latin typeface="+mn-ea"/>
                          <a:ea typeface="+mn-ea"/>
                          <a:cs typeface="黑体" panose="02010609060101010101" pitchFamily="49" charset="-122"/>
                        </a:rPr>
                        <a:t>1</a:t>
                      </a:r>
                      <a:endParaRPr lang="zh-CN" sz="2400" b="1" kern="100" dirty="0">
                        <a:solidFill>
                          <a:schemeClr val="tx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4B836"/>
                    </a:solidFill>
                  </a:tcPr>
                </a:tc>
              </a:tr>
              <a:tr h="449485">
                <a:tc gridSpan="5">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(3)</a:t>
                      </a:r>
                      <a:endParaRPr kumimoji="0" lang="en-US" altLang="zh-CN" sz="2400" b="1" i="0" u="none" strike="noStrike" cap="none" normalizeH="0" baseline="0" dirty="0">
                        <a:ln>
                          <a:noFill/>
                        </a:ln>
                        <a:solidFill>
                          <a:srgbClr val="000000"/>
                        </a:solidFill>
                        <a:effectLst/>
                        <a:latin typeface="+mn-ea"/>
                        <a:ea typeface="+mn-ea"/>
                      </a:endParaRPr>
                    </a:p>
                  </a:txBody>
                  <a:tcPr marL="35997" marR="35997" marT="35997" marB="359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hMerge="1">
                  <a:tcPr/>
                </a:tc>
                <a:tc hMerge="1">
                  <a:tcPr/>
                </a:tc>
                <a:tc hMerge="1">
                  <a:tcPr/>
                </a:tc>
              </a:tr>
            </a:tbl>
          </a:graphicData>
        </a:graphic>
      </p:graphicFrame>
      <p:sp>
        <p:nvSpPr>
          <p:cNvPr id="139408" name="Rectangle 464"/>
          <p:cNvSpPr>
            <a:spLocks noChangeArrowheads="1"/>
          </p:cNvSpPr>
          <p:nvPr/>
        </p:nvSpPr>
        <p:spPr bwMode="auto">
          <a:xfrm>
            <a:off x="6500881" y="1514213"/>
            <a:ext cx="647663" cy="1762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50000"/>
              </a:lnSpc>
              <a:spcBef>
                <a:spcPct val="10000"/>
              </a:spcBef>
              <a:buNone/>
              <a:defRPr/>
            </a:pPr>
            <a:r>
              <a:rPr lang="zh-CN" altLang="en-US" sz="2400" dirty="0">
                <a:solidFill>
                  <a:srgbClr val="3333FF"/>
                </a:solidFill>
                <a:latin typeface="微软雅黑" panose="020B0503020204020204" pitchFamily="34" charset="-122"/>
                <a:ea typeface="微软雅黑" panose="020B0503020204020204" pitchFamily="34" charset="-122"/>
              </a:rPr>
              <a:t>是</a:t>
            </a:r>
            <a:endParaRPr lang="zh-CN" altLang="en-US" sz="2400" dirty="0">
              <a:solidFill>
                <a:srgbClr val="3333FF"/>
              </a:solidFill>
              <a:latin typeface="微软雅黑" panose="020B0503020204020204" pitchFamily="34" charset="-122"/>
              <a:ea typeface="微软雅黑" panose="020B0503020204020204" pitchFamily="34" charset="-122"/>
            </a:endParaRPr>
          </a:p>
          <a:p>
            <a:pPr algn="l" defTabSz="1219200">
              <a:lnSpc>
                <a:spcPct val="150000"/>
              </a:lnSpc>
              <a:spcBef>
                <a:spcPct val="10000"/>
              </a:spcBef>
              <a:buNone/>
              <a:defRPr/>
            </a:pPr>
            <a:r>
              <a:rPr lang="zh-CN" altLang="en-US" sz="2400" dirty="0">
                <a:solidFill>
                  <a:srgbClr val="3333FF"/>
                </a:solidFill>
                <a:latin typeface="微软雅黑" panose="020B0503020204020204" pitchFamily="34" charset="-122"/>
                <a:ea typeface="微软雅黑" panose="020B0503020204020204" pitchFamily="34" charset="-122"/>
              </a:rPr>
              <a:t>否</a:t>
            </a:r>
            <a:endParaRPr lang="en-US" altLang="zh-CN" sz="2400" dirty="0">
              <a:solidFill>
                <a:srgbClr val="3333FF"/>
              </a:solidFill>
              <a:latin typeface="微软雅黑" panose="020B0503020204020204" pitchFamily="34" charset="-122"/>
              <a:ea typeface="微软雅黑" panose="020B0503020204020204" pitchFamily="34" charset="-122"/>
            </a:endParaRPr>
          </a:p>
          <a:p>
            <a:pPr algn="l" defTabSz="1219200">
              <a:lnSpc>
                <a:spcPct val="150000"/>
              </a:lnSpc>
              <a:spcBef>
                <a:spcPct val="10000"/>
              </a:spcBef>
              <a:buNone/>
              <a:defRPr/>
            </a:pPr>
            <a:r>
              <a:rPr lang="zh-CN" altLang="en-US" sz="2400" dirty="0">
                <a:solidFill>
                  <a:srgbClr val="3333FF"/>
                </a:solidFill>
                <a:latin typeface="微软雅黑" panose="020B0503020204020204" pitchFamily="34" charset="-122"/>
                <a:ea typeface="微软雅黑" panose="020B0503020204020204" pitchFamily="34" charset="-122"/>
              </a:rPr>
              <a:t>否</a:t>
            </a:r>
            <a:endParaRPr lang="zh-CN" altLang="en-US" sz="2400" dirty="0">
              <a:solidFill>
                <a:srgbClr val="3333FF"/>
              </a:solidFill>
              <a:latin typeface="微软雅黑" panose="020B0503020204020204" pitchFamily="34" charset="-122"/>
              <a:ea typeface="微软雅黑" panose="020B0503020204020204" pitchFamily="34" charset="-122"/>
            </a:endParaRPr>
          </a:p>
        </p:txBody>
      </p:sp>
      <p:sp>
        <p:nvSpPr>
          <p:cNvPr id="2" name="矩形 1"/>
          <p:cNvSpPr/>
          <p:nvPr/>
        </p:nvSpPr>
        <p:spPr>
          <a:xfrm>
            <a:off x="7922937" y="997297"/>
            <a:ext cx="3829565" cy="2242401"/>
          </a:xfrm>
          <a:prstGeom prst="rect">
            <a:avLst/>
          </a:prstGeom>
          <a:solidFill>
            <a:schemeClr val="tx1">
              <a:lumMod val="75000"/>
              <a:lumOff val="25000"/>
            </a:schemeClr>
          </a:solidFill>
        </p:spPr>
        <p:txBody>
          <a:bodyPr wrap="square">
            <a:spAutoFit/>
          </a:bodyPr>
          <a:lstStyle/>
          <a:p>
            <a:pPr defTabSz="1219200">
              <a:lnSpc>
                <a:spcPct val="150000"/>
              </a:lnSpc>
              <a:defRPr/>
            </a:pPr>
            <a:r>
              <a:rPr lang="zh-CN" altLang="en-US" sz="2400" b="1" kern="100"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注意</a:t>
            </a:r>
            <a:r>
              <a:rPr lang="zh-CN" altLang="zh-CN" sz="2400" b="1" dirty="0">
                <a:solidFill>
                  <a:prstClr val="white"/>
                </a:solidFill>
                <a:latin typeface="微软雅黑" panose="020B0503020204020204" pitchFamily="34" charset="-122"/>
                <a:ea typeface="微软雅黑" panose="020B0503020204020204" pitchFamily="34" charset="-122"/>
              </a:rPr>
              <a:t>  </a:t>
            </a:r>
            <a:r>
              <a:rPr lang="zh-CN" altLang="zh-CN" sz="2400" b="1"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利用</a:t>
            </a:r>
            <a:r>
              <a:rPr lang="zh-CN" altLang="zh-CN" sz="2400" b="1" kern="100" dirty="0">
                <a:solidFill>
                  <a:prstClr val="white"/>
                </a:solidFill>
                <a:latin typeface="微软雅黑" panose="020B0503020204020204" pitchFamily="34" charset="-122"/>
                <a:ea typeface="微软雅黑" panose="020B0503020204020204" pitchFamily="34" charset="-122"/>
                <a:cs typeface="黑体" panose="02010609060101010101" pitchFamily="49" charset="-122"/>
              </a:rPr>
              <a:t>真值表技术判别法可以</a:t>
            </a:r>
            <a:r>
              <a:rPr lang="zh-CN" altLang="zh-CN" sz="2400" b="1" kern="100" dirty="0">
                <a:solidFill>
                  <a:srgbClr val="FFC000"/>
                </a:solidFill>
                <a:latin typeface="微软雅黑" panose="020B0503020204020204" pitchFamily="34" charset="-122"/>
                <a:ea typeface="微软雅黑" panose="020B0503020204020204" pitchFamily="34" charset="-122"/>
                <a:cs typeface="黑体" panose="02010609060101010101" pitchFamily="49" charset="-122"/>
              </a:rPr>
              <a:t>从前提行和结论行两个角度去观察</a:t>
            </a:r>
            <a:r>
              <a:rPr lang="zh-CN" altLang="zh-CN" sz="2400" b="1" kern="100" dirty="0">
                <a:solidFill>
                  <a:prstClr val="white"/>
                </a:solidFill>
                <a:latin typeface="微软雅黑" panose="020B0503020204020204" pitchFamily="34" charset="-122"/>
                <a:ea typeface="微软雅黑" panose="020B0503020204020204" pitchFamily="34" charset="-122"/>
                <a:cs typeface="黑体" panose="02010609060101010101" pitchFamily="49" charset="-122"/>
              </a:rPr>
              <a:t>，从而得到判定结果。</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9269"/>
                                        </p:tgtEl>
                                        <p:attrNameLst>
                                          <p:attrName>style.visibility</p:attrName>
                                        </p:attrNameLst>
                                      </p:cBhvr>
                                      <p:to>
                                        <p:strVal val="visible"/>
                                      </p:to>
                                    </p:set>
                                    <p:anim calcmode="lin" valueType="num">
                                      <p:cBhvr additive="base">
                                        <p:cTn id="7" dur="500" fill="hold"/>
                                        <p:tgtEl>
                                          <p:spTgt spid="139269"/>
                                        </p:tgtEl>
                                        <p:attrNameLst>
                                          <p:attrName>ppt_x</p:attrName>
                                        </p:attrNameLst>
                                      </p:cBhvr>
                                      <p:tavLst>
                                        <p:tav tm="0">
                                          <p:val>
                                            <p:strVal val="0-#ppt_w/2"/>
                                          </p:val>
                                        </p:tav>
                                        <p:tav tm="100000">
                                          <p:val>
                                            <p:strVal val="#ppt_x"/>
                                          </p:val>
                                        </p:tav>
                                      </p:tavLst>
                                    </p:anim>
                                    <p:anim calcmode="lin" valueType="num">
                                      <p:cBhvr additive="base">
                                        <p:cTn id="8" dur="500" fill="hold"/>
                                        <p:tgtEl>
                                          <p:spTgt spid="13926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ntr" presetSubtype="0" fill="hold" nodeType="clickEffect">
                                  <p:stCondLst>
                                    <p:cond delay="0"/>
                                  </p:stCondLst>
                                  <p:childTnLst>
                                    <p:set>
                                      <p:cBhvr>
                                        <p:cTn id="12" dur="1" fill="hold">
                                          <p:stCondLst>
                                            <p:cond delay="0"/>
                                          </p:stCondLst>
                                        </p:cTn>
                                        <p:tgtEl>
                                          <p:spTgt spid="139270"/>
                                        </p:tgtEl>
                                        <p:attrNameLst>
                                          <p:attrName>style.visibility</p:attrName>
                                        </p:attrNameLst>
                                      </p:cBhvr>
                                      <p:to>
                                        <p:strVal val="visible"/>
                                      </p:to>
                                    </p:set>
                                    <p:anim calcmode="lin" valueType="num">
                                      <p:cBhvr>
                                        <p:cTn id="13" dur="1000" fill="hold"/>
                                        <p:tgtEl>
                                          <p:spTgt spid="139270"/>
                                        </p:tgtEl>
                                        <p:attrNameLst>
                                          <p:attrName>ppt_w</p:attrName>
                                        </p:attrNameLst>
                                      </p:cBhvr>
                                      <p:tavLst>
                                        <p:tav tm="0">
                                          <p:val>
                                            <p:fltVal val="0"/>
                                          </p:val>
                                        </p:tav>
                                        <p:tav tm="100000">
                                          <p:val>
                                            <p:strVal val="#ppt_w"/>
                                          </p:val>
                                        </p:tav>
                                      </p:tavLst>
                                    </p:anim>
                                    <p:anim calcmode="lin" valueType="num">
                                      <p:cBhvr>
                                        <p:cTn id="14" dur="1000" fill="hold"/>
                                        <p:tgtEl>
                                          <p:spTgt spid="139270"/>
                                        </p:tgtEl>
                                        <p:attrNameLst>
                                          <p:attrName>ppt_h</p:attrName>
                                        </p:attrNameLst>
                                      </p:cBhvr>
                                      <p:tavLst>
                                        <p:tav tm="0">
                                          <p:val>
                                            <p:fltVal val="0"/>
                                          </p:val>
                                        </p:tav>
                                        <p:tav tm="100000">
                                          <p:val>
                                            <p:strVal val="#ppt_h"/>
                                          </p:val>
                                        </p:tav>
                                      </p:tavLst>
                                    </p:anim>
                                    <p:anim calcmode="lin" valueType="num">
                                      <p:cBhvr>
                                        <p:cTn id="15" dur="1000" fill="hold"/>
                                        <p:tgtEl>
                                          <p:spTgt spid="139270"/>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3927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6" fill="hold" grpId="0" nodeType="clickEffect">
                                  <p:stCondLst>
                                    <p:cond delay="0"/>
                                  </p:stCondLst>
                                  <p:childTnLst>
                                    <p:set>
                                      <p:cBhvr>
                                        <p:cTn id="20" dur="1" fill="hold">
                                          <p:stCondLst>
                                            <p:cond delay="0"/>
                                          </p:stCondLst>
                                        </p:cTn>
                                        <p:tgtEl>
                                          <p:spTgt spid="139408">
                                            <p:txEl>
                                              <p:pRg st="0" end="0"/>
                                            </p:txEl>
                                          </p:spTgt>
                                        </p:tgtEl>
                                        <p:attrNameLst>
                                          <p:attrName>style.visibility</p:attrName>
                                        </p:attrNameLst>
                                      </p:cBhvr>
                                      <p:to>
                                        <p:strVal val="visible"/>
                                      </p:to>
                                    </p:set>
                                    <p:anim calcmode="lin" valueType="num">
                                      <p:cBhvr additive="base">
                                        <p:cTn id="21" dur="500" fill="hold"/>
                                        <p:tgtEl>
                                          <p:spTgt spid="139408">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3940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5" presetClass="entr" presetSubtype="0" fill="hold" nodeType="clickEffect">
                                  <p:stCondLst>
                                    <p:cond delay="0"/>
                                  </p:stCondLst>
                                  <p:childTnLst>
                                    <p:set>
                                      <p:cBhvr>
                                        <p:cTn id="26" dur="1" fill="hold">
                                          <p:stCondLst>
                                            <p:cond delay="0"/>
                                          </p:stCondLst>
                                        </p:cTn>
                                        <p:tgtEl>
                                          <p:spTgt spid="139316"/>
                                        </p:tgtEl>
                                        <p:attrNameLst>
                                          <p:attrName>style.visibility</p:attrName>
                                        </p:attrNameLst>
                                      </p:cBhvr>
                                      <p:to>
                                        <p:strVal val="visible"/>
                                      </p:to>
                                    </p:set>
                                    <p:anim calcmode="lin" valueType="num">
                                      <p:cBhvr>
                                        <p:cTn id="27" dur="1000" fill="hold"/>
                                        <p:tgtEl>
                                          <p:spTgt spid="139316"/>
                                        </p:tgtEl>
                                        <p:attrNameLst>
                                          <p:attrName>ppt_w</p:attrName>
                                        </p:attrNameLst>
                                      </p:cBhvr>
                                      <p:tavLst>
                                        <p:tav tm="0">
                                          <p:val>
                                            <p:fltVal val="0"/>
                                          </p:val>
                                        </p:tav>
                                        <p:tav tm="100000">
                                          <p:val>
                                            <p:strVal val="#ppt_w"/>
                                          </p:val>
                                        </p:tav>
                                      </p:tavLst>
                                    </p:anim>
                                    <p:anim calcmode="lin" valueType="num">
                                      <p:cBhvr>
                                        <p:cTn id="28" dur="1000" fill="hold"/>
                                        <p:tgtEl>
                                          <p:spTgt spid="139316"/>
                                        </p:tgtEl>
                                        <p:attrNameLst>
                                          <p:attrName>ppt_h</p:attrName>
                                        </p:attrNameLst>
                                      </p:cBhvr>
                                      <p:tavLst>
                                        <p:tav tm="0">
                                          <p:val>
                                            <p:fltVal val="0"/>
                                          </p:val>
                                        </p:tav>
                                        <p:tav tm="100000">
                                          <p:val>
                                            <p:strVal val="#ppt_h"/>
                                          </p:val>
                                        </p:tav>
                                      </p:tavLst>
                                    </p:anim>
                                    <p:anim calcmode="lin" valueType="num">
                                      <p:cBhvr>
                                        <p:cTn id="29" dur="1000" fill="hold"/>
                                        <p:tgtEl>
                                          <p:spTgt spid="139316"/>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13931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39408">
                                            <p:txEl>
                                              <p:pRg st="1" end="1"/>
                                            </p:txEl>
                                          </p:spTgt>
                                        </p:tgtEl>
                                        <p:attrNameLst>
                                          <p:attrName>style.visibility</p:attrName>
                                        </p:attrNameLst>
                                      </p:cBhvr>
                                      <p:to>
                                        <p:strVal val="visible"/>
                                      </p:to>
                                    </p:set>
                                    <p:animEffect transition="in" filter="wipe(down)">
                                      <p:cBhvr>
                                        <p:cTn id="35" dur="500"/>
                                        <p:tgtEl>
                                          <p:spTgt spid="139408">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5" presetClass="entr" presetSubtype="0" fill="hold" nodeType="clickEffect">
                                  <p:stCondLst>
                                    <p:cond delay="0"/>
                                  </p:stCondLst>
                                  <p:childTnLst>
                                    <p:set>
                                      <p:cBhvr>
                                        <p:cTn id="39" dur="1" fill="hold">
                                          <p:stCondLst>
                                            <p:cond delay="0"/>
                                          </p:stCondLst>
                                        </p:cTn>
                                        <p:tgtEl>
                                          <p:spTgt spid="139362"/>
                                        </p:tgtEl>
                                        <p:attrNameLst>
                                          <p:attrName>style.visibility</p:attrName>
                                        </p:attrNameLst>
                                      </p:cBhvr>
                                      <p:to>
                                        <p:strVal val="visible"/>
                                      </p:to>
                                    </p:set>
                                    <p:anim calcmode="lin" valueType="num">
                                      <p:cBhvr>
                                        <p:cTn id="40" dur="1000" fill="hold"/>
                                        <p:tgtEl>
                                          <p:spTgt spid="139362"/>
                                        </p:tgtEl>
                                        <p:attrNameLst>
                                          <p:attrName>ppt_w</p:attrName>
                                        </p:attrNameLst>
                                      </p:cBhvr>
                                      <p:tavLst>
                                        <p:tav tm="0">
                                          <p:val>
                                            <p:fltVal val="0"/>
                                          </p:val>
                                        </p:tav>
                                        <p:tav tm="100000">
                                          <p:val>
                                            <p:strVal val="#ppt_w"/>
                                          </p:val>
                                        </p:tav>
                                      </p:tavLst>
                                    </p:anim>
                                    <p:anim calcmode="lin" valueType="num">
                                      <p:cBhvr>
                                        <p:cTn id="41" dur="1000" fill="hold"/>
                                        <p:tgtEl>
                                          <p:spTgt spid="139362"/>
                                        </p:tgtEl>
                                        <p:attrNameLst>
                                          <p:attrName>ppt_h</p:attrName>
                                        </p:attrNameLst>
                                      </p:cBhvr>
                                      <p:tavLst>
                                        <p:tav tm="0">
                                          <p:val>
                                            <p:fltVal val="0"/>
                                          </p:val>
                                        </p:tav>
                                        <p:tav tm="100000">
                                          <p:val>
                                            <p:strVal val="#ppt_h"/>
                                          </p:val>
                                        </p:tav>
                                      </p:tavLst>
                                    </p:anim>
                                    <p:anim calcmode="lin" valueType="num">
                                      <p:cBhvr>
                                        <p:cTn id="42" dur="1000" fill="hold"/>
                                        <p:tgtEl>
                                          <p:spTgt spid="139362"/>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13936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39408">
                                            <p:txEl>
                                              <p:pRg st="2" end="2"/>
                                            </p:txEl>
                                          </p:spTgt>
                                        </p:tgtEl>
                                        <p:attrNameLst>
                                          <p:attrName>style.visibility</p:attrName>
                                        </p:attrNameLst>
                                      </p:cBhvr>
                                      <p:to>
                                        <p:strVal val="visible"/>
                                      </p:to>
                                    </p:set>
                                    <p:animEffect transition="in" filter="wipe(down)">
                                      <p:cBhvr>
                                        <p:cTn id="48" dur="500"/>
                                        <p:tgtEl>
                                          <p:spTgt spid="139408">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wheel(1)">
                                      <p:cBhvr>
                                        <p:cTn id="5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9" grpId="0" autoUpdateAnimBg="0"/>
      <p:bldP spid="139408" grpId="0" autoUpdateAnimBg="0" uiExpand="1" build="p"/>
      <p:bldP spid="2" grpId="0" animBg="1"/>
    </p:bld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3" name="Rectangle 2"/>
          <p:cNvSpPr>
            <a:spLocks noGrp="1" noChangeArrowheads="1"/>
          </p:cNvSpPr>
          <p:nvPr>
            <p:ph type="title" idx="4294967295"/>
          </p:nvPr>
        </p:nvSpPr>
        <p:spPr>
          <a:xfrm>
            <a:off x="842896" y="117175"/>
            <a:ext cx="8064034" cy="923872"/>
          </a:xfrm>
        </p:spPr>
        <p:txBody>
          <a:bodyPr/>
          <a:lstStyle/>
          <a:p>
            <a:r>
              <a:rPr lang="en-US" altLang="zh-CN" dirty="0"/>
              <a:t>2.</a:t>
            </a:r>
            <a:r>
              <a:rPr lang="zh-CN" altLang="en-US" dirty="0"/>
              <a:t>等价公式转换法</a:t>
            </a:r>
            <a:endParaRPr lang="zh-CN" altLang="en-US" dirty="0">
              <a:solidFill>
                <a:srgbClr val="33CC33"/>
              </a:solidFill>
            </a:endParaRPr>
          </a:p>
        </p:txBody>
      </p:sp>
      <p:sp>
        <p:nvSpPr>
          <p:cNvPr id="2" name="矩形 1"/>
          <p:cNvSpPr/>
          <p:nvPr/>
        </p:nvSpPr>
        <p:spPr>
          <a:xfrm>
            <a:off x="287847" y="1144455"/>
            <a:ext cx="11579051" cy="1134726"/>
          </a:xfrm>
          <a:prstGeom prst="rect">
            <a:avLst/>
          </a:prstGeom>
        </p:spPr>
        <p:txBody>
          <a:bodyPr wrap="square">
            <a:spAutoFit/>
          </a:bodyPr>
          <a:lstStyle/>
          <a:p>
            <a:pPr defTabSz="1219200">
              <a:lnSpc>
                <a:spcPct val="150000"/>
              </a:lnSpc>
              <a:defRPr/>
            </a:pPr>
            <a:r>
              <a:rPr lang="zh-CN" altLang="en-US" sz="2400" b="1" dirty="0">
                <a:solidFill>
                  <a:prstClr val="black"/>
                </a:solidFill>
                <a:latin typeface="微软雅黑" panose="020B0503020204020204" pitchFamily="34" charset="-122"/>
                <a:ea typeface="微软雅黑" panose="020B0503020204020204" pitchFamily="34" charset="-122"/>
              </a:rPr>
              <a:t>根据定理</a:t>
            </a:r>
            <a:r>
              <a:rPr lang="en-US" altLang="zh-CN" sz="2400" b="1" dirty="0">
                <a:solidFill>
                  <a:prstClr val="black"/>
                </a:solidFill>
                <a:latin typeface="微软雅黑" panose="020B0503020204020204" pitchFamily="34" charset="-122"/>
                <a:ea typeface="微软雅黑" panose="020B0503020204020204" pitchFamily="34" charset="-122"/>
              </a:rPr>
              <a:t>2.6</a:t>
            </a:r>
            <a:r>
              <a:rPr lang="zh-CN" altLang="en-US" sz="2400" b="1" dirty="0">
                <a:solidFill>
                  <a:prstClr val="black"/>
                </a:solidFill>
                <a:latin typeface="微软雅黑" panose="020B0503020204020204" pitchFamily="34" charset="-122"/>
                <a:ea typeface="微软雅黑" panose="020B0503020204020204" pitchFamily="34" charset="-122"/>
              </a:rPr>
              <a:t>，利用基本等价公式判断</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1</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2</a:t>
            </a:r>
            <a:r>
              <a:rPr lang="en-US"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err="1">
                <a:solidFill>
                  <a:prstClr val="black"/>
                </a:solidFill>
                <a:latin typeface="微软雅黑" panose="020B0503020204020204" pitchFamily="34" charset="-122"/>
                <a:ea typeface="微软雅黑" panose="020B0503020204020204" pitchFamily="34" charset="-122"/>
              </a:rPr>
              <a:t>G</a:t>
            </a:r>
            <a:r>
              <a:rPr lang="en-US" altLang="zh-CN" sz="2400" b="1" baseline="-25000" dirty="0" err="1">
                <a:solidFill>
                  <a:prstClr val="black"/>
                </a:solidFill>
                <a:latin typeface="微软雅黑" panose="020B0503020204020204" pitchFamily="34" charset="-122"/>
                <a:ea typeface="微软雅黑" panose="020B0503020204020204" pitchFamily="34" charset="-122"/>
              </a:rPr>
              <a:t>n</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Ｈ是否为</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的方法就是</a:t>
            </a:r>
            <a:r>
              <a:rPr lang="zh-CN" altLang="en-US" sz="2400" b="1" dirty="0">
                <a:ln>
                  <a:solidFill>
                    <a:srgbClr val="3333FF"/>
                  </a:solidFill>
                </a:ln>
                <a:solidFill>
                  <a:prstClr val="black"/>
                </a:solidFill>
                <a:latin typeface="微软雅黑" panose="020B0503020204020204" pitchFamily="34" charset="-122"/>
                <a:ea typeface="微软雅黑" panose="020B0503020204020204" pitchFamily="34" charset="-122"/>
              </a:rPr>
              <a:t>等价公式转换法</a:t>
            </a:r>
            <a:r>
              <a:rPr lang="zh-CN" altLang="en-US" sz="2400" b="1" dirty="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7" name="Text Box 652"/>
          <p:cNvSpPr txBox="1">
            <a:spLocks noChangeArrowheads="1"/>
          </p:cNvSpPr>
          <p:nvPr/>
        </p:nvSpPr>
        <p:spPr bwMode="auto">
          <a:xfrm>
            <a:off x="309650" y="2664237"/>
            <a:ext cx="11045804" cy="2797983"/>
          </a:xfrm>
          <a:prstGeom prst="rect">
            <a:avLst/>
          </a:prstGeom>
          <a:solidFill>
            <a:schemeClr val="bg1">
              <a:lumMod val="85000"/>
              <a:lumOff val="0"/>
            </a:schemeClr>
          </a:solidFill>
          <a:ln w="9525">
            <a:solidFill>
              <a:srgbClr val="000000"/>
            </a:solidFill>
            <a:miter lim="800000"/>
          </a:ln>
        </p:spPr>
        <p:txBody>
          <a:bodyPr rot="0" vert="horz" wrap="square" lIns="91413" tIns="45707" rIns="91413" bIns="45707" anchor="t" anchorCtr="0" upright="1">
            <a:noAutofit/>
          </a:bodyPr>
          <a:lstStyle/>
          <a:p>
            <a:pPr algn="just" defTabSz="1219200">
              <a:lnSpc>
                <a:spcPct val="150000"/>
              </a:lnSpc>
              <a:defRPr/>
            </a:pPr>
            <a:r>
              <a:rPr lang="zh-CN" altLang="en-US" sz="24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rPr>
              <a:t>解题小贴士</a:t>
            </a:r>
            <a:r>
              <a:rPr lang="en-US" altLang="zh-CN" sz="24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rPr>
              <a:t>—</a:t>
            </a:r>
            <a:r>
              <a:rPr lang="zh-CN" altLang="en-US" sz="24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rPr>
              <a:t>判别推理有效的等价公式转换法</a:t>
            </a:r>
            <a:endParaRPr lang="zh-CN" altLang="en-US" sz="24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endParaRPr>
          </a:p>
          <a:p>
            <a:pPr algn="just" defTabSz="1219200">
              <a:lnSpc>
                <a:spcPct val="150000"/>
              </a:lnSpc>
              <a:defRPr/>
            </a:pP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a:t>
            </a: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）将所有前提合取作为蕴涵式的前件，结论作为蕴涵式的后件；</a:t>
            </a:r>
            <a:endPar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algn="just" defTabSz="1219200">
              <a:lnSpc>
                <a:spcPct val="150000"/>
              </a:lnSpc>
              <a:defRPr/>
            </a:pP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2</a:t>
            </a: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）化简这个蕴涵式；</a:t>
            </a:r>
            <a:endPar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algn="just" defTabSz="1219200">
              <a:lnSpc>
                <a:spcPct val="150000"/>
              </a:lnSpc>
              <a:defRPr/>
            </a:pP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3</a:t>
            </a: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）如果化简结果为</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a:t>
            </a: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，则推理有效，否则推理无效。</a:t>
            </a:r>
            <a:endPar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p:spTree>
  </p:cSld>
  <p:clrMapOvr>
    <a:masterClrMapping/>
  </p:clrMapOvr>
  <p:transition>
    <p:zoom/>
  </p:transition>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7" name="Rectangle 2"/>
          <p:cNvSpPr>
            <a:spLocks noGrp="1" noChangeArrowheads="1"/>
          </p:cNvSpPr>
          <p:nvPr>
            <p:ph type="title" idx="4294967295"/>
          </p:nvPr>
        </p:nvSpPr>
        <p:spPr>
          <a:xfrm>
            <a:off x="801200" y="98395"/>
            <a:ext cx="8064034" cy="923872"/>
          </a:xfrm>
        </p:spPr>
        <p:txBody>
          <a:bodyPr/>
          <a:lstStyle/>
          <a:p>
            <a:r>
              <a:rPr lang="zh-CN" altLang="en-US" dirty="0"/>
              <a:t>例</a:t>
            </a:r>
            <a:r>
              <a:rPr lang="en-US" altLang="zh-CN" dirty="0"/>
              <a:t>2.31 </a:t>
            </a:r>
            <a:endParaRPr lang="en-US" altLang="zh-CN" dirty="0"/>
          </a:p>
        </p:txBody>
      </p:sp>
      <p:sp>
        <p:nvSpPr>
          <p:cNvPr id="139268" name="Rectangle 3"/>
          <p:cNvSpPr>
            <a:spLocks noGrp="1" noChangeArrowheads="1"/>
          </p:cNvSpPr>
          <p:nvPr>
            <p:ph type="body" idx="4294967295"/>
          </p:nvPr>
        </p:nvSpPr>
        <p:spPr>
          <a:xfrm>
            <a:off x="180275" y="852814"/>
            <a:ext cx="7313084" cy="1259096"/>
          </a:xfrm>
        </p:spPr>
        <p:txBody>
          <a:bodyPr>
            <a:noAutofit/>
          </a:bodyPr>
          <a:lstStyle/>
          <a:p>
            <a:pPr marL="0" indent="0">
              <a:buNone/>
            </a:pPr>
            <a:r>
              <a:rPr lang="zh-CN" altLang="zh-CN" dirty="0">
                <a:solidFill>
                  <a:srgbClr val="C00000"/>
                </a:solidFill>
              </a:rPr>
              <a:t>例</a:t>
            </a:r>
            <a:r>
              <a:rPr lang="en-US" altLang="zh-CN" dirty="0">
                <a:solidFill>
                  <a:srgbClr val="C00000"/>
                </a:solidFill>
              </a:rPr>
              <a:t>2.31  </a:t>
            </a:r>
            <a:r>
              <a:rPr lang="zh-CN" altLang="en-US" dirty="0"/>
              <a:t>用等价公式转换法判断下述推理的有效性。</a:t>
            </a:r>
            <a:endParaRPr lang="zh-CN" altLang="en-US" dirty="0"/>
          </a:p>
          <a:p>
            <a:pPr marL="0" indent="0">
              <a:buNone/>
            </a:pPr>
            <a:r>
              <a:rPr lang="en-US" altLang="zh-CN" dirty="0"/>
              <a:t>            P∨¬R</a:t>
            </a:r>
            <a:r>
              <a:rPr lang="zh-CN" altLang="en-US" dirty="0"/>
              <a:t>，</a:t>
            </a:r>
            <a:r>
              <a:rPr lang="en-US" altLang="zh-CN" dirty="0"/>
              <a:t>Q∨S</a:t>
            </a:r>
            <a:r>
              <a:rPr lang="zh-CN" altLang="en-US" dirty="0"/>
              <a:t>，</a:t>
            </a:r>
            <a:r>
              <a:rPr lang="en-US" altLang="zh-CN" dirty="0"/>
              <a:t>R→(S∧P)</a:t>
            </a:r>
            <a:r>
              <a:rPr lang="zh-CN" altLang="en-US" dirty="0"/>
              <a:t>，</a:t>
            </a:r>
            <a:r>
              <a:rPr lang="en-US" altLang="zh-CN" dirty="0"/>
              <a:t>¬P</a:t>
            </a:r>
            <a:r>
              <a:rPr lang="en-US" altLang="en-US" noProof="1">
                <a:sym typeface="Symbol" panose="05050102010706020507" pitchFamily="18" charset="2"/>
              </a:rPr>
              <a:t> </a:t>
            </a:r>
            <a:r>
              <a:rPr lang="en-US" altLang="zh-CN" dirty="0"/>
              <a:t> S→P</a:t>
            </a:r>
            <a:endParaRPr lang="en-US" altLang="zh-CN" dirty="0"/>
          </a:p>
        </p:txBody>
      </p:sp>
      <p:sp>
        <p:nvSpPr>
          <p:cNvPr id="139269" name="Rectangle 4"/>
          <p:cNvSpPr>
            <a:spLocks noChangeArrowheads="1"/>
          </p:cNvSpPr>
          <p:nvPr/>
        </p:nvSpPr>
        <p:spPr bwMode="auto">
          <a:xfrm>
            <a:off x="245406" y="2128938"/>
            <a:ext cx="528446" cy="461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defRPr/>
            </a:pPr>
            <a:r>
              <a:rPr lang="zh-CN" altLang="en-US" sz="2400" dirty="0">
                <a:solidFill>
                  <a:srgbClr val="C00000"/>
                </a:solidFill>
                <a:latin typeface="微软雅黑" panose="020B0503020204020204" pitchFamily="34" charset="-122"/>
                <a:ea typeface="微软雅黑" panose="020B0503020204020204" pitchFamily="34" charset="-122"/>
              </a:rPr>
              <a:t>解</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6" name="矩形 5"/>
          <p:cNvSpPr/>
          <p:nvPr/>
        </p:nvSpPr>
        <p:spPr>
          <a:xfrm>
            <a:off x="245406" y="2035731"/>
            <a:ext cx="12016311" cy="4688518"/>
          </a:xfrm>
          <a:prstGeom prst="rect">
            <a:avLst/>
          </a:prstGeom>
        </p:spPr>
        <p:txBody>
          <a:bodyPr wrap="square">
            <a:spAutoFit/>
          </a:bodyPr>
          <a:lstStyle/>
          <a:p>
            <a:pPr indent="817245" defTabSz="1219200">
              <a:lnSpc>
                <a:spcPct val="140000"/>
              </a:lnSpc>
              <a:defRPr/>
            </a:pPr>
            <a:r>
              <a:rPr lang="en-US" altLang="zh-CN" sz="2400" b="1" dirty="0">
                <a:solidFill>
                  <a:prstClr val="black"/>
                </a:solidFill>
                <a:latin typeface="微软雅黑" panose="020B0503020204020204" pitchFamily="34" charset="-122"/>
                <a:ea typeface="微软雅黑" panose="020B0503020204020204" pitchFamily="34" charset="-122"/>
              </a:rPr>
              <a:t>((P∨¬R)∧(Q∨S)∧(R→(S∧P))∧(¬P))→(S→P)</a:t>
            </a:r>
            <a:endParaRPr lang="en-US" altLang="zh-CN" sz="2400" b="1" dirty="0">
              <a:solidFill>
                <a:prstClr val="black"/>
              </a:solidFill>
              <a:latin typeface="微软雅黑" panose="020B0503020204020204" pitchFamily="34" charset="-122"/>
              <a:ea typeface="微软雅黑" panose="020B0503020204020204" pitchFamily="34" charset="-122"/>
            </a:endParaRPr>
          </a:p>
          <a:p>
            <a:pPr indent="817245" defTabSz="1219200">
              <a:lnSpc>
                <a:spcPct val="140000"/>
              </a:lnSpc>
              <a:defRPr/>
            </a:pPr>
            <a:r>
              <a:rPr lang="en-US" altLang="zh-CN" sz="2400" b="1" dirty="0">
                <a:solidFill>
                  <a:prstClr val="black"/>
                </a:solidFill>
                <a:latin typeface="微软雅黑" panose="020B0503020204020204" pitchFamily="34" charset="-122"/>
                <a:ea typeface="微软雅黑" panose="020B0503020204020204" pitchFamily="34" charset="-122"/>
              </a:rPr>
              <a:t>=¬((P∨¬R)∧(Q∨S)∧(R→(S∧P))∧(¬P))∨ (¬S∨P)</a:t>
            </a:r>
            <a:endParaRPr lang="en-US" altLang="zh-CN" sz="2400" b="1" dirty="0">
              <a:solidFill>
                <a:prstClr val="black"/>
              </a:solidFill>
              <a:latin typeface="微软雅黑" panose="020B0503020204020204" pitchFamily="34" charset="-122"/>
              <a:ea typeface="微软雅黑" panose="020B0503020204020204" pitchFamily="34" charset="-122"/>
            </a:endParaRPr>
          </a:p>
          <a:p>
            <a:pPr indent="817245" defTabSz="1219200">
              <a:lnSpc>
                <a:spcPct val="140000"/>
              </a:lnSpc>
              <a:defRPr/>
            </a:pPr>
            <a:r>
              <a:rPr lang="en-US" altLang="zh-CN" sz="2400" b="1" dirty="0">
                <a:solidFill>
                  <a:prstClr val="black"/>
                </a:solidFill>
                <a:latin typeface="微软雅黑" panose="020B0503020204020204" pitchFamily="34" charset="-122"/>
                <a:ea typeface="微软雅黑" panose="020B0503020204020204" pitchFamily="34" charset="-122"/>
              </a:rPr>
              <a:t>=¬(P∨¬R)∨¬(Q∨S)∨¬(¬R∨(S∧P))∨(¬(¬P))∨¬S∨P</a:t>
            </a:r>
            <a:endParaRPr lang="en-US" altLang="zh-CN" sz="2400" b="1" dirty="0">
              <a:solidFill>
                <a:prstClr val="black"/>
              </a:solidFill>
              <a:latin typeface="微软雅黑" panose="020B0503020204020204" pitchFamily="34" charset="-122"/>
              <a:ea typeface="微软雅黑" panose="020B0503020204020204" pitchFamily="34" charset="-122"/>
            </a:endParaRPr>
          </a:p>
          <a:p>
            <a:pPr indent="817245" defTabSz="1219200">
              <a:lnSpc>
                <a:spcPct val="140000"/>
              </a:lnSpc>
              <a:defRPr/>
            </a:pPr>
            <a:r>
              <a:rPr lang="en-US" altLang="zh-CN" sz="2400" b="1" dirty="0">
                <a:solidFill>
                  <a:prstClr val="black"/>
                </a:solidFill>
                <a:latin typeface="微软雅黑" panose="020B0503020204020204" pitchFamily="34" charset="-122"/>
                <a:ea typeface="微软雅黑" panose="020B0503020204020204" pitchFamily="34" charset="-122"/>
              </a:rPr>
              <a:t>=(¬P∧R)∨(¬Q∧¬S)∨(R∧(¬S∨¬P))∨P∨¬S∨P</a:t>
            </a:r>
            <a:endParaRPr lang="en-US" altLang="zh-CN" sz="2400" b="1" dirty="0">
              <a:solidFill>
                <a:prstClr val="black"/>
              </a:solidFill>
              <a:latin typeface="微软雅黑" panose="020B0503020204020204" pitchFamily="34" charset="-122"/>
              <a:ea typeface="微软雅黑" panose="020B0503020204020204" pitchFamily="34" charset="-122"/>
            </a:endParaRPr>
          </a:p>
          <a:p>
            <a:pPr indent="817245" defTabSz="1219200">
              <a:lnSpc>
                <a:spcPct val="140000"/>
              </a:lnSpc>
              <a:defRPr/>
            </a:pPr>
            <a:r>
              <a:rPr lang="en-US" altLang="zh-CN" sz="2400" b="1" dirty="0">
                <a:solidFill>
                  <a:prstClr val="black"/>
                </a:solidFill>
                <a:latin typeface="微软雅黑" panose="020B0503020204020204" pitchFamily="34" charset="-122"/>
                <a:ea typeface="微软雅黑" panose="020B0503020204020204" pitchFamily="34" charset="-122"/>
              </a:rPr>
              <a:t>=(¬P∧R)∨</a:t>
            </a:r>
            <a:r>
              <a:rPr lang="en-US" altLang="zh-CN" sz="2400" b="1" u="sng" dirty="0">
                <a:solidFill>
                  <a:prstClr val="black"/>
                </a:solidFill>
                <a:latin typeface="微软雅黑" panose="020B0503020204020204" pitchFamily="34" charset="-122"/>
                <a:ea typeface="微软雅黑" panose="020B0503020204020204" pitchFamily="34" charset="-122"/>
              </a:rPr>
              <a:t>(¬Q∧¬S)</a:t>
            </a:r>
            <a:r>
              <a:rPr lang="en-US" altLang="zh-CN" sz="2400" b="1" u="sng" dirty="0">
                <a:solidFill>
                  <a:srgbClr val="C00000"/>
                </a:solidFill>
                <a:latin typeface="微软雅黑" panose="020B0503020204020204" pitchFamily="34" charset="-122"/>
                <a:ea typeface="微软雅黑" panose="020B0503020204020204" pitchFamily="34" charset="-122"/>
              </a:rPr>
              <a:t>∨¬S</a:t>
            </a:r>
            <a:r>
              <a:rPr lang="en-US" altLang="zh-CN" sz="2400" b="1" dirty="0">
                <a:solidFill>
                  <a:prstClr val="black"/>
                </a:solidFill>
                <a:latin typeface="微软雅黑" panose="020B0503020204020204" pitchFamily="34" charset="-122"/>
                <a:ea typeface="微软雅黑" panose="020B0503020204020204" pitchFamily="34" charset="-122"/>
              </a:rPr>
              <a:t>∨(R∧(¬S∨¬P))</a:t>
            </a:r>
            <a:r>
              <a:rPr lang="en-US" altLang="zh-CN" sz="2400" b="1" dirty="0">
                <a:solidFill>
                  <a:srgbClr val="C00000"/>
                </a:solidFill>
                <a:latin typeface="微软雅黑" panose="020B0503020204020204" pitchFamily="34" charset="-122"/>
                <a:ea typeface="微软雅黑" panose="020B0503020204020204" pitchFamily="34" charset="-122"/>
              </a:rPr>
              <a:t>∨P</a:t>
            </a:r>
            <a:endParaRPr lang="en-US" altLang="zh-CN" sz="2400" b="1" dirty="0">
              <a:solidFill>
                <a:srgbClr val="C00000"/>
              </a:solidFill>
              <a:latin typeface="微软雅黑" panose="020B0503020204020204" pitchFamily="34" charset="-122"/>
              <a:ea typeface="微软雅黑" panose="020B0503020204020204" pitchFamily="34" charset="-122"/>
            </a:endParaRPr>
          </a:p>
          <a:p>
            <a:pPr indent="817245" defTabSz="1219200">
              <a:lnSpc>
                <a:spcPct val="140000"/>
              </a:lnSpc>
              <a:defRPr/>
            </a:pPr>
            <a:r>
              <a:rPr lang="en-US" altLang="zh-CN" sz="2400" b="1" dirty="0">
                <a:solidFill>
                  <a:prstClr val="black"/>
                </a:solidFill>
                <a:latin typeface="微软雅黑" panose="020B0503020204020204" pitchFamily="34" charset="-122"/>
                <a:ea typeface="微软雅黑" panose="020B0503020204020204" pitchFamily="34" charset="-122"/>
              </a:rPr>
              <a:t>=</a:t>
            </a:r>
            <a:r>
              <a:rPr lang="en-US" altLang="zh-CN" sz="2400" b="1" u="sng" dirty="0">
                <a:solidFill>
                  <a:prstClr val="black"/>
                </a:solidFill>
                <a:latin typeface="微软雅黑" panose="020B0503020204020204" pitchFamily="34" charset="-122"/>
                <a:ea typeface="微软雅黑" panose="020B0503020204020204" pitchFamily="34" charset="-122"/>
              </a:rPr>
              <a:t>(¬P∧R)</a:t>
            </a:r>
            <a:r>
              <a:rPr lang="en-US" altLang="zh-CN" sz="2400" b="1" dirty="0">
                <a:solidFill>
                  <a:prstClr val="black"/>
                </a:solidFill>
                <a:latin typeface="微软雅黑" panose="020B0503020204020204" pitchFamily="34" charset="-122"/>
                <a:ea typeface="微软雅黑" panose="020B0503020204020204" pitchFamily="34" charset="-122"/>
              </a:rPr>
              <a:t>∨</a:t>
            </a:r>
            <a:r>
              <a:rPr lang="en-US" altLang="zh-CN" sz="2400" b="1" u="sng" dirty="0">
                <a:solidFill>
                  <a:srgbClr val="3333FF"/>
                </a:solidFill>
                <a:latin typeface="微软雅黑" panose="020B0503020204020204" pitchFamily="34" charset="-122"/>
                <a:ea typeface="微软雅黑" panose="020B0503020204020204" pitchFamily="34" charset="-122"/>
              </a:rPr>
              <a:t>¬S</a:t>
            </a:r>
            <a:r>
              <a:rPr lang="en-US" altLang="zh-CN" sz="2400" b="1" u="sng" dirty="0">
                <a:solidFill>
                  <a:prstClr val="black"/>
                </a:solidFill>
                <a:latin typeface="微软雅黑" panose="020B0503020204020204" pitchFamily="34" charset="-122"/>
                <a:ea typeface="微软雅黑" panose="020B0503020204020204" pitchFamily="34" charset="-122"/>
              </a:rPr>
              <a:t>∨(R∧¬S)</a:t>
            </a:r>
            <a:r>
              <a:rPr lang="en-US" altLang="zh-CN" sz="2400" b="1" dirty="0">
                <a:solidFill>
                  <a:prstClr val="black"/>
                </a:solidFill>
                <a:latin typeface="微软雅黑" panose="020B0503020204020204" pitchFamily="34" charset="-122"/>
                <a:ea typeface="微软雅黑" panose="020B0503020204020204" pitchFamily="34" charset="-122"/>
              </a:rPr>
              <a:t>∨</a:t>
            </a:r>
            <a:r>
              <a:rPr lang="en-US" altLang="zh-CN" sz="2400" b="1" u="sng" dirty="0">
                <a:solidFill>
                  <a:prstClr val="black"/>
                </a:solidFill>
                <a:latin typeface="微软雅黑" panose="020B0503020204020204" pitchFamily="34" charset="-122"/>
                <a:ea typeface="微软雅黑" panose="020B0503020204020204" pitchFamily="34" charset="-122"/>
              </a:rPr>
              <a:t>(¬P∧R)</a:t>
            </a:r>
            <a:r>
              <a:rPr lang="en-US" altLang="zh-CN" sz="2400" b="1" dirty="0">
                <a:solidFill>
                  <a:srgbClr val="C00000"/>
                </a:solidFill>
                <a:latin typeface="微软雅黑" panose="020B0503020204020204" pitchFamily="34" charset="-122"/>
                <a:ea typeface="微软雅黑" panose="020B0503020204020204" pitchFamily="34" charset="-122"/>
              </a:rPr>
              <a:t>∨P</a:t>
            </a:r>
            <a:endParaRPr lang="en-US" altLang="zh-CN" sz="2400" b="1" dirty="0">
              <a:solidFill>
                <a:srgbClr val="C00000"/>
              </a:solidFill>
              <a:latin typeface="微软雅黑" panose="020B0503020204020204" pitchFamily="34" charset="-122"/>
              <a:ea typeface="微软雅黑" panose="020B0503020204020204" pitchFamily="34" charset="-122"/>
            </a:endParaRPr>
          </a:p>
          <a:p>
            <a:pPr indent="817245" defTabSz="1219200">
              <a:lnSpc>
                <a:spcPct val="140000"/>
              </a:lnSpc>
              <a:defRPr/>
            </a:pPr>
            <a:r>
              <a:rPr lang="en-US" altLang="zh-CN" sz="2400" b="1" dirty="0">
                <a:solidFill>
                  <a:prstClr val="black"/>
                </a:solidFill>
                <a:latin typeface="微软雅黑" panose="020B0503020204020204" pitchFamily="34" charset="-122"/>
                <a:ea typeface="微软雅黑" panose="020B0503020204020204" pitchFamily="34" charset="-122"/>
              </a:rPr>
              <a:t>=(¬P∧R)∨</a:t>
            </a:r>
            <a:r>
              <a:rPr lang="en-US" altLang="zh-CN" sz="2400" b="1" dirty="0">
                <a:solidFill>
                  <a:srgbClr val="C00000"/>
                </a:solidFill>
                <a:latin typeface="微软雅黑" panose="020B0503020204020204" pitchFamily="34" charset="-122"/>
                <a:ea typeface="微软雅黑" panose="020B0503020204020204" pitchFamily="34" charset="-122"/>
              </a:rPr>
              <a:t>¬S</a:t>
            </a:r>
            <a:r>
              <a:rPr lang="en-US" altLang="zh-CN" sz="2400" b="1" dirty="0">
                <a:solidFill>
                  <a:prstClr val="black"/>
                </a:solidFill>
                <a:latin typeface="微软雅黑" panose="020B0503020204020204" pitchFamily="34" charset="-122"/>
                <a:ea typeface="微软雅黑" panose="020B0503020204020204" pitchFamily="34" charset="-122"/>
              </a:rPr>
              <a:t>∨P</a:t>
            </a:r>
            <a:endParaRPr lang="en-US" altLang="zh-CN" sz="2400" b="1" dirty="0">
              <a:solidFill>
                <a:prstClr val="black"/>
              </a:solidFill>
              <a:latin typeface="微软雅黑" panose="020B0503020204020204" pitchFamily="34" charset="-122"/>
              <a:ea typeface="微软雅黑" panose="020B0503020204020204" pitchFamily="34" charset="-122"/>
            </a:endParaRPr>
          </a:p>
          <a:p>
            <a:pPr indent="817245" defTabSz="1219200">
              <a:lnSpc>
                <a:spcPct val="140000"/>
              </a:lnSpc>
              <a:defRPr/>
            </a:pPr>
            <a:r>
              <a:rPr lang="en-US" altLang="zh-CN" sz="2400" b="1" dirty="0">
                <a:solidFill>
                  <a:prstClr val="black"/>
                </a:solidFill>
                <a:latin typeface="微软雅黑" panose="020B0503020204020204" pitchFamily="34" charset="-122"/>
                <a:ea typeface="微软雅黑" panose="020B0503020204020204" pitchFamily="34" charset="-122"/>
              </a:rPr>
              <a:t>=((¬P∨P)∧(R∨P))∨¬S=R∨P∨¬S≠1</a:t>
            </a:r>
            <a:endParaRPr lang="en-US"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40000"/>
              </a:lnSpc>
              <a:defRPr/>
            </a:pPr>
            <a:r>
              <a:rPr lang="zh-CN" altLang="en-US" sz="2400" b="1" dirty="0">
                <a:solidFill>
                  <a:srgbClr val="3333FF"/>
                </a:solidFill>
                <a:latin typeface="微软雅黑" panose="020B0503020204020204" pitchFamily="34" charset="-122"/>
                <a:ea typeface="微软雅黑" panose="020B0503020204020204" pitchFamily="34" charset="-122"/>
              </a:rPr>
              <a:t>根据定理</a:t>
            </a:r>
            <a:r>
              <a:rPr lang="en-US" altLang="zh-CN" sz="2400" b="1" dirty="0">
                <a:solidFill>
                  <a:srgbClr val="3333FF"/>
                </a:solidFill>
                <a:latin typeface="微软雅黑" panose="020B0503020204020204" pitchFamily="34" charset="-122"/>
                <a:ea typeface="微软雅黑" panose="020B0503020204020204" pitchFamily="34" charset="-122"/>
              </a:rPr>
              <a:t>2.6</a:t>
            </a:r>
            <a:r>
              <a:rPr lang="zh-CN" altLang="en-US" sz="2400" b="1" dirty="0">
                <a:solidFill>
                  <a:srgbClr val="3333FF"/>
                </a:solidFill>
                <a:latin typeface="微软雅黑" panose="020B0503020204020204" pitchFamily="34" charset="-122"/>
                <a:ea typeface="微软雅黑" panose="020B0503020204020204" pitchFamily="34" charset="-122"/>
              </a:rPr>
              <a:t>，</a:t>
            </a:r>
            <a:r>
              <a:rPr lang="en-US" altLang="zh-CN" sz="2400" b="1" dirty="0">
                <a:solidFill>
                  <a:srgbClr val="3333FF"/>
                </a:solidFill>
                <a:latin typeface="微软雅黑" panose="020B0503020204020204" pitchFamily="34" charset="-122"/>
                <a:ea typeface="微软雅黑" panose="020B0503020204020204" pitchFamily="34" charset="-122"/>
              </a:rPr>
              <a:t>S→P</a:t>
            </a:r>
            <a:r>
              <a:rPr lang="zh-CN" altLang="en-US" sz="2400" b="1" dirty="0">
                <a:solidFill>
                  <a:srgbClr val="3333FF"/>
                </a:solidFill>
                <a:latin typeface="微软雅黑" panose="020B0503020204020204" pitchFamily="34" charset="-122"/>
                <a:ea typeface="微软雅黑" panose="020B0503020204020204" pitchFamily="34" charset="-122"/>
              </a:rPr>
              <a:t>不是</a:t>
            </a:r>
            <a:r>
              <a:rPr lang="en-US" altLang="zh-CN" sz="2400" b="1" dirty="0">
                <a:solidFill>
                  <a:srgbClr val="3333FF"/>
                </a:solidFill>
                <a:latin typeface="微软雅黑" panose="020B0503020204020204" pitchFamily="34" charset="-122"/>
                <a:ea typeface="微软雅黑" panose="020B0503020204020204" pitchFamily="34" charset="-122"/>
              </a:rPr>
              <a:t>P∨¬R</a:t>
            </a:r>
            <a:r>
              <a:rPr lang="zh-CN" altLang="en-US" sz="2400" b="1" dirty="0">
                <a:solidFill>
                  <a:srgbClr val="3333FF"/>
                </a:solidFill>
                <a:latin typeface="微软雅黑" panose="020B0503020204020204" pitchFamily="34" charset="-122"/>
                <a:ea typeface="微软雅黑" panose="020B0503020204020204" pitchFamily="34" charset="-122"/>
              </a:rPr>
              <a:t>，</a:t>
            </a:r>
            <a:r>
              <a:rPr lang="en-US" altLang="zh-CN" sz="2400" b="1" dirty="0">
                <a:solidFill>
                  <a:srgbClr val="3333FF"/>
                </a:solidFill>
                <a:latin typeface="微软雅黑" panose="020B0503020204020204" pitchFamily="34" charset="-122"/>
                <a:ea typeface="微软雅黑" panose="020B0503020204020204" pitchFamily="34" charset="-122"/>
              </a:rPr>
              <a:t>Q∨S</a:t>
            </a:r>
            <a:r>
              <a:rPr lang="zh-CN" altLang="en-US" sz="2400" b="1" dirty="0">
                <a:solidFill>
                  <a:srgbClr val="3333FF"/>
                </a:solidFill>
                <a:latin typeface="微软雅黑" panose="020B0503020204020204" pitchFamily="34" charset="-122"/>
                <a:ea typeface="微软雅黑" panose="020B0503020204020204" pitchFamily="34" charset="-122"/>
              </a:rPr>
              <a:t>，</a:t>
            </a:r>
            <a:r>
              <a:rPr lang="en-US" altLang="zh-CN" sz="2400" b="1" dirty="0">
                <a:solidFill>
                  <a:srgbClr val="3333FF"/>
                </a:solidFill>
                <a:latin typeface="微软雅黑" panose="020B0503020204020204" pitchFamily="34" charset="-122"/>
                <a:ea typeface="微软雅黑" panose="020B0503020204020204" pitchFamily="34" charset="-122"/>
              </a:rPr>
              <a:t>R→(S∧P)</a:t>
            </a:r>
            <a:r>
              <a:rPr lang="zh-CN" altLang="en-US" sz="2400" b="1" dirty="0">
                <a:solidFill>
                  <a:srgbClr val="3333FF"/>
                </a:solidFill>
                <a:latin typeface="微软雅黑" panose="020B0503020204020204" pitchFamily="34" charset="-122"/>
                <a:ea typeface="微软雅黑" panose="020B0503020204020204" pitchFamily="34" charset="-122"/>
              </a:rPr>
              <a:t>，</a:t>
            </a:r>
            <a:r>
              <a:rPr lang="en-US" altLang="zh-CN" sz="2400" b="1" dirty="0">
                <a:solidFill>
                  <a:srgbClr val="3333FF"/>
                </a:solidFill>
                <a:latin typeface="微软雅黑" panose="020B0503020204020204" pitchFamily="34" charset="-122"/>
                <a:ea typeface="微软雅黑" panose="020B0503020204020204" pitchFamily="34" charset="-122"/>
              </a:rPr>
              <a:t>¬P</a:t>
            </a:r>
            <a:r>
              <a:rPr lang="zh-CN" altLang="en-US" sz="2400" b="1" dirty="0">
                <a:solidFill>
                  <a:srgbClr val="3333FF"/>
                </a:solidFill>
                <a:latin typeface="微软雅黑" panose="020B0503020204020204" pitchFamily="34" charset="-122"/>
                <a:ea typeface="微软雅黑" panose="020B0503020204020204" pitchFamily="34" charset="-122"/>
              </a:rPr>
              <a:t>的逻辑结果，即推理是无效的。</a:t>
            </a:r>
            <a:endParaRPr lang="zh-CN" altLang="en-US" sz="2400" b="1" dirty="0">
              <a:solidFill>
                <a:srgbClr val="3333FF"/>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139268">
                                            <p:txEl>
                                              <p:pRg st="0" end="0"/>
                                            </p:txEl>
                                          </p:spTgt>
                                        </p:tgtEl>
                                        <p:attrNameLst>
                                          <p:attrName>style.visibility</p:attrName>
                                        </p:attrNameLst>
                                      </p:cBhvr>
                                      <p:to>
                                        <p:strVal val="visible"/>
                                      </p:to>
                                    </p:set>
                                    <p:anim calcmode="lin" valueType="num">
                                      <p:cBhvr additive="base">
                                        <p:cTn id="7" dur="500" fill="hold"/>
                                        <p:tgtEl>
                                          <p:spTgt spid="139268">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9268">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139268">
                                            <p:txEl>
                                              <p:pRg st="1" end="1"/>
                                            </p:txEl>
                                          </p:spTgt>
                                        </p:tgtEl>
                                        <p:attrNameLst>
                                          <p:attrName>style.visibility</p:attrName>
                                        </p:attrNameLst>
                                      </p:cBhvr>
                                      <p:to>
                                        <p:strVal val="visible"/>
                                      </p:to>
                                    </p:set>
                                    <p:anim calcmode="lin" valueType="num">
                                      <p:cBhvr additive="base">
                                        <p:cTn id="12" dur="500" fill="hold"/>
                                        <p:tgtEl>
                                          <p:spTgt spid="139268">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13926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39269"/>
                                        </p:tgtEl>
                                        <p:attrNameLst>
                                          <p:attrName>style.visibility</p:attrName>
                                        </p:attrNameLst>
                                      </p:cBhvr>
                                      <p:to>
                                        <p:strVal val="visible"/>
                                      </p:to>
                                    </p:set>
                                    <p:anim calcmode="lin" valueType="num">
                                      <p:cBhvr additive="base">
                                        <p:cTn id="18" dur="500" fill="hold"/>
                                        <p:tgtEl>
                                          <p:spTgt spid="139269"/>
                                        </p:tgtEl>
                                        <p:attrNameLst>
                                          <p:attrName>ppt_x</p:attrName>
                                        </p:attrNameLst>
                                      </p:cBhvr>
                                      <p:tavLst>
                                        <p:tav tm="0">
                                          <p:val>
                                            <p:strVal val="0-#ppt_w/2"/>
                                          </p:val>
                                        </p:tav>
                                        <p:tav tm="100000">
                                          <p:val>
                                            <p:strVal val="#ppt_x"/>
                                          </p:val>
                                        </p:tav>
                                      </p:tavLst>
                                    </p:anim>
                                    <p:anim calcmode="lin" valueType="num">
                                      <p:cBhvr additive="base">
                                        <p:cTn id="19" dur="500" fill="hold"/>
                                        <p:tgtEl>
                                          <p:spTgt spid="13926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down)">
                                      <p:cBhvr>
                                        <p:cTn id="24" dur="500"/>
                                        <p:tgtEl>
                                          <p:spTgt spid="6">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animEffect transition="in" filter="wipe(down)">
                                      <p:cBhvr>
                                        <p:cTn id="29" dur="500"/>
                                        <p:tgtEl>
                                          <p:spTgt spid="6">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6">
                                            <p:txEl>
                                              <p:pRg st="2" end="2"/>
                                            </p:txEl>
                                          </p:spTgt>
                                        </p:tgtEl>
                                        <p:attrNameLst>
                                          <p:attrName>style.visibility</p:attrName>
                                        </p:attrNameLst>
                                      </p:cBhvr>
                                      <p:to>
                                        <p:strVal val="visible"/>
                                      </p:to>
                                    </p:set>
                                    <p:animEffect transition="in" filter="wipe(down)">
                                      <p:cBhvr>
                                        <p:cTn id="34" dur="500"/>
                                        <p:tgtEl>
                                          <p:spTgt spid="6">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animEffect transition="in" filter="wipe(down)">
                                      <p:cBhvr>
                                        <p:cTn id="39" dur="500"/>
                                        <p:tgtEl>
                                          <p:spTgt spid="6">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6">
                                            <p:txEl>
                                              <p:pRg st="4" end="4"/>
                                            </p:txEl>
                                          </p:spTgt>
                                        </p:tgtEl>
                                        <p:attrNameLst>
                                          <p:attrName>style.visibility</p:attrName>
                                        </p:attrNameLst>
                                      </p:cBhvr>
                                      <p:to>
                                        <p:strVal val="visible"/>
                                      </p:to>
                                    </p:set>
                                    <p:animEffect transition="in" filter="wipe(down)">
                                      <p:cBhvr>
                                        <p:cTn id="44" dur="500"/>
                                        <p:tgtEl>
                                          <p:spTgt spid="6">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animEffect transition="in" filter="wipe(down)">
                                      <p:cBhvr>
                                        <p:cTn id="49" dur="500"/>
                                        <p:tgtEl>
                                          <p:spTgt spid="6">
                                            <p:txEl>
                                              <p:pRg st="5" end="5"/>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6">
                                            <p:txEl>
                                              <p:pRg st="6" end="6"/>
                                            </p:txEl>
                                          </p:spTgt>
                                        </p:tgtEl>
                                        <p:attrNameLst>
                                          <p:attrName>style.visibility</p:attrName>
                                        </p:attrNameLst>
                                      </p:cBhvr>
                                      <p:to>
                                        <p:strVal val="visible"/>
                                      </p:to>
                                    </p:set>
                                    <p:animEffect transition="in" filter="wipe(down)">
                                      <p:cBhvr>
                                        <p:cTn id="54" dur="500"/>
                                        <p:tgtEl>
                                          <p:spTgt spid="6">
                                            <p:txEl>
                                              <p:pRg st="6" end="6"/>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6">
                                            <p:txEl>
                                              <p:pRg st="7" end="7"/>
                                            </p:txEl>
                                          </p:spTgt>
                                        </p:tgtEl>
                                        <p:attrNameLst>
                                          <p:attrName>style.visibility</p:attrName>
                                        </p:attrNameLst>
                                      </p:cBhvr>
                                      <p:to>
                                        <p:strVal val="visible"/>
                                      </p:to>
                                    </p:set>
                                    <p:animEffect transition="in" filter="wipe(down)">
                                      <p:cBhvr>
                                        <p:cTn id="59" dur="500"/>
                                        <p:tgtEl>
                                          <p:spTgt spid="6">
                                            <p:txEl>
                                              <p:pRg st="7" end="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6">
                                            <p:txEl>
                                              <p:pRg st="8" end="8"/>
                                            </p:txEl>
                                          </p:spTgt>
                                        </p:tgtEl>
                                        <p:attrNameLst>
                                          <p:attrName>style.visibility</p:attrName>
                                        </p:attrNameLst>
                                      </p:cBhvr>
                                      <p:to>
                                        <p:strVal val="visible"/>
                                      </p:to>
                                    </p:set>
                                    <p:animEffect transition="in" filter="wipe(down)">
                                      <p:cBhvr>
                                        <p:cTn id="64"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8" grpId="0" autoUpdateAnimBg="0" build="p"/>
      <p:bldP spid="139269" grpId="0"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p:cNvSpPr>
            <a:spLocks noGrp="1"/>
          </p:cNvSpPr>
          <p:nvPr>
            <p:ph type="title"/>
          </p:nvPr>
        </p:nvSpPr>
        <p:spPr/>
        <p:txBody>
          <a:bodyPr/>
          <a:lstStyle/>
          <a:p>
            <a:endParaRPr lang="zh-CN" altLang="en-US"/>
          </a:p>
        </p:txBody>
      </p:sp>
      <p:graphicFrame>
        <p:nvGraphicFramePr>
          <p:cNvPr id="17" name="对象 16"/>
          <p:cNvGraphicFramePr>
            <a:graphicFrameLocks noChangeAspect="1"/>
          </p:cNvGraphicFramePr>
          <p:nvPr/>
        </p:nvGraphicFramePr>
        <p:xfrm>
          <a:off x="460375" y="1067594"/>
          <a:ext cx="12018962" cy="1673225"/>
        </p:xfrm>
        <a:graphic>
          <a:graphicData uri="http://schemas.openxmlformats.org/presentationml/2006/ole">
            <mc:AlternateContent xmlns:mc="http://schemas.openxmlformats.org/markup-compatibility/2006">
              <mc:Choice xmlns:v="urn:schemas-microsoft-com:vml" Requires="v">
                <p:oleObj spid="_x0000_s68660" name="Document" r:id="rId1" imgW="6101080" imgH="853440" progId="Word.Document.8">
                  <p:embed/>
                </p:oleObj>
              </mc:Choice>
              <mc:Fallback>
                <p:oleObj name="Document" r:id="rId1" imgW="6101080" imgH="853440" progId="Word.Document.8">
                  <p:embed/>
                  <p:pic>
                    <p:nvPicPr>
                      <p:cNvPr id="0" name="对象 16"/>
                      <p:cNvPicPr/>
                      <p:nvPr/>
                    </p:nvPicPr>
                    <p:blipFill>
                      <a:blip r:embed="rId2"/>
                      <a:stretch>
                        <a:fillRect/>
                      </a:stretch>
                    </p:blipFill>
                    <p:spPr>
                      <a:xfrm>
                        <a:off x="460375" y="1067594"/>
                        <a:ext cx="12018962" cy="1673225"/>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536575" y="2740819"/>
          <a:ext cx="10886414" cy="2406285"/>
        </p:xfrm>
        <a:graphic>
          <a:graphicData uri="http://schemas.openxmlformats.org/presentationml/2006/ole">
            <mc:AlternateContent xmlns:mc="http://schemas.openxmlformats.org/markup-compatibility/2006">
              <mc:Choice xmlns:v="urn:schemas-microsoft-com:vml" Requires="v">
                <p:oleObj spid="_x0000_s68661" name="Document" r:id="rId3" imgW="9819640" imgH="2189480" progId="Word.Document.12">
                  <p:embed/>
                </p:oleObj>
              </mc:Choice>
              <mc:Fallback>
                <p:oleObj name="Document" r:id="rId3" imgW="9819640" imgH="2189480" progId="Word.Document.12">
                  <p:embed/>
                  <p:pic>
                    <p:nvPicPr>
                      <p:cNvPr id="0" name="对象 31"/>
                      <p:cNvPicPr/>
                      <p:nvPr/>
                    </p:nvPicPr>
                    <p:blipFill>
                      <a:blip r:embed="rId4"/>
                      <a:stretch>
                        <a:fillRect/>
                      </a:stretch>
                    </p:blipFill>
                    <p:spPr>
                      <a:xfrm>
                        <a:off x="536575" y="2740819"/>
                        <a:ext cx="10886414" cy="2406285"/>
                      </a:xfrm>
                      <a:prstGeom prst="rect">
                        <a:avLst/>
                      </a:prstGeom>
                    </p:spPr>
                  </p:pic>
                </p:oleObj>
              </mc:Fallback>
            </mc:AlternateContent>
          </a:graphicData>
        </a:graphic>
      </p:graphicFrame>
      <p:sp>
        <p:nvSpPr>
          <p:cNvPr id="5" name="内容占位符 1"/>
          <p:cNvSpPr>
            <a:spLocks noGrp="1"/>
          </p:cNvSpPr>
          <p:nvPr>
            <p:ph idx="1"/>
          </p:nvPr>
        </p:nvSpPr>
        <p:spPr>
          <a:xfrm>
            <a:off x="749044" y="4414044"/>
            <a:ext cx="10971372" cy="2107016"/>
          </a:xfrm>
        </p:spPr>
        <p:txBody>
          <a:bodyPr/>
          <a:lstStyle/>
          <a:p>
            <a:pPr lvl="0" fontAlgn="ctr"/>
            <a:r>
              <a:rPr lang="zh-CN" altLang="zh-CN" dirty="0"/>
              <a:t>下列各式中，逻辑推导无效的有（</a:t>
            </a:r>
            <a:r>
              <a:rPr lang="en-US" altLang="zh-CN" dirty="0"/>
              <a:t>				</a:t>
            </a:r>
            <a:r>
              <a:rPr lang="zh-CN" altLang="zh-CN" dirty="0"/>
              <a:t>）。</a:t>
            </a:r>
            <a:endParaRPr lang="zh-CN" altLang="zh-CN" dirty="0"/>
          </a:p>
          <a:p>
            <a:pPr fontAlgn="ctr"/>
            <a:r>
              <a:rPr lang="en-US" altLang="zh-CN" dirty="0"/>
              <a:t>1</a:t>
            </a:r>
            <a:r>
              <a:rPr lang="zh-CN" altLang="zh-CN" dirty="0"/>
              <a:t>）</a:t>
            </a:r>
            <a:r>
              <a:rPr lang="en-US" altLang="zh-CN" dirty="0"/>
              <a:t>P</a:t>
            </a:r>
            <a:r>
              <a:rPr lang="zh-CN" altLang="zh-CN" dirty="0"/>
              <a:t>∨</a:t>
            </a:r>
            <a:r>
              <a:rPr lang="en-US" altLang="zh-CN" dirty="0"/>
              <a:t>(P</a:t>
            </a:r>
            <a:r>
              <a:rPr lang="zh-CN" altLang="zh-CN" dirty="0"/>
              <a:t>∧</a:t>
            </a:r>
            <a:r>
              <a:rPr lang="en-US" altLang="zh-CN" dirty="0"/>
              <a:t>Q) = P 	             2</a:t>
            </a:r>
            <a:r>
              <a:rPr lang="zh-CN" altLang="zh-CN" dirty="0"/>
              <a:t>）</a:t>
            </a:r>
            <a:r>
              <a:rPr lang="en-US" altLang="zh-CN" dirty="0"/>
              <a:t>(P →Q)</a:t>
            </a:r>
            <a:r>
              <a:rPr lang="zh-CN" altLang="zh-CN" dirty="0"/>
              <a:t>∧</a:t>
            </a:r>
            <a:r>
              <a:rPr lang="en-US" altLang="zh-CN" dirty="0"/>
              <a:t>(P→</a:t>
            </a:r>
            <a:r>
              <a:rPr lang="en-US" altLang="zh-CN" dirty="0">
                <a:sym typeface="Symbol" panose="05050102010706020507" pitchFamily="18" charset="2"/>
              </a:rPr>
              <a:t></a:t>
            </a:r>
            <a:r>
              <a:rPr lang="en-US" altLang="zh-CN" dirty="0"/>
              <a:t>Q)</a:t>
            </a:r>
            <a:r>
              <a:rPr lang="zh-CN" altLang="zh-CN" dirty="0"/>
              <a:t>＝</a:t>
            </a:r>
            <a:r>
              <a:rPr lang="en-US" altLang="zh-CN" dirty="0">
                <a:sym typeface="Symbol" panose="05050102010706020507" pitchFamily="18" charset="2"/>
              </a:rPr>
              <a:t></a:t>
            </a:r>
            <a:r>
              <a:rPr lang="en-US" altLang="zh-CN" dirty="0"/>
              <a:t>P	</a:t>
            </a:r>
            <a:endParaRPr lang="zh-CN" altLang="zh-CN" dirty="0"/>
          </a:p>
          <a:p>
            <a:pPr fontAlgn="ctr"/>
            <a:r>
              <a:rPr lang="en-US" altLang="zh-CN" dirty="0"/>
              <a:t>3</a:t>
            </a:r>
            <a:r>
              <a:rPr lang="zh-CN" altLang="zh-CN" dirty="0"/>
              <a:t>）</a:t>
            </a:r>
            <a:r>
              <a:rPr lang="en-US" altLang="zh-CN" dirty="0"/>
              <a:t>(P</a:t>
            </a:r>
            <a:r>
              <a:rPr lang="zh-CN" altLang="zh-CN" dirty="0"/>
              <a:t>∨</a:t>
            </a:r>
            <a:r>
              <a:rPr lang="en-US" altLang="zh-CN" dirty="0"/>
              <a:t>Q)</a:t>
            </a:r>
            <a:r>
              <a:rPr lang="zh-CN" altLang="zh-CN" dirty="0"/>
              <a:t>∧</a:t>
            </a:r>
            <a:r>
              <a:rPr lang="en-US" altLang="zh-CN" dirty="0"/>
              <a:t>(P</a:t>
            </a:r>
            <a:r>
              <a:rPr lang="en-US" altLang="zh-CN" dirty="0">
                <a:sym typeface="Symbol" panose="05050102010706020507" pitchFamily="18" charset="2"/>
              </a:rPr>
              <a:t></a:t>
            </a:r>
            <a:r>
              <a:rPr lang="en-US" altLang="zh-CN" dirty="0"/>
              <a:t>R) </a:t>
            </a:r>
            <a:r>
              <a:rPr lang="en-US" altLang="zh-CN" dirty="0">
                <a:sym typeface="Symbol" panose="05050102010706020507" pitchFamily="18" charset="2"/>
              </a:rPr>
              <a:t></a:t>
            </a:r>
            <a:r>
              <a:rPr lang="en-US" altLang="zh-CN" dirty="0"/>
              <a:t> S</a:t>
            </a:r>
            <a:r>
              <a:rPr lang="zh-CN" altLang="zh-CN" dirty="0"/>
              <a:t>∧</a:t>
            </a:r>
            <a:r>
              <a:rPr lang="en-US" altLang="zh-CN" dirty="0"/>
              <a:t>R 	4</a:t>
            </a:r>
            <a:r>
              <a:rPr lang="zh-CN" altLang="zh-CN" dirty="0"/>
              <a:t>）</a:t>
            </a:r>
            <a:r>
              <a:rPr lang="en-US" altLang="zh-CN" dirty="0"/>
              <a:t>(P</a:t>
            </a:r>
            <a:r>
              <a:rPr lang="zh-CN" altLang="zh-CN" dirty="0"/>
              <a:t>∨</a:t>
            </a:r>
            <a:r>
              <a:rPr lang="en-US" altLang="zh-CN" dirty="0"/>
              <a:t>Q)</a:t>
            </a:r>
            <a:r>
              <a:rPr lang="zh-CN" altLang="zh-CN" dirty="0"/>
              <a:t>∧</a:t>
            </a:r>
            <a:r>
              <a:rPr lang="en-US" altLang="zh-CN" dirty="0"/>
              <a:t>(P→R)</a:t>
            </a:r>
            <a:r>
              <a:rPr lang="zh-CN" altLang="zh-CN" dirty="0"/>
              <a:t>∧</a:t>
            </a:r>
            <a:r>
              <a:rPr lang="en-US" altLang="zh-CN" dirty="0"/>
              <a:t>(Q→R) </a:t>
            </a:r>
            <a:r>
              <a:rPr lang="en-US" altLang="zh-CN" dirty="0">
                <a:sym typeface="Symbol" panose="05050102010706020507" pitchFamily="18" charset="2"/>
              </a:rPr>
              <a:t></a:t>
            </a:r>
            <a:r>
              <a:rPr lang="en-US" altLang="zh-CN" dirty="0"/>
              <a:t> R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0"/>
            <a:r>
              <a:rPr lang="zh-CN" altLang="zh-CN" dirty="0"/>
              <a:t>命题公式</a:t>
            </a:r>
            <a:r>
              <a:rPr lang="en-US" altLang="zh-CN" dirty="0"/>
              <a:t>G</a:t>
            </a:r>
            <a:r>
              <a:rPr lang="en-US" altLang="zh-CN" baseline="-25000" dirty="0"/>
              <a:t>1</a:t>
            </a:r>
            <a:r>
              <a:rPr lang="zh-CN" altLang="zh-CN" dirty="0"/>
              <a:t>＝</a:t>
            </a:r>
            <a:r>
              <a:rPr lang="en-US" altLang="zh-CN" dirty="0"/>
              <a:t>(P</a:t>
            </a:r>
            <a:r>
              <a:rPr lang="en-US" altLang="zh-CN" dirty="0">
                <a:sym typeface="Symbol" panose="05050102010706020507" pitchFamily="18" charset="2"/>
              </a:rPr>
              <a:t></a:t>
            </a:r>
            <a:r>
              <a:rPr lang="en-US" altLang="zh-CN" dirty="0"/>
              <a:t>Q)</a:t>
            </a:r>
            <a:r>
              <a:rPr lang="zh-CN" altLang="zh-CN" dirty="0"/>
              <a:t>，</a:t>
            </a:r>
            <a:r>
              <a:rPr lang="en-US" altLang="zh-CN" dirty="0"/>
              <a:t>G</a:t>
            </a:r>
            <a:r>
              <a:rPr lang="en-US" altLang="zh-CN" baseline="-25000" dirty="0"/>
              <a:t>2</a:t>
            </a:r>
            <a:r>
              <a:rPr lang="zh-CN" altLang="zh-CN" dirty="0"/>
              <a:t>＝</a:t>
            </a:r>
            <a:r>
              <a:rPr lang="en-US" altLang="zh-CN" dirty="0"/>
              <a:t>(P→Q)</a:t>
            </a:r>
            <a:r>
              <a:rPr lang="zh-CN" altLang="zh-CN" dirty="0"/>
              <a:t>∧</a:t>
            </a:r>
            <a:r>
              <a:rPr lang="en-US" altLang="zh-CN" dirty="0"/>
              <a:t>(Q→P)</a:t>
            </a:r>
            <a:r>
              <a:rPr lang="zh-CN" altLang="zh-CN" dirty="0"/>
              <a:t>，下面描述正确的是（</a:t>
            </a:r>
            <a:r>
              <a:rPr lang="en-US" altLang="zh-CN" dirty="0"/>
              <a:t>	</a:t>
            </a:r>
            <a:r>
              <a:rPr lang="zh-CN" altLang="zh-CN" dirty="0"/>
              <a:t>）。</a:t>
            </a:r>
            <a:endParaRPr lang="zh-CN" altLang="zh-CN" dirty="0"/>
          </a:p>
          <a:p>
            <a:pPr fontAlgn="ctr"/>
            <a:r>
              <a:rPr lang="en-US" altLang="zh-CN" dirty="0"/>
              <a:t>1</a:t>
            </a:r>
            <a:r>
              <a:rPr lang="zh-CN" altLang="zh-CN" dirty="0"/>
              <a:t>）</a:t>
            </a:r>
            <a:r>
              <a:rPr lang="en-US" altLang="zh-CN" dirty="0"/>
              <a:t>G</a:t>
            </a:r>
            <a:r>
              <a:rPr lang="en-US" altLang="zh-CN" baseline="-25000" dirty="0"/>
              <a:t>1</a:t>
            </a:r>
            <a:r>
              <a:rPr lang="zh-CN" altLang="zh-CN" dirty="0"/>
              <a:t>＝</a:t>
            </a:r>
            <a:r>
              <a:rPr lang="en-US" altLang="zh-CN" dirty="0"/>
              <a:t>G</a:t>
            </a:r>
            <a:r>
              <a:rPr lang="en-US" altLang="zh-CN" baseline="-25000" dirty="0"/>
              <a:t>2</a:t>
            </a:r>
            <a:r>
              <a:rPr lang="en-US" altLang="zh-CN" dirty="0"/>
              <a:t>         2</a:t>
            </a:r>
            <a:r>
              <a:rPr lang="zh-CN" altLang="zh-CN" dirty="0"/>
              <a:t>）</a:t>
            </a:r>
            <a:r>
              <a:rPr lang="en-US" altLang="zh-CN" dirty="0"/>
              <a:t>G</a:t>
            </a:r>
            <a:r>
              <a:rPr lang="en-US" altLang="zh-CN" baseline="-25000" dirty="0"/>
              <a:t>1</a:t>
            </a:r>
            <a:r>
              <a:rPr lang="en-US" altLang="zh-CN" dirty="0"/>
              <a:t>→G</a:t>
            </a:r>
            <a:r>
              <a:rPr lang="en-US" altLang="zh-CN" baseline="-25000" dirty="0"/>
              <a:t>2</a:t>
            </a:r>
            <a:r>
              <a:rPr lang="zh-CN" altLang="zh-CN" dirty="0"/>
              <a:t>是永真公式</a:t>
            </a:r>
            <a:r>
              <a:rPr lang="en-US" altLang="zh-CN" dirty="0"/>
              <a:t>      3</a:t>
            </a:r>
            <a:r>
              <a:rPr lang="zh-CN" altLang="zh-CN" dirty="0"/>
              <a:t>）</a:t>
            </a:r>
            <a:r>
              <a:rPr lang="en-US" altLang="zh-CN" dirty="0"/>
              <a:t>G</a:t>
            </a:r>
            <a:r>
              <a:rPr lang="en-US" altLang="zh-CN" baseline="-25000" dirty="0"/>
              <a:t>2</a:t>
            </a:r>
            <a:r>
              <a:rPr lang="en-US" altLang="zh-CN" dirty="0"/>
              <a:t>→G</a:t>
            </a:r>
            <a:r>
              <a:rPr lang="en-US" altLang="zh-CN" baseline="-25000" dirty="0"/>
              <a:t>1</a:t>
            </a:r>
            <a:r>
              <a:rPr lang="zh-CN" altLang="zh-CN" dirty="0"/>
              <a:t>是可满足公式</a:t>
            </a:r>
            <a:endParaRPr lang="zh-CN" altLang="zh-CN" dirty="0"/>
          </a:p>
          <a:p>
            <a:pPr fontAlgn="ctr"/>
            <a:r>
              <a:rPr lang="en-US" altLang="zh-CN" dirty="0"/>
              <a:t>4</a:t>
            </a:r>
            <a:r>
              <a:rPr lang="zh-CN" altLang="zh-CN" dirty="0"/>
              <a:t>）</a:t>
            </a:r>
            <a:r>
              <a:rPr lang="en-US" altLang="zh-CN" dirty="0"/>
              <a:t>G</a:t>
            </a:r>
            <a:r>
              <a:rPr lang="en-US" altLang="zh-CN" baseline="-25000" dirty="0"/>
              <a:t>2</a:t>
            </a:r>
            <a:r>
              <a:rPr lang="en-US" altLang="zh-CN" dirty="0"/>
              <a:t> </a:t>
            </a:r>
            <a:r>
              <a:rPr lang="en-US" altLang="zh-CN" dirty="0">
                <a:sym typeface="Symbol" panose="05050102010706020507" pitchFamily="18" charset="2"/>
              </a:rPr>
              <a:t></a:t>
            </a:r>
            <a:r>
              <a:rPr lang="en-US" altLang="zh-CN" dirty="0"/>
              <a:t> G</a:t>
            </a:r>
            <a:r>
              <a:rPr lang="en-US" altLang="zh-CN" baseline="-25000" dirty="0"/>
              <a:t>1</a:t>
            </a:r>
            <a:r>
              <a:rPr lang="zh-CN" altLang="zh-CN" dirty="0"/>
              <a:t>是有效的</a:t>
            </a:r>
            <a:r>
              <a:rPr lang="en-US" altLang="zh-CN" dirty="0"/>
              <a:t>		5</a:t>
            </a:r>
            <a:r>
              <a:rPr lang="zh-CN" altLang="zh-CN" dirty="0"/>
              <a:t>）</a:t>
            </a:r>
            <a:r>
              <a:rPr lang="en-US" altLang="zh-CN" dirty="0"/>
              <a:t>G</a:t>
            </a:r>
            <a:r>
              <a:rPr lang="en-US" altLang="zh-CN" baseline="-25000" dirty="0"/>
              <a:t>1</a:t>
            </a:r>
            <a:r>
              <a:rPr lang="en-US" altLang="zh-CN" dirty="0"/>
              <a:t> </a:t>
            </a:r>
            <a:r>
              <a:rPr lang="en-US" altLang="zh-CN" dirty="0">
                <a:sym typeface="Symbol" panose="05050102010706020507" pitchFamily="18" charset="2"/>
              </a:rPr>
              <a:t></a:t>
            </a:r>
            <a:r>
              <a:rPr lang="en-US" altLang="zh-CN" dirty="0"/>
              <a:t> G</a:t>
            </a:r>
            <a:r>
              <a:rPr lang="en-US" altLang="zh-CN" baseline="-25000" dirty="0"/>
              <a:t>2</a:t>
            </a:r>
            <a:r>
              <a:rPr lang="zh-CN" altLang="zh-CN" dirty="0"/>
              <a:t>是有效的</a:t>
            </a:r>
            <a:endParaRPr lang="en-US" altLang="zh-CN" dirty="0"/>
          </a:p>
          <a:p>
            <a:pPr fontAlgn="ctr"/>
            <a:endParaRPr lang="en-US" altLang="zh-CN" dirty="0"/>
          </a:p>
          <a:p>
            <a:pPr fontAlgn="ctr"/>
            <a:r>
              <a:rPr lang="zh-CN" altLang="zh-CN" dirty="0"/>
              <a:t>推理</a:t>
            </a:r>
            <a:r>
              <a:rPr lang="en-US" altLang="zh-CN" dirty="0"/>
              <a:t>“ (P</a:t>
            </a:r>
            <a:r>
              <a:rPr lang="en-US" altLang="zh-CN" dirty="0">
                <a:sym typeface="Symbol" panose="05050102010706020507" pitchFamily="18" charset="2"/>
              </a:rPr>
              <a:t></a:t>
            </a:r>
            <a:r>
              <a:rPr lang="en-US" altLang="zh-CN" dirty="0"/>
              <a:t>Q) </a:t>
            </a:r>
            <a:r>
              <a:rPr lang="en-US" altLang="zh-CN" dirty="0">
                <a:sym typeface="Symbol" panose="05050102010706020507" pitchFamily="18" charset="2"/>
              </a:rPr>
              <a:t></a:t>
            </a:r>
            <a:r>
              <a:rPr lang="en-US" altLang="zh-CN" dirty="0"/>
              <a:t> (Q</a:t>
            </a:r>
            <a:r>
              <a:rPr lang="en-US" altLang="zh-CN" dirty="0">
                <a:sym typeface="Symbol" panose="05050102010706020507" pitchFamily="18" charset="2"/>
              </a:rPr>
              <a:t></a:t>
            </a:r>
            <a:r>
              <a:rPr lang="en-US" altLang="zh-CN" dirty="0"/>
              <a:t>P)  </a:t>
            </a:r>
            <a:r>
              <a:rPr lang="en-US" altLang="zh-CN" dirty="0">
                <a:sym typeface="Symbol" panose="05050102010706020507" pitchFamily="18" charset="2"/>
              </a:rPr>
              <a:t></a:t>
            </a:r>
            <a:r>
              <a:rPr lang="en-US" altLang="zh-CN" dirty="0"/>
              <a:t>  P</a:t>
            </a:r>
            <a:r>
              <a:rPr lang="en-US" altLang="zh-CN" dirty="0">
                <a:sym typeface="Symbol" panose="05050102010706020507" pitchFamily="18" charset="2"/>
              </a:rPr>
              <a:t></a:t>
            </a:r>
            <a:r>
              <a:rPr lang="en-US" altLang="zh-CN" dirty="0"/>
              <a:t>Q ”</a:t>
            </a:r>
            <a:r>
              <a:rPr lang="zh-CN" altLang="zh-CN" dirty="0"/>
              <a:t>正确吗？为什么？</a:t>
            </a:r>
            <a:endParaRPr lang="zh-CN" altLang="zh-CN" dirty="0"/>
          </a:p>
          <a:p>
            <a:pPr fontAlgn="ctr"/>
            <a:endParaRPr lang="zh-CN" altLang="zh-CN"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1" name="Rectangle 2"/>
          <p:cNvSpPr>
            <a:spLocks noGrp="1" noChangeArrowheads="1"/>
          </p:cNvSpPr>
          <p:nvPr>
            <p:ph type="body" idx="4294967295"/>
          </p:nvPr>
        </p:nvSpPr>
        <p:spPr>
          <a:xfrm>
            <a:off x="752965" y="1551681"/>
            <a:ext cx="10754846" cy="1779942"/>
          </a:xfrm>
        </p:spPr>
        <p:txBody>
          <a:bodyPr>
            <a:normAutofit/>
          </a:bodyPr>
          <a:lstStyle/>
          <a:p>
            <a:pPr marL="0" indent="0">
              <a:lnSpc>
                <a:spcPct val="130000"/>
              </a:lnSpc>
              <a:buNone/>
            </a:pPr>
            <a:r>
              <a:rPr lang="zh-CN" altLang="en-US" dirty="0"/>
              <a:t>定义</a:t>
            </a:r>
            <a:r>
              <a:rPr lang="en-US" altLang="zh-CN" dirty="0"/>
              <a:t>2.1  </a:t>
            </a:r>
            <a:r>
              <a:rPr lang="zh-CN" altLang="zh-CN" dirty="0">
                <a:solidFill>
                  <a:srgbClr val="C00000"/>
                </a:solidFill>
              </a:rPr>
              <a:t>能够判断真假的陈述句称为命题</a:t>
            </a:r>
            <a:r>
              <a:rPr lang="en-US" altLang="zh-CN" dirty="0"/>
              <a:t>(Proposition)</a:t>
            </a:r>
            <a:r>
              <a:rPr lang="zh-CN" altLang="zh-CN" dirty="0"/>
              <a:t>。称</a:t>
            </a:r>
            <a:r>
              <a:rPr lang="en-US" altLang="zh-CN" dirty="0"/>
              <a:t>“</a:t>
            </a:r>
            <a:r>
              <a:rPr lang="zh-CN" altLang="zh-CN" dirty="0"/>
              <a:t>真</a:t>
            </a:r>
            <a:r>
              <a:rPr lang="en-US" altLang="zh-CN" dirty="0"/>
              <a:t>”</a:t>
            </a:r>
            <a:r>
              <a:rPr lang="zh-CN" altLang="zh-CN" dirty="0"/>
              <a:t>和</a:t>
            </a:r>
            <a:r>
              <a:rPr lang="en-US" altLang="zh-CN" dirty="0"/>
              <a:t>“</a:t>
            </a:r>
            <a:r>
              <a:rPr lang="zh-CN" altLang="zh-CN" dirty="0"/>
              <a:t>假</a:t>
            </a:r>
            <a:r>
              <a:rPr lang="en-US" altLang="zh-CN" dirty="0"/>
              <a:t>”</a:t>
            </a:r>
            <a:r>
              <a:rPr lang="zh-CN" altLang="zh-CN" dirty="0"/>
              <a:t>为</a:t>
            </a:r>
            <a:r>
              <a:rPr lang="zh-CN" altLang="zh-CN" dirty="0">
                <a:solidFill>
                  <a:srgbClr val="C00000"/>
                </a:solidFill>
              </a:rPr>
              <a:t>命题的真值</a:t>
            </a:r>
            <a:r>
              <a:rPr lang="zh-CN" altLang="zh-CN" dirty="0"/>
              <a:t>，分别用</a:t>
            </a:r>
            <a:r>
              <a:rPr lang="en-US" altLang="zh-CN" dirty="0"/>
              <a:t>“T”</a:t>
            </a:r>
            <a:r>
              <a:rPr lang="zh-CN" altLang="zh-CN" dirty="0"/>
              <a:t>（或</a:t>
            </a:r>
            <a:r>
              <a:rPr lang="en-US" altLang="zh-CN" dirty="0"/>
              <a:t>“1”</a:t>
            </a:r>
            <a:r>
              <a:rPr lang="zh-CN" altLang="zh-CN" dirty="0"/>
              <a:t>）和</a:t>
            </a:r>
            <a:r>
              <a:rPr lang="en-US" altLang="zh-CN" dirty="0"/>
              <a:t>“F”</a:t>
            </a:r>
            <a:r>
              <a:rPr lang="zh-CN" altLang="zh-CN" dirty="0"/>
              <a:t>（或</a:t>
            </a:r>
            <a:r>
              <a:rPr lang="en-US" altLang="zh-CN" dirty="0"/>
              <a:t>“0”</a:t>
            </a:r>
            <a:r>
              <a:rPr lang="zh-CN" altLang="zh-CN" dirty="0"/>
              <a:t>）表示</a:t>
            </a:r>
            <a:r>
              <a:rPr lang="zh-CN" altLang="en-US" sz="3200" dirty="0"/>
              <a:t>。</a:t>
            </a:r>
            <a:endParaRPr lang="zh-CN" altLang="en-US" sz="3200" dirty="0"/>
          </a:p>
        </p:txBody>
      </p:sp>
      <p:sp>
        <p:nvSpPr>
          <p:cNvPr id="12292" name="Rectangle 3"/>
          <p:cNvSpPr>
            <a:spLocks noGrp="1" noChangeArrowheads="1"/>
          </p:cNvSpPr>
          <p:nvPr>
            <p:ph type="title" idx="4294967295"/>
          </p:nvPr>
        </p:nvSpPr>
        <p:spPr>
          <a:xfrm>
            <a:off x="766720" y="204181"/>
            <a:ext cx="3808898" cy="777830"/>
          </a:xfrm>
        </p:spPr>
        <p:txBody>
          <a:bodyPr/>
          <a:lstStyle/>
          <a:p>
            <a:r>
              <a:rPr lang="en-US" altLang="zh-CN" dirty="0"/>
              <a:t>2.1.1 </a:t>
            </a:r>
            <a:r>
              <a:rPr lang="zh-CN" altLang="en-US" dirty="0"/>
              <a:t>命题</a:t>
            </a:r>
            <a:endParaRPr lang="zh-CN" altLang="en-US" dirty="0"/>
          </a:p>
        </p:txBody>
      </p:sp>
      <p:sp>
        <p:nvSpPr>
          <p:cNvPr id="6" name="Text Box 371"/>
          <p:cNvSpPr txBox="1">
            <a:spLocks noChangeArrowheads="1"/>
          </p:cNvSpPr>
          <p:nvPr/>
        </p:nvSpPr>
        <p:spPr bwMode="auto">
          <a:xfrm>
            <a:off x="766718" y="3751065"/>
            <a:ext cx="10131668" cy="1390154"/>
          </a:xfrm>
          <a:prstGeom prst="rect">
            <a:avLst/>
          </a:prstGeom>
          <a:solidFill>
            <a:schemeClr val="bg1">
              <a:lumMod val="85000"/>
              <a:lumOff val="0"/>
            </a:schemeClr>
          </a:solidFill>
          <a:ln w="9525">
            <a:solidFill>
              <a:srgbClr val="000000"/>
            </a:solidFill>
            <a:miter lim="800000"/>
          </a:ln>
        </p:spPr>
        <p:txBody>
          <a:bodyPr rot="0" vert="horz" wrap="square" lIns="91413" tIns="45707" rIns="91413" bIns="45707" anchor="t" anchorCtr="0" upright="1">
            <a:noAutofit/>
          </a:bodyPr>
          <a:lstStyle/>
          <a:p>
            <a:pPr algn="just" defTabSz="1219200">
              <a:lnSpc>
                <a:spcPct val="150000"/>
              </a:lnSpc>
            </a:pP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解题小贴士</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a:t>
            </a:r>
            <a:r>
              <a:rPr lang="zh-CN" altLang="en-US" sz="2400" b="1" u="sng" kern="100" dirty="0">
                <a:solidFill>
                  <a:srgbClr val="0000FF"/>
                </a:solidFill>
                <a:latin typeface="微软雅黑" panose="020B0503020204020204" pitchFamily="34" charset="-122"/>
                <a:ea typeface="微软雅黑" panose="020B0503020204020204" pitchFamily="34" charset="-122"/>
                <a:cs typeface="黑体" panose="02010609060101010101" pitchFamily="49" charset="-122"/>
              </a:rPr>
              <a:t>命题的判断方法</a:t>
            </a:r>
            <a:endPar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algn="just" defTabSz="1219200">
              <a:lnSpc>
                <a:spcPct val="150000"/>
              </a:lnSpc>
            </a:pP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一个语句是命题</a:t>
            </a:r>
            <a:r>
              <a:rPr lang="zh-CN" altLang="en-US" sz="2400" b="1" kern="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当且仅当它是陈述句且具有确切的真值</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p:spTree>
    <p:custDataLst>
      <p:tags r:id="rId1"/>
    </p:custDataLst>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 calcmode="lin" valueType="num">
                                      <p:cBhvr additive="base">
                                        <p:cTn id="7" dur="500" fill="hold"/>
                                        <p:tgtEl>
                                          <p:spTgt spid="1229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22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utoUpdateAnimBg="0" build="p"/>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Rectangle 2"/>
          <p:cNvSpPr>
            <a:spLocks noGrp="1" noChangeArrowheads="1"/>
          </p:cNvSpPr>
          <p:nvPr>
            <p:ph type="title" idx="4294967295"/>
          </p:nvPr>
        </p:nvSpPr>
        <p:spPr>
          <a:xfrm>
            <a:off x="826439" y="89813"/>
            <a:ext cx="8064034" cy="923872"/>
          </a:xfrm>
        </p:spPr>
        <p:txBody>
          <a:bodyPr/>
          <a:lstStyle/>
          <a:p>
            <a:pPr eaLnBrk="1" hangingPunct="1"/>
            <a:r>
              <a:rPr lang="en-US" altLang="zh-CN" dirty="0"/>
              <a:t>3  </a:t>
            </a:r>
            <a:r>
              <a:rPr lang="zh-CN" altLang="en-US" dirty="0"/>
              <a:t>演绎法 </a:t>
            </a:r>
            <a:endParaRPr lang="zh-CN" altLang="en-US" dirty="0"/>
          </a:p>
        </p:txBody>
      </p:sp>
      <p:sp>
        <p:nvSpPr>
          <p:cNvPr id="25" name="Rectangle 3"/>
          <p:cNvSpPr txBox="1">
            <a:spLocks noChangeArrowheads="1"/>
          </p:cNvSpPr>
          <p:nvPr/>
        </p:nvSpPr>
        <p:spPr>
          <a:xfrm>
            <a:off x="385828" y="1085605"/>
            <a:ext cx="11426694" cy="655579"/>
          </a:xfrm>
          <a:prstGeom prst="rect">
            <a:avLst/>
          </a:prstGeom>
        </p:spPr>
        <p:txBody>
          <a:bodyPr vert="horz" lIns="121882" tIns="60940" rIns="121882" bIns="60940" rtlCol="0">
            <a:normAutofit/>
          </a:bodyPr>
          <a:lstStyle>
            <a:lvl1pPr marL="457200" indent="-457200" algn="l" defTabSz="1219835" rtl="0" eaLnBrk="1" latinLnBrk="0" hangingPunct="1">
              <a:lnSpc>
                <a:spcPct val="150000"/>
              </a:lnSpc>
              <a:spcBef>
                <a:spcPts val="0"/>
              </a:spcBef>
              <a:buSzPct val="80000"/>
              <a:buFont typeface="Wingdings" panose="05000000000000000000" pitchFamily="2" charset="2"/>
              <a:buChar char="l"/>
              <a:defRPr sz="2400" b="1" kern="1200">
                <a:solidFill>
                  <a:schemeClr val="tx1"/>
                </a:solidFill>
                <a:latin typeface="+mn-ea"/>
                <a:ea typeface="+mn-ea"/>
                <a:cs typeface="+mn-cs"/>
              </a:defRPr>
            </a:lvl1pPr>
            <a:lvl2pPr marL="991235" indent="-381000" algn="l" defTabSz="1219835" rtl="0" eaLnBrk="1" latinLnBrk="0" hangingPunct="1">
              <a:spcBef>
                <a:spcPct val="20000"/>
              </a:spcBef>
              <a:buFont typeface="Arial" panose="020B0604020202020204" pitchFamily="34" charset="0"/>
              <a:buChar char="–"/>
              <a:defRPr sz="2400" b="1"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defTabSz="1219200">
              <a:buNone/>
              <a:defRPr/>
            </a:pPr>
            <a:r>
              <a:rPr lang="zh-CN" altLang="en-US" sz="2400" dirty="0">
                <a:solidFill>
                  <a:srgbClr val="3333FF"/>
                </a:solidFill>
                <a:latin typeface="微软雅黑" panose="020B0503020204020204" pitchFamily="34" charset="-122"/>
                <a:ea typeface="微软雅黑" panose="020B0503020204020204" pitchFamily="34" charset="-122"/>
              </a:rPr>
              <a:t>演绎法</a:t>
            </a:r>
            <a:r>
              <a:rPr lang="zh-CN" altLang="en-US" sz="2400" dirty="0">
                <a:solidFill>
                  <a:prstClr val="black"/>
                </a:solidFill>
                <a:latin typeface="微软雅黑" panose="020B0503020204020204" pitchFamily="34" charset="-122"/>
                <a:ea typeface="微软雅黑" panose="020B0503020204020204" pitchFamily="34" charset="-122"/>
              </a:rPr>
              <a:t>是从前提</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假设</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出发，</a:t>
            </a:r>
            <a:r>
              <a:rPr lang="zh-CN" altLang="en-US" sz="2400" dirty="0">
                <a:solidFill>
                  <a:srgbClr val="C00000"/>
                </a:solidFill>
                <a:latin typeface="微软雅黑" panose="020B0503020204020204" pitchFamily="34" charset="-122"/>
                <a:ea typeface="微软雅黑" panose="020B0503020204020204" pitchFamily="34" charset="-122"/>
              </a:rPr>
              <a:t>依据公认的推理规则和推理定律</a:t>
            </a:r>
            <a:r>
              <a:rPr lang="zh-CN" altLang="en-US" sz="2400" dirty="0">
                <a:solidFill>
                  <a:prstClr val="black"/>
                </a:solidFill>
                <a:latin typeface="微软雅黑" panose="020B0503020204020204" pitchFamily="34" charset="-122"/>
                <a:ea typeface="微软雅黑" panose="020B0503020204020204" pitchFamily="34" charset="-122"/>
              </a:rPr>
              <a:t>，推导出结论的方法。 </a:t>
            </a:r>
            <a:endParaRPr lang="zh-CN" altLang="en-US" sz="2400" dirty="0">
              <a:solidFill>
                <a:prstClr val="black"/>
              </a:solidFill>
              <a:latin typeface="微软雅黑" panose="020B0503020204020204" pitchFamily="34" charset="-122"/>
              <a:ea typeface="微软雅黑" panose="020B0503020204020204" pitchFamily="34" charset="-122"/>
            </a:endParaRPr>
          </a:p>
        </p:txBody>
      </p:sp>
      <p:grpSp>
        <p:nvGrpSpPr>
          <p:cNvPr id="26" name="Group 5"/>
          <p:cNvGrpSpPr/>
          <p:nvPr/>
        </p:nvGrpSpPr>
        <p:grpSpPr bwMode="auto">
          <a:xfrm>
            <a:off x="1680854" y="2210947"/>
            <a:ext cx="8425601" cy="3851751"/>
            <a:chOff x="0" y="0"/>
            <a:chExt cx="5309" cy="2427"/>
          </a:xfrm>
        </p:grpSpPr>
        <p:sp>
          <p:nvSpPr>
            <p:cNvPr id="27" name="AutoShape 5"/>
            <p:cNvSpPr>
              <a:spLocks noChangeArrowheads="1"/>
            </p:cNvSpPr>
            <p:nvPr/>
          </p:nvSpPr>
          <p:spPr bwMode="auto">
            <a:xfrm>
              <a:off x="4458" y="445"/>
              <a:ext cx="260" cy="295"/>
            </a:xfrm>
            <a:prstGeom prst="flowChartAlternateProcess">
              <a:avLst/>
            </a:prstGeom>
            <a:solidFill>
              <a:srgbClr val="FFFFFF"/>
            </a:solidFill>
            <a:ln w="9525">
              <a:solidFill>
                <a:srgbClr val="FFFFFF"/>
              </a:solidFill>
              <a:miter lim="800000"/>
            </a:ln>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900" indent="-342900" algn="ctr" defTabSz="1219200">
                <a:lnSpc>
                  <a:spcPct val="100000"/>
                </a:lnSpc>
                <a:spcBef>
                  <a:spcPct val="0"/>
                </a:spcBef>
                <a:buClr>
                  <a:srgbClr val="00FF00"/>
                </a:buClr>
                <a:buNone/>
                <a:defRPr/>
              </a:pPr>
              <a:r>
                <a:rPr lang="en-US" altLang="zh-CN" b="0">
                  <a:solidFill>
                    <a:prstClr val="black"/>
                  </a:solidFill>
                </a:rPr>
                <a:t>Y</a:t>
              </a:r>
              <a:endParaRPr lang="en-US" altLang="zh-CN" b="0">
                <a:solidFill>
                  <a:prstClr val="black"/>
                </a:solidFill>
              </a:endParaRPr>
            </a:p>
          </p:txBody>
        </p:sp>
        <p:sp>
          <p:nvSpPr>
            <p:cNvPr id="28" name="AutoShape 6"/>
            <p:cNvSpPr>
              <a:spLocks noChangeArrowheads="1"/>
            </p:cNvSpPr>
            <p:nvPr/>
          </p:nvSpPr>
          <p:spPr bwMode="auto">
            <a:xfrm>
              <a:off x="4200" y="1518"/>
              <a:ext cx="260" cy="295"/>
            </a:xfrm>
            <a:prstGeom prst="flowChartAlternateProcess">
              <a:avLst/>
            </a:prstGeom>
            <a:solidFill>
              <a:srgbClr val="FFFFFF"/>
            </a:solidFill>
            <a:ln w="9525">
              <a:solidFill>
                <a:srgbClr val="FFFFFF"/>
              </a:solidFill>
              <a:miter lim="800000"/>
            </a:ln>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900" indent="-342900" algn="ctr" defTabSz="1219200">
                <a:lnSpc>
                  <a:spcPct val="100000"/>
                </a:lnSpc>
                <a:spcBef>
                  <a:spcPct val="0"/>
                </a:spcBef>
                <a:buClr>
                  <a:srgbClr val="00FF00"/>
                </a:buClr>
                <a:buNone/>
                <a:defRPr/>
              </a:pPr>
              <a:r>
                <a:rPr lang="en-US" altLang="zh-CN" b="0" dirty="0">
                  <a:solidFill>
                    <a:prstClr val="black"/>
                  </a:solidFill>
                </a:rPr>
                <a:t>N</a:t>
              </a:r>
              <a:endParaRPr lang="en-US" altLang="zh-CN" b="0" dirty="0">
                <a:solidFill>
                  <a:prstClr val="black"/>
                </a:solidFill>
              </a:endParaRPr>
            </a:p>
          </p:txBody>
        </p:sp>
        <p:sp>
          <p:nvSpPr>
            <p:cNvPr id="29" name="Freeform 7"/>
            <p:cNvSpPr/>
            <p:nvPr/>
          </p:nvSpPr>
          <p:spPr bwMode="auto">
            <a:xfrm>
              <a:off x="369" y="1239"/>
              <a:ext cx="29" cy="1129"/>
            </a:xfrm>
            <a:custGeom>
              <a:avLst/>
              <a:gdLst>
                <a:gd name="T0" fmla="*/ 0 w 9"/>
                <a:gd name="T1" fmla="*/ 1591 h 1042"/>
                <a:gd name="T2" fmla="*/ 0 w 9"/>
                <a:gd name="T3" fmla="*/ 0 h 1042"/>
                <a:gd name="T4" fmla="*/ 0 60000 65536"/>
                <a:gd name="T5" fmla="*/ 0 60000 65536"/>
                <a:gd name="T6" fmla="*/ 0 w 9"/>
                <a:gd name="T7" fmla="*/ 0 h 1042"/>
                <a:gd name="T8" fmla="*/ 9 w 9"/>
                <a:gd name="T9" fmla="*/ 1042 h 1042"/>
                <a:gd name="connsiteX0" fmla="*/ 607 w 6172"/>
                <a:gd name="connsiteY0" fmla="*/ 8072 h 8072"/>
                <a:gd name="connsiteX1" fmla="*/ 5565 w 6172"/>
                <a:gd name="connsiteY1" fmla="*/ 0 h 8072"/>
              </a:gdLst>
              <a:ahLst/>
              <a:cxnLst>
                <a:cxn ang="0">
                  <a:pos x="connsiteX0" y="connsiteY0"/>
                </a:cxn>
                <a:cxn ang="0">
                  <a:pos x="connsiteX1" y="connsiteY1"/>
                </a:cxn>
              </a:cxnLst>
              <a:rect l="l" t="t" r="r" b="b"/>
              <a:pathLst>
                <a:path w="6172" h="8072">
                  <a:moveTo>
                    <a:pt x="607" y="8072"/>
                  </a:moveTo>
                  <a:cubicBezTo>
                    <a:pt x="-2726" y="4739"/>
                    <a:pt x="8898" y="3333"/>
                    <a:pt x="5565" y="0"/>
                  </a:cubicBezTo>
                </a:path>
              </a:pathLst>
            </a:custGeom>
            <a:noFill/>
            <a:ln w="31750" cmpd="sng">
              <a:solidFill>
                <a:srgbClr val="000000"/>
              </a:solidFill>
              <a:miter lim="800000"/>
              <a:tailEnd type="triangle" w="lg" len="lg"/>
            </a:ln>
            <a:extLst>
              <a:ext uri="{909E8E84-426E-40DD-AFC4-6F175D3DCCD1}">
                <a14:hiddenFill xmlns:a14="http://schemas.microsoft.com/office/drawing/2010/main">
                  <a:solidFill>
                    <a:srgbClr val="FFFFFF"/>
                  </a:solidFill>
                </a14:hiddenFill>
              </a:ext>
            </a:extLst>
          </p:spPr>
          <p:txBody>
            <a:bodyPr wrap="square" lIns="0" tIns="0" rIns="0" bIns="0">
              <a:spAutoFit/>
            </a:bodyPr>
            <a:lstStyle/>
            <a:p>
              <a:pPr defTabSz="1219200">
                <a:defRPr/>
              </a:pPr>
              <a:endParaRPr lang="zh-CN" altLang="en-US" sz="2400">
                <a:solidFill>
                  <a:prstClr val="black"/>
                </a:solidFill>
                <a:latin typeface="Arial" panose="020B0604020202020204"/>
                <a:ea typeface="微软雅黑" panose="020B0503020204020204" pitchFamily="34" charset="-122"/>
              </a:endParaRPr>
            </a:p>
          </p:txBody>
        </p:sp>
        <p:sp>
          <p:nvSpPr>
            <p:cNvPr id="30" name="AutoShape 8"/>
            <p:cNvSpPr>
              <a:spLocks noChangeArrowheads="1"/>
            </p:cNvSpPr>
            <p:nvPr/>
          </p:nvSpPr>
          <p:spPr bwMode="auto">
            <a:xfrm>
              <a:off x="1588" y="1374"/>
              <a:ext cx="1072" cy="257"/>
            </a:xfrm>
            <a:prstGeom prst="flowChartAlternateProcess">
              <a:avLst/>
            </a:prstGeom>
            <a:solidFill>
              <a:srgbClr val="FFFFFF"/>
            </a:solidFill>
            <a:ln w="9525">
              <a:solidFill>
                <a:srgbClr val="FFFFFF"/>
              </a:solidFill>
              <a:miter lim="800000"/>
            </a:ln>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900" indent="-342900" algn="ctr" defTabSz="1219200">
                <a:lnSpc>
                  <a:spcPct val="100000"/>
                </a:lnSpc>
                <a:spcBef>
                  <a:spcPct val="0"/>
                </a:spcBef>
                <a:buClr>
                  <a:srgbClr val="00FF00"/>
                </a:buClr>
                <a:buNone/>
                <a:defRPr/>
              </a:pPr>
              <a:r>
                <a:rPr lang="zh-CN" altLang="en-US" sz="2400">
                  <a:solidFill>
                    <a:srgbClr val="C00000"/>
                  </a:solidFill>
                  <a:latin typeface="微软雅黑" panose="020B0503020204020204" pitchFamily="34" charset="-122"/>
                  <a:ea typeface="微软雅黑" panose="020B0503020204020204" pitchFamily="34" charset="-122"/>
                </a:rPr>
                <a:t>触发规则</a:t>
              </a:r>
              <a:endParaRPr lang="zh-CN" altLang="en-US" sz="2400">
                <a:solidFill>
                  <a:srgbClr val="C00000"/>
                </a:solidFill>
                <a:latin typeface="微软雅黑" panose="020B0503020204020204" pitchFamily="34" charset="-122"/>
                <a:ea typeface="微软雅黑" panose="020B0503020204020204" pitchFamily="34" charset="-122"/>
              </a:endParaRPr>
            </a:p>
          </p:txBody>
        </p:sp>
        <p:sp>
          <p:nvSpPr>
            <p:cNvPr id="31" name="AutoShape 9"/>
            <p:cNvSpPr>
              <a:spLocks noChangeArrowheads="1"/>
            </p:cNvSpPr>
            <p:nvPr/>
          </p:nvSpPr>
          <p:spPr bwMode="auto">
            <a:xfrm>
              <a:off x="2503" y="982"/>
              <a:ext cx="792" cy="257"/>
            </a:xfrm>
            <a:prstGeom prst="flowChartAlternateProcess">
              <a:avLst/>
            </a:prstGeom>
            <a:solidFill>
              <a:srgbClr val="FFFFFF"/>
            </a:solidFill>
            <a:ln w="9525">
              <a:solidFill>
                <a:srgbClr val="000000"/>
              </a:solidFill>
              <a:miter lim="800000"/>
            </a:ln>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900" indent="-342900" algn="ctr" defTabSz="1219200">
                <a:lnSpc>
                  <a:spcPct val="100000"/>
                </a:lnSpc>
                <a:spcBef>
                  <a:spcPct val="0"/>
                </a:spcBef>
                <a:buClr>
                  <a:srgbClr val="00FF00"/>
                </a:buClr>
                <a:buNone/>
                <a:defRPr/>
              </a:pPr>
              <a:r>
                <a:rPr lang="zh-CN" altLang="en-US" sz="2400">
                  <a:solidFill>
                    <a:prstClr val="black"/>
                  </a:solidFill>
                  <a:latin typeface="微软雅黑" panose="020B0503020204020204" pitchFamily="34" charset="-122"/>
                  <a:ea typeface="微软雅黑" panose="020B0503020204020204" pitchFamily="34" charset="-122"/>
                </a:rPr>
                <a:t>新事实</a:t>
              </a:r>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32" name="Freeform 10"/>
            <p:cNvSpPr/>
            <p:nvPr/>
          </p:nvSpPr>
          <p:spPr bwMode="auto">
            <a:xfrm>
              <a:off x="761" y="1129"/>
              <a:ext cx="340" cy="233"/>
            </a:xfrm>
            <a:custGeom>
              <a:avLst/>
              <a:gdLst>
                <a:gd name="T0" fmla="*/ 0 w 302"/>
                <a:gd name="T1" fmla="*/ 0 h 1"/>
                <a:gd name="T2" fmla="*/ 546 w 302"/>
                <a:gd name="T3" fmla="*/ 0 h 1"/>
                <a:gd name="T4" fmla="*/ 0 60000 65536"/>
                <a:gd name="T5" fmla="*/ 0 60000 65536"/>
                <a:gd name="T6" fmla="*/ 0 w 302"/>
                <a:gd name="T7" fmla="*/ 0 h 1"/>
                <a:gd name="T8" fmla="*/ 302 w 302"/>
                <a:gd name="T9" fmla="*/ 1 h 1"/>
              </a:gdLst>
              <a:ahLst/>
              <a:cxnLst>
                <a:cxn ang="T4">
                  <a:pos x="T0" y="T1"/>
                </a:cxn>
                <a:cxn ang="T5">
                  <a:pos x="T2" y="T3"/>
                </a:cxn>
              </a:cxnLst>
              <a:rect l="T6" t="T7" r="T8" b="T9"/>
              <a:pathLst>
                <a:path w="302" h="1">
                  <a:moveTo>
                    <a:pt x="0" y="0"/>
                  </a:moveTo>
                  <a:lnTo>
                    <a:pt x="302" y="0"/>
                  </a:lnTo>
                </a:path>
              </a:pathLst>
            </a:custGeom>
            <a:noFill/>
            <a:ln w="31750" cmpd="sng">
              <a:solidFill>
                <a:srgbClr val="000000"/>
              </a:solidFill>
              <a:miter lim="800000"/>
              <a:tailEnd type="triangle" w="lg" len="lg"/>
            </a:ln>
            <a:extLst>
              <a:ext uri="{909E8E84-426E-40DD-AFC4-6F175D3DCCD1}">
                <a14:hiddenFill xmlns:a14="http://schemas.microsoft.com/office/drawing/2010/main">
                  <a:solidFill>
                    <a:srgbClr val="FFFFFF"/>
                  </a:solidFill>
                </a14:hiddenFill>
              </a:ext>
            </a:extLst>
          </p:spPr>
          <p:txBody>
            <a:bodyPr lIns="0" tIns="0" rIns="0" bIns="0">
              <a:spAutoFit/>
            </a:bodyPr>
            <a:lstStyle/>
            <a:p>
              <a:pPr defTabSz="1219200">
                <a:defRPr/>
              </a:pPr>
              <a:endParaRPr lang="zh-CN" altLang="en-US" sz="2400">
                <a:solidFill>
                  <a:prstClr val="black"/>
                </a:solidFill>
                <a:latin typeface="Arial" panose="020B0604020202020204"/>
                <a:ea typeface="微软雅黑" panose="020B0503020204020204" pitchFamily="34" charset="-122"/>
              </a:endParaRPr>
            </a:p>
          </p:txBody>
        </p:sp>
        <p:sp>
          <p:nvSpPr>
            <p:cNvPr id="33" name="AutoShape 11"/>
            <p:cNvSpPr>
              <a:spLocks noChangeArrowheads="1"/>
            </p:cNvSpPr>
            <p:nvPr/>
          </p:nvSpPr>
          <p:spPr bwMode="auto">
            <a:xfrm>
              <a:off x="3631" y="716"/>
              <a:ext cx="1678" cy="818"/>
            </a:xfrm>
            <a:prstGeom prst="flowChartDecision">
              <a:avLst/>
            </a:prstGeom>
            <a:solidFill>
              <a:srgbClr val="FFFFFF"/>
            </a:solidFill>
            <a:ln w="25400">
              <a:solidFill>
                <a:srgbClr val="000000"/>
              </a:solidFill>
              <a:miter lim="800000"/>
            </a:ln>
          </p:spPr>
          <p:txBody>
            <a:bodyPr lIns="0" tIns="0" rIns="0" bIns="0"/>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900" indent="-342900" algn="ctr" defTabSz="1219200">
                <a:lnSpc>
                  <a:spcPct val="100000"/>
                </a:lnSpc>
                <a:spcBef>
                  <a:spcPct val="0"/>
                </a:spcBef>
                <a:buClr>
                  <a:srgbClr val="00FF00"/>
                </a:buClr>
                <a:buNone/>
                <a:defRPr/>
              </a:pPr>
              <a:r>
                <a:rPr lang="zh-CN" altLang="en-US" sz="2400">
                  <a:solidFill>
                    <a:prstClr val="black"/>
                  </a:solidFill>
                  <a:latin typeface="微软雅黑" panose="020B0503020204020204" pitchFamily="34" charset="-122"/>
                  <a:ea typeface="微软雅黑" panose="020B0503020204020204" pitchFamily="34" charset="-122"/>
                </a:rPr>
                <a:t>事实</a:t>
              </a:r>
              <a:r>
                <a:rPr lang="en-US" altLang="zh-CN" sz="2400">
                  <a:solidFill>
                    <a:prstClr val="black"/>
                  </a:solidFill>
                  <a:latin typeface="微软雅黑" panose="020B0503020204020204" pitchFamily="34" charset="-122"/>
                  <a:ea typeface="微软雅黑" panose="020B0503020204020204" pitchFamily="34" charset="-122"/>
                </a:rPr>
                <a:t>=</a:t>
              </a:r>
              <a:r>
                <a:rPr lang="zh-CN" altLang="en-US" sz="2400">
                  <a:solidFill>
                    <a:prstClr val="black"/>
                  </a:solidFill>
                  <a:latin typeface="微软雅黑" panose="020B0503020204020204" pitchFamily="34" charset="-122"/>
                  <a:ea typeface="微软雅黑" panose="020B0503020204020204" pitchFamily="34" charset="-122"/>
                </a:rPr>
                <a:t>结论？</a:t>
              </a:r>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34" name="Line 12"/>
            <p:cNvSpPr>
              <a:spLocks noChangeShapeType="1"/>
            </p:cNvSpPr>
            <p:nvPr/>
          </p:nvSpPr>
          <p:spPr bwMode="auto">
            <a:xfrm>
              <a:off x="3290" y="1130"/>
              <a:ext cx="340" cy="0"/>
            </a:xfrm>
            <a:prstGeom prst="line">
              <a:avLst/>
            </a:prstGeom>
            <a:noFill/>
            <a:ln w="31750">
              <a:solidFill>
                <a:srgbClr val="000000"/>
              </a:solidFill>
              <a:round/>
              <a:tailEnd type="triangle" w="lg" len="lg"/>
            </a:ln>
            <a:extLst>
              <a:ext uri="{909E8E84-426E-40DD-AFC4-6F175D3DCCD1}">
                <a14:hiddenFill xmlns:a14="http://schemas.microsoft.com/office/drawing/2010/main">
                  <a:noFill/>
                </a14:hiddenFill>
              </a:ext>
            </a:extLst>
          </p:spPr>
          <p:txBody>
            <a:bodyPr lIns="0" tIns="0" rIns="0" bIns="0">
              <a:spAutoFit/>
            </a:bodyPr>
            <a:lstStyle/>
            <a:p>
              <a:pPr defTabSz="1219200">
                <a:defRPr/>
              </a:pPr>
              <a:endParaRPr lang="zh-CN" altLang="en-US" sz="2400">
                <a:solidFill>
                  <a:prstClr val="black"/>
                </a:solidFill>
                <a:latin typeface="Arial" panose="020B0604020202020204"/>
                <a:ea typeface="微软雅黑" panose="020B0503020204020204" pitchFamily="34" charset="-122"/>
              </a:endParaRPr>
            </a:p>
          </p:txBody>
        </p:sp>
        <p:sp>
          <p:nvSpPr>
            <p:cNvPr id="35" name="AutoShape 13"/>
            <p:cNvSpPr>
              <a:spLocks noChangeArrowheads="1"/>
            </p:cNvSpPr>
            <p:nvPr/>
          </p:nvSpPr>
          <p:spPr bwMode="auto">
            <a:xfrm>
              <a:off x="0" y="982"/>
              <a:ext cx="766" cy="257"/>
            </a:xfrm>
            <a:prstGeom prst="flowChartAlternateProcess">
              <a:avLst/>
            </a:prstGeom>
            <a:solidFill>
              <a:srgbClr val="FFFFFF"/>
            </a:solidFill>
            <a:ln w="9525">
              <a:solidFill>
                <a:srgbClr val="000000"/>
              </a:solidFill>
              <a:miter lim="800000"/>
            </a:ln>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900" indent="-342900" algn="ctr" defTabSz="1219200">
                <a:lnSpc>
                  <a:spcPct val="100000"/>
                </a:lnSpc>
                <a:spcBef>
                  <a:spcPct val="0"/>
                </a:spcBef>
                <a:buClr>
                  <a:srgbClr val="00FF00"/>
                </a:buClr>
                <a:buNone/>
                <a:defRPr/>
              </a:pPr>
              <a:r>
                <a:rPr lang="zh-CN" altLang="en-US" sz="2400">
                  <a:solidFill>
                    <a:prstClr val="black"/>
                  </a:solidFill>
                  <a:latin typeface="微软雅黑" panose="020B0503020204020204" pitchFamily="34" charset="-122"/>
                  <a:ea typeface="微软雅黑" panose="020B0503020204020204" pitchFamily="34" charset="-122"/>
                </a:rPr>
                <a:t>事实库</a:t>
              </a:r>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36" name="AutoShape 14"/>
            <p:cNvSpPr>
              <a:spLocks noChangeArrowheads="1"/>
            </p:cNvSpPr>
            <p:nvPr/>
          </p:nvSpPr>
          <p:spPr bwMode="auto">
            <a:xfrm>
              <a:off x="1096" y="982"/>
              <a:ext cx="1078" cy="257"/>
            </a:xfrm>
            <a:prstGeom prst="flowChartAlternateProcess">
              <a:avLst/>
            </a:prstGeom>
            <a:solidFill>
              <a:srgbClr val="FFFFFF"/>
            </a:solidFill>
            <a:ln w="9525">
              <a:solidFill>
                <a:srgbClr val="000000"/>
              </a:solidFill>
              <a:miter lim="800000"/>
            </a:ln>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900" indent="-342900" algn="ctr" defTabSz="1219200">
                <a:lnSpc>
                  <a:spcPct val="100000"/>
                </a:lnSpc>
                <a:spcBef>
                  <a:spcPct val="0"/>
                </a:spcBef>
                <a:buClr>
                  <a:srgbClr val="00FF00"/>
                </a:buClr>
                <a:buNone/>
                <a:defRPr/>
              </a:pPr>
              <a:r>
                <a:rPr lang="zh-CN" altLang="en-US" sz="2400">
                  <a:solidFill>
                    <a:prstClr val="black"/>
                  </a:solidFill>
                  <a:latin typeface="微软雅黑" panose="020B0503020204020204" pitchFamily="34" charset="-122"/>
                  <a:ea typeface="微软雅黑" panose="020B0503020204020204" pitchFamily="34" charset="-122"/>
                </a:rPr>
                <a:t>规则匹配</a:t>
              </a:r>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37" name="AutoShape 15"/>
            <p:cNvSpPr>
              <a:spLocks noChangeArrowheads="1"/>
            </p:cNvSpPr>
            <p:nvPr/>
          </p:nvSpPr>
          <p:spPr bwMode="auto">
            <a:xfrm>
              <a:off x="1222" y="1727"/>
              <a:ext cx="826" cy="257"/>
            </a:xfrm>
            <a:prstGeom prst="flowChartAlternateProcess">
              <a:avLst/>
            </a:prstGeom>
            <a:solidFill>
              <a:srgbClr val="FFFFFF"/>
            </a:solidFill>
            <a:ln w="9525">
              <a:solidFill>
                <a:srgbClr val="000000"/>
              </a:solidFill>
              <a:miter lim="800000"/>
            </a:ln>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900" indent="-342900" algn="ctr" defTabSz="1219200">
                <a:lnSpc>
                  <a:spcPct val="100000"/>
                </a:lnSpc>
                <a:spcBef>
                  <a:spcPct val="0"/>
                </a:spcBef>
                <a:buClr>
                  <a:srgbClr val="00FF00"/>
                </a:buClr>
                <a:buNone/>
                <a:defRPr/>
              </a:pPr>
              <a:r>
                <a:rPr lang="zh-CN" altLang="en-US" sz="2400" dirty="0">
                  <a:solidFill>
                    <a:prstClr val="black"/>
                  </a:solidFill>
                  <a:latin typeface="微软雅黑" panose="020B0503020204020204" pitchFamily="34" charset="-122"/>
                  <a:ea typeface="微软雅黑" panose="020B0503020204020204" pitchFamily="34" charset="-122"/>
                </a:rPr>
                <a:t>公理库</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38" name="Line 16"/>
            <p:cNvSpPr>
              <a:spLocks noChangeShapeType="1"/>
            </p:cNvSpPr>
            <p:nvPr/>
          </p:nvSpPr>
          <p:spPr bwMode="auto">
            <a:xfrm flipV="1">
              <a:off x="2168" y="1130"/>
              <a:ext cx="340" cy="0"/>
            </a:xfrm>
            <a:prstGeom prst="line">
              <a:avLst/>
            </a:prstGeom>
            <a:noFill/>
            <a:ln w="31750">
              <a:solidFill>
                <a:srgbClr val="000000"/>
              </a:solidFill>
              <a:round/>
              <a:tailEnd type="triangle" w="lg" len="lg"/>
            </a:ln>
            <a:extLst>
              <a:ext uri="{909E8E84-426E-40DD-AFC4-6F175D3DCCD1}">
                <a14:hiddenFill xmlns:a14="http://schemas.microsoft.com/office/drawing/2010/main">
                  <a:noFill/>
                </a14:hiddenFill>
              </a:ext>
            </a:extLst>
          </p:spPr>
          <p:txBody>
            <a:bodyPr lIns="0" tIns="0" rIns="0" bIns="0">
              <a:spAutoFit/>
            </a:bodyPr>
            <a:lstStyle/>
            <a:p>
              <a:pPr defTabSz="1219200">
                <a:defRPr/>
              </a:pPr>
              <a:endParaRPr lang="zh-CN" altLang="en-US" sz="2400">
                <a:solidFill>
                  <a:prstClr val="black"/>
                </a:solidFill>
                <a:latin typeface="Arial" panose="020B0604020202020204"/>
                <a:ea typeface="微软雅黑" panose="020B0503020204020204" pitchFamily="34" charset="-122"/>
              </a:endParaRPr>
            </a:p>
          </p:txBody>
        </p:sp>
        <p:sp>
          <p:nvSpPr>
            <p:cNvPr id="39" name="Line 17"/>
            <p:cNvSpPr>
              <a:spLocks noChangeShapeType="1"/>
            </p:cNvSpPr>
            <p:nvPr/>
          </p:nvSpPr>
          <p:spPr bwMode="auto">
            <a:xfrm flipH="1">
              <a:off x="4465" y="1542"/>
              <a:ext cx="0" cy="880"/>
            </a:xfrm>
            <a:prstGeom prst="line">
              <a:avLst/>
            </a:prstGeom>
            <a:noFill/>
            <a:ln w="31750">
              <a:solidFill>
                <a:srgbClr val="000000"/>
              </a:solidFill>
              <a:round/>
              <a:tailEnd type="triangle" w="lg" len="lg"/>
            </a:ln>
            <a:extLst>
              <a:ext uri="{909E8E84-426E-40DD-AFC4-6F175D3DCCD1}">
                <a14:hiddenFill xmlns:a14="http://schemas.microsoft.com/office/drawing/2010/main">
                  <a:noFill/>
                </a14:hiddenFill>
              </a:ext>
            </a:extLst>
          </p:spPr>
          <p:txBody>
            <a:bodyPr lIns="0" tIns="0" rIns="0" bIns="0">
              <a:spAutoFit/>
            </a:bodyPr>
            <a:lstStyle/>
            <a:p>
              <a:pPr defTabSz="1219200">
                <a:defRPr/>
              </a:pPr>
              <a:endParaRPr lang="zh-CN" altLang="en-US" sz="2400">
                <a:solidFill>
                  <a:prstClr val="black"/>
                </a:solidFill>
                <a:latin typeface="Arial" panose="020B0604020202020204"/>
                <a:ea typeface="微软雅黑" panose="020B0503020204020204" pitchFamily="34" charset="-122"/>
              </a:endParaRPr>
            </a:p>
          </p:txBody>
        </p:sp>
        <p:sp>
          <p:nvSpPr>
            <p:cNvPr id="40" name="Freeform 18"/>
            <p:cNvSpPr/>
            <p:nvPr/>
          </p:nvSpPr>
          <p:spPr bwMode="auto">
            <a:xfrm>
              <a:off x="340" y="2398"/>
              <a:ext cx="4118" cy="29"/>
            </a:xfrm>
            <a:custGeom>
              <a:avLst/>
              <a:gdLst>
                <a:gd name="T0" fmla="*/ 3275 w 4329"/>
                <a:gd name="T1" fmla="*/ 0 h 3"/>
                <a:gd name="T2" fmla="*/ 0 w 4329"/>
                <a:gd name="T3" fmla="*/ 0 h 3"/>
                <a:gd name="T4" fmla="*/ 0 60000 65536"/>
                <a:gd name="T5" fmla="*/ 0 60000 65536"/>
                <a:gd name="T6" fmla="*/ 0 w 4329"/>
                <a:gd name="T7" fmla="*/ 0 h 3"/>
                <a:gd name="T8" fmla="*/ 4329 w 4329"/>
                <a:gd name="T9" fmla="*/ 3 h 3"/>
                <a:gd name="connsiteX0" fmla="*/ 9927 w 9927"/>
                <a:gd name="connsiteY0" fmla="*/ 8970 h 8970"/>
                <a:gd name="connsiteX1" fmla="*/ 0 w 9927"/>
                <a:gd name="connsiteY1" fmla="*/ 0 h 8970"/>
                <a:gd name="connsiteX0-1" fmla="*/ 10030 w 10030"/>
                <a:gd name="connsiteY0-2" fmla="*/ 8851 h 8851"/>
                <a:gd name="connsiteX1-3" fmla="*/ 0 w 10030"/>
                <a:gd name="connsiteY1-4" fmla="*/ 0 h 8851"/>
                <a:gd name="connsiteX0-5" fmla="*/ 10044 w 10044"/>
                <a:gd name="connsiteY0-6" fmla="*/ 10000 h 10000"/>
                <a:gd name="connsiteX1-7" fmla="*/ 0 w 10044"/>
                <a:gd name="connsiteY1-8" fmla="*/ 0 h 10000"/>
              </a:gdLst>
              <a:ahLst/>
              <a:cxnLst>
                <a:cxn ang="0">
                  <a:pos x="connsiteX0-1" y="connsiteY0-2"/>
                </a:cxn>
                <a:cxn ang="0">
                  <a:pos x="connsiteX1-3" y="connsiteY1-4"/>
                </a:cxn>
              </a:cxnLst>
              <a:rect l="l" t="t" r="r" b="b"/>
              <a:pathLst>
                <a:path w="10044" h="10000">
                  <a:moveTo>
                    <a:pt x="10044" y="10000"/>
                  </a:moveTo>
                  <a:cubicBezTo>
                    <a:pt x="6696" y="5802"/>
                    <a:pt x="3348" y="4198"/>
                    <a:pt x="0" y="0"/>
                  </a:cubicBezTo>
                </a:path>
              </a:pathLst>
            </a:custGeom>
            <a:noFill/>
            <a:ln w="31750" cmpd="sng">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lIns="0" tIns="0" rIns="0" bIns="0">
              <a:spAutoFit/>
            </a:bodyPr>
            <a:lstStyle/>
            <a:p>
              <a:pPr defTabSz="1219200">
                <a:defRPr/>
              </a:pPr>
              <a:endParaRPr lang="zh-CN" altLang="en-US" sz="2400">
                <a:solidFill>
                  <a:prstClr val="black"/>
                </a:solidFill>
                <a:latin typeface="Arial" panose="020B0604020202020204"/>
                <a:ea typeface="微软雅黑" panose="020B0503020204020204" pitchFamily="34" charset="-122"/>
              </a:endParaRPr>
            </a:p>
          </p:txBody>
        </p:sp>
        <p:sp>
          <p:nvSpPr>
            <p:cNvPr id="41" name="AutoShape 19"/>
            <p:cNvSpPr>
              <a:spLocks noChangeArrowheads="1"/>
            </p:cNvSpPr>
            <p:nvPr/>
          </p:nvSpPr>
          <p:spPr bwMode="auto">
            <a:xfrm>
              <a:off x="1101" y="2140"/>
              <a:ext cx="2296" cy="257"/>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900" indent="-342900" algn="ctr" defTabSz="1219200">
                <a:lnSpc>
                  <a:spcPct val="100000"/>
                </a:lnSpc>
                <a:spcBef>
                  <a:spcPct val="0"/>
                </a:spcBef>
                <a:buClr>
                  <a:srgbClr val="00FF00"/>
                </a:buClr>
                <a:buNone/>
                <a:defRPr/>
              </a:pPr>
              <a:r>
                <a:rPr lang="zh-CN" altLang="en-US" sz="2400" dirty="0">
                  <a:solidFill>
                    <a:srgbClr val="C00000"/>
                  </a:solidFill>
                  <a:latin typeface="微软雅黑" panose="020B0503020204020204" pitchFamily="34" charset="-122"/>
                  <a:ea typeface="微软雅黑" panose="020B0503020204020204" pitchFamily="34" charset="-122"/>
                </a:rPr>
                <a:t>将事实加入到事实库中</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42" name="Line 20"/>
            <p:cNvSpPr>
              <a:spLocks noChangeShapeType="1"/>
            </p:cNvSpPr>
            <p:nvPr/>
          </p:nvSpPr>
          <p:spPr bwMode="auto">
            <a:xfrm>
              <a:off x="4470" y="301"/>
              <a:ext cx="0" cy="413"/>
            </a:xfrm>
            <a:prstGeom prst="line">
              <a:avLst/>
            </a:prstGeom>
            <a:noFill/>
            <a:ln w="31750">
              <a:solidFill>
                <a:srgbClr val="000000"/>
              </a:solidFill>
              <a:round/>
              <a:headEnd type="triangle" w="lg" len="lg"/>
            </a:ln>
            <a:extLst>
              <a:ext uri="{909E8E84-426E-40DD-AFC4-6F175D3DCCD1}">
                <a14:hiddenFill xmlns:a14="http://schemas.microsoft.com/office/drawing/2010/main">
                  <a:noFill/>
                </a14:hiddenFill>
              </a:ext>
            </a:extLst>
          </p:spPr>
          <p:txBody>
            <a:bodyPr lIns="0" tIns="0" rIns="0" bIns="0">
              <a:spAutoFit/>
            </a:bodyPr>
            <a:lstStyle/>
            <a:p>
              <a:pPr defTabSz="1219200">
                <a:defRPr/>
              </a:pPr>
              <a:endParaRPr lang="zh-CN" altLang="en-US" sz="2400">
                <a:solidFill>
                  <a:prstClr val="black"/>
                </a:solidFill>
                <a:latin typeface="Arial" panose="020B0604020202020204"/>
                <a:ea typeface="微软雅黑" panose="020B0503020204020204" pitchFamily="34" charset="-122"/>
              </a:endParaRPr>
            </a:p>
          </p:txBody>
        </p:sp>
        <p:sp>
          <p:nvSpPr>
            <p:cNvPr id="43" name="AutoShape 21"/>
            <p:cNvSpPr>
              <a:spLocks noChangeArrowheads="1"/>
            </p:cNvSpPr>
            <p:nvPr/>
          </p:nvSpPr>
          <p:spPr bwMode="auto">
            <a:xfrm>
              <a:off x="4150" y="0"/>
              <a:ext cx="640" cy="257"/>
            </a:xfrm>
            <a:prstGeom prst="flowChartAlternateProcess">
              <a:avLst/>
            </a:prstGeom>
            <a:solidFill>
              <a:srgbClr val="FFFFFF"/>
            </a:solidFill>
            <a:ln w="9525">
              <a:solidFill>
                <a:srgbClr val="000000"/>
              </a:solidFill>
              <a:miter lim="800000"/>
            </a:ln>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900" indent="-342900" algn="ctr" defTabSz="1219200">
                <a:lnSpc>
                  <a:spcPct val="100000"/>
                </a:lnSpc>
                <a:spcBef>
                  <a:spcPct val="0"/>
                </a:spcBef>
                <a:buClr>
                  <a:srgbClr val="00FF00"/>
                </a:buClr>
                <a:buNone/>
                <a:defRPr/>
              </a:pPr>
              <a:r>
                <a:rPr lang="zh-CN" altLang="en-US" sz="2400">
                  <a:solidFill>
                    <a:prstClr val="black"/>
                  </a:solidFill>
                  <a:latin typeface="微软雅黑" panose="020B0503020204020204" pitchFamily="34" charset="-122"/>
                  <a:ea typeface="微软雅黑" panose="020B0503020204020204" pitchFamily="34" charset="-122"/>
                </a:rPr>
                <a:t>结束</a:t>
              </a:r>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44" name="Line 22"/>
            <p:cNvSpPr>
              <a:spLocks noChangeShapeType="1"/>
            </p:cNvSpPr>
            <p:nvPr/>
          </p:nvSpPr>
          <p:spPr bwMode="auto">
            <a:xfrm flipV="1">
              <a:off x="1635" y="1285"/>
              <a:ext cx="0" cy="437"/>
            </a:xfrm>
            <a:prstGeom prst="line">
              <a:avLst/>
            </a:prstGeom>
            <a:noFill/>
            <a:ln w="31750">
              <a:solidFill>
                <a:srgbClr val="000000"/>
              </a:solidFill>
              <a:round/>
              <a:tailEnd type="triangle" w="lg" len="lg"/>
            </a:ln>
            <a:extLst>
              <a:ext uri="{909E8E84-426E-40DD-AFC4-6F175D3DCCD1}">
                <a14:hiddenFill xmlns:a14="http://schemas.microsoft.com/office/drawing/2010/main">
                  <a:noFill/>
                </a14:hiddenFill>
              </a:ext>
            </a:extLst>
          </p:spPr>
          <p:txBody>
            <a:bodyPr lIns="0" tIns="0" rIns="0" bIns="0">
              <a:spAutoFit/>
            </a:bodyPr>
            <a:lstStyle/>
            <a:p>
              <a:pPr defTabSz="1219200">
                <a:defRPr/>
              </a:pPr>
              <a:endParaRPr lang="zh-CN" altLang="en-US" sz="2400">
                <a:solidFill>
                  <a:prstClr val="black"/>
                </a:solidFill>
                <a:latin typeface="Arial" panose="020B0604020202020204"/>
                <a:ea typeface="微软雅黑" panose="020B0503020204020204" pitchFamily="34" charset="-122"/>
              </a:endParaRPr>
            </a:p>
          </p:txBody>
        </p:sp>
        <p:sp>
          <p:nvSpPr>
            <p:cNvPr id="45" name="AutoShape 23"/>
            <p:cNvSpPr>
              <a:spLocks noChangeArrowheads="1"/>
            </p:cNvSpPr>
            <p:nvPr/>
          </p:nvSpPr>
          <p:spPr bwMode="auto">
            <a:xfrm>
              <a:off x="449" y="619"/>
              <a:ext cx="952" cy="257"/>
            </a:xfrm>
            <a:prstGeom prst="flowChartAlternateProcess">
              <a:avLst/>
            </a:prstGeom>
            <a:noFill/>
            <a:ln w="9525">
              <a:solidFill>
                <a:srgbClr val="FFFFFF"/>
              </a:solidFill>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900" indent="-342900" algn="ctr" defTabSz="1219200">
                <a:lnSpc>
                  <a:spcPct val="100000"/>
                </a:lnSpc>
                <a:spcBef>
                  <a:spcPct val="0"/>
                </a:spcBef>
                <a:buClr>
                  <a:srgbClr val="00FF00"/>
                </a:buClr>
                <a:buNone/>
                <a:defRPr/>
              </a:pPr>
              <a:r>
                <a:rPr lang="zh-CN" altLang="en-US" sz="2400">
                  <a:solidFill>
                    <a:srgbClr val="C00000"/>
                  </a:solidFill>
                  <a:latin typeface="微软雅黑" panose="020B0503020204020204" pitchFamily="34" charset="-122"/>
                  <a:ea typeface="微软雅黑" panose="020B0503020204020204" pitchFamily="34" charset="-122"/>
                </a:rPr>
                <a:t>引入事实</a:t>
              </a:r>
              <a:endParaRPr lang="zh-CN" altLang="en-US" sz="2400">
                <a:solidFill>
                  <a:srgbClr val="C00000"/>
                </a:solidFill>
                <a:latin typeface="微软雅黑" panose="020B0503020204020204" pitchFamily="34" charset="-122"/>
                <a:ea typeface="微软雅黑" panose="020B0503020204020204" pitchFamily="34" charset="-122"/>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8" presetClass="entr" presetSubtype="0" accel="5000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 dur="1000" fill="hold"/>
                                        <p:tgtEl>
                                          <p:spTgt spid="26"/>
                                        </p:tgtEl>
                                        <p:attrNameLst>
                                          <p:attrName>ppt_x</p:attrName>
                                        </p:attrNameLst>
                                      </p:cBhvr>
                                      <p:tavLst>
                                        <p:tav tm="0">
                                          <p:val>
                                            <p:fltVal val="-1"/>
                                          </p:val>
                                        </p:tav>
                                        <p:tav tm="50000">
                                          <p:val>
                                            <p:fltVal val="0.95"/>
                                          </p:val>
                                        </p:tav>
                                        <p:tav tm="100000">
                                          <p:val>
                                            <p:strVal val="#ppt_x"/>
                                          </p:val>
                                        </p:tav>
                                      </p:tavLst>
                                    </p:anim>
                                    <p:anim calcmode="lin" valueType="num">
                                      <p:cBhvr>
                                        <p:cTn id="9" dur="1000" fill="hold"/>
                                        <p:tgtEl>
                                          <p:spTgt spid="26"/>
                                        </p:tgtEl>
                                        <p:attrNameLst>
                                          <p:attrName>ppt_y</p:attrName>
                                        </p:attrNameLst>
                                      </p:cBhvr>
                                      <p:tavLst>
                                        <p:tav tm="0">
                                          <p:val>
                                            <p:strVal val="#ppt_y"/>
                                          </p:val>
                                        </p:tav>
                                        <p:tav tm="100000">
                                          <p:val>
                                            <p:strVal val="#ppt_y"/>
                                          </p:val>
                                        </p:tav>
                                      </p:tavLst>
                                    </p:anim>
                                    <p:animEffect transition="in" filter="fade">
                                      <p:cBhvr>
                                        <p:cTn id="10"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1" name="Rectangle 2"/>
          <p:cNvSpPr>
            <a:spLocks noGrp="1" noChangeArrowheads="1"/>
          </p:cNvSpPr>
          <p:nvPr>
            <p:ph type="title" idx="4294967295"/>
          </p:nvPr>
        </p:nvSpPr>
        <p:spPr>
          <a:xfrm>
            <a:off x="842896" y="98733"/>
            <a:ext cx="8064034" cy="923872"/>
          </a:xfrm>
        </p:spPr>
        <p:txBody>
          <a:bodyPr/>
          <a:lstStyle/>
          <a:p>
            <a:pPr eaLnBrk="1" hangingPunct="1"/>
            <a:r>
              <a:rPr lang="en-US" altLang="zh-CN" dirty="0">
                <a:cs typeface="Times New Roman" panose="02020603050405020304" pitchFamily="18" charset="0"/>
              </a:rPr>
              <a:t>(1) </a:t>
            </a:r>
            <a:r>
              <a:rPr lang="zh-CN" altLang="en-US" dirty="0">
                <a:cs typeface="Times New Roman" panose="02020603050405020304" pitchFamily="18" charset="0"/>
              </a:rPr>
              <a:t>推理定律</a:t>
            </a:r>
            <a:endParaRPr lang="zh-CN" altLang="en-US" dirty="0">
              <a:cs typeface="Times New Roman" panose="02020603050405020304" pitchFamily="18" charset="0"/>
            </a:endParaRPr>
          </a:p>
        </p:txBody>
      </p:sp>
      <p:sp>
        <p:nvSpPr>
          <p:cNvPr id="140292" name="Rectangle 3"/>
          <p:cNvSpPr>
            <a:spLocks noGrp="1" noChangeArrowheads="1"/>
          </p:cNvSpPr>
          <p:nvPr>
            <p:ph type="body" idx="4294967295"/>
          </p:nvPr>
        </p:nvSpPr>
        <p:spPr>
          <a:xfrm>
            <a:off x="292843" y="963131"/>
            <a:ext cx="8064034" cy="604803"/>
          </a:xfrm>
        </p:spPr>
        <p:txBody>
          <a:bodyPr>
            <a:noAutofit/>
          </a:bodyPr>
          <a:lstStyle/>
          <a:p>
            <a:pPr marL="0" indent="0">
              <a:buNone/>
            </a:pPr>
            <a:r>
              <a:rPr lang="zh-CN" altLang="en-US" dirty="0">
                <a:solidFill>
                  <a:schemeClr val="tx1"/>
                </a:solidFill>
                <a:latin typeface="Times New Roman" panose="02020603050405020304" pitchFamily="18" charset="0"/>
                <a:cs typeface="Times New Roman" panose="02020603050405020304" pitchFamily="18" charset="0"/>
              </a:rPr>
              <a:t>设</a:t>
            </a:r>
            <a:r>
              <a:rPr lang="en-US" altLang="zh-CN" dirty="0">
                <a:solidFill>
                  <a:schemeClr val="tx1"/>
                </a:solidFill>
                <a:latin typeface="Times New Roman" panose="02020603050405020304" pitchFamily="18" charset="0"/>
                <a:cs typeface="Times New Roman" panose="02020603050405020304" pitchFamily="18" charset="0"/>
              </a:rPr>
              <a:t>G</a:t>
            </a:r>
            <a:r>
              <a:rPr lang="zh-CN" altLang="en-US" dirty="0">
                <a:solidFill>
                  <a:schemeClr val="tx1"/>
                </a:solidFill>
                <a:latin typeface="Times New Roman" panose="02020603050405020304" pitchFamily="18" charset="0"/>
                <a:cs typeface="Times New Roman" panose="02020603050405020304" pitchFamily="18" charset="0"/>
              </a:rPr>
              <a:t>，</a:t>
            </a:r>
            <a:r>
              <a:rPr lang="en-US" altLang="zh-CN" dirty="0">
                <a:solidFill>
                  <a:schemeClr val="tx1"/>
                </a:solidFill>
                <a:latin typeface="Times New Roman" panose="02020603050405020304" pitchFamily="18" charset="0"/>
                <a:cs typeface="Times New Roman" panose="02020603050405020304" pitchFamily="18" charset="0"/>
              </a:rPr>
              <a:t>H</a:t>
            </a:r>
            <a:r>
              <a:rPr lang="zh-CN" altLang="en-US" dirty="0">
                <a:solidFill>
                  <a:schemeClr val="tx1"/>
                </a:solidFill>
                <a:latin typeface="Times New Roman" panose="02020603050405020304" pitchFamily="18" charset="0"/>
                <a:cs typeface="Times New Roman" panose="02020603050405020304" pitchFamily="18" charset="0"/>
              </a:rPr>
              <a:t>，</a:t>
            </a:r>
            <a:r>
              <a:rPr lang="zh-CN" altLang="en-US" dirty="0">
                <a:solidFill>
                  <a:prstClr val="black"/>
                </a:solidFill>
                <a:latin typeface="Times New Roman" panose="02020603050405020304" pitchFamily="18" charset="0"/>
                <a:cs typeface="Times New Roman" panose="02020603050405020304" pitchFamily="18" charset="0"/>
              </a:rPr>
              <a:t>Ｉ</a:t>
            </a:r>
            <a:r>
              <a:rPr lang="zh-CN" altLang="en-US" dirty="0">
                <a:solidFill>
                  <a:schemeClr val="tx1"/>
                </a:solidFill>
                <a:latin typeface="Times New Roman" panose="02020603050405020304" pitchFamily="18" charset="0"/>
                <a:cs typeface="Times New Roman" panose="02020603050405020304" pitchFamily="18" charset="0"/>
              </a:rPr>
              <a:t>是任意的命题公式，则有：</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40293" name="Rectangle 4"/>
          <p:cNvSpPr>
            <a:spLocks noChangeArrowheads="1"/>
          </p:cNvSpPr>
          <p:nvPr/>
        </p:nvSpPr>
        <p:spPr bwMode="auto">
          <a:xfrm>
            <a:off x="452661" y="1576351"/>
            <a:ext cx="5036914" cy="341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5997" tIns="35997" rIns="35997" bIns="35997">
            <a:spAutoFit/>
          </a:bodyPr>
          <a:lstStyle>
            <a:lvl1pPr marL="457200" indent="-4572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914400" indent="-4572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0" indent="0" defTabSz="1219200">
              <a:lnSpc>
                <a:spcPct val="150000"/>
              </a:lnSpc>
              <a:spcBef>
                <a:spcPct val="5000"/>
              </a:spcBef>
              <a:buClr>
                <a:srgbClr val="CC00CC"/>
              </a:buClr>
              <a:buNone/>
              <a:defRPr/>
            </a:pPr>
            <a:r>
              <a:rPr lang="en-US" altLang="zh-CN"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 </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G∧H</a:t>
            </a:r>
            <a:r>
              <a:rPr lang="en-US" altLang="en-US" sz="2400" noProof="1">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en-US" altLang="en-US" sz="2400" noProof="1">
                <a:latin typeface="Times New Roman" panose="02020603050405020304" pitchFamily="18" charset="0"/>
                <a:ea typeface="微软雅黑" panose="020B0503020204020204" pitchFamily="34" charset="-122"/>
                <a:cs typeface="Times New Roman" panose="02020603050405020304" pitchFamily="18" charset="0"/>
              </a:rPr>
              <a:t>G</a:t>
            </a:r>
            <a:r>
              <a:rPr lang="en-US" altLang="en-US" sz="2400" noProof="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en-US" sz="2400" noProof="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defTabSz="1219200">
              <a:lnSpc>
                <a:spcPct val="150000"/>
              </a:lnSpc>
              <a:spcBef>
                <a:spcPct val="5000"/>
              </a:spcBef>
              <a:buClr>
                <a:srgbClr val="CC00CC"/>
              </a:buClr>
              <a:buNone/>
              <a:defRPr/>
            </a:pP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I</a:t>
            </a:r>
            <a:r>
              <a:rPr lang="en-US" altLang="zh-CN" sz="24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G∧H</a:t>
            </a:r>
            <a:r>
              <a:rPr lang="en-US" altLang="en-US" sz="2400" noProof="1">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en-US" altLang="en-US" sz="2400" noProof="1">
                <a:latin typeface="Times New Roman" panose="02020603050405020304" pitchFamily="18" charset="0"/>
                <a:ea typeface="微软雅黑" panose="020B0503020204020204" pitchFamily="34" charset="-122"/>
                <a:cs typeface="Times New Roman" panose="02020603050405020304" pitchFamily="18" charset="0"/>
              </a:rPr>
              <a:t>H</a:t>
            </a:r>
            <a:endParaRPr lang="en-US" altLang="en-US" sz="2400" noProof="1">
              <a:latin typeface="Times New Roman" panose="02020603050405020304" pitchFamily="18" charset="0"/>
              <a:ea typeface="微软雅黑" panose="020B0503020204020204" pitchFamily="34" charset="-122"/>
              <a:cs typeface="Times New Roman" panose="02020603050405020304" pitchFamily="18" charset="0"/>
            </a:endParaRPr>
          </a:p>
          <a:p>
            <a:pPr marL="0" indent="0" defTabSz="1219200">
              <a:lnSpc>
                <a:spcPct val="150000"/>
              </a:lnSpc>
              <a:spcBef>
                <a:spcPct val="5000"/>
              </a:spcBef>
              <a:buClr>
                <a:srgbClr val="CC00CC"/>
              </a:buClr>
              <a:buNone/>
              <a:defRPr/>
            </a:pPr>
            <a:r>
              <a:rPr lang="en-US" altLang="zh-CN"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a:t>
            </a:r>
            <a:r>
              <a:rPr lang="en-US" altLang="en-US" sz="2400" noProof="1">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en-US" altLang="en-US" sz="2400" noProof="1">
                <a:latin typeface="Times New Roman" panose="02020603050405020304" pitchFamily="18" charset="0"/>
                <a:ea typeface="微软雅黑" panose="020B0503020204020204" pitchFamily="34" charset="-122"/>
                <a:cs typeface="Times New Roman" panose="02020603050405020304" pitchFamily="18" charset="0"/>
              </a:rPr>
              <a:t>G∨H</a:t>
            </a:r>
            <a:endParaRPr lang="en-US" altLang="zh-CN" sz="24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endParaRPr>
          </a:p>
          <a:p>
            <a:pPr marL="914400" lvl="1" indent="-575945" defTabSz="1219200">
              <a:lnSpc>
                <a:spcPct val="150000"/>
              </a:lnSpc>
              <a:spcBef>
                <a:spcPct val="5000"/>
              </a:spcBef>
              <a:buClr>
                <a:srgbClr val="00FF00"/>
              </a:buClr>
              <a:buNone/>
              <a:defRPr/>
            </a:pP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en-US" sz="2400" noProof="1">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en-US" altLang="en-US" sz="2400" noProof="1">
                <a:latin typeface="Times New Roman" panose="02020603050405020304" pitchFamily="18" charset="0"/>
                <a:ea typeface="微软雅黑" panose="020B0503020204020204" pitchFamily="34" charset="-122"/>
                <a:cs typeface="Times New Roman" panose="02020603050405020304" pitchFamily="18" charset="0"/>
              </a:rPr>
              <a:t>G∨H</a:t>
            </a:r>
            <a:endParaRPr lang="en-US" altLang="en-US" sz="2400" noProof="1">
              <a:latin typeface="Times New Roman" panose="02020603050405020304" pitchFamily="18" charset="0"/>
              <a:ea typeface="微软雅黑" panose="020B0503020204020204" pitchFamily="34" charset="-122"/>
              <a:cs typeface="Times New Roman" panose="02020603050405020304" pitchFamily="18" charset="0"/>
            </a:endParaRPr>
          </a:p>
          <a:p>
            <a:pPr marL="0" indent="0" defTabSz="1219200">
              <a:lnSpc>
                <a:spcPct val="150000"/>
              </a:lnSpc>
              <a:spcBef>
                <a:spcPct val="5000"/>
              </a:spcBef>
              <a:buClr>
                <a:srgbClr val="CC00CC"/>
              </a:buClr>
              <a:buNone/>
              <a:defRPr/>
            </a:pPr>
            <a:r>
              <a:rPr lang="en-US" altLang="zh-CN"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en-US" sz="2400" noProof="1">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en-US" altLang="en-US" sz="2400" noProof="1">
                <a:latin typeface="Times New Roman" panose="02020603050405020304" pitchFamily="18" charset="0"/>
                <a:ea typeface="微软雅黑" panose="020B0503020204020204" pitchFamily="34" charset="-122"/>
                <a:cs typeface="Times New Roman" panose="02020603050405020304" pitchFamily="18" charset="0"/>
              </a:rPr>
              <a:t>G∧H</a:t>
            </a:r>
            <a:endParaRPr lang="en-US" altLang="en-US" sz="2400" noProof="1">
              <a:latin typeface="Times New Roman" panose="02020603050405020304" pitchFamily="18" charset="0"/>
              <a:ea typeface="微软雅黑" panose="020B0503020204020204" pitchFamily="34" charset="-122"/>
              <a:cs typeface="Times New Roman" panose="02020603050405020304" pitchFamily="18" charset="0"/>
            </a:endParaRPr>
          </a:p>
          <a:p>
            <a:pPr marL="0" indent="0" defTabSz="1219200">
              <a:lnSpc>
                <a:spcPct val="150000"/>
              </a:lnSpc>
              <a:spcBef>
                <a:spcPct val="5000"/>
              </a:spcBef>
              <a:buClr>
                <a:srgbClr val="CC00CC"/>
              </a:buClr>
              <a:buNone/>
              <a:defRPr/>
            </a:pPr>
            <a:r>
              <a:rPr lang="en-US" altLang="zh-CN" sz="2400" noProof="1">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noProof="1">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（合取引入规则</a:t>
            </a:r>
            <a:r>
              <a:rPr lang="en-US" altLang="zh-CN" sz="2400" noProof="1">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 Conjunction </a:t>
            </a:r>
            <a:r>
              <a:rPr lang="zh-CN" altLang="en-US" sz="2400" noProof="1">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Rectangle 3"/>
          <p:cNvSpPr txBox="1">
            <a:spLocks noChangeArrowheads="1"/>
          </p:cNvSpPr>
          <p:nvPr/>
        </p:nvSpPr>
        <p:spPr>
          <a:xfrm>
            <a:off x="5565930" y="1580757"/>
            <a:ext cx="6465048" cy="5192922"/>
          </a:xfrm>
          <a:prstGeom prst="rect">
            <a:avLst/>
          </a:prstGeom>
        </p:spPr>
        <p:txBody>
          <a:bodyPr vert="horz" lIns="121882" tIns="60940" rIns="121882" bIns="60940" rtlCol="0">
            <a:noAutofit/>
          </a:bodyPr>
          <a:lstStyle>
            <a:lvl1pPr marL="457200" indent="-457200" algn="l" defTabSz="1219835" rtl="0" eaLnBrk="1" latinLnBrk="0" hangingPunct="1">
              <a:lnSpc>
                <a:spcPct val="150000"/>
              </a:lnSpc>
              <a:spcBef>
                <a:spcPts val="0"/>
              </a:spcBef>
              <a:buSzPct val="80000"/>
              <a:buFont typeface="Wingdings" panose="05000000000000000000" pitchFamily="2" charset="2"/>
              <a:buChar char="l"/>
              <a:defRPr sz="2400" b="1" kern="1200">
                <a:solidFill>
                  <a:schemeClr val="tx1"/>
                </a:solidFill>
                <a:latin typeface="+mn-ea"/>
                <a:ea typeface="+mn-ea"/>
                <a:cs typeface="+mn-cs"/>
              </a:defRPr>
            </a:lvl1pPr>
            <a:lvl2pPr marL="991235" indent="-381000" algn="l" defTabSz="1219835" rtl="0" eaLnBrk="1" latinLnBrk="0" hangingPunct="1">
              <a:spcBef>
                <a:spcPct val="20000"/>
              </a:spcBef>
              <a:buFont typeface="Arial" panose="020B0604020202020204" pitchFamily="34" charset="0"/>
              <a:buChar char="–"/>
              <a:defRPr sz="2400" b="1"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defTabSz="1219200">
              <a:lnSpc>
                <a:spcPct val="140000"/>
              </a:lnSpc>
              <a:buClr>
                <a:srgbClr val="CC00CC"/>
              </a:buClr>
              <a:buNone/>
              <a:defRPr/>
            </a:pPr>
            <a:r>
              <a:rPr lang="en-US" altLang="zh-CN"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G∨H</a:t>
            </a:r>
            <a:r>
              <a:rPr lang="en-US" altLang="en-US" sz="2400" noProof="1">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en-US" altLang="en-US" sz="2400" noProof="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H</a:t>
            </a:r>
            <a:r>
              <a:rPr lang="zh-CN" altLang="en-US" sz="2400" noProof="1">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noProof="1">
              <a:solidFill>
                <a:srgbClr val="6600CC"/>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defTabSz="1219200">
              <a:lnSpc>
                <a:spcPct val="140000"/>
              </a:lnSpc>
              <a:buClr>
                <a:srgbClr val="CC00CC"/>
              </a:buClr>
              <a:buNone/>
              <a:defRPr/>
            </a:pPr>
            <a:r>
              <a:rPr lang="en-US" altLang="zh-CN" sz="2400" noProof="1">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noProof="1">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选言三段论</a:t>
            </a:r>
            <a:r>
              <a:rPr lang="en-US" altLang="zh-CN" sz="2400" noProof="1">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/Disjunctive Syllogism)</a:t>
            </a:r>
            <a:endPar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defTabSz="1219200">
              <a:lnSpc>
                <a:spcPct val="140000"/>
              </a:lnSpc>
              <a:buClr>
                <a:srgbClr val="CC00CC"/>
              </a:buClr>
              <a:buNone/>
              <a:defRPr/>
            </a:pPr>
            <a:r>
              <a:rPr lang="en-US" altLang="zh-CN"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G→H</a:t>
            </a:r>
            <a:r>
              <a:rPr lang="en-US" altLang="en-US" sz="2400" noProof="1">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en-US" altLang="en-US" sz="2400" noProof="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H </a:t>
            </a:r>
            <a:endParaRPr lang="en-US" altLang="en-US" sz="2400" noProof="1">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defTabSz="1219200">
              <a:lnSpc>
                <a:spcPct val="140000"/>
              </a:lnSpc>
              <a:buClr>
                <a:srgbClr val="CC00CC"/>
              </a:buClr>
              <a:buNone/>
              <a:defRPr/>
            </a:pPr>
            <a:r>
              <a:rPr lang="zh-CN" altLang="en-US" sz="2400" noProof="1">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noProof="1">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noProof="1">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分离规则</a:t>
            </a:r>
            <a:r>
              <a:rPr lang="en-US" altLang="zh-CN" sz="2400" noProof="1">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/Modus Ponens)</a:t>
            </a:r>
            <a:endParaRPr lang="en-US" altLang="zh-CN" sz="24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defTabSz="1219200">
              <a:lnSpc>
                <a:spcPct val="140000"/>
              </a:lnSpc>
              <a:buClr>
                <a:srgbClr val="CC00CC"/>
              </a:buClr>
              <a:buNone/>
              <a:defRPr/>
            </a:pPr>
            <a:r>
              <a:rPr lang="en-US" altLang="zh-CN"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8</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H</a:t>
            </a:r>
            <a:r>
              <a:rPr lang="zh-CN" altLang="en-US"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G→H</a:t>
            </a:r>
            <a:r>
              <a:rPr lang="en-US" altLang="en-US" sz="2400" noProof="1">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en-US" altLang="en-US" sz="2400" noProof="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defTabSz="1219200">
              <a:lnSpc>
                <a:spcPct val="140000"/>
              </a:lnSpc>
              <a:buClr>
                <a:srgbClr val="CC00CC"/>
              </a:buClr>
              <a:buNone/>
              <a:defRPr/>
            </a:pPr>
            <a:r>
              <a:rPr lang="en-US" altLang="zh-CN" sz="2400" noProof="1">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noProof="1">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否定后件式</a:t>
            </a:r>
            <a:r>
              <a:rPr lang="en-US" altLang="zh-CN" sz="2400" noProof="1">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/Modus Tollens)</a:t>
            </a:r>
            <a:endParaRPr lang="en-US" altLang="zh-CN" sz="24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defTabSz="1219200">
              <a:lnSpc>
                <a:spcPct val="140000"/>
              </a:lnSpc>
              <a:buClr>
                <a:srgbClr val="CC00CC"/>
              </a:buClr>
              <a:buNone/>
              <a:defRPr/>
            </a:pPr>
            <a:r>
              <a:rPr lang="en-US" altLang="zh-CN"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G→H</a:t>
            </a:r>
            <a:r>
              <a:rPr lang="zh-CN" altLang="en-US"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H→</a:t>
            </a:r>
            <a:r>
              <a:rPr lang="zh-CN" altLang="en-US"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Ｉ</a:t>
            </a:r>
            <a:r>
              <a:rPr lang="en-US" altLang="en-US" sz="2400" noProof="1">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en-US" altLang="en-US" sz="2400" noProof="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Ｉ</a:t>
            </a:r>
            <a:endParaRPr lang="en-US" altLang="en-US" sz="2400" noProof="1">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defTabSz="1219200">
              <a:lnSpc>
                <a:spcPct val="140000"/>
              </a:lnSpc>
              <a:buClr>
                <a:srgbClr val="CC00CC"/>
              </a:buClr>
              <a:buNone/>
              <a:defRPr/>
            </a:pPr>
            <a:r>
              <a:rPr lang="en-US" altLang="zh-CN" sz="2400" noProof="1">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noProof="1">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noProof="1">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noProof="1">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假言三段论</a:t>
            </a:r>
            <a:r>
              <a:rPr lang="en-US" altLang="zh-CN" sz="2400" noProof="1">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/Hypothelical Syllogism)</a:t>
            </a:r>
            <a:endParaRPr lang="en-US" altLang="zh-CN" sz="24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defTabSz="1219200">
              <a:lnSpc>
                <a:spcPct val="140000"/>
              </a:lnSpc>
              <a:buClr>
                <a:srgbClr val="CC00CC"/>
              </a:buClr>
              <a:buNone/>
              <a:defRPr/>
            </a:pPr>
            <a:r>
              <a:rPr lang="en-US" altLang="zh-CN"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8</a:t>
            </a:r>
            <a:r>
              <a:rPr lang="zh-CN" altLang="en-US"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G∨H</a:t>
            </a:r>
            <a:r>
              <a:rPr lang="zh-CN" altLang="en-US"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Ｉ，</a:t>
            </a:r>
            <a:r>
              <a:rPr lang="en-US" altLang="zh-CN"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H→</a:t>
            </a:r>
            <a:r>
              <a:rPr lang="zh-CN" altLang="en-US"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Ｉ</a:t>
            </a:r>
            <a:r>
              <a:rPr lang="en-US" altLang="zh-CN"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zh-CN" altLang="en-US"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Ｉ</a:t>
            </a:r>
            <a:endParaRPr lang="en-US" altLang="en-US" sz="2400" noProof="1">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defTabSz="1219200">
              <a:lnSpc>
                <a:spcPct val="140000"/>
              </a:lnSpc>
              <a:buClr>
                <a:srgbClr val="CC00CC"/>
              </a:buClr>
              <a:buNone/>
              <a:defRPr/>
            </a:pPr>
            <a:r>
              <a:rPr lang="zh-CN" altLang="en-US" sz="24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二难推论</a:t>
            </a:r>
            <a:r>
              <a:rPr lang="en-US" altLang="zh-CN" sz="24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/Dilemma)</a:t>
            </a:r>
            <a:endParaRPr lang="zh-CN" altLang="en-US" sz="24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167374" y="5604707"/>
            <a:ext cx="5209969" cy="1090752"/>
          </a:xfrm>
          <a:prstGeom prst="rect">
            <a:avLst/>
          </a:prstGeom>
          <a:solidFill>
            <a:schemeClr val="tx1">
              <a:lumMod val="75000"/>
              <a:lumOff val="25000"/>
            </a:schemeClr>
          </a:solidFill>
        </p:spPr>
        <p:txBody>
          <a:bodyPr wrap="square">
            <a:spAutoFit/>
          </a:bodyPr>
          <a:lstStyle/>
          <a:p>
            <a:pPr defTabSz="1219200">
              <a:lnSpc>
                <a:spcPct val="150000"/>
              </a:lnSpc>
              <a:defRPr/>
            </a:pPr>
            <a:r>
              <a:rPr lang="zh-CN" altLang="en-US" sz="2300" b="1"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rPr>
              <a:t>注意：</a:t>
            </a:r>
            <a:r>
              <a:rPr lang="zh-CN" altLang="en-US" sz="23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这些定律的正确性可以利用真值表技术或者等价公式转换法进行证明。</a:t>
            </a:r>
            <a:endParaRPr lang="zh-CN" altLang="en-US" sz="23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p:cNvSpPr/>
          <p:nvPr/>
        </p:nvSpPr>
        <p:spPr>
          <a:xfrm>
            <a:off x="3051175" y="2662490"/>
            <a:ext cx="1970996" cy="1134734"/>
          </a:xfrm>
          <a:prstGeom prst="rect">
            <a:avLst/>
          </a:prstGeom>
        </p:spPr>
        <p:txBody>
          <a:bodyPr wrap="square">
            <a:spAutoFit/>
          </a:bodyPr>
          <a:lstStyle/>
          <a:p>
            <a:pPr>
              <a:lnSpc>
                <a:spcPct val="150000"/>
              </a:lnSpc>
            </a:pPr>
            <a:r>
              <a:rPr lang="en-US" altLang="zh-CN" sz="2400" b="1" noProof="1">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noProof="1">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添加规则</a:t>
            </a:r>
            <a:r>
              <a:rPr lang="en-US" altLang="zh-CN" sz="2400" b="1" noProof="1">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/Addition)</a:t>
            </a:r>
            <a:endParaRPr lang="zh-CN" altLang="en-US" sz="2400" b="1"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矩形 3"/>
          <p:cNvSpPr/>
          <p:nvPr/>
        </p:nvSpPr>
        <p:spPr>
          <a:xfrm>
            <a:off x="3004229" y="1540316"/>
            <a:ext cx="2412417" cy="1134734"/>
          </a:xfrm>
          <a:prstGeom prst="rect">
            <a:avLst/>
          </a:prstGeom>
        </p:spPr>
        <p:txBody>
          <a:bodyPr wrap="square">
            <a:spAutoFit/>
          </a:bodyPr>
          <a:lstStyle/>
          <a:p>
            <a:pPr>
              <a:lnSpc>
                <a:spcPct val="150000"/>
              </a:lnSpc>
            </a:pPr>
            <a:r>
              <a:rPr lang="en-US" altLang="zh-CN" sz="2400" noProof="1">
                <a:solidFill>
                  <a:srgbClr val="6600CC"/>
                </a:solidFill>
                <a:latin typeface="Times New Roman" panose="02020603050405020304" pitchFamily="18" charset="0"/>
                <a:cs typeface="Times New Roman" panose="02020603050405020304" pitchFamily="18" charset="0"/>
              </a:rPr>
              <a:t> </a:t>
            </a:r>
            <a:r>
              <a:rPr lang="en-US" altLang="zh-CN" sz="2400" b="1" noProof="1">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noProof="1">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简化规则</a:t>
            </a:r>
            <a:r>
              <a:rPr lang="en-US" altLang="zh-CN" sz="2400" b="1" noProof="1">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en-US" sz="2400" b="1" noProof="1">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Simplication)</a:t>
            </a:r>
            <a:endParaRPr lang="zh-CN" altLang="en-US" sz="2400" b="1"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0292">
                                            <p:txEl>
                                              <p:pRg st="0" end="0"/>
                                            </p:txEl>
                                          </p:spTgt>
                                        </p:tgtEl>
                                        <p:attrNameLst>
                                          <p:attrName>style.visibility</p:attrName>
                                        </p:attrNameLst>
                                      </p:cBhvr>
                                      <p:to>
                                        <p:strVal val="visible"/>
                                      </p:to>
                                    </p:set>
                                    <p:anim calcmode="lin" valueType="num">
                                      <p:cBhvr additive="base">
                                        <p:cTn id="7" dur="500" fill="hold"/>
                                        <p:tgtEl>
                                          <p:spTgt spid="14029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029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0293">
                                            <p:txEl>
                                              <p:pRg st="0" end="0"/>
                                            </p:txEl>
                                          </p:spTgt>
                                        </p:tgtEl>
                                        <p:attrNameLst>
                                          <p:attrName>style.visibility</p:attrName>
                                        </p:attrNameLst>
                                      </p:cBhvr>
                                      <p:to>
                                        <p:strVal val="visible"/>
                                      </p:to>
                                    </p:set>
                                    <p:anim calcmode="lin" valueType="num">
                                      <p:cBhvr additive="base">
                                        <p:cTn id="13" dur="500" fill="hold"/>
                                        <p:tgtEl>
                                          <p:spTgt spid="14029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029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0293">
                                            <p:txEl>
                                              <p:pRg st="1" end="1"/>
                                            </p:txEl>
                                          </p:spTgt>
                                        </p:tgtEl>
                                        <p:attrNameLst>
                                          <p:attrName>style.visibility</p:attrName>
                                        </p:attrNameLst>
                                      </p:cBhvr>
                                      <p:to>
                                        <p:strVal val="visible"/>
                                      </p:to>
                                    </p:set>
                                    <p:anim calcmode="lin" valueType="num">
                                      <p:cBhvr additive="base">
                                        <p:cTn id="19" dur="500" fill="hold"/>
                                        <p:tgtEl>
                                          <p:spTgt spid="140293">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029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40293">
                                            <p:txEl>
                                              <p:pRg st="2" end="2"/>
                                            </p:txEl>
                                          </p:spTgt>
                                        </p:tgtEl>
                                        <p:attrNameLst>
                                          <p:attrName>style.visibility</p:attrName>
                                        </p:attrNameLst>
                                      </p:cBhvr>
                                      <p:to>
                                        <p:strVal val="visible"/>
                                      </p:to>
                                    </p:set>
                                    <p:anim calcmode="lin" valueType="num">
                                      <p:cBhvr additive="base">
                                        <p:cTn id="29" dur="500" fill="hold"/>
                                        <p:tgtEl>
                                          <p:spTgt spid="140293">
                                            <p:txEl>
                                              <p:pRg st="2" end="2"/>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40293">
                                            <p:txEl>
                                              <p:pRg st="2" end="2"/>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40293">
                                            <p:txEl>
                                              <p:pRg st="3" end="3"/>
                                            </p:txEl>
                                          </p:spTgt>
                                        </p:tgtEl>
                                        <p:attrNameLst>
                                          <p:attrName>style.visibility</p:attrName>
                                        </p:attrNameLst>
                                      </p:cBhvr>
                                      <p:to>
                                        <p:strVal val="visible"/>
                                      </p:to>
                                    </p:set>
                                    <p:anim calcmode="lin" valueType="num">
                                      <p:cBhvr additive="base">
                                        <p:cTn id="33" dur="500" fill="hold"/>
                                        <p:tgtEl>
                                          <p:spTgt spid="140293">
                                            <p:txEl>
                                              <p:pRg st="3" end="3"/>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4029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0293">
                                            <p:txEl>
                                              <p:pRg st="4" end="4"/>
                                            </p:txEl>
                                          </p:spTgt>
                                        </p:tgtEl>
                                        <p:attrNameLst>
                                          <p:attrName>style.visibility</p:attrName>
                                        </p:attrNameLst>
                                      </p:cBhvr>
                                      <p:to>
                                        <p:strVal val="visible"/>
                                      </p:to>
                                    </p:set>
                                    <p:anim calcmode="lin" valueType="num">
                                      <p:cBhvr additive="base">
                                        <p:cTn id="43" dur="500" fill="hold"/>
                                        <p:tgtEl>
                                          <p:spTgt spid="140293">
                                            <p:txEl>
                                              <p:pRg st="4" end="4"/>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029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40293">
                                            <p:txEl>
                                              <p:pRg st="5" end="5"/>
                                            </p:txEl>
                                          </p:spTgt>
                                        </p:tgtEl>
                                        <p:attrNameLst>
                                          <p:attrName>style.visibility</p:attrName>
                                        </p:attrNameLst>
                                      </p:cBhvr>
                                      <p:to>
                                        <p:strVal val="visible"/>
                                      </p:to>
                                    </p:set>
                                    <p:anim calcmode="lin" valueType="num">
                                      <p:cBhvr additive="base">
                                        <p:cTn id="49" dur="500" fill="hold"/>
                                        <p:tgtEl>
                                          <p:spTgt spid="140293">
                                            <p:txEl>
                                              <p:pRg st="5" end="5"/>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029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6">
                                            <p:txEl>
                                              <p:pRg st="0" end="0"/>
                                            </p:txEl>
                                          </p:spTgt>
                                        </p:tgtEl>
                                        <p:attrNameLst>
                                          <p:attrName>style.visibility</p:attrName>
                                        </p:attrNameLst>
                                      </p:cBhvr>
                                      <p:to>
                                        <p:strVal val="visible"/>
                                      </p:to>
                                    </p:set>
                                    <p:anim calcmode="lin" valueType="num">
                                      <p:cBhvr additive="base">
                                        <p:cTn id="55"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6">
                                            <p:txEl>
                                              <p:pRg st="1" end="1"/>
                                            </p:txEl>
                                          </p:spTgt>
                                        </p:tgtEl>
                                        <p:attrNameLst>
                                          <p:attrName>style.visibility</p:attrName>
                                        </p:attrNameLst>
                                      </p:cBhvr>
                                      <p:to>
                                        <p:strVal val="visible"/>
                                      </p:to>
                                    </p:set>
                                    <p:anim calcmode="lin" valueType="num">
                                      <p:cBhvr additive="base">
                                        <p:cTn id="61"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6">
                                            <p:txEl>
                                              <p:pRg st="2" end="2"/>
                                            </p:txEl>
                                          </p:spTgt>
                                        </p:tgtEl>
                                        <p:attrNameLst>
                                          <p:attrName>style.visibility</p:attrName>
                                        </p:attrNameLst>
                                      </p:cBhvr>
                                      <p:to>
                                        <p:strVal val="visible"/>
                                      </p:to>
                                    </p:set>
                                    <p:anim calcmode="lin" valueType="num">
                                      <p:cBhvr additive="base">
                                        <p:cTn id="67"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6">
                                            <p:txEl>
                                              <p:pRg st="3" end="3"/>
                                            </p:txEl>
                                          </p:spTgt>
                                        </p:tgtEl>
                                        <p:attrNameLst>
                                          <p:attrName>style.visibility</p:attrName>
                                        </p:attrNameLst>
                                      </p:cBhvr>
                                      <p:to>
                                        <p:strVal val="visible"/>
                                      </p:to>
                                    </p:set>
                                    <p:anim calcmode="lin" valueType="num">
                                      <p:cBhvr additive="base">
                                        <p:cTn id="73"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6">
                                            <p:txEl>
                                              <p:pRg st="4" end="4"/>
                                            </p:txEl>
                                          </p:spTgt>
                                        </p:tgtEl>
                                        <p:attrNameLst>
                                          <p:attrName>style.visibility</p:attrName>
                                        </p:attrNameLst>
                                      </p:cBhvr>
                                      <p:to>
                                        <p:strVal val="visible"/>
                                      </p:to>
                                    </p:set>
                                    <p:anim calcmode="lin" valueType="num">
                                      <p:cBhvr additive="base">
                                        <p:cTn id="79"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6">
                                            <p:txEl>
                                              <p:pRg st="5" end="5"/>
                                            </p:txEl>
                                          </p:spTgt>
                                        </p:tgtEl>
                                        <p:attrNameLst>
                                          <p:attrName>style.visibility</p:attrName>
                                        </p:attrNameLst>
                                      </p:cBhvr>
                                      <p:to>
                                        <p:strVal val="visible"/>
                                      </p:to>
                                    </p:set>
                                    <p:anim calcmode="lin" valueType="num">
                                      <p:cBhvr additive="base">
                                        <p:cTn id="85" dur="5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86" dur="5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6">
                                            <p:txEl>
                                              <p:pRg st="6" end="6"/>
                                            </p:txEl>
                                          </p:spTgt>
                                        </p:tgtEl>
                                        <p:attrNameLst>
                                          <p:attrName>style.visibility</p:attrName>
                                        </p:attrNameLst>
                                      </p:cBhvr>
                                      <p:to>
                                        <p:strVal val="visible"/>
                                      </p:to>
                                    </p:set>
                                    <p:anim calcmode="lin" valueType="num">
                                      <p:cBhvr additive="base">
                                        <p:cTn id="91" dur="500" fill="hold"/>
                                        <p:tgtEl>
                                          <p:spTgt spid="6">
                                            <p:txEl>
                                              <p:pRg st="6" end="6"/>
                                            </p:txEl>
                                          </p:spTgt>
                                        </p:tgtEl>
                                        <p:attrNameLst>
                                          <p:attrName>ppt_x</p:attrName>
                                        </p:attrNameLst>
                                      </p:cBhvr>
                                      <p:tavLst>
                                        <p:tav tm="0">
                                          <p:val>
                                            <p:strVal val="0-#ppt_w/2"/>
                                          </p:val>
                                        </p:tav>
                                        <p:tav tm="100000">
                                          <p:val>
                                            <p:strVal val="#ppt_x"/>
                                          </p:val>
                                        </p:tav>
                                      </p:tavLst>
                                    </p:anim>
                                    <p:anim calcmode="lin" valueType="num">
                                      <p:cBhvr additive="base">
                                        <p:cTn id="92" dur="5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6">
                                            <p:txEl>
                                              <p:pRg st="7" end="7"/>
                                            </p:txEl>
                                          </p:spTgt>
                                        </p:tgtEl>
                                        <p:attrNameLst>
                                          <p:attrName>style.visibility</p:attrName>
                                        </p:attrNameLst>
                                      </p:cBhvr>
                                      <p:to>
                                        <p:strVal val="visible"/>
                                      </p:to>
                                    </p:set>
                                    <p:anim calcmode="lin" valueType="num">
                                      <p:cBhvr additive="base">
                                        <p:cTn id="97" dur="500" fill="hold"/>
                                        <p:tgtEl>
                                          <p:spTgt spid="6">
                                            <p:txEl>
                                              <p:pRg st="7" end="7"/>
                                            </p:tx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6">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8" fill="hold" grpId="0" nodeType="clickEffect">
                                  <p:stCondLst>
                                    <p:cond delay="0"/>
                                  </p:stCondLst>
                                  <p:childTnLst>
                                    <p:set>
                                      <p:cBhvr>
                                        <p:cTn id="102" dur="1" fill="hold">
                                          <p:stCondLst>
                                            <p:cond delay="0"/>
                                          </p:stCondLst>
                                        </p:cTn>
                                        <p:tgtEl>
                                          <p:spTgt spid="6">
                                            <p:txEl>
                                              <p:pRg st="8" end="8"/>
                                            </p:txEl>
                                          </p:spTgt>
                                        </p:tgtEl>
                                        <p:attrNameLst>
                                          <p:attrName>style.visibility</p:attrName>
                                        </p:attrNameLst>
                                      </p:cBhvr>
                                      <p:to>
                                        <p:strVal val="visible"/>
                                      </p:to>
                                    </p:set>
                                    <p:anim calcmode="lin" valueType="num">
                                      <p:cBhvr additive="base">
                                        <p:cTn id="103" dur="500" fill="hold"/>
                                        <p:tgtEl>
                                          <p:spTgt spid="6">
                                            <p:txEl>
                                              <p:pRg st="8" end="8"/>
                                            </p:txEl>
                                          </p:spTgt>
                                        </p:tgtEl>
                                        <p:attrNameLst>
                                          <p:attrName>ppt_x</p:attrName>
                                        </p:attrNameLst>
                                      </p:cBhvr>
                                      <p:tavLst>
                                        <p:tav tm="0">
                                          <p:val>
                                            <p:strVal val="0-#ppt_w/2"/>
                                          </p:val>
                                        </p:tav>
                                        <p:tav tm="100000">
                                          <p:val>
                                            <p:strVal val="#ppt_x"/>
                                          </p:val>
                                        </p:tav>
                                      </p:tavLst>
                                    </p:anim>
                                    <p:anim calcmode="lin" valueType="num">
                                      <p:cBhvr additive="base">
                                        <p:cTn id="104" dur="500" fill="hold"/>
                                        <p:tgtEl>
                                          <p:spTgt spid="6">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8" fill="hold" grpId="0" nodeType="clickEffect">
                                  <p:stCondLst>
                                    <p:cond delay="0"/>
                                  </p:stCondLst>
                                  <p:childTnLst>
                                    <p:set>
                                      <p:cBhvr>
                                        <p:cTn id="108" dur="1" fill="hold">
                                          <p:stCondLst>
                                            <p:cond delay="0"/>
                                          </p:stCondLst>
                                        </p:cTn>
                                        <p:tgtEl>
                                          <p:spTgt spid="6">
                                            <p:txEl>
                                              <p:pRg st="9" end="9"/>
                                            </p:txEl>
                                          </p:spTgt>
                                        </p:tgtEl>
                                        <p:attrNameLst>
                                          <p:attrName>style.visibility</p:attrName>
                                        </p:attrNameLst>
                                      </p:cBhvr>
                                      <p:to>
                                        <p:strVal val="visible"/>
                                      </p:to>
                                    </p:set>
                                    <p:anim calcmode="lin" valueType="num">
                                      <p:cBhvr additive="base">
                                        <p:cTn id="109" dur="500" fill="hold"/>
                                        <p:tgtEl>
                                          <p:spTgt spid="6">
                                            <p:txEl>
                                              <p:pRg st="9" end="9"/>
                                            </p:txEl>
                                          </p:spTgt>
                                        </p:tgtEl>
                                        <p:attrNameLst>
                                          <p:attrName>ppt_x</p:attrName>
                                        </p:attrNameLst>
                                      </p:cBhvr>
                                      <p:tavLst>
                                        <p:tav tm="0">
                                          <p:val>
                                            <p:strVal val="0-#ppt_w/2"/>
                                          </p:val>
                                        </p:tav>
                                        <p:tav tm="100000">
                                          <p:val>
                                            <p:strVal val="#ppt_x"/>
                                          </p:val>
                                        </p:tav>
                                      </p:tavLst>
                                    </p:anim>
                                    <p:anim calcmode="lin" valueType="num">
                                      <p:cBhvr additive="base">
                                        <p:cTn id="110" dur="500" fill="hold"/>
                                        <p:tgtEl>
                                          <p:spTgt spid="6">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6" presetClass="entr" presetSubtype="16" fill="hold" grpId="0" nodeType="clickEffect">
                                  <p:stCondLst>
                                    <p:cond delay="0"/>
                                  </p:stCondLst>
                                  <p:childTnLst>
                                    <p:set>
                                      <p:cBhvr>
                                        <p:cTn id="114" dur="1" fill="hold">
                                          <p:stCondLst>
                                            <p:cond delay="0"/>
                                          </p:stCondLst>
                                        </p:cTn>
                                        <p:tgtEl>
                                          <p:spTgt spid="2"/>
                                        </p:tgtEl>
                                        <p:attrNameLst>
                                          <p:attrName>style.visibility</p:attrName>
                                        </p:attrNameLst>
                                      </p:cBhvr>
                                      <p:to>
                                        <p:strVal val="visible"/>
                                      </p:to>
                                    </p:set>
                                    <p:animEffect transition="in" filter="circle(in)">
                                      <p:cBhvr>
                                        <p:cTn id="11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2" grpId="0" autoUpdateAnimBg="0" build="p"/>
      <p:bldP spid="140293" grpId="0" autoUpdateAnimBg="0" uiExpand="1" build="p"/>
      <p:bldP spid="6" grpId="0" autoUpdateAnimBg="0" build="p"/>
      <p:bldP spid="2" grpId="0" animBg="1"/>
      <p:bldP spid="3" grpId="0"/>
      <p:bldP spid="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14362" y="1022605"/>
            <a:ext cx="10736412" cy="2795598"/>
          </a:xfrm>
          <a:prstGeom prst="rect">
            <a:avLst/>
          </a:prstGeom>
        </p:spPr>
        <p:txBody>
          <a:bodyPr wrap="square">
            <a:spAutoFit/>
          </a:bodyPr>
          <a:lstStyle/>
          <a:p>
            <a:pPr defTabSz="1219200">
              <a:lnSpc>
                <a:spcPct val="150000"/>
              </a:lnSpc>
              <a:defRPr/>
            </a:pPr>
            <a:r>
              <a:rPr lang="zh-CN" altLang="en-US" sz="2400" b="1" dirty="0">
                <a:solidFill>
                  <a:srgbClr val="C00000"/>
                </a:solidFill>
                <a:latin typeface="微软雅黑" panose="020B0503020204020204" pitchFamily="34" charset="-122"/>
                <a:ea typeface="微软雅黑" panose="020B0503020204020204" pitchFamily="34" charset="-122"/>
              </a:rPr>
              <a:t>公式转换法证明</a:t>
            </a:r>
            <a:r>
              <a:rPr lang="en-US" altLang="zh-CN" sz="2400" b="1" dirty="0">
                <a:solidFill>
                  <a:srgbClr val="C00000"/>
                </a:solidFill>
                <a:latin typeface="微软雅黑" panose="020B0503020204020204" pitchFamily="34" charset="-122"/>
                <a:ea typeface="微软雅黑" panose="020B0503020204020204" pitchFamily="34" charset="-122"/>
              </a:rPr>
              <a:t>I</a:t>
            </a:r>
            <a:r>
              <a:rPr lang="en-US" altLang="zh-CN" sz="2400" b="1" baseline="-25000" dirty="0">
                <a:solidFill>
                  <a:srgbClr val="C00000"/>
                </a:solidFill>
                <a:latin typeface="微软雅黑" panose="020B0503020204020204" pitchFamily="34" charset="-122"/>
                <a:ea typeface="微软雅黑" panose="020B0503020204020204" pitchFamily="34" charset="-122"/>
              </a:rPr>
              <a:t>6.</a:t>
            </a:r>
            <a:endParaRPr lang="zh-CN" altLang="en-US" sz="2400" b="1" dirty="0">
              <a:solidFill>
                <a:srgbClr val="C00000"/>
              </a:solidFill>
              <a:latin typeface="微软雅黑" panose="020B0503020204020204" pitchFamily="34" charset="-122"/>
              <a:ea typeface="微软雅黑" panose="020B0503020204020204" pitchFamily="34" charset="-122"/>
            </a:endParaRPr>
          </a:p>
          <a:p>
            <a:pPr defTabSz="1219200">
              <a:lnSpc>
                <a:spcPct val="150000"/>
              </a:lnSpc>
              <a:defRPr/>
            </a:pPr>
            <a:r>
              <a:rPr lang="en-US" altLang="zh-CN" sz="2400" b="1" dirty="0">
                <a:solidFill>
                  <a:prstClr val="black"/>
                </a:solidFill>
                <a:latin typeface="微软雅黑" panose="020B0503020204020204" pitchFamily="34" charset="-122"/>
                <a:ea typeface="微软雅黑" panose="020B0503020204020204" pitchFamily="34" charset="-122"/>
              </a:rPr>
              <a:t>(¬G∧(G∨H))→H=¬(¬G∧(G∨H))∨H</a:t>
            </a:r>
            <a:endParaRPr lang="en-US"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defRPr/>
            </a:pPr>
            <a:r>
              <a:rPr lang="en-US" altLang="zh-CN" sz="2400" b="1" dirty="0">
                <a:solidFill>
                  <a:prstClr val="black"/>
                </a:solidFill>
                <a:latin typeface="微软雅黑" panose="020B0503020204020204" pitchFamily="34" charset="-122"/>
                <a:ea typeface="微软雅黑" panose="020B0503020204020204" pitchFamily="34" charset="-122"/>
              </a:rPr>
              <a:t>                           =(G∨¬(G∨H))∨H</a:t>
            </a:r>
            <a:endParaRPr lang="en-US"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defRPr/>
            </a:pPr>
            <a:r>
              <a:rPr lang="en-US" altLang="zh-CN" sz="2400" b="1" dirty="0">
                <a:solidFill>
                  <a:prstClr val="black"/>
                </a:solidFill>
                <a:latin typeface="微软雅黑" panose="020B0503020204020204" pitchFamily="34" charset="-122"/>
                <a:ea typeface="微软雅黑" panose="020B0503020204020204" pitchFamily="34" charset="-122"/>
              </a:rPr>
              <a:t>                           =(G∨H)∨¬(G∨H))=1</a:t>
            </a:r>
            <a:endParaRPr lang="en-US"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defRPr/>
            </a:pPr>
            <a:r>
              <a:rPr lang="zh-CN" altLang="en-US" sz="2400" b="1" dirty="0">
                <a:solidFill>
                  <a:prstClr val="black"/>
                </a:solidFill>
                <a:latin typeface="微软雅黑" panose="020B0503020204020204" pitchFamily="34" charset="-122"/>
                <a:ea typeface="微软雅黑" panose="020B0503020204020204" pitchFamily="34" charset="-122"/>
              </a:rPr>
              <a:t>根据定理</a:t>
            </a:r>
            <a:r>
              <a:rPr lang="en-US" altLang="zh-CN" sz="2400" b="1" dirty="0">
                <a:solidFill>
                  <a:prstClr val="black"/>
                </a:solidFill>
                <a:latin typeface="微软雅黑" panose="020B0503020204020204" pitchFamily="34" charset="-122"/>
                <a:ea typeface="微软雅黑" panose="020B0503020204020204" pitchFamily="34" charset="-122"/>
              </a:rPr>
              <a:t>2.6</a:t>
            </a:r>
            <a:r>
              <a:rPr lang="zh-CN" altLang="en-US" sz="2400" b="1" dirty="0">
                <a:solidFill>
                  <a:prstClr val="black"/>
                </a:solidFill>
                <a:latin typeface="微软雅黑" panose="020B0503020204020204" pitchFamily="34" charset="-122"/>
                <a:ea typeface="微软雅黑" panose="020B0503020204020204" pitchFamily="34" charset="-122"/>
              </a:rPr>
              <a:t>可知，</a:t>
            </a:r>
            <a:r>
              <a:rPr lang="en-US" altLang="zh-CN" sz="2400" b="1" dirty="0">
                <a:solidFill>
                  <a:prstClr val="black"/>
                </a:solidFill>
                <a:latin typeface="微软雅黑" panose="020B0503020204020204" pitchFamily="34" charset="-122"/>
                <a:ea typeface="微软雅黑" panose="020B0503020204020204" pitchFamily="34" charset="-122"/>
              </a:rPr>
              <a:t>H</a:t>
            </a:r>
            <a:r>
              <a:rPr lang="zh-CN" altLang="en-US" sz="2400" b="1" dirty="0">
                <a:solidFill>
                  <a:prstClr val="black"/>
                </a:solidFill>
                <a:latin typeface="微软雅黑" panose="020B0503020204020204" pitchFamily="34" charset="-122"/>
                <a:ea typeface="微软雅黑" panose="020B0503020204020204" pitchFamily="34" charset="-122"/>
              </a:rPr>
              <a:t>是</a:t>
            </a:r>
            <a:r>
              <a:rPr lang="en-US" altLang="zh-CN" sz="2400" b="1" dirty="0">
                <a:solidFill>
                  <a:prstClr val="black"/>
                </a:solidFill>
                <a:latin typeface="微软雅黑" panose="020B0503020204020204" pitchFamily="34" charset="-122"/>
                <a:ea typeface="微软雅黑" panose="020B0503020204020204" pitchFamily="34" charset="-122"/>
              </a:rPr>
              <a:t>¬G</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G∨H</a:t>
            </a:r>
            <a:r>
              <a:rPr lang="zh-CN" altLang="en-US" sz="2400" b="1" dirty="0">
                <a:solidFill>
                  <a:prstClr val="black"/>
                </a:solidFill>
                <a:latin typeface="微软雅黑" panose="020B0503020204020204" pitchFamily="34" charset="-122"/>
                <a:ea typeface="微软雅黑" panose="020B0503020204020204" pitchFamily="34" charset="-122"/>
              </a:rPr>
              <a:t>的逻辑结果，从而推理是有效的。</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4" name="Rectangle 2"/>
          <p:cNvSpPr txBox="1">
            <a:spLocks noChangeArrowheads="1"/>
          </p:cNvSpPr>
          <p:nvPr/>
        </p:nvSpPr>
        <p:spPr>
          <a:xfrm>
            <a:off x="842896" y="98733"/>
            <a:ext cx="8064034" cy="923872"/>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defRPr/>
            </a:pPr>
            <a:r>
              <a:rPr lang="zh-CN" altLang="en-US" sz="2200" dirty="0">
                <a:solidFill>
                  <a:prstClr val="white"/>
                </a:solidFill>
                <a:latin typeface="微软雅黑" panose="020B0503020204020204" pitchFamily="34" charset="-122"/>
                <a:ea typeface="微软雅黑" panose="020B0503020204020204" pitchFamily="34" charset="-122"/>
              </a:rPr>
              <a:t>推理定律的证明</a:t>
            </a:r>
            <a:endParaRPr lang="zh-CN" altLang="en-US" sz="2200" dirty="0">
              <a:solidFill>
                <a:prstClr val="white"/>
              </a:solidFill>
              <a:latin typeface="微软雅黑" panose="020B0503020204020204" pitchFamily="34" charset="-122"/>
              <a:ea typeface="微软雅黑" panose="020B0503020204020204" pitchFamily="34" charset="-122"/>
            </a:endParaRPr>
          </a:p>
        </p:txBody>
      </p:sp>
      <p:sp>
        <p:nvSpPr>
          <p:cNvPr id="6" name="矩形 5"/>
          <p:cNvSpPr/>
          <p:nvPr/>
        </p:nvSpPr>
        <p:spPr>
          <a:xfrm>
            <a:off x="421135" y="4280543"/>
            <a:ext cx="4453778" cy="461532"/>
          </a:xfrm>
          <a:prstGeom prst="rect">
            <a:avLst/>
          </a:prstGeom>
        </p:spPr>
        <p:txBody>
          <a:bodyPr wrap="none">
            <a:spAutoFit/>
          </a:bodyPr>
          <a:lstStyle/>
          <a:p>
            <a:pPr indent="266700" algn="just" defTabSz="1219200">
              <a:defRPr/>
            </a:pPr>
            <a:r>
              <a:rPr lang="zh-CN" altLang="zh-CN" sz="2400"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其他的推理定律由读者自证。</a:t>
            </a:r>
            <a:endParaRPr lang="zh-CN" altLang="zh-CN" sz="2400" b="1" kern="100" dirty="0">
              <a:solidFill>
                <a:srgbClr val="3333FF"/>
              </a:solidFill>
              <a:latin typeface="微软雅黑" panose="020B0503020204020204" pitchFamily="34" charset="-122"/>
              <a:ea typeface="微软雅黑" panose="020B0503020204020204" pitchFamily="34" charset="-122"/>
              <a:cs typeface="黑体" panose="02010609060101010101" pitchFamily="49" charset="-122"/>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9" name="Rectangle 2"/>
          <p:cNvSpPr>
            <a:spLocks noGrp="1" noChangeArrowheads="1"/>
          </p:cNvSpPr>
          <p:nvPr>
            <p:ph type="title" idx="4294967295"/>
          </p:nvPr>
        </p:nvSpPr>
        <p:spPr>
          <a:xfrm>
            <a:off x="919074" y="81104"/>
            <a:ext cx="8064034" cy="923872"/>
          </a:xfrm>
        </p:spPr>
        <p:txBody>
          <a:bodyPr/>
          <a:lstStyle/>
          <a:p>
            <a:pPr eaLnBrk="1" hangingPunct="1"/>
            <a:r>
              <a:rPr lang="en-US" altLang="zh-CN" dirty="0"/>
              <a:t>(2) </a:t>
            </a:r>
            <a:r>
              <a:rPr lang="zh-CN" altLang="en-US" dirty="0"/>
              <a:t>推理规则</a:t>
            </a:r>
            <a:endParaRPr lang="zh-CN" altLang="en-US" dirty="0"/>
          </a:p>
        </p:txBody>
      </p:sp>
      <p:sp>
        <p:nvSpPr>
          <p:cNvPr id="147460" name="Rectangle 3"/>
          <p:cNvSpPr>
            <a:spLocks noGrp="1" noChangeArrowheads="1"/>
          </p:cNvSpPr>
          <p:nvPr>
            <p:ph type="body" idx="4294967295"/>
          </p:nvPr>
        </p:nvSpPr>
        <p:spPr>
          <a:xfrm>
            <a:off x="568646" y="1063073"/>
            <a:ext cx="11243877" cy="4193933"/>
          </a:xfrm>
        </p:spPr>
        <p:txBody>
          <a:bodyPr/>
          <a:lstStyle/>
          <a:p>
            <a:pPr marL="533400" indent="-533400">
              <a:spcBef>
                <a:spcPct val="0"/>
              </a:spcBef>
              <a:buClr>
                <a:srgbClr val="CC0099"/>
              </a:buClr>
              <a:buFont typeface="Wingdings" panose="05000000000000000000" pitchFamily="2" charset="2"/>
              <a:buAutoNum type="circleNumDbPlain"/>
            </a:pPr>
            <a:r>
              <a:rPr lang="en-US" altLang="zh-CN" dirty="0">
                <a:solidFill>
                  <a:srgbClr val="FF0000"/>
                </a:solidFill>
              </a:rPr>
              <a:t>P</a:t>
            </a:r>
            <a:r>
              <a:rPr lang="zh-CN" altLang="en-US" dirty="0">
                <a:solidFill>
                  <a:srgbClr val="FF0000"/>
                </a:solidFill>
              </a:rPr>
              <a:t>规则（称为前提引用规则）：</a:t>
            </a:r>
            <a:r>
              <a:rPr lang="zh-CN" altLang="en-US" dirty="0"/>
              <a:t>在推理过程中，</a:t>
            </a:r>
            <a:r>
              <a:rPr lang="zh-CN" altLang="en-US" dirty="0">
                <a:solidFill>
                  <a:srgbClr val="0000FF"/>
                </a:solidFill>
              </a:rPr>
              <a:t>如果引入前提集合中的一个前提，则称使用了</a:t>
            </a:r>
            <a:r>
              <a:rPr lang="en-US" altLang="zh-CN" dirty="0">
                <a:solidFill>
                  <a:srgbClr val="0000FF"/>
                </a:solidFill>
              </a:rPr>
              <a:t>P</a:t>
            </a:r>
            <a:r>
              <a:rPr lang="zh-CN" altLang="en-US" dirty="0">
                <a:solidFill>
                  <a:srgbClr val="0000FF"/>
                </a:solidFill>
              </a:rPr>
              <a:t>规则</a:t>
            </a:r>
            <a:r>
              <a:rPr lang="zh-CN" altLang="en-US" dirty="0"/>
              <a:t>。</a:t>
            </a:r>
            <a:endParaRPr lang="zh-CN" altLang="en-US" dirty="0"/>
          </a:p>
          <a:p>
            <a:pPr marL="533400" indent="-533400">
              <a:spcBef>
                <a:spcPct val="0"/>
              </a:spcBef>
              <a:buClr>
                <a:srgbClr val="CC0099"/>
              </a:buClr>
              <a:buFont typeface="Wingdings" panose="05000000000000000000" pitchFamily="2" charset="2"/>
              <a:buAutoNum type="circleNumDbPlain"/>
            </a:pPr>
            <a:r>
              <a:rPr lang="en-US" altLang="zh-CN" dirty="0">
                <a:solidFill>
                  <a:srgbClr val="FF0000"/>
                </a:solidFill>
              </a:rPr>
              <a:t>T</a:t>
            </a:r>
            <a:r>
              <a:rPr lang="zh-CN" altLang="en-US" dirty="0">
                <a:solidFill>
                  <a:srgbClr val="FF0000"/>
                </a:solidFill>
              </a:rPr>
              <a:t>规则（逻辑结果引用规则）：</a:t>
            </a:r>
            <a:r>
              <a:rPr lang="zh-CN" altLang="en-US" dirty="0"/>
              <a:t>在推理过程中，</a:t>
            </a:r>
            <a:r>
              <a:rPr lang="zh-CN" altLang="en-US" dirty="0">
                <a:solidFill>
                  <a:srgbClr val="0000FF"/>
                </a:solidFill>
              </a:rPr>
              <a:t>如果引入推理过程中产生的某个中间结果，则称使用了</a:t>
            </a:r>
            <a:r>
              <a:rPr lang="en-US" altLang="zh-CN" dirty="0">
                <a:solidFill>
                  <a:srgbClr val="0000FF"/>
                </a:solidFill>
              </a:rPr>
              <a:t>T</a:t>
            </a:r>
            <a:r>
              <a:rPr lang="zh-CN" altLang="en-US" dirty="0">
                <a:solidFill>
                  <a:srgbClr val="0000FF"/>
                </a:solidFill>
              </a:rPr>
              <a:t>规则</a:t>
            </a:r>
            <a:r>
              <a:rPr lang="zh-CN" altLang="en-US" dirty="0"/>
              <a:t>。</a:t>
            </a:r>
            <a:endParaRPr lang="zh-CN" altLang="en-US" dirty="0"/>
          </a:p>
          <a:p>
            <a:pPr marL="533400" indent="-533400">
              <a:spcBef>
                <a:spcPct val="0"/>
              </a:spcBef>
              <a:buClr>
                <a:srgbClr val="CC0099"/>
              </a:buClr>
              <a:buFont typeface="Wingdings" panose="05000000000000000000" pitchFamily="2" charset="2"/>
              <a:buAutoNum type="circleNumDbPlain"/>
            </a:pPr>
            <a:r>
              <a:rPr lang="en-US" altLang="zh-CN" dirty="0">
                <a:solidFill>
                  <a:srgbClr val="FF0000"/>
                </a:solidFill>
              </a:rPr>
              <a:t>CP</a:t>
            </a:r>
            <a:r>
              <a:rPr lang="zh-CN" altLang="en-US" dirty="0">
                <a:solidFill>
                  <a:srgbClr val="FF0000"/>
                </a:solidFill>
              </a:rPr>
              <a:t>规则（附加前提规则）：</a:t>
            </a:r>
            <a:r>
              <a:rPr lang="zh-CN" altLang="en-US" dirty="0"/>
              <a:t>在推理过程中，</a:t>
            </a:r>
            <a:r>
              <a:rPr lang="zh-CN" altLang="en-US" dirty="0">
                <a:solidFill>
                  <a:srgbClr val="3333FF"/>
                </a:solidFill>
              </a:rPr>
              <a:t>如果逻辑结果为蕴涵式，并且将该蕴涵式的前件作为前提引入</a:t>
            </a:r>
            <a:r>
              <a:rPr lang="zh-CN" altLang="en-US" dirty="0"/>
              <a:t>，则称使用了</a:t>
            </a:r>
            <a:r>
              <a:rPr lang="en-US" altLang="zh-CN" dirty="0"/>
              <a:t>CP</a:t>
            </a:r>
            <a:r>
              <a:rPr lang="zh-CN" altLang="en-US" dirty="0"/>
              <a:t>规则。 </a:t>
            </a:r>
            <a:endParaRPr lang="zh-CN" altLang="en-US" dirty="0"/>
          </a:p>
        </p:txBody>
      </p:sp>
      <p:sp>
        <p:nvSpPr>
          <p:cNvPr id="147461" name="AutoShape 9"/>
          <p:cNvSpPr>
            <a:spLocks noChangeArrowheads="1"/>
          </p:cNvSpPr>
          <p:nvPr/>
        </p:nvSpPr>
        <p:spPr bwMode="auto">
          <a:xfrm>
            <a:off x="1528498" y="4764127"/>
            <a:ext cx="8094689" cy="1133380"/>
          </a:xfrm>
          <a:prstGeom prst="wedgeRectCallout">
            <a:avLst>
              <a:gd name="adj1" fmla="val -29519"/>
              <a:gd name="adj2" fmla="val -114590"/>
            </a:avLst>
          </a:prstGeom>
          <a:solidFill>
            <a:srgbClr val="FFFF66">
              <a:alpha val="50195"/>
            </a:srgbClr>
          </a:solidFill>
          <a:ln w="12700">
            <a:solidFill>
              <a:srgbClr val="003300"/>
            </a:solidFill>
            <a:miter lim="800000"/>
          </a:ln>
        </p:spPr>
        <p:txBody>
          <a:bodyPr wrap="squar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50000"/>
              </a:lnSpc>
              <a:spcBef>
                <a:spcPct val="0"/>
              </a:spcBef>
              <a:buClrTx/>
              <a:buNone/>
              <a:defRPr/>
            </a:pPr>
            <a:r>
              <a:rPr lang="zh-CN" altLang="en-US" sz="2400" dirty="0">
                <a:solidFill>
                  <a:srgbClr val="FF0000"/>
                </a:solidFill>
                <a:latin typeface="微软雅黑" panose="020B0503020204020204" pitchFamily="34" charset="-122"/>
                <a:ea typeface="微软雅黑" panose="020B0503020204020204" pitchFamily="34" charset="-122"/>
              </a:rPr>
              <a:t>证明：</a:t>
            </a:r>
            <a:r>
              <a:rPr lang="en-US" altLang="zh-CN" sz="2400" dirty="0">
                <a:solidFill>
                  <a:srgbClr val="FF0000"/>
                </a:solidFill>
                <a:latin typeface="微软雅黑" panose="020B0503020204020204" pitchFamily="34" charset="-122"/>
                <a:ea typeface="微软雅黑" panose="020B0503020204020204" pitchFamily="34" charset="-122"/>
              </a:rPr>
              <a:t>P</a:t>
            </a:r>
            <a:r>
              <a:rPr lang="en-US" altLang="en-US" sz="2400" noProof="1">
                <a:solidFill>
                  <a:srgbClr val="4F81BD"/>
                </a:solidFill>
                <a:latin typeface="微软雅黑" panose="020B0503020204020204" pitchFamily="34" charset="-122"/>
                <a:sym typeface="Symbol" panose="05050102010706020507" pitchFamily="18" charset="2"/>
              </a:rPr>
              <a:t> </a:t>
            </a:r>
            <a:r>
              <a:rPr lang="zh-CN" altLang="en-US" sz="2400" dirty="0">
                <a:solidFill>
                  <a:srgbClr val="FF0000"/>
                </a:solidFill>
                <a:latin typeface="微软雅黑" panose="020B0503020204020204" pitchFamily="34" charset="-122"/>
                <a:ea typeface="微软雅黑" panose="020B0503020204020204" pitchFamily="34" charset="-122"/>
              </a:rPr>
              <a:t>Ｑ→Ｒ </a:t>
            </a:r>
            <a:endParaRPr lang="zh-CN" altLang="en-US" sz="2400" dirty="0">
              <a:solidFill>
                <a:srgbClr val="FF0000"/>
              </a:solidFill>
              <a:latin typeface="微软雅黑" panose="020B0503020204020204" pitchFamily="34" charset="-122"/>
              <a:ea typeface="微软雅黑" panose="020B0503020204020204" pitchFamily="34" charset="-122"/>
            </a:endParaRPr>
          </a:p>
          <a:p>
            <a:pPr algn="ctr" defTabSz="1219200">
              <a:lnSpc>
                <a:spcPct val="150000"/>
              </a:lnSpc>
              <a:spcBef>
                <a:spcPct val="0"/>
              </a:spcBef>
              <a:buClrTx/>
              <a:buNone/>
              <a:defRPr/>
            </a:pPr>
            <a:r>
              <a:rPr lang="zh-CN" altLang="en-US" sz="2400" dirty="0">
                <a:solidFill>
                  <a:srgbClr val="FF0000"/>
                </a:solidFill>
                <a:latin typeface="微软雅黑" panose="020B0503020204020204" pitchFamily="34" charset="-122"/>
                <a:ea typeface="微软雅黑" panose="020B0503020204020204" pitchFamily="34" charset="-122"/>
              </a:rPr>
              <a:t>转化为证明：</a:t>
            </a:r>
            <a:r>
              <a:rPr lang="en-US" altLang="zh-CN" sz="2400" dirty="0">
                <a:solidFill>
                  <a:srgbClr val="FF0000"/>
                </a:solidFill>
                <a:latin typeface="微软雅黑" panose="020B0503020204020204" pitchFamily="34" charset="-122"/>
                <a:ea typeface="微软雅黑" panose="020B0503020204020204" pitchFamily="34" charset="-122"/>
              </a:rPr>
              <a:t>P</a:t>
            </a: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Q</a:t>
            </a:r>
            <a:r>
              <a:rPr lang="en-US" altLang="en-US" sz="2400" noProof="1">
                <a:solidFill>
                  <a:srgbClr val="4F81BD"/>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solidFill>
                  <a:srgbClr val="FF0000"/>
                </a:solidFill>
                <a:latin typeface="微软雅黑" panose="020B0503020204020204" pitchFamily="34" charset="-122"/>
                <a:ea typeface="微软雅黑" panose="020B0503020204020204" pitchFamily="34" charset="-122"/>
              </a:rPr>
              <a:t>Ｒ </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7460">
                                            <p:txEl>
                                              <p:pRg st="0" end="0"/>
                                            </p:txEl>
                                          </p:spTgt>
                                        </p:tgtEl>
                                        <p:attrNameLst>
                                          <p:attrName>style.visibility</p:attrName>
                                        </p:attrNameLst>
                                      </p:cBhvr>
                                      <p:to>
                                        <p:strVal val="visible"/>
                                      </p:to>
                                    </p:set>
                                    <p:anim calcmode="lin" valueType="num">
                                      <p:cBhvr additive="base">
                                        <p:cTn id="7" dur="500" fill="hold"/>
                                        <p:tgtEl>
                                          <p:spTgt spid="14746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746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7460">
                                            <p:txEl>
                                              <p:pRg st="1" end="1"/>
                                            </p:txEl>
                                          </p:spTgt>
                                        </p:tgtEl>
                                        <p:attrNameLst>
                                          <p:attrName>style.visibility</p:attrName>
                                        </p:attrNameLst>
                                      </p:cBhvr>
                                      <p:to>
                                        <p:strVal val="visible"/>
                                      </p:to>
                                    </p:set>
                                    <p:anim calcmode="lin" valueType="num">
                                      <p:cBhvr additive="base">
                                        <p:cTn id="13" dur="500" fill="hold"/>
                                        <p:tgtEl>
                                          <p:spTgt spid="147460">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746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7460">
                                            <p:txEl>
                                              <p:pRg st="2" end="2"/>
                                            </p:txEl>
                                          </p:spTgt>
                                        </p:tgtEl>
                                        <p:attrNameLst>
                                          <p:attrName>style.visibility</p:attrName>
                                        </p:attrNameLst>
                                      </p:cBhvr>
                                      <p:to>
                                        <p:strVal val="visible"/>
                                      </p:to>
                                    </p:set>
                                    <p:anim calcmode="lin" valueType="num">
                                      <p:cBhvr additive="base">
                                        <p:cTn id="19" dur="500" fill="hold"/>
                                        <p:tgtEl>
                                          <p:spTgt spid="147460">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746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7461"/>
                                        </p:tgtEl>
                                        <p:attrNameLst>
                                          <p:attrName>style.visibility</p:attrName>
                                        </p:attrNameLst>
                                      </p:cBhvr>
                                      <p:to>
                                        <p:strVal val="visible"/>
                                      </p:to>
                                    </p:set>
                                    <p:anim calcmode="lin" valueType="num">
                                      <p:cBhvr additive="base">
                                        <p:cTn id="25" dur="500" fill="hold"/>
                                        <p:tgtEl>
                                          <p:spTgt spid="147461"/>
                                        </p:tgtEl>
                                        <p:attrNameLst>
                                          <p:attrName>ppt_x</p:attrName>
                                        </p:attrNameLst>
                                      </p:cBhvr>
                                      <p:tavLst>
                                        <p:tav tm="0">
                                          <p:val>
                                            <p:strVal val="#ppt_x"/>
                                          </p:val>
                                        </p:tav>
                                        <p:tav tm="100000">
                                          <p:val>
                                            <p:strVal val="#ppt_x"/>
                                          </p:val>
                                        </p:tav>
                                      </p:tavLst>
                                    </p:anim>
                                    <p:anim calcmode="lin" valueType="num">
                                      <p:cBhvr additive="base">
                                        <p:cTn id="26" dur="500" fill="hold"/>
                                        <p:tgtEl>
                                          <p:spTgt spid="1474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0" grpId="0" autoUpdateAnimBg="0" build="p"/>
      <p:bldP spid="147461" grpId="0" animBg="1"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algn="ctr" eaLnBrk="1" hangingPunct="1"/>
            <a:r>
              <a:rPr lang="zh-CN" altLang="en-US" dirty="0"/>
              <a:t>附加前提证明法</a:t>
            </a:r>
            <a:endParaRPr lang="zh-CN" altLang="en-US" dirty="0"/>
          </a:p>
        </p:txBody>
      </p:sp>
      <p:sp>
        <p:nvSpPr>
          <p:cNvPr id="29700" name="Rectangle 3"/>
          <p:cNvSpPr>
            <a:spLocks noGrp="1" noChangeArrowheads="1"/>
          </p:cNvSpPr>
          <p:nvPr>
            <p:ph type="body" idx="1"/>
          </p:nvPr>
        </p:nvSpPr>
        <p:spPr>
          <a:xfrm>
            <a:off x="913400" y="1317071"/>
            <a:ext cx="10025796" cy="5048704"/>
          </a:xfrm>
        </p:spPr>
        <p:txBody>
          <a:bodyPr/>
          <a:lstStyle/>
          <a:p>
            <a:pPr marL="0" indent="0">
              <a:lnSpc>
                <a:spcPct val="100000"/>
              </a:lnSpc>
              <a:buNone/>
            </a:pPr>
            <a:r>
              <a:rPr lang="zh-CN" altLang="en-US" sz="2665" dirty="0">
                <a:solidFill>
                  <a:srgbClr val="A50021"/>
                </a:solidFill>
              </a:rPr>
              <a:t>附加前提证明法    </a:t>
            </a:r>
            <a:r>
              <a:rPr lang="zh-CN" altLang="en-US" sz="2665" dirty="0"/>
              <a:t>适用于结论为蕴涵式</a:t>
            </a:r>
            <a:endParaRPr lang="zh-CN" altLang="en-US" sz="2665" dirty="0"/>
          </a:p>
          <a:p>
            <a:pPr marL="0" indent="0">
              <a:lnSpc>
                <a:spcPct val="100000"/>
              </a:lnSpc>
              <a:buNone/>
            </a:pPr>
            <a:r>
              <a:rPr lang="zh-CN" altLang="en-US" sz="2665" dirty="0"/>
              <a:t>欲证</a:t>
            </a:r>
            <a:endParaRPr lang="zh-CN" altLang="en-US" sz="2665" dirty="0"/>
          </a:p>
          <a:p>
            <a:pPr marL="0" indent="0">
              <a:lnSpc>
                <a:spcPct val="100000"/>
              </a:lnSpc>
              <a:buNone/>
            </a:pPr>
            <a:r>
              <a:rPr lang="zh-CN" altLang="en-US" sz="2665" dirty="0"/>
              <a:t>     前提：</a:t>
            </a:r>
            <a:r>
              <a:rPr lang="en-US" altLang="zh-CN" sz="2665" i="1" dirty="0"/>
              <a:t>A</a:t>
            </a:r>
            <a:r>
              <a:rPr lang="en-US" altLang="zh-CN" sz="2665" baseline="-25000" dirty="0"/>
              <a:t>1</a:t>
            </a:r>
            <a:r>
              <a:rPr lang="en-US" altLang="zh-CN" sz="2665" dirty="0"/>
              <a:t>, </a:t>
            </a:r>
            <a:r>
              <a:rPr lang="en-US" altLang="zh-CN" sz="2665" i="1" dirty="0"/>
              <a:t>A</a:t>
            </a:r>
            <a:r>
              <a:rPr lang="en-US" altLang="zh-CN" sz="2665" baseline="-25000" dirty="0"/>
              <a:t>2</a:t>
            </a:r>
            <a:r>
              <a:rPr lang="en-US" altLang="zh-CN" sz="2665" dirty="0"/>
              <a:t>, …, </a:t>
            </a:r>
            <a:r>
              <a:rPr lang="en-US" altLang="zh-CN" sz="2665" i="1" dirty="0" err="1"/>
              <a:t>A</a:t>
            </a:r>
            <a:r>
              <a:rPr lang="en-US" altLang="zh-CN" sz="2665" i="1" baseline="-25000" dirty="0" err="1"/>
              <a:t>k</a:t>
            </a:r>
            <a:endParaRPr lang="en-US" altLang="zh-CN" sz="2665" baseline="-25000" dirty="0"/>
          </a:p>
          <a:p>
            <a:pPr marL="0" indent="0">
              <a:lnSpc>
                <a:spcPct val="100000"/>
              </a:lnSpc>
              <a:buNone/>
            </a:pPr>
            <a:r>
              <a:rPr lang="en-US" altLang="zh-CN" sz="2665" dirty="0"/>
              <a:t>     </a:t>
            </a:r>
            <a:r>
              <a:rPr lang="zh-CN" altLang="en-US" sz="2665" dirty="0"/>
              <a:t>结论：</a:t>
            </a:r>
            <a:r>
              <a:rPr lang="en-US" altLang="zh-CN" sz="2665" i="1" dirty="0"/>
              <a:t>C</a:t>
            </a:r>
            <a:r>
              <a:rPr lang="en-US" altLang="zh-CN" sz="2665" dirty="0">
                <a:sym typeface="Symbol" panose="05050102010706020507" pitchFamily="18" charset="2"/>
              </a:rPr>
              <a:t></a:t>
            </a:r>
            <a:r>
              <a:rPr lang="en-US" altLang="zh-CN" sz="2665" i="1" dirty="0"/>
              <a:t>B</a:t>
            </a:r>
            <a:endParaRPr lang="en-US" altLang="zh-CN" sz="2665" dirty="0"/>
          </a:p>
          <a:p>
            <a:pPr marL="0" indent="0">
              <a:lnSpc>
                <a:spcPct val="100000"/>
              </a:lnSpc>
              <a:buNone/>
            </a:pPr>
            <a:r>
              <a:rPr lang="zh-CN" altLang="en-US" sz="2665" dirty="0"/>
              <a:t>等价地证明</a:t>
            </a:r>
            <a:endParaRPr lang="zh-CN" altLang="en-US" sz="2665" dirty="0"/>
          </a:p>
          <a:p>
            <a:pPr marL="0" indent="0">
              <a:lnSpc>
                <a:spcPct val="100000"/>
              </a:lnSpc>
              <a:buNone/>
            </a:pPr>
            <a:r>
              <a:rPr lang="zh-CN" altLang="en-US" sz="2665" dirty="0"/>
              <a:t>     前提：</a:t>
            </a:r>
            <a:r>
              <a:rPr lang="en-US" altLang="zh-CN" sz="2665" i="1" dirty="0"/>
              <a:t>A</a:t>
            </a:r>
            <a:r>
              <a:rPr lang="en-US" altLang="zh-CN" sz="2665" baseline="-25000" dirty="0"/>
              <a:t>1</a:t>
            </a:r>
            <a:r>
              <a:rPr lang="en-US" altLang="zh-CN" sz="2665" dirty="0"/>
              <a:t>, </a:t>
            </a:r>
            <a:r>
              <a:rPr lang="en-US" altLang="zh-CN" sz="2665" i="1" dirty="0"/>
              <a:t>A</a:t>
            </a:r>
            <a:r>
              <a:rPr lang="en-US" altLang="zh-CN" sz="2665" baseline="-25000" dirty="0"/>
              <a:t>2</a:t>
            </a:r>
            <a:r>
              <a:rPr lang="en-US" altLang="zh-CN" sz="2665" dirty="0"/>
              <a:t>, …, </a:t>
            </a:r>
            <a:r>
              <a:rPr lang="en-US" altLang="zh-CN" sz="2665" i="1" dirty="0" err="1"/>
              <a:t>A</a:t>
            </a:r>
            <a:r>
              <a:rPr lang="en-US" altLang="zh-CN" sz="2665" i="1" baseline="-25000" dirty="0" err="1"/>
              <a:t>k</a:t>
            </a:r>
            <a:r>
              <a:rPr lang="en-US" altLang="zh-CN" sz="2665" dirty="0"/>
              <a:t>, </a:t>
            </a:r>
            <a:r>
              <a:rPr lang="en-US" altLang="zh-CN" sz="2665" i="1" dirty="0"/>
              <a:t>C</a:t>
            </a:r>
            <a:endParaRPr lang="en-US" altLang="zh-CN" sz="2665" dirty="0"/>
          </a:p>
          <a:p>
            <a:pPr marL="0" indent="0">
              <a:lnSpc>
                <a:spcPct val="100000"/>
              </a:lnSpc>
              <a:buNone/>
            </a:pPr>
            <a:r>
              <a:rPr lang="en-US" altLang="zh-CN" sz="2665" dirty="0"/>
              <a:t>     </a:t>
            </a:r>
            <a:r>
              <a:rPr lang="zh-CN" altLang="en-US" sz="2665" dirty="0"/>
              <a:t>结论：</a:t>
            </a:r>
            <a:r>
              <a:rPr lang="en-US" altLang="zh-CN" sz="2665" i="1" dirty="0"/>
              <a:t>B</a:t>
            </a:r>
            <a:endParaRPr lang="en-US" altLang="zh-CN" sz="2665" i="1" dirty="0"/>
          </a:p>
          <a:p>
            <a:pPr marL="0" indent="0">
              <a:lnSpc>
                <a:spcPct val="100000"/>
              </a:lnSpc>
              <a:buNone/>
            </a:pPr>
            <a:r>
              <a:rPr lang="zh-CN" altLang="en-US" sz="2665" dirty="0"/>
              <a:t>理由：</a:t>
            </a:r>
            <a:endParaRPr lang="zh-CN" altLang="en-US" sz="2665" dirty="0"/>
          </a:p>
          <a:p>
            <a:pPr marL="0" indent="0">
              <a:lnSpc>
                <a:spcPct val="100000"/>
              </a:lnSpc>
              <a:buNone/>
            </a:pPr>
            <a:r>
              <a:rPr lang="zh-CN" altLang="en-US" sz="2665" dirty="0"/>
              <a:t>        </a:t>
            </a:r>
            <a:r>
              <a:rPr lang="en-US" altLang="zh-CN" sz="2665" dirty="0"/>
              <a:t>(</a:t>
            </a:r>
            <a:r>
              <a:rPr lang="en-US" altLang="zh-CN" sz="2665" i="1" dirty="0"/>
              <a:t>A</a:t>
            </a:r>
            <a:r>
              <a:rPr lang="en-US" altLang="zh-CN" sz="2665" baseline="-25000" dirty="0"/>
              <a:t>1</a:t>
            </a:r>
            <a:r>
              <a:rPr lang="en-US" altLang="zh-CN" sz="2665" dirty="0">
                <a:sym typeface="Symbol" panose="05050102010706020507" pitchFamily="18" charset="2"/>
              </a:rPr>
              <a:t></a:t>
            </a:r>
            <a:r>
              <a:rPr lang="en-US" altLang="zh-CN" sz="2665" i="1" dirty="0"/>
              <a:t>A</a:t>
            </a:r>
            <a:r>
              <a:rPr lang="en-US" altLang="zh-CN" sz="2665" baseline="-25000" dirty="0"/>
              <a:t>2</a:t>
            </a:r>
            <a:r>
              <a:rPr lang="en-US" altLang="zh-CN" sz="2665" dirty="0">
                <a:sym typeface="Symbol" panose="05050102010706020507" pitchFamily="18" charset="2"/>
              </a:rPr>
              <a:t></a:t>
            </a:r>
            <a:r>
              <a:rPr lang="en-US" altLang="zh-CN" sz="2665" dirty="0"/>
              <a:t>…</a:t>
            </a:r>
            <a:r>
              <a:rPr lang="en-US" altLang="zh-CN" sz="2665" dirty="0">
                <a:sym typeface="Symbol" panose="05050102010706020507" pitchFamily="18" charset="2"/>
              </a:rPr>
              <a:t></a:t>
            </a:r>
            <a:r>
              <a:rPr lang="en-US" altLang="zh-CN" sz="2665" i="1" dirty="0" err="1"/>
              <a:t>A</a:t>
            </a:r>
            <a:r>
              <a:rPr lang="en-US" altLang="zh-CN" sz="2665" i="1" baseline="-25000" dirty="0" err="1"/>
              <a:t>k</a:t>
            </a:r>
            <a:r>
              <a:rPr lang="en-US" altLang="zh-CN" sz="2665" dirty="0"/>
              <a:t>)</a:t>
            </a:r>
            <a:r>
              <a:rPr lang="en-US" altLang="zh-CN" sz="2665" dirty="0">
                <a:sym typeface="Symbol" panose="05050102010706020507" pitchFamily="18" charset="2"/>
              </a:rPr>
              <a:t></a:t>
            </a:r>
            <a:r>
              <a:rPr lang="en-US" altLang="zh-CN" sz="2665" dirty="0"/>
              <a:t>(</a:t>
            </a:r>
            <a:r>
              <a:rPr lang="en-US" altLang="zh-CN" sz="2665" i="1" dirty="0"/>
              <a:t>C</a:t>
            </a:r>
            <a:r>
              <a:rPr lang="en-US" altLang="zh-CN" sz="2665" dirty="0">
                <a:sym typeface="Symbol" panose="05050102010706020507" pitchFamily="18" charset="2"/>
              </a:rPr>
              <a:t></a:t>
            </a:r>
            <a:r>
              <a:rPr lang="en-US" altLang="zh-CN" sz="2665" i="1" dirty="0"/>
              <a:t>B</a:t>
            </a:r>
            <a:r>
              <a:rPr lang="en-US" altLang="zh-CN" sz="2665" dirty="0"/>
              <a:t>)</a:t>
            </a:r>
            <a:endParaRPr lang="en-US" altLang="zh-CN" sz="2665" dirty="0">
              <a:sym typeface="Symbol" panose="05050102010706020507" pitchFamily="18" charset="2"/>
            </a:endParaRPr>
          </a:p>
          <a:p>
            <a:pPr marL="0" indent="0">
              <a:lnSpc>
                <a:spcPct val="100000"/>
              </a:lnSpc>
              <a:buNone/>
            </a:pPr>
            <a:r>
              <a:rPr lang="en-US" altLang="zh-CN" sz="2665" dirty="0">
                <a:sym typeface="Symbol" panose="05050102010706020507" pitchFamily="18" charset="2"/>
              </a:rPr>
              <a:t>    </a:t>
            </a:r>
            <a:r>
              <a:rPr lang="en-US" altLang="zh-CN" sz="2665" dirty="0"/>
              <a:t> </a:t>
            </a:r>
            <a:r>
              <a:rPr lang="en-US" altLang="zh-CN" sz="2665" dirty="0">
                <a:sym typeface="Symbol" panose="05050102010706020507" pitchFamily="18" charset="2"/>
              </a:rPr>
              <a:t></a:t>
            </a:r>
            <a:r>
              <a:rPr lang="en-US" altLang="zh-CN" sz="2665" dirty="0"/>
              <a:t>( </a:t>
            </a:r>
            <a:r>
              <a:rPr lang="en-US" altLang="zh-CN" sz="2665" i="1" dirty="0"/>
              <a:t>A</a:t>
            </a:r>
            <a:r>
              <a:rPr lang="en-US" altLang="zh-CN" sz="2665" baseline="-25000" dirty="0"/>
              <a:t>1</a:t>
            </a:r>
            <a:r>
              <a:rPr lang="en-US" altLang="zh-CN" sz="2665" dirty="0">
                <a:sym typeface="Symbol" panose="05050102010706020507" pitchFamily="18" charset="2"/>
              </a:rPr>
              <a:t></a:t>
            </a:r>
            <a:r>
              <a:rPr lang="en-US" altLang="zh-CN" sz="2665" i="1" dirty="0"/>
              <a:t>A</a:t>
            </a:r>
            <a:r>
              <a:rPr lang="en-US" altLang="zh-CN" sz="2665" baseline="-25000" dirty="0"/>
              <a:t>2</a:t>
            </a:r>
            <a:r>
              <a:rPr lang="en-US" altLang="zh-CN" sz="2665" dirty="0">
                <a:sym typeface="Symbol" panose="05050102010706020507" pitchFamily="18" charset="2"/>
              </a:rPr>
              <a:t></a:t>
            </a:r>
            <a:r>
              <a:rPr lang="en-US" altLang="zh-CN" sz="2665" dirty="0"/>
              <a:t>…</a:t>
            </a:r>
            <a:r>
              <a:rPr lang="en-US" altLang="zh-CN" sz="2665" dirty="0">
                <a:sym typeface="Symbol" panose="05050102010706020507" pitchFamily="18" charset="2"/>
              </a:rPr>
              <a:t></a:t>
            </a:r>
            <a:r>
              <a:rPr lang="en-US" altLang="zh-CN" sz="2665" i="1" dirty="0" err="1"/>
              <a:t>A</a:t>
            </a:r>
            <a:r>
              <a:rPr lang="en-US" altLang="zh-CN" sz="2665" i="1" baseline="-25000" dirty="0" err="1"/>
              <a:t>k</a:t>
            </a:r>
            <a:r>
              <a:rPr lang="en-US" altLang="zh-CN" sz="2665" dirty="0"/>
              <a:t>)</a:t>
            </a:r>
            <a:r>
              <a:rPr lang="en-US" altLang="zh-CN" sz="2665" dirty="0">
                <a:sym typeface="Symbol" panose="05050102010706020507" pitchFamily="18" charset="2"/>
              </a:rPr>
              <a:t></a:t>
            </a:r>
            <a:r>
              <a:rPr lang="en-US" altLang="zh-CN" sz="2665" dirty="0"/>
              <a:t>(</a:t>
            </a:r>
            <a:r>
              <a:rPr lang="en-US" altLang="zh-CN" sz="2665" dirty="0">
                <a:sym typeface="Symbol" panose="05050102010706020507" pitchFamily="18" charset="2"/>
              </a:rPr>
              <a:t></a:t>
            </a:r>
            <a:r>
              <a:rPr lang="en-US" altLang="zh-CN" sz="2665" i="1" dirty="0"/>
              <a:t>C</a:t>
            </a:r>
            <a:r>
              <a:rPr lang="en-US" altLang="zh-CN" sz="2665" dirty="0">
                <a:sym typeface="Symbol" panose="05050102010706020507" pitchFamily="18" charset="2"/>
              </a:rPr>
              <a:t></a:t>
            </a:r>
            <a:r>
              <a:rPr lang="en-US" altLang="zh-CN" sz="2665" i="1" dirty="0"/>
              <a:t>B</a:t>
            </a:r>
            <a:r>
              <a:rPr lang="en-US" altLang="zh-CN" sz="2665" dirty="0"/>
              <a:t>)</a:t>
            </a:r>
            <a:endParaRPr lang="en-US" altLang="zh-CN" sz="2665" dirty="0">
              <a:sym typeface="Symbol" panose="05050102010706020507" pitchFamily="18" charset="2"/>
            </a:endParaRPr>
          </a:p>
          <a:p>
            <a:pPr marL="0" indent="0">
              <a:lnSpc>
                <a:spcPct val="100000"/>
              </a:lnSpc>
              <a:buNone/>
            </a:pPr>
            <a:r>
              <a:rPr lang="en-US" altLang="zh-CN" sz="2665" dirty="0">
                <a:sym typeface="Symbol" panose="05050102010706020507" pitchFamily="18" charset="2"/>
              </a:rPr>
              <a:t>    </a:t>
            </a:r>
            <a:r>
              <a:rPr lang="en-US" altLang="zh-CN" sz="2665" dirty="0"/>
              <a:t> </a:t>
            </a:r>
            <a:r>
              <a:rPr lang="en-US" altLang="zh-CN" sz="2665" dirty="0">
                <a:sym typeface="Symbol" panose="05050102010706020507" pitchFamily="18" charset="2"/>
              </a:rPr>
              <a:t></a:t>
            </a:r>
            <a:r>
              <a:rPr lang="en-US" altLang="zh-CN" sz="2665" dirty="0"/>
              <a:t>( </a:t>
            </a:r>
            <a:r>
              <a:rPr lang="en-US" altLang="zh-CN" sz="2665" i="1" dirty="0"/>
              <a:t>A</a:t>
            </a:r>
            <a:r>
              <a:rPr lang="en-US" altLang="zh-CN" sz="2665" baseline="-25000" dirty="0"/>
              <a:t>1</a:t>
            </a:r>
            <a:r>
              <a:rPr lang="en-US" altLang="zh-CN" sz="2665" dirty="0">
                <a:sym typeface="Symbol" panose="05050102010706020507" pitchFamily="18" charset="2"/>
              </a:rPr>
              <a:t></a:t>
            </a:r>
            <a:r>
              <a:rPr lang="en-US" altLang="zh-CN" sz="2665" i="1" dirty="0"/>
              <a:t>A</a:t>
            </a:r>
            <a:r>
              <a:rPr lang="en-US" altLang="zh-CN" sz="2665" baseline="-25000" dirty="0"/>
              <a:t>2</a:t>
            </a:r>
            <a:r>
              <a:rPr lang="en-US" altLang="zh-CN" sz="2665" dirty="0">
                <a:sym typeface="Symbol" panose="05050102010706020507" pitchFamily="18" charset="2"/>
              </a:rPr>
              <a:t></a:t>
            </a:r>
            <a:r>
              <a:rPr lang="en-US" altLang="zh-CN" sz="2665" dirty="0"/>
              <a:t>…</a:t>
            </a:r>
            <a:r>
              <a:rPr lang="en-US" altLang="zh-CN" sz="2665" dirty="0">
                <a:sym typeface="Symbol" panose="05050102010706020507" pitchFamily="18" charset="2"/>
              </a:rPr>
              <a:t></a:t>
            </a:r>
            <a:r>
              <a:rPr lang="en-US" altLang="zh-CN" sz="2665" i="1" dirty="0" err="1"/>
              <a:t>A</a:t>
            </a:r>
            <a:r>
              <a:rPr lang="en-US" altLang="zh-CN" sz="2665" i="1" baseline="-25000" dirty="0" err="1"/>
              <a:t>k</a:t>
            </a:r>
            <a:r>
              <a:rPr lang="en-US" altLang="zh-CN" sz="2665" dirty="0" err="1">
                <a:sym typeface="Symbol" panose="05050102010706020507" pitchFamily="18" charset="2"/>
              </a:rPr>
              <a:t></a:t>
            </a:r>
            <a:r>
              <a:rPr lang="en-US" altLang="zh-CN" sz="2665" i="1" dirty="0" err="1"/>
              <a:t>C</a:t>
            </a:r>
            <a:r>
              <a:rPr lang="en-US" altLang="zh-CN" sz="2665" dirty="0"/>
              <a:t>)</a:t>
            </a:r>
            <a:r>
              <a:rPr lang="en-US" altLang="zh-CN" sz="2665" dirty="0">
                <a:sym typeface="Symbol" panose="05050102010706020507" pitchFamily="18" charset="2"/>
              </a:rPr>
              <a:t></a:t>
            </a:r>
            <a:r>
              <a:rPr lang="en-US" altLang="zh-CN" sz="2665" i="1" dirty="0"/>
              <a:t>B</a:t>
            </a:r>
            <a:endParaRPr lang="en-US" altLang="zh-CN" sz="2665" dirty="0">
              <a:sym typeface="Symbol" panose="05050102010706020507" pitchFamily="18" charset="2"/>
            </a:endParaRPr>
          </a:p>
          <a:p>
            <a:pPr marL="0" indent="0">
              <a:lnSpc>
                <a:spcPct val="100000"/>
              </a:lnSpc>
              <a:buNone/>
            </a:pPr>
            <a:r>
              <a:rPr lang="en-US" altLang="zh-CN" sz="2665" dirty="0">
                <a:sym typeface="Symbol" panose="05050102010706020507" pitchFamily="18" charset="2"/>
              </a:rPr>
              <a:t>    </a:t>
            </a:r>
            <a:r>
              <a:rPr lang="en-US" altLang="zh-CN" sz="2665" dirty="0"/>
              <a:t> (</a:t>
            </a:r>
            <a:r>
              <a:rPr lang="en-US" altLang="zh-CN" sz="2665" i="1" dirty="0"/>
              <a:t>A</a:t>
            </a:r>
            <a:r>
              <a:rPr lang="en-US" altLang="zh-CN" sz="2665" baseline="-25000" dirty="0"/>
              <a:t>1</a:t>
            </a:r>
            <a:r>
              <a:rPr lang="en-US" altLang="zh-CN" sz="2665" dirty="0">
                <a:sym typeface="Symbol" panose="05050102010706020507" pitchFamily="18" charset="2"/>
              </a:rPr>
              <a:t></a:t>
            </a:r>
            <a:r>
              <a:rPr lang="en-US" altLang="zh-CN" sz="2665" i="1" dirty="0"/>
              <a:t>A</a:t>
            </a:r>
            <a:r>
              <a:rPr lang="en-US" altLang="zh-CN" sz="2665" baseline="-25000" dirty="0"/>
              <a:t>2</a:t>
            </a:r>
            <a:r>
              <a:rPr lang="en-US" altLang="zh-CN" sz="2665" dirty="0">
                <a:sym typeface="Symbol" panose="05050102010706020507" pitchFamily="18" charset="2"/>
              </a:rPr>
              <a:t></a:t>
            </a:r>
            <a:r>
              <a:rPr lang="en-US" altLang="zh-CN" sz="2665" dirty="0"/>
              <a:t>…</a:t>
            </a:r>
            <a:r>
              <a:rPr lang="en-US" altLang="zh-CN" sz="2665" dirty="0">
                <a:sym typeface="Symbol" panose="05050102010706020507" pitchFamily="18" charset="2"/>
              </a:rPr>
              <a:t></a:t>
            </a:r>
            <a:r>
              <a:rPr lang="en-US" altLang="zh-CN" sz="2665" i="1" dirty="0" err="1"/>
              <a:t>A</a:t>
            </a:r>
            <a:r>
              <a:rPr lang="en-US" altLang="zh-CN" sz="2665" i="1" baseline="-25000" dirty="0" err="1"/>
              <a:t>k</a:t>
            </a:r>
            <a:r>
              <a:rPr lang="en-US" altLang="zh-CN" sz="2665" dirty="0" err="1">
                <a:sym typeface="Symbol" panose="05050102010706020507" pitchFamily="18" charset="2"/>
              </a:rPr>
              <a:t></a:t>
            </a:r>
            <a:r>
              <a:rPr lang="en-US" altLang="zh-CN" sz="2665" i="1" dirty="0" err="1"/>
              <a:t>C</a:t>
            </a:r>
            <a:r>
              <a:rPr lang="en-US" altLang="zh-CN" sz="2665" dirty="0"/>
              <a:t>)</a:t>
            </a:r>
            <a:r>
              <a:rPr lang="en-US" altLang="zh-CN" sz="2665" dirty="0">
                <a:sym typeface="Symbol" panose="05050102010706020507" pitchFamily="18" charset="2"/>
              </a:rPr>
              <a:t></a:t>
            </a:r>
            <a:r>
              <a:rPr lang="en-US" altLang="zh-CN" sz="2665" i="1" dirty="0"/>
              <a:t>B</a:t>
            </a:r>
            <a:endParaRPr lang="en-US" altLang="zh-CN" sz="2665" i="1"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19074" y="1296810"/>
            <a:ext cx="10660234" cy="3350077"/>
          </a:xfrm>
          <a:prstGeom prst="rect">
            <a:avLst/>
          </a:prstGeom>
        </p:spPr>
        <p:txBody>
          <a:bodyPr wrap="square">
            <a:spAutoFit/>
          </a:bodyPr>
          <a:lstStyle/>
          <a:p>
            <a:pPr defTabSz="1219200">
              <a:lnSpc>
                <a:spcPct val="150000"/>
              </a:lnSpc>
              <a:defRPr/>
            </a:pPr>
            <a:r>
              <a:rPr lang="zh-CN" altLang="en-US" sz="2400" b="1" dirty="0">
                <a:solidFill>
                  <a:srgbClr val="C00000"/>
                </a:solidFill>
                <a:latin typeface="微软雅黑" panose="020B0503020204020204" pitchFamily="34" charset="-122"/>
                <a:ea typeface="微软雅黑" panose="020B0503020204020204" pitchFamily="34" charset="-122"/>
              </a:rPr>
              <a:t>解题小贴士</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判别推理有效的演绎法</a:t>
            </a:r>
            <a:endParaRPr lang="zh-CN" altLang="en-US" sz="2400" b="1" dirty="0">
              <a:solidFill>
                <a:srgbClr val="C00000"/>
              </a:solidFill>
              <a:latin typeface="微软雅黑" panose="020B0503020204020204" pitchFamily="34" charset="-122"/>
              <a:ea typeface="微软雅黑" panose="020B0503020204020204" pitchFamily="34" charset="-122"/>
            </a:endParaRPr>
          </a:p>
          <a:p>
            <a:pPr defTabSz="1219200">
              <a:lnSpc>
                <a:spcPct val="150000"/>
              </a:lnSpc>
              <a:defRPr/>
            </a:pP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）直接由前提集合推导结论的演绎法被称为</a:t>
            </a:r>
            <a:r>
              <a:rPr lang="zh-CN" altLang="en-US" sz="2400" b="1" dirty="0">
                <a:solidFill>
                  <a:srgbClr val="3333FF"/>
                </a:solidFill>
                <a:latin typeface="微软雅黑" panose="020B0503020204020204" pitchFamily="34" charset="-122"/>
                <a:ea typeface="微软雅黑" panose="020B0503020204020204" pitchFamily="34" charset="-122"/>
              </a:rPr>
              <a:t>直接证明方法</a:t>
            </a:r>
            <a:r>
              <a:rPr lang="zh-CN" altLang="en-US" sz="2400" b="1" dirty="0">
                <a:solidFill>
                  <a:prstClr val="black"/>
                </a:solidFill>
                <a:latin typeface="微软雅黑" panose="020B0503020204020204" pitchFamily="34" charset="-122"/>
                <a:ea typeface="微软雅黑" panose="020B0503020204020204" pitchFamily="34" charset="-122"/>
              </a:rPr>
              <a:t>；利用</a:t>
            </a:r>
            <a:r>
              <a:rPr lang="en-US" altLang="zh-CN" sz="2400" b="1" dirty="0">
                <a:solidFill>
                  <a:prstClr val="black"/>
                </a:solidFill>
                <a:latin typeface="微软雅黑" panose="020B0503020204020204" pitchFamily="34" charset="-122"/>
                <a:ea typeface="微软雅黑" panose="020B0503020204020204" pitchFamily="34" charset="-122"/>
              </a:rPr>
              <a:t>CP</a:t>
            </a:r>
            <a:r>
              <a:rPr lang="zh-CN" altLang="en-US" sz="2400" b="1" dirty="0">
                <a:solidFill>
                  <a:prstClr val="black"/>
                </a:solidFill>
                <a:latin typeface="微软雅黑" panose="020B0503020204020204" pitchFamily="34" charset="-122"/>
                <a:ea typeface="微软雅黑" panose="020B0503020204020204" pitchFamily="34" charset="-122"/>
              </a:rPr>
              <a:t>规则推理的方法被称为</a:t>
            </a:r>
            <a:r>
              <a:rPr lang="en-US" altLang="zh-CN" sz="2400" b="1" dirty="0">
                <a:solidFill>
                  <a:srgbClr val="3333FF"/>
                </a:solidFill>
                <a:latin typeface="微软雅黑" panose="020B0503020204020204" pitchFamily="34" charset="-122"/>
                <a:ea typeface="微软雅黑" panose="020B0503020204020204" pitchFamily="34" charset="-122"/>
              </a:rPr>
              <a:t>CP</a:t>
            </a:r>
            <a:r>
              <a:rPr lang="zh-CN" altLang="en-US" sz="2400" b="1" dirty="0">
                <a:solidFill>
                  <a:srgbClr val="3333FF"/>
                </a:solidFill>
                <a:latin typeface="微软雅黑" panose="020B0503020204020204" pitchFamily="34" charset="-122"/>
                <a:ea typeface="微软雅黑" panose="020B0503020204020204" pitchFamily="34" charset="-122"/>
              </a:rPr>
              <a:t>规则证明方法</a:t>
            </a:r>
            <a:r>
              <a:rPr lang="zh-CN" altLang="en-US" sz="2400" b="1" dirty="0">
                <a:solidFill>
                  <a:prstClr val="black"/>
                </a:solidFill>
                <a:latin typeface="微软雅黑" panose="020B0503020204020204" pitchFamily="34" charset="-122"/>
                <a:ea typeface="微软雅黑" panose="020B0503020204020204" pitchFamily="34" charset="-122"/>
              </a:rPr>
              <a:t>；否定结论得到矛盾的演绎法称为</a:t>
            </a:r>
            <a:r>
              <a:rPr lang="zh-CN" altLang="en-US" sz="2400" b="1" dirty="0">
                <a:solidFill>
                  <a:srgbClr val="3333FF"/>
                </a:solidFill>
                <a:latin typeface="微软雅黑" panose="020B0503020204020204" pitchFamily="34" charset="-122"/>
                <a:ea typeface="微软雅黑" panose="020B0503020204020204" pitchFamily="34" charset="-122"/>
              </a:rPr>
              <a:t>反证法。</a:t>
            </a:r>
            <a:endParaRPr lang="zh-CN" altLang="en-US"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defRPr/>
            </a:pP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2</a:t>
            </a:r>
            <a:r>
              <a:rPr lang="zh-CN" altLang="en-US" sz="2400" b="1" dirty="0">
                <a:solidFill>
                  <a:prstClr val="black"/>
                </a:solidFill>
                <a:latin typeface="微软雅黑" panose="020B0503020204020204" pitchFamily="34" charset="-122"/>
                <a:ea typeface="微软雅黑" panose="020B0503020204020204" pitchFamily="34" charset="-122"/>
              </a:rPr>
              <a:t>）演绎法推理的每个步骤包括三个部分，分别为</a:t>
            </a:r>
            <a:r>
              <a:rPr lang="zh-CN" altLang="en-US" sz="2400" b="1" dirty="0">
                <a:solidFill>
                  <a:srgbClr val="3333FF"/>
                </a:solidFill>
                <a:latin typeface="微软雅黑" panose="020B0503020204020204" pitchFamily="34" charset="-122"/>
                <a:ea typeface="微软雅黑" panose="020B0503020204020204" pitchFamily="34" charset="-122"/>
              </a:rPr>
              <a:t>步骤序号、前提或中间结果和理由</a:t>
            </a:r>
            <a:r>
              <a:rPr lang="zh-CN" altLang="en-US" sz="2400" b="1" dirty="0">
                <a:solidFill>
                  <a:prstClr val="black"/>
                </a:solidFill>
                <a:latin typeface="微软雅黑" panose="020B0503020204020204" pitchFamily="34" charset="-122"/>
                <a:ea typeface="微软雅黑" panose="020B0503020204020204" pitchFamily="34" charset="-122"/>
              </a:rPr>
              <a:t>。其中理由部分包括推理规则</a:t>
            </a:r>
            <a:r>
              <a:rPr lang="en-US" altLang="zh-CN" sz="2400" b="1" dirty="0">
                <a:solidFill>
                  <a:prstClr val="black"/>
                </a:solidFill>
                <a:latin typeface="微软雅黑" panose="020B0503020204020204" pitchFamily="34" charset="-122"/>
                <a:ea typeface="微软雅黑" panose="020B0503020204020204" pitchFamily="34" charset="-122"/>
              </a:rPr>
              <a:t>(T</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P</a:t>
            </a:r>
            <a:r>
              <a:rPr lang="zh-CN" altLang="en-US" sz="2400" b="1" dirty="0">
                <a:solidFill>
                  <a:prstClr val="black"/>
                </a:solidFill>
                <a:latin typeface="微软雅黑" panose="020B0503020204020204" pitchFamily="34" charset="-122"/>
                <a:ea typeface="微软雅黑" panose="020B0503020204020204" pitchFamily="34" charset="-122"/>
              </a:rPr>
              <a:t>或</a:t>
            </a:r>
            <a:r>
              <a:rPr lang="en-US" altLang="zh-CN" sz="2400" b="1" dirty="0">
                <a:solidFill>
                  <a:prstClr val="black"/>
                </a:solidFill>
                <a:latin typeface="微软雅黑" panose="020B0503020204020204" pitchFamily="34" charset="-122"/>
                <a:ea typeface="微软雅黑" panose="020B0503020204020204" pitchFamily="34" charset="-122"/>
              </a:rPr>
              <a:t>CP)</a:t>
            </a:r>
            <a:r>
              <a:rPr lang="zh-CN" altLang="en-US" sz="2400" b="1" dirty="0">
                <a:solidFill>
                  <a:prstClr val="black"/>
                </a:solidFill>
                <a:latin typeface="微软雅黑" panose="020B0503020204020204" pitchFamily="34" charset="-122"/>
                <a:ea typeface="微软雅黑" panose="020B0503020204020204" pitchFamily="34" charset="-122"/>
              </a:rPr>
              <a:t>、依据的步骤</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引入前提时不写</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和利用的</a:t>
            </a:r>
            <a:r>
              <a:rPr lang="zh-CN" altLang="en-US" sz="2400" b="1" dirty="0">
                <a:solidFill>
                  <a:srgbClr val="FF0000"/>
                </a:solidFill>
                <a:latin typeface="微软雅黑" panose="020B0503020204020204" pitchFamily="34" charset="-122"/>
                <a:ea typeface="微软雅黑" panose="020B0503020204020204" pitchFamily="34" charset="-122"/>
              </a:rPr>
              <a:t>推理定律</a:t>
            </a:r>
            <a:r>
              <a:rPr lang="en-US" altLang="zh-CN" sz="2400" b="1" dirty="0">
                <a:solidFill>
                  <a:srgbClr val="FF0000"/>
                </a:solidFill>
                <a:latin typeface="微软雅黑" panose="020B0503020204020204" pitchFamily="34" charset="-122"/>
                <a:ea typeface="微软雅黑" panose="020B0503020204020204" pitchFamily="34" charset="-122"/>
              </a:rPr>
              <a:t>I</a:t>
            </a:r>
            <a:r>
              <a:rPr lang="zh-CN" altLang="en-US" sz="2400" b="1" dirty="0">
                <a:solidFill>
                  <a:prstClr val="black"/>
                </a:solidFill>
                <a:latin typeface="微软雅黑" panose="020B0503020204020204" pitchFamily="34" charset="-122"/>
                <a:ea typeface="微软雅黑" panose="020B0503020204020204" pitchFamily="34" charset="-122"/>
              </a:rPr>
              <a:t>或</a:t>
            </a:r>
            <a:r>
              <a:rPr lang="zh-CN" altLang="en-US" sz="2400" b="1" dirty="0">
                <a:solidFill>
                  <a:srgbClr val="FF0000"/>
                </a:solidFill>
                <a:latin typeface="微软雅黑" panose="020B0503020204020204" pitchFamily="34" charset="-122"/>
                <a:ea typeface="微软雅黑" panose="020B0503020204020204" pitchFamily="34" charset="-122"/>
              </a:rPr>
              <a:t>等价定律</a:t>
            </a:r>
            <a:r>
              <a:rPr lang="en-US" altLang="zh-CN" sz="2400" b="1" dirty="0">
                <a:solidFill>
                  <a:srgbClr val="FF0000"/>
                </a:solidFill>
                <a:latin typeface="微软雅黑" panose="020B0503020204020204" pitchFamily="34" charset="-122"/>
                <a:ea typeface="微软雅黑" panose="020B0503020204020204" pitchFamily="34" charset="-122"/>
              </a:rPr>
              <a:t>E</a:t>
            </a:r>
            <a:r>
              <a:rPr lang="zh-CN" altLang="en-US" sz="2400" b="1" dirty="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5" name="Rectangle 2"/>
          <p:cNvSpPr txBox="1">
            <a:spLocks noChangeArrowheads="1"/>
          </p:cNvSpPr>
          <p:nvPr/>
        </p:nvSpPr>
        <p:spPr>
          <a:xfrm>
            <a:off x="919074" y="81104"/>
            <a:ext cx="8064034" cy="923872"/>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defRPr/>
            </a:pPr>
            <a:r>
              <a:rPr lang="en-US" altLang="zh-CN" sz="2200" dirty="0">
                <a:solidFill>
                  <a:prstClr val="white"/>
                </a:solidFill>
                <a:latin typeface="微软雅黑" panose="020B0503020204020204" pitchFamily="34" charset="-122"/>
                <a:ea typeface="微软雅黑" panose="020B0503020204020204" pitchFamily="34" charset="-122"/>
              </a:rPr>
              <a:t>(2) </a:t>
            </a:r>
            <a:r>
              <a:rPr lang="zh-CN" altLang="en-US" sz="2200" dirty="0">
                <a:solidFill>
                  <a:prstClr val="white"/>
                </a:solidFill>
                <a:latin typeface="微软雅黑" panose="020B0503020204020204" pitchFamily="34" charset="-122"/>
                <a:ea typeface="微软雅黑" panose="020B0503020204020204" pitchFamily="34" charset="-122"/>
              </a:rPr>
              <a:t>演绎法的使用</a:t>
            </a:r>
            <a:endParaRPr lang="zh-CN" altLang="en-US" sz="22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919074" y="81104"/>
            <a:ext cx="8064034" cy="923872"/>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defRPr/>
            </a:pPr>
            <a:endParaRPr lang="zh-CN" altLang="en-US" sz="2200" dirty="0">
              <a:solidFill>
                <a:prstClr val="white"/>
              </a:solidFill>
              <a:latin typeface="微软雅黑" panose="020B0503020204020204" pitchFamily="34" charset="-122"/>
              <a:ea typeface="微软雅黑" panose="020B0503020204020204" pitchFamily="34" charset="-122"/>
            </a:endParaRPr>
          </a:p>
        </p:txBody>
      </p:sp>
      <p:sp>
        <p:nvSpPr>
          <p:cNvPr id="4" name="矩形 3"/>
          <p:cNvSpPr/>
          <p:nvPr/>
        </p:nvSpPr>
        <p:spPr>
          <a:xfrm>
            <a:off x="-146694" y="1137757"/>
            <a:ext cx="10054768" cy="461532"/>
          </a:xfrm>
          <a:prstGeom prst="rect">
            <a:avLst/>
          </a:prstGeom>
        </p:spPr>
        <p:txBody>
          <a:bodyPr wrap="square">
            <a:spAutoFit/>
          </a:bodyPr>
          <a:lstStyle/>
          <a:p>
            <a:pPr marR="16510" indent="262255" algn="just" defTabSz="1219200">
              <a:defRPr/>
            </a:pPr>
            <a:r>
              <a:rPr lang="zh-CN"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4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rPr>
              <a:t>2.32  </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用演绎法证明</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I</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9</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G→H</a:t>
            </a:r>
            <a:r>
              <a:rPr lang="zh-CN" altLang="en-US" sz="2400" b="1"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H→</a:t>
            </a:r>
            <a:r>
              <a:rPr lang="zh-CN" altLang="en-US" sz="2400" b="1" dirty="0">
                <a:solidFill>
                  <a:srgbClr val="0070C0"/>
                </a:solidFill>
                <a:latin typeface="微软雅黑" panose="020B0503020204020204" pitchFamily="34" charset="-122"/>
                <a:ea typeface="微软雅黑" panose="020B0503020204020204" pitchFamily="34" charset="-122"/>
              </a:rPr>
              <a:t>Ｉ</a:t>
            </a:r>
            <a:r>
              <a:rPr lang="en-US" altLang="en-US" sz="2400" b="1" kern="100" noProof="1">
                <a:solidFill>
                  <a:srgbClr val="0070C0"/>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lang="en-US" altLang="en-US" sz="2400" b="1" kern="100" noProof="1">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G→</a:t>
            </a:r>
            <a:r>
              <a:rPr lang="zh-CN" altLang="en-US" sz="2400" b="1" dirty="0">
                <a:solidFill>
                  <a:srgbClr val="0070C0"/>
                </a:solidFill>
                <a:latin typeface="微软雅黑" panose="020B0503020204020204" pitchFamily="34" charset="-122"/>
                <a:ea typeface="微软雅黑" panose="020B0503020204020204" pitchFamily="34" charset="-122"/>
              </a:rPr>
              <a:t>Ｉ</a:t>
            </a:r>
            <a:r>
              <a:rPr lang="zh-CN" altLang="en-US" sz="2400" b="1" kern="100" dirty="0">
                <a:solidFill>
                  <a:srgbClr val="1157AB"/>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b="1" kern="100" dirty="0">
              <a:solidFill>
                <a:srgbClr val="1157AB"/>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Rectangle 3"/>
          <p:cNvSpPr txBox="1">
            <a:spLocks noChangeArrowheads="1"/>
          </p:cNvSpPr>
          <p:nvPr/>
        </p:nvSpPr>
        <p:spPr>
          <a:xfrm>
            <a:off x="766719" y="1693425"/>
            <a:ext cx="8103718" cy="4997161"/>
          </a:xfrm>
          <a:prstGeom prst="rect">
            <a:avLst/>
          </a:prstGeom>
        </p:spPr>
        <p:txBody>
          <a:bodyPr vert="horz" lIns="121882" tIns="60940" rIns="121882" bIns="60940" rtlCol="0">
            <a:normAutofit/>
          </a:bodyPr>
          <a:lstStyle>
            <a:lvl1pPr marL="457200" indent="-457200" algn="l" defTabSz="1219835" rtl="0" eaLnBrk="1" latinLnBrk="0" hangingPunct="1">
              <a:lnSpc>
                <a:spcPct val="150000"/>
              </a:lnSpc>
              <a:spcBef>
                <a:spcPts val="0"/>
              </a:spcBef>
              <a:buSzPct val="80000"/>
              <a:buFont typeface="Wingdings" panose="05000000000000000000" pitchFamily="2" charset="2"/>
              <a:buChar char="l"/>
              <a:defRPr sz="2400" b="1" kern="1200">
                <a:solidFill>
                  <a:schemeClr val="tx1"/>
                </a:solidFill>
                <a:latin typeface="+mn-ea"/>
                <a:ea typeface="+mn-ea"/>
                <a:cs typeface="+mn-cs"/>
              </a:defRPr>
            </a:lvl1pPr>
            <a:lvl2pPr marL="991235" indent="-381000" algn="l" defTabSz="1219835" rtl="0" eaLnBrk="1" latinLnBrk="0" hangingPunct="1">
              <a:lnSpc>
                <a:spcPct val="150000"/>
              </a:lnSpc>
              <a:spcBef>
                <a:spcPct val="20000"/>
              </a:spcBef>
              <a:buFont typeface="Arial" panose="020B0604020202020204" pitchFamily="34" charset="0"/>
              <a:buChar char="–"/>
              <a:defRPr sz="2400" b="1"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3pPr>
            <a:lvl4pPr marL="2134235"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4pPr>
            <a:lvl5pPr marL="2744470"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defTabSz="1219200">
              <a:spcBef>
                <a:spcPct val="0"/>
              </a:spcBef>
              <a:buNone/>
              <a:defRPr/>
            </a:pPr>
            <a:r>
              <a:rPr lang="zh-CN" altLang="en-US" sz="2400" dirty="0">
                <a:solidFill>
                  <a:srgbClr val="C00000"/>
                </a:solidFill>
                <a:latin typeface="微软雅黑" panose="020B0503020204020204" pitchFamily="34" charset="-122"/>
                <a:ea typeface="微软雅黑" panose="020B0503020204020204" pitchFamily="34" charset="-122"/>
              </a:rPr>
              <a:t>证明</a:t>
            </a:r>
            <a:r>
              <a:rPr lang="zh-CN" altLang="en-US" sz="2400" dirty="0">
                <a:solidFill>
                  <a:prstClr val="black"/>
                </a:solidFill>
                <a:latin typeface="微软雅黑" panose="020B0503020204020204" pitchFamily="34" charset="-122"/>
                <a:ea typeface="微软雅黑" panose="020B0503020204020204" pitchFamily="34" charset="-122"/>
              </a:rPr>
              <a:t>  </a:t>
            </a:r>
            <a:endParaRPr lang="zh-CN" altLang="en-US" sz="2400" dirty="0">
              <a:solidFill>
                <a:prstClr val="black"/>
              </a:solidFill>
              <a:latin typeface="微软雅黑" panose="020B0503020204020204" pitchFamily="34" charset="-122"/>
              <a:ea typeface="微软雅黑" panose="020B0503020204020204" pitchFamily="34" charset="-122"/>
            </a:endParaRPr>
          </a:p>
          <a:p>
            <a:pPr marL="0" indent="0" defTabSz="1219200">
              <a:spcBef>
                <a:spcPct val="0"/>
              </a:spcBef>
              <a:buNone/>
              <a:defRPr/>
            </a:pPr>
            <a:r>
              <a:rPr lang="zh-CN" altLang="en-US" sz="2400" dirty="0">
                <a:solidFill>
                  <a:prstClr val="black"/>
                </a:solidFill>
                <a:latin typeface="微软雅黑" panose="020B0503020204020204" pitchFamily="34" charset="-122"/>
                <a:ea typeface="微软雅黑" panose="020B0503020204020204" pitchFamily="34" charset="-122"/>
              </a:rPr>
              <a:t>①   </a:t>
            </a:r>
            <a:r>
              <a:rPr lang="en-US" altLang="zh-CN" sz="2400" dirty="0">
                <a:solidFill>
                  <a:prstClr val="black"/>
                </a:solidFill>
                <a:latin typeface="微软雅黑" panose="020B0503020204020204" pitchFamily="34" charset="-122"/>
                <a:ea typeface="微软雅黑" panose="020B0503020204020204" pitchFamily="34" charset="-122"/>
              </a:rPr>
              <a:t>G                                   P(</a:t>
            </a:r>
            <a:r>
              <a:rPr lang="zh-CN" altLang="en-US" sz="2400" dirty="0">
                <a:solidFill>
                  <a:prstClr val="black"/>
                </a:solidFill>
                <a:latin typeface="微软雅黑" panose="020B0503020204020204" pitchFamily="34" charset="-122"/>
                <a:ea typeface="微软雅黑" panose="020B0503020204020204" pitchFamily="34" charset="-122"/>
              </a:rPr>
              <a:t>附加前提</a:t>
            </a:r>
            <a:r>
              <a:rPr lang="en-US" altLang="zh-CN" sz="2400" dirty="0">
                <a:solidFill>
                  <a:prstClr val="black"/>
                </a:solidFill>
                <a:latin typeface="微软雅黑" panose="020B0503020204020204" pitchFamily="34" charset="-122"/>
                <a:ea typeface="微软雅黑" panose="020B0503020204020204" pitchFamily="34" charset="-122"/>
              </a:rPr>
              <a:t>)</a:t>
            </a:r>
            <a:endParaRPr lang="en-US" altLang="zh-CN" sz="2400" dirty="0">
              <a:solidFill>
                <a:prstClr val="black"/>
              </a:solidFill>
              <a:latin typeface="微软雅黑" panose="020B0503020204020204" pitchFamily="34" charset="-122"/>
              <a:ea typeface="微软雅黑" panose="020B0503020204020204" pitchFamily="34" charset="-122"/>
            </a:endParaRPr>
          </a:p>
          <a:p>
            <a:pPr marL="0" indent="0" defTabSz="1219200">
              <a:spcBef>
                <a:spcPct val="0"/>
              </a:spcBef>
              <a:buNone/>
              <a:defRPr/>
            </a:pPr>
            <a:r>
              <a:rPr lang="en-US" altLang="zh-CN" sz="2400" dirty="0">
                <a:solidFill>
                  <a:prstClr val="black"/>
                </a:solidFill>
                <a:latin typeface="微软雅黑" panose="020B0503020204020204" pitchFamily="34" charset="-122"/>
                <a:ea typeface="微软雅黑" panose="020B0503020204020204" pitchFamily="34" charset="-122"/>
              </a:rPr>
              <a:t>②   G→H                             P</a:t>
            </a:r>
            <a:endParaRPr lang="en-US" altLang="zh-CN" sz="2400" dirty="0">
              <a:solidFill>
                <a:prstClr val="black"/>
              </a:solidFill>
              <a:latin typeface="微软雅黑" panose="020B0503020204020204" pitchFamily="34" charset="-122"/>
              <a:ea typeface="微软雅黑" panose="020B0503020204020204" pitchFamily="34" charset="-122"/>
            </a:endParaRPr>
          </a:p>
          <a:p>
            <a:pPr marL="0" indent="0" defTabSz="1219200">
              <a:spcBef>
                <a:spcPct val="0"/>
              </a:spcBef>
              <a:buNone/>
              <a:defRPr/>
            </a:pPr>
            <a:r>
              <a:rPr lang="en-US" altLang="zh-CN" sz="2400" dirty="0">
                <a:solidFill>
                  <a:prstClr val="black"/>
                </a:solidFill>
                <a:latin typeface="微软雅黑" panose="020B0503020204020204" pitchFamily="34" charset="-122"/>
                <a:ea typeface="微软雅黑" panose="020B0503020204020204" pitchFamily="34" charset="-122"/>
              </a:rPr>
              <a:t>③   H                                   T</a:t>
            </a:r>
            <a:r>
              <a:rPr lang="zh-CN" altLang="en-US" sz="2400" dirty="0">
                <a:solidFill>
                  <a:prstClr val="black"/>
                </a:solidFill>
                <a:latin typeface="微软雅黑" panose="020B0503020204020204" pitchFamily="34" charset="-122"/>
                <a:ea typeface="微软雅黑" panose="020B0503020204020204" pitchFamily="34" charset="-122"/>
              </a:rPr>
              <a:t>，①，②，</a:t>
            </a:r>
            <a:r>
              <a:rPr lang="en-US" altLang="zh-CN" sz="2400" dirty="0">
                <a:solidFill>
                  <a:prstClr val="black"/>
                </a:solidFill>
                <a:latin typeface="微软雅黑" panose="020B0503020204020204" pitchFamily="34" charset="-122"/>
                <a:ea typeface="微软雅黑" panose="020B0503020204020204" pitchFamily="34" charset="-122"/>
              </a:rPr>
              <a:t>I</a:t>
            </a:r>
            <a:endParaRPr lang="en-US" altLang="zh-CN" sz="2400" dirty="0">
              <a:solidFill>
                <a:prstClr val="black"/>
              </a:solidFill>
              <a:latin typeface="微软雅黑" panose="020B0503020204020204" pitchFamily="34" charset="-122"/>
              <a:ea typeface="微软雅黑" panose="020B0503020204020204" pitchFamily="34" charset="-122"/>
            </a:endParaRPr>
          </a:p>
          <a:p>
            <a:pPr marL="0" indent="0" defTabSz="1219200">
              <a:spcBef>
                <a:spcPct val="0"/>
              </a:spcBef>
              <a:buNone/>
              <a:defRPr/>
            </a:pPr>
            <a:r>
              <a:rPr lang="en-US" altLang="zh-CN" sz="2400" dirty="0">
                <a:solidFill>
                  <a:prstClr val="black"/>
                </a:solidFill>
                <a:latin typeface="微软雅黑" panose="020B0503020204020204" pitchFamily="34" charset="-122"/>
                <a:ea typeface="微软雅黑" panose="020B0503020204020204" pitchFamily="34" charset="-122"/>
              </a:rPr>
              <a:t>④   H→</a:t>
            </a:r>
            <a:r>
              <a:rPr lang="zh-CN" altLang="en-US" sz="2400" dirty="0">
                <a:solidFill>
                  <a:prstClr val="black"/>
                </a:solidFill>
                <a:latin typeface="微软雅黑" panose="020B0503020204020204" pitchFamily="34" charset="-122"/>
                <a:ea typeface="微软雅黑" panose="020B0503020204020204" pitchFamily="34" charset="-122"/>
              </a:rPr>
              <a:t>Ｉ                            </a:t>
            </a:r>
            <a:r>
              <a:rPr lang="en-US" altLang="zh-CN" sz="2400" dirty="0">
                <a:solidFill>
                  <a:prstClr val="black"/>
                </a:solidFill>
                <a:latin typeface="微软雅黑" panose="020B0503020204020204" pitchFamily="34" charset="-122"/>
                <a:ea typeface="微软雅黑" panose="020B0503020204020204" pitchFamily="34" charset="-122"/>
              </a:rPr>
              <a:t>P</a:t>
            </a:r>
            <a:endParaRPr lang="en-US" altLang="zh-CN" sz="2400" dirty="0">
              <a:solidFill>
                <a:prstClr val="black"/>
              </a:solidFill>
              <a:latin typeface="微软雅黑" panose="020B0503020204020204" pitchFamily="34" charset="-122"/>
              <a:ea typeface="微软雅黑" panose="020B0503020204020204" pitchFamily="34" charset="-122"/>
            </a:endParaRPr>
          </a:p>
          <a:p>
            <a:pPr marL="0" indent="0" defTabSz="1219200">
              <a:spcBef>
                <a:spcPct val="0"/>
              </a:spcBef>
              <a:buNone/>
              <a:defRPr/>
            </a:pPr>
            <a:r>
              <a:rPr lang="en-US" altLang="zh-CN" sz="2400" dirty="0">
                <a:solidFill>
                  <a:prstClr val="black"/>
                </a:solidFill>
                <a:latin typeface="微软雅黑" panose="020B0503020204020204" pitchFamily="34" charset="-122"/>
                <a:ea typeface="微软雅黑" panose="020B0503020204020204" pitchFamily="34" charset="-122"/>
              </a:rPr>
              <a:t>⑤   </a:t>
            </a:r>
            <a:r>
              <a:rPr lang="zh-CN" altLang="en-US" sz="2400" dirty="0">
                <a:solidFill>
                  <a:prstClr val="black"/>
                </a:solidFill>
                <a:latin typeface="微软雅黑" panose="020B0503020204020204" pitchFamily="34" charset="-122"/>
                <a:ea typeface="微软雅黑" panose="020B0503020204020204" pitchFamily="34" charset="-122"/>
              </a:rPr>
              <a:t>Ｉ                                  </a:t>
            </a:r>
            <a:r>
              <a:rPr lang="en-US" altLang="zh-CN" sz="2400" dirty="0">
                <a:solidFill>
                  <a:prstClr val="black"/>
                </a:solidFill>
                <a:latin typeface="微软雅黑" panose="020B0503020204020204" pitchFamily="34" charset="-122"/>
                <a:ea typeface="微软雅黑" panose="020B0503020204020204" pitchFamily="34" charset="-122"/>
              </a:rPr>
              <a:t>T</a:t>
            </a:r>
            <a:r>
              <a:rPr lang="zh-CN" altLang="en-US" sz="2400" dirty="0">
                <a:solidFill>
                  <a:prstClr val="black"/>
                </a:solidFill>
                <a:latin typeface="微软雅黑" panose="020B0503020204020204" pitchFamily="34" charset="-122"/>
                <a:ea typeface="微软雅黑" panose="020B0503020204020204" pitchFamily="34" charset="-122"/>
              </a:rPr>
              <a:t>，③，④，</a:t>
            </a:r>
            <a:r>
              <a:rPr lang="en-US" altLang="zh-CN" sz="2400" dirty="0">
                <a:solidFill>
                  <a:prstClr val="black"/>
                </a:solidFill>
                <a:latin typeface="微软雅黑" panose="020B0503020204020204" pitchFamily="34" charset="-122"/>
                <a:ea typeface="微软雅黑" panose="020B0503020204020204" pitchFamily="34" charset="-122"/>
              </a:rPr>
              <a:t>I </a:t>
            </a:r>
            <a:endParaRPr lang="en-US" altLang="zh-CN" sz="2400" dirty="0">
              <a:solidFill>
                <a:prstClr val="black"/>
              </a:solidFill>
              <a:latin typeface="微软雅黑" panose="020B0503020204020204" pitchFamily="34" charset="-122"/>
              <a:ea typeface="微软雅黑" panose="020B0503020204020204" pitchFamily="34" charset="-122"/>
            </a:endParaRPr>
          </a:p>
          <a:p>
            <a:pPr marL="0" indent="0" defTabSz="1219200">
              <a:spcBef>
                <a:spcPct val="0"/>
              </a:spcBef>
              <a:buNone/>
              <a:defRPr/>
            </a:pPr>
            <a:r>
              <a:rPr lang="en-US" altLang="zh-CN" sz="2400" dirty="0">
                <a:solidFill>
                  <a:prstClr val="black"/>
                </a:solidFill>
                <a:latin typeface="微软雅黑" panose="020B0503020204020204" pitchFamily="34" charset="-122"/>
                <a:ea typeface="微软雅黑" panose="020B0503020204020204" pitchFamily="34" charset="-122"/>
              </a:rPr>
              <a:t>⑥   G→</a:t>
            </a:r>
            <a:r>
              <a:rPr lang="zh-CN" altLang="en-US" sz="2400" dirty="0">
                <a:solidFill>
                  <a:prstClr val="black"/>
                </a:solidFill>
                <a:latin typeface="微软雅黑" panose="020B0503020204020204" pitchFamily="34" charset="-122"/>
                <a:ea typeface="微软雅黑" panose="020B0503020204020204" pitchFamily="34" charset="-122"/>
              </a:rPr>
              <a:t>Ｉ                            </a:t>
            </a:r>
            <a:r>
              <a:rPr lang="en-US" altLang="zh-CN" sz="2400" dirty="0">
                <a:solidFill>
                  <a:prstClr val="black"/>
                </a:solidFill>
                <a:latin typeface="微软雅黑" panose="020B0503020204020204" pitchFamily="34" charset="-122"/>
                <a:ea typeface="微软雅黑" panose="020B0503020204020204" pitchFamily="34" charset="-122"/>
              </a:rPr>
              <a:t>CP</a:t>
            </a:r>
            <a:r>
              <a:rPr lang="zh-CN" altLang="en-US" sz="2400" dirty="0">
                <a:solidFill>
                  <a:prstClr val="black"/>
                </a:solidFill>
                <a:latin typeface="微软雅黑" panose="020B0503020204020204" pitchFamily="34" charset="-122"/>
                <a:ea typeface="微软雅黑" panose="020B0503020204020204" pitchFamily="34" charset="-122"/>
              </a:rPr>
              <a:t>，①，⑤</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5" name="爆炸形: 8 pt  4"/>
          <p:cNvSpPr/>
          <p:nvPr/>
        </p:nvSpPr>
        <p:spPr>
          <a:xfrm>
            <a:off x="7013311" y="1099111"/>
            <a:ext cx="4646855" cy="274240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noAutofit/>
          </a:bodyPr>
          <a:lstStyle/>
          <a:p>
            <a:pPr algn="ctr" defTabSz="1219200">
              <a:defRPr/>
            </a:pPr>
            <a:r>
              <a:rPr lang="en-US" altLang="zh-CN" sz="2400" b="1">
                <a:solidFill>
                  <a:prstClr val="white"/>
                </a:solidFill>
                <a:latin typeface="微软雅黑" panose="020B0503020204020204" pitchFamily="34" charset="-122"/>
                <a:ea typeface="微软雅黑" panose="020B0503020204020204" pitchFamily="34" charset="-122"/>
              </a:rPr>
              <a:t>CP</a:t>
            </a:r>
            <a:r>
              <a:rPr lang="zh-CN" altLang="en-US" sz="2400" b="1">
                <a:solidFill>
                  <a:prstClr val="white"/>
                </a:solidFill>
                <a:latin typeface="微软雅黑" panose="020B0503020204020204" pitchFamily="34" charset="-122"/>
                <a:ea typeface="微软雅黑" panose="020B0503020204020204" pitchFamily="34" charset="-122"/>
              </a:rPr>
              <a:t>规则证明方法</a:t>
            </a:r>
            <a:endParaRPr lang="zh-CN" altLang="en-US" sz="2400" b="1">
              <a:solidFill>
                <a:prstClr val="white"/>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62375" y="2370002"/>
            <a:ext cx="1542300" cy="4320583"/>
            <a:chOff x="60629" y="2369695"/>
            <a:chExt cx="1542746" cy="4321833"/>
          </a:xfrm>
        </p:grpSpPr>
        <p:sp>
          <p:nvSpPr>
            <p:cNvPr id="8" name="矩形: 圆角 7"/>
            <p:cNvSpPr/>
            <p:nvPr/>
          </p:nvSpPr>
          <p:spPr>
            <a:xfrm>
              <a:off x="746429" y="2369695"/>
              <a:ext cx="533400" cy="3352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noAutofit/>
            </a:bodyPr>
            <a:lstStyle/>
            <a:p>
              <a:pPr algn="ctr" defTabSz="1219200">
                <a:defRPr/>
              </a:pPr>
              <a:endParaRPr lang="zh-CN" altLang="en-US" sz="2400" dirty="0">
                <a:solidFill>
                  <a:prstClr val="white"/>
                </a:solidFill>
                <a:latin typeface="Arial" panose="020B0604020202020204"/>
                <a:ea typeface="微软雅黑" panose="020B0503020204020204" pitchFamily="34" charset="-122"/>
              </a:endParaRPr>
            </a:p>
          </p:txBody>
        </p:sp>
        <p:sp>
          <p:nvSpPr>
            <p:cNvPr id="9" name="对话气泡: 椭圆形 8"/>
            <p:cNvSpPr/>
            <p:nvPr/>
          </p:nvSpPr>
          <p:spPr>
            <a:xfrm>
              <a:off x="60629" y="5936229"/>
              <a:ext cx="1542746" cy="755299"/>
            </a:xfrm>
            <a:prstGeom prst="wedgeEllipseCallout">
              <a:avLst>
                <a:gd name="adj1" fmla="val 866"/>
                <a:gd name="adj2" fmla="val -7846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noAutofit/>
            </a:bodyPr>
            <a:lstStyle/>
            <a:p>
              <a:pPr algn="ctr" defTabSz="1219200">
                <a:defRPr/>
              </a:pPr>
              <a:r>
                <a:rPr lang="zh-CN" altLang="en-US" sz="2400" b="1" dirty="0">
                  <a:solidFill>
                    <a:prstClr val="white"/>
                  </a:solidFill>
                  <a:latin typeface="Arial" panose="020B0604020202020204"/>
                  <a:ea typeface="微软雅黑" panose="020B0503020204020204" pitchFamily="34" charset="-122"/>
                </a:rPr>
                <a:t>步骤序号</a:t>
              </a:r>
              <a:endParaRPr lang="zh-CN" altLang="en-US" sz="2400" b="1" dirty="0">
                <a:solidFill>
                  <a:prstClr val="white"/>
                </a:solidFill>
                <a:latin typeface="Arial" panose="020B0604020202020204"/>
                <a:ea typeface="微软雅黑" panose="020B0503020204020204" pitchFamily="34" charset="-122"/>
              </a:endParaRPr>
            </a:p>
          </p:txBody>
        </p:sp>
      </p:grpSp>
      <p:grpSp>
        <p:nvGrpSpPr>
          <p:cNvPr id="12" name="组合 11"/>
          <p:cNvGrpSpPr/>
          <p:nvPr/>
        </p:nvGrpSpPr>
        <p:grpSpPr>
          <a:xfrm>
            <a:off x="1452320" y="2306283"/>
            <a:ext cx="2818584" cy="4384303"/>
            <a:chOff x="746429" y="2369695"/>
            <a:chExt cx="2819400" cy="4385571"/>
          </a:xfrm>
        </p:grpSpPr>
        <p:sp>
          <p:nvSpPr>
            <p:cNvPr id="13" name="矩形: 圆角 12"/>
            <p:cNvSpPr/>
            <p:nvPr/>
          </p:nvSpPr>
          <p:spPr>
            <a:xfrm>
              <a:off x="746429" y="2369695"/>
              <a:ext cx="856946" cy="3352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noAutofit/>
            </a:bodyPr>
            <a:lstStyle/>
            <a:p>
              <a:pPr algn="ctr" defTabSz="1219200">
                <a:defRPr/>
              </a:pPr>
              <a:endParaRPr lang="zh-CN" altLang="en-US" sz="2400" dirty="0">
                <a:solidFill>
                  <a:prstClr val="white"/>
                </a:solidFill>
                <a:latin typeface="Arial" panose="020B0604020202020204"/>
                <a:ea typeface="微软雅黑" panose="020B0503020204020204" pitchFamily="34" charset="-122"/>
              </a:endParaRPr>
            </a:p>
          </p:txBody>
        </p:sp>
        <p:sp>
          <p:nvSpPr>
            <p:cNvPr id="14" name="对话气泡: 椭圆形 13"/>
            <p:cNvSpPr/>
            <p:nvPr/>
          </p:nvSpPr>
          <p:spPr>
            <a:xfrm>
              <a:off x="1432229" y="5999967"/>
              <a:ext cx="2133600" cy="755299"/>
            </a:xfrm>
            <a:prstGeom prst="wedgeEllipseCallout">
              <a:avLst>
                <a:gd name="adj1" fmla="val -49474"/>
                <a:gd name="adj2" fmla="val -9173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noAutofit/>
            </a:bodyPr>
            <a:lstStyle/>
            <a:p>
              <a:pPr algn="ctr" defTabSz="1219200">
                <a:defRPr/>
              </a:pPr>
              <a:r>
                <a:rPr lang="zh-CN" altLang="en-US" sz="2400" b="1" dirty="0">
                  <a:solidFill>
                    <a:prstClr val="white"/>
                  </a:solidFill>
                  <a:latin typeface="Arial" panose="020B0604020202020204"/>
                  <a:ea typeface="微软雅黑" panose="020B0503020204020204" pitchFamily="34" charset="-122"/>
                </a:rPr>
                <a:t>前提或中间结果</a:t>
              </a:r>
              <a:endParaRPr lang="zh-CN" altLang="en-US" sz="2400" b="1" dirty="0">
                <a:solidFill>
                  <a:prstClr val="white"/>
                </a:solidFill>
                <a:latin typeface="Arial" panose="020B0604020202020204"/>
                <a:ea typeface="微软雅黑" panose="020B0503020204020204" pitchFamily="34" charset="-122"/>
              </a:endParaRPr>
            </a:p>
          </p:txBody>
        </p:sp>
      </p:grpSp>
      <p:grpSp>
        <p:nvGrpSpPr>
          <p:cNvPr id="15" name="组合 14"/>
          <p:cNvGrpSpPr/>
          <p:nvPr/>
        </p:nvGrpSpPr>
        <p:grpSpPr>
          <a:xfrm>
            <a:off x="4499438" y="2256952"/>
            <a:ext cx="2818584" cy="4384303"/>
            <a:chOff x="746429" y="2369695"/>
            <a:chExt cx="2819400" cy="4385571"/>
          </a:xfrm>
        </p:grpSpPr>
        <p:sp>
          <p:nvSpPr>
            <p:cNvPr id="16" name="矩形: 圆角 15"/>
            <p:cNvSpPr/>
            <p:nvPr/>
          </p:nvSpPr>
          <p:spPr>
            <a:xfrm>
              <a:off x="746429" y="2369695"/>
              <a:ext cx="2514600" cy="3352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noAutofit/>
            </a:bodyPr>
            <a:lstStyle/>
            <a:p>
              <a:pPr algn="ctr" defTabSz="1219200">
                <a:defRPr/>
              </a:pPr>
              <a:endParaRPr lang="zh-CN" altLang="en-US" sz="2400" dirty="0">
                <a:solidFill>
                  <a:prstClr val="white"/>
                </a:solidFill>
                <a:latin typeface="Arial" panose="020B0604020202020204"/>
                <a:ea typeface="微软雅黑" panose="020B0503020204020204" pitchFamily="34" charset="-122"/>
              </a:endParaRPr>
            </a:p>
          </p:txBody>
        </p:sp>
        <p:sp>
          <p:nvSpPr>
            <p:cNvPr id="17" name="对话气泡: 椭圆形 16"/>
            <p:cNvSpPr/>
            <p:nvPr/>
          </p:nvSpPr>
          <p:spPr>
            <a:xfrm>
              <a:off x="1432229" y="5999967"/>
              <a:ext cx="2133600" cy="755299"/>
            </a:xfrm>
            <a:prstGeom prst="wedgeEllipseCallout">
              <a:avLst>
                <a:gd name="adj1" fmla="val -49474"/>
                <a:gd name="adj2" fmla="val -9173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noAutofit/>
            </a:bodyPr>
            <a:lstStyle/>
            <a:p>
              <a:pPr algn="ctr" defTabSz="1219200">
                <a:defRPr/>
              </a:pPr>
              <a:r>
                <a:rPr lang="zh-CN" altLang="en-US" sz="2400" b="1" dirty="0">
                  <a:solidFill>
                    <a:prstClr val="white"/>
                  </a:solidFill>
                  <a:latin typeface="Arial" panose="020B0604020202020204"/>
                  <a:ea typeface="微软雅黑" panose="020B0503020204020204" pitchFamily="34" charset="-122"/>
                </a:rPr>
                <a:t>理由</a:t>
              </a:r>
              <a:endParaRPr lang="zh-CN" altLang="en-US" sz="2400" b="1" dirty="0">
                <a:solidFill>
                  <a:prstClr val="white"/>
                </a:solidFill>
                <a:latin typeface="Arial" panose="020B0604020202020204"/>
                <a:ea typeface="微软雅黑" panose="020B0503020204020204" pitchFamily="34" charset="-122"/>
              </a:endParaRPr>
            </a:p>
          </p:txBody>
        </p:sp>
      </p:grpSp>
      <p:sp>
        <p:nvSpPr>
          <p:cNvPr id="18" name="Rectangle 2"/>
          <p:cNvSpPr txBox="1">
            <a:spLocks noChangeArrowheads="1"/>
          </p:cNvSpPr>
          <p:nvPr/>
        </p:nvSpPr>
        <p:spPr>
          <a:xfrm>
            <a:off x="747977" y="105285"/>
            <a:ext cx="8064034" cy="923872"/>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defRPr/>
            </a:pPr>
            <a:r>
              <a:rPr lang="zh-CN" altLang="en-US" sz="2200" dirty="0">
                <a:solidFill>
                  <a:prstClr val="white"/>
                </a:solidFill>
              </a:rPr>
              <a:t>例</a:t>
            </a:r>
            <a:r>
              <a:rPr lang="en-US" altLang="zh-CN" sz="2200" dirty="0">
                <a:solidFill>
                  <a:prstClr val="white"/>
                </a:solidFill>
              </a:rPr>
              <a:t>2.32 </a:t>
            </a:r>
            <a:endParaRPr lang="zh-CN" altLang="en-US" sz="2200" dirty="0">
              <a:solidFill>
                <a:prstClr val="white"/>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circle(in)">
                                      <p:cBhvr>
                                        <p:cTn id="49" dur="20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circle(in)">
                                      <p:cBhvr>
                                        <p:cTn id="54" dur="20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circle(in)">
                                      <p:cBhvr>
                                        <p:cTn id="59" dur="20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26" presetClass="entr" presetSubtype="0" fill="hold" grpId="0" nodeType="click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wipe(down)">
                                      <p:cBhvr>
                                        <p:cTn id="64" dur="580">
                                          <p:stCondLst>
                                            <p:cond delay="0"/>
                                          </p:stCondLst>
                                        </p:cTn>
                                        <p:tgtEl>
                                          <p:spTgt spid="5"/>
                                        </p:tgtEl>
                                      </p:cBhvr>
                                    </p:animEffect>
                                    <p:anim calcmode="lin" valueType="num">
                                      <p:cBhvr>
                                        <p:cTn id="65"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70" dur="26">
                                          <p:stCondLst>
                                            <p:cond delay="650"/>
                                          </p:stCondLst>
                                        </p:cTn>
                                        <p:tgtEl>
                                          <p:spTgt spid="5"/>
                                        </p:tgtEl>
                                      </p:cBhvr>
                                      <p:to x="100000" y="60000"/>
                                    </p:animScale>
                                    <p:animScale>
                                      <p:cBhvr>
                                        <p:cTn id="71" dur="166" decel="50000">
                                          <p:stCondLst>
                                            <p:cond delay="676"/>
                                          </p:stCondLst>
                                        </p:cTn>
                                        <p:tgtEl>
                                          <p:spTgt spid="5"/>
                                        </p:tgtEl>
                                      </p:cBhvr>
                                      <p:to x="100000" y="100000"/>
                                    </p:animScale>
                                    <p:animScale>
                                      <p:cBhvr>
                                        <p:cTn id="72" dur="26">
                                          <p:stCondLst>
                                            <p:cond delay="1312"/>
                                          </p:stCondLst>
                                        </p:cTn>
                                        <p:tgtEl>
                                          <p:spTgt spid="5"/>
                                        </p:tgtEl>
                                      </p:cBhvr>
                                      <p:to x="100000" y="80000"/>
                                    </p:animScale>
                                    <p:animScale>
                                      <p:cBhvr>
                                        <p:cTn id="73" dur="166" decel="50000">
                                          <p:stCondLst>
                                            <p:cond delay="1338"/>
                                          </p:stCondLst>
                                        </p:cTn>
                                        <p:tgtEl>
                                          <p:spTgt spid="5"/>
                                        </p:tgtEl>
                                      </p:cBhvr>
                                      <p:to x="100000" y="100000"/>
                                    </p:animScale>
                                    <p:animScale>
                                      <p:cBhvr>
                                        <p:cTn id="74" dur="26">
                                          <p:stCondLst>
                                            <p:cond delay="1642"/>
                                          </p:stCondLst>
                                        </p:cTn>
                                        <p:tgtEl>
                                          <p:spTgt spid="5"/>
                                        </p:tgtEl>
                                      </p:cBhvr>
                                      <p:to x="100000" y="90000"/>
                                    </p:animScale>
                                    <p:animScale>
                                      <p:cBhvr>
                                        <p:cTn id="75" dur="166" decel="50000">
                                          <p:stCondLst>
                                            <p:cond delay="1668"/>
                                          </p:stCondLst>
                                        </p:cTn>
                                        <p:tgtEl>
                                          <p:spTgt spid="5"/>
                                        </p:tgtEl>
                                      </p:cBhvr>
                                      <p:to x="100000" y="100000"/>
                                    </p:animScale>
                                    <p:animScale>
                                      <p:cBhvr>
                                        <p:cTn id="76" dur="26">
                                          <p:stCondLst>
                                            <p:cond delay="1808"/>
                                          </p:stCondLst>
                                        </p:cTn>
                                        <p:tgtEl>
                                          <p:spTgt spid="5"/>
                                        </p:tgtEl>
                                      </p:cBhvr>
                                      <p:to x="100000" y="95000"/>
                                    </p:animScale>
                                    <p:animScale>
                                      <p:cBhvr>
                                        <p:cTn id="77"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build="p"/>
      <p:bldP spid="5" grpId="0" animBg="1"/>
    </p:bldLst>
  </p:timing>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0532" name="Rectangle 3"/>
          <p:cNvSpPr>
            <a:spLocks noGrp="1" noChangeArrowheads="1"/>
          </p:cNvSpPr>
          <p:nvPr>
            <p:ph type="body" idx="4294967295"/>
          </p:nvPr>
        </p:nvSpPr>
        <p:spPr>
          <a:xfrm>
            <a:off x="341267" y="3135653"/>
            <a:ext cx="4951568" cy="3174738"/>
          </a:xfrm>
        </p:spPr>
        <p:txBody>
          <a:bodyPr>
            <a:noAutofit/>
          </a:bodyPr>
          <a:lstStyle/>
          <a:p>
            <a:pPr marL="0" indent="0">
              <a:spcBef>
                <a:spcPct val="0"/>
              </a:spcBef>
              <a:buNone/>
            </a:pPr>
            <a:r>
              <a:rPr lang="zh-CN" altLang="en-US" noProof="1"/>
              <a:t>            ① </a:t>
            </a:r>
            <a:r>
              <a:rPr lang="en-US" altLang="zh-CN" noProof="1"/>
              <a:t>S	      P(</a:t>
            </a:r>
            <a:r>
              <a:rPr lang="zh-CN" altLang="en-US" noProof="1"/>
              <a:t>附加前提</a:t>
            </a:r>
            <a:r>
              <a:rPr lang="en-US" altLang="zh-CN" noProof="1"/>
              <a:t>)</a:t>
            </a:r>
            <a:endParaRPr lang="en-US" altLang="zh-CN" noProof="1"/>
          </a:p>
          <a:p>
            <a:pPr marL="0" indent="0" algn="r">
              <a:spcBef>
                <a:spcPct val="0"/>
              </a:spcBef>
              <a:buNone/>
            </a:pPr>
            <a:r>
              <a:rPr lang="en-US" altLang="zh-CN" noProof="1"/>
              <a:t>           ② ¬(¬S))	          T</a:t>
            </a:r>
            <a:r>
              <a:rPr lang="zh-CN" altLang="en-US" noProof="1"/>
              <a:t>，①，</a:t>
            </a:r>
            <a:r>
              <a:rPr lang="en-US" altLang="zh-CN" noProof="1"/>
              <a:t>E</a:t>
            </a:r>
            <a:endParaRPr lang="en-US" altLang="zh-CN" noProof="1"/>
          </a:p>
          <a:p>
            <a:pPr marL="0" indent="0" algn="r">
              <a:spcBef>
                <a:spcPct val="0"/>
              </a:spcBef>
              <a:buNone/>
            </a:pPr>
            <a:r>
              <a:rPr lang="en-US" altLang="zh-CN" noProof="1"/>
              <a:t>③ P∨¬S        	           P</a:t>
            </a:r>
            <a:endParaRPr lang="en-US" altLang="zh-CN" noProof="1"/>
          </a:p>
          <a:p>
            <a:pPr marL="0" indent="0" algn="r">
              <a:spcBef>
                <a:spcPct val="0"/>
              </a:spcBef>
              <a:buNone/>
            </a:pPr>
            <a:r>
              <a:rPr lang="en-US" altLang="zh-CN" noProof="1"/>
              <a:t> ④ P             T</a:t>
            </a:r>
            <a:r>
              <a:rPr lang="zh-CN" altLang="en-US" noProof="1"/>
              <a:t>，②，③，</a:t>
            </a:r>
            <a:r>
              <a:rPr lang="en-US" altLang="zh-CN" noProof="1"/>
              <a:t>I</a:t>
            </a:r>
            <a:endParaRPr lang="en-US" altLang="zh-CN" noProof="1"/>
          </a:p>
          <a:p>
            <a:pPr marL="0" indent="0" algn="r">
              <a:spcBef>
                <a:spcPct val="0"/>
              </a:spcBef>
              <a:buNone/>
            </a:pPr>
            <a:r>
              <a:rPr lang="en-US" altLang="zh-CN" noProof="1"/>
              <a:t>⑤ P→(Q→R)                P</a:t>
            </a:r>
            <a:endParaRPr lang="en-US" altLang="zh-CN" noProof="1"/>
          </a:p>
        </p:txBody>
      </p:sp>
      <mc:AlternateContent xmlns:mc="http://schemas.openxmlformats.org/markup-compatibility/2006">
        <mc:Choice xmlns:a14="http://schemas.microsoft.com/office/drawing/2010/main" Requires="a14">
          <p:sp>
            <p:nvSpPr>
              <p:cNvPr id="150533" name="Rectangle 4"/>
              <p:cNvSpPr>
                <a:spLocks noChangeArrowheads="1"/>
              </p:cNvSpPr>
              <p:nvPr/>
            </p:nvSpPr>
            <p:spPr bwMode="auto">
              <a:xfrm>
                <a:off x="330476" y="1003187"/>
                <a:ext cx="10836575" cy="1133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50000"/>
                  </a:lnSpc>
                  <a:spcBef>
                    <a:spcPct val="0"/>
                  </a:spcBef>
                  <a:buClrTx/>
                  <a:buNone/>
                  <a:defRPr/>
                </a:pPr>
                <a:r>
                  <a:rPr lang="zh-CN" altLang="en-US" sz="2400" dirty="0">
                    <a:solidFill>
                      <a:srgbClr val="C00000"/>
                    </a:solidFill>
                    <a:latin typeface="微软雅黑" panose="020B0503020204020204" pitchFamily="34" charset="-122"/>
                    <a:ea typeface="微软雅黑" panose="020B0503020204020204" pitchFamily="34" charset="-122"/>
                  </a:rPr>
                  <a:t>例</a:t>
                </a:r>
                <a:r>
                  <a:rPr lang="en-US" altLang="zh-CN" sz="2400" dirty="0">
                    <a:solidFill>
                      <a:srgbClr val="C00000"/>
                    </a:solidFill>
                    <a:latin typeface="微软雅黑" panose="020B0503020204020204" pitchFamily="34" charset="-122"/>
                    <a:ea typeface="微软雅黑" panose="020B0503020204020204" pitchFamily="34" charset="-122"/>
                  </a:rPr>
                  <a:t>2.33  </a:t>
                </a:r>
                <a:r>
                  <a:rPr lang="zh-CN" altLang="en-US" sz="2400" dirty="0">
                    <a:latin typeface="微软雅黑" panose="020B0503020204020204" pitchFamily="34" charset="-122"/>
                    <a:ea typeface="微软雅黑" panose="020B0503020204020204" pitchFamily="34" charset="-122"/>
                  </a:rPr>
                  <a:t>设前提集合</a:t>
                </a:r>
                <a:r>
                  <a:rPr lang="en-US" altLang="zh-CN" sz="2400" dirty="0">
                    <a:latin typeface="微软雅黑" panose="020B0503020204020204" pitchFamily="34" charset="-122"/>
                    <a:ea typeface="微软雅黑" panose="020B0503020204020204" pitchFamily="34" charset="-122"/>
                  </a:rPr>
                  <a:t>Г={P∨¬S</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P→(Q→R)</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Q}</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公式</a:t>
                </a:r>
                <a:r>
                  <a:rPr lang="en-US" altLang="zh-CN" sz="2400" dirty="0">
                    <a:latin typeface="微软雅黑" panose="020B0503020204020204" pitchFamily="34" charset="-122"/>
                    <a:ea typeface="微软雅黑" panose="020B0503020204020204" pitchFamily="34" charset="-122"/>
                  </a:rPr>
                  <a:t>G=</a:t>
                </a:r>
                <a14:m>
                  <m:oMath xmlns:m="http://schemas.openxmlformats.org/officeDocument/2006/math">
                    <m:r>
                      <a:rPr lang="en-US" altLang="zh-CN" sz="2400">
                        <a:latin typeface="Cambria Math" panose="02040503050406030204" pitchFamily="18" charset="0"/>
                        <a:ea typeface="+mn-ea"/>
                      </a:rPr>
                      <m:t>¬</m:t>
                    </m:r>
                  </m:oMath>
                </a14:m>
                <a:r>
                  <a:rPr lang="en-US" altLang="zh-CN" sz="2400" dirty="0">
                    <a:latin typeface="微软雅黑" panose="020B0503020204020204" pitchFamily="34" charset="-122"/>
                    <a:ea typeface="微软雅黑" panose="020B0503020204020204" pitchFamily="34" charset="-122"/>
                  </a:rPr>
                  <a:t>S</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R</a:t>
                </a:r>
                <a:r>
                  <a:rPr lang="zh-CN"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algn="l" defTabSz="1219200">
                  <a:lnSpc>
                    <a:spcPct val="150000"/>
                  </a:lnSpc>
                  <a:spcBef>
                    <a:spcPct val="0"/>
                  </a:spcBef>
                  <a:buClrTx/>
                  <a:buNone/>
                  <a:defRPr/>
                </a:pPr>
                <a:r>
                  <a:rPr lang="zh-CN" altLang="en-US" sz="2400" dirty="0">
                    <a:solidFill>
                      <a:prstClr val="black"/>
                    </a:solidFill>
                    <a:latin typeface="微软雅黑" panose="020B0503020204020204" pitchFamily="34" charset="-122"/>
                    <a:ea typeface="微软雅黑" panose="020B0503020204020204" pitchFamily="34" charset="-122"/>
                  </a:rPr>
                  <a:t>证    明  </a:t>
                </a:r>
                <a:r>
                  <a:rPr lang="en-US" altLang="zh-CN" sz="2400" dirty="0">
                    <a:latin typeface="微软雅黑" panose="020B0503020204020204" pitchFamily="34" charset="-122"/>
                    <a:ea typeface="微软雅黑" panose="020B0503020204020204" pitchFamily="34" charset="-122"/>
                  </a:rPr>
                  <a:t>Г</a:t>
                </a:r>
                <a:r>
                  <a:rPr lang="en-US" altLang="en-US" sz="2400" noProof="1">
                    <a:latin typeface="微软雅黑" panose="020B0503020204020204" pitchFamily="34" charset="-122"/>
                    <a:ea typeface="微软雅黑" panose="020B0503020204020204" pitchFamily="34" charset="-122"/>
                    <a:sym typeface="Symbol" panose="05050102010706020507" pitchFamily="18" charset="2"/>
                  </a:rPr>
                  <a:t></a:t>
                </a:r>
                <a:r>
                  <a:rPr lang="en-US" altLang="en-US" sz="2400" noProof="1">
                    <a:latin typeface="微软雅黑" panose="020B0503020204020204" pitchFamily="34" charset="-122"/>
                    <a:ea typeface="微软雅黑" panose="020B0503020204020204" pitchFamily="34" charset="-122"/>
                  </a:rPr>
                  <a:t>G。</a:t>
                </a:r>
                <a:endParaRPr lang="zh-CN" altLang="en-US" sz="2400" dirty="0">
                  <a:latin typeface="微软雅黑" panose="020B0503020204020204" pitchFamily="34" charset="-122"/>
                  <a:ea typeface="微软雅黑" panose="020B0503020204020204" pitchFamily="34" charset="-122"/>
                </a:endParaRPr>
              </a:p>
            </p:txBody>
          </p:sp>
        </mc:Choice>
        <mc:Fallback>
          <p:sp>
            <p:nvSpPr>
              <p:cNvPr id="150533" name="Rectangle 4"/>
              <p:cNvSpPr>
                <a:spLocks noRot="1" noChangeAspect="1" noMove="1" noResize="1" noEditPoints="1" noAdjustHandles="1" noChangeArrowheads="1" noChangeShapeType="1" noTextEdit="1"/>
              </p:cNvSpPr>
              <p:nvPr/>
            </p:nvSpPr>
            <p:spPr bwMode="auto">
              <a:xfrm>
                <a:off x="330476" y="1003187"/>
                <a:ext cx="10836575" cy="1133380"/>
              </a:xfrm>
              <a:prstGeom prst="rect">
                <a:avLst/>
              </a:prstGeom>
              <a:blipFill rotWithShape="1">
                <a:blip r:embed="rId1"/>
                <a:stretch>
                  <a:fillRect l="-3" t="-46" r="5" b="-80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Rectangle 2"/>
          <p:cNvSpPr txBox="1">
            <a:spLocks noChangeArrowheads="1"/>
          </p:cNvSpPr>
          <p:nvPr/>
        </p:nvSpPr>
        <p:spPr>
          <a:xfrm>
            <a:off x="716683" y="110126"/>
            <a:ext cx="8064034" cy="923872"/>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defRPr/>
            </a:pPr>
            <a:r>
              <a:rPr lang="zh-CN" altLang="en-US" sz="2200" dirty="0">
                <a:solidFill>
                  <a:prstClr val="white"/>
                </a:solidFill>
              </a:rPr>
              <a:t>例</a:t>
            </a:r>
            <a:r>
              <a:rPr lang="en-US" altLang="zh-CN" sz="2200" dirty="0">
                <a:solidFill>
                  <a:prstClr val="white"/>
                </a:solidFill>
              </a:rPr>
              <a:t>2.33 </a:t>
            </a:r>
            <a:endParaRPr lang="en-US" altLang="zh-CN" sz="2200" dirty="0">
              <a:solidFill>
                <a:prstClr val="white"/>
              </a:solidFill>
            </a:endParaRPr>
          </a:p>
        </p:txBody>
      </p:sp>
      <p:sp>
        <p:nvSpPr>
          <p:cNvPr id="7" name="Rectangle 3"/>
          <p:cNvSpPr txBox="1">
            <a:spLocks noChangeArrowheads="1"/>
          </p:cNvSpPr>
          <p:nvPr/>
        </p:nvSpPr>
        <p:spPr>
          <a:xfrm>
            <a:off x="6902463" y="3199463"/>
            <a:ext cx="5083603" cy="3047118"/>
          </a:xfrm>
          <a:prstGeom prst="rect">
            <a:avLst/>
          </a:prstGeom>
        </p:spPr>
        <p:txBody>
          <a:bodyPr vert="horz" lIns="121882" tIns="60940" rIns="121882" bIns="60940" rtlCol="0">
            <a:noAutofit/>
          </a:bodyPr>
          <a:lstStyle>
            <a:lvl1pPr marL="457200" indent="-457200" algn="l" defTabSz="1219835" rtl="0" eaLnBrk="1" latinLnBrk="0" hangingPunct="1">
              <a:lnSpc>
                <a:spcPct val="150000"/>
              </a:lnSpc>
              <a:spcBef>
                <a:spcPts val="0"/>
              </a:spcBef>
              <a:buSzPct val="80000"/>
              <a:buFont typeface="Wingdings" panose="05000000000000000000" pitchFamily="2" charset="2"/>
              <a:buChar char="l"/>
              <a:defRPr sz="2400" b="1" kern="1200">
                <a:solidFill>
                  <a:schemeClr val="tx1"/>
                </a:solidFill>
                <a:latin typeface="+mn-ea"/>
                <a:ea typeface="+mn-ea"/>
                <a:cs typeface="+mn-cs"/>
              </a:defRPr>
            </a:lvl1pPr>
            <a:lvl2pPr marL="991235" indent="-381000" algn="l" defTabSz="1219835" rtl="0" eaLnBrk="1" latinLnBrk="0" hangingPunct="1">
              <a:lnSpc>
                <a:spcPct val="150000"/>
              </a:lnSpc>
              <a:spcBef>
                <a:spcPct val="20000"/>
              </a:spcBef>
              <a:buFont typeface="Arial" panose="020B0604020202020204" pitchFamily="34" charset="0"/>
              <a:buChar char="–"/>
              <a:defRPr sz="2400" b="1"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3pPr>
            <a:lvl4pPr marL="2134235"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4pPr>
            <a:lvl5pPr marL="2744470"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defTabSz="1219200">
              <a:spcBef>
                <a:spcPct val="0"/>
              </a:spcBef>
              <a:buNone/>
              <a:defRPr/>
            </a:pPr>
            <a:r>
              <a:rPr lang="en-US" altLang="zh-CN" sz="2400" noProof="1">
                <a:solidFill>
                  <a:prstClr val="black"/>
                </a:solidFill>
                <a:latin typeface="微软雅黑" panose="020B0503020204020204" pitchFamily="34" charset="-122"/>
                <a:ea typeface="微软雅黑" panose="020B0503020204020204" pitchFamily="34" charset="-122"/>
              </a:rPr>
              <a:t>⑥ Q→R              	T</a:t>
            </a:r>
            <a:r>
              <a:rPr lang="zh-CN" altLang="en-US" sz="2400" noProof="1">
                <a:solidFill>
                  <a:prstClr val="black"/>
                </a:solidFill>
                <a:latin typeface="微软雅黑" panose="020B0503020204020204" pitchFamily="34" charset="-122"/>
                <a:ea typeface="微软雅黑" panose="020B0503020204020204" pitchFamily="34" charset="-122"/>
              </a:rPr>
              <a:t>，④，⑤，</a:t>
            </a:r>
            <a:r>
              <a:rPr lang="en-US" altLang="zh-CN" sz="2400" noProof="1">
                <a:solidFill>
                  <a:prstClr val="black"/>
                </a:solidFill>
                <a:latin typeface="微软雅黑" panose="020B0503020204020204" pitchFamily="34" charset="-122"/>
                <a:ea typeface="微软雅黑" panose="020B0503020204020204" pitchFamily="34" charset="-122"/>
              </a:rPr>
              <a:t>I</a:t>
            </a:r>
            <a:endParaRPr lang="en-US" altLang="zh-CN" sz="2400" noProof="1">
              <a:solidFill>
                <a:prstClr val="black"/>
              </a:solidFill>
              <a:latin typeface="微软雅黑" panose="020B0503020204020204" pitchFamily="34" charset="-122"/>
              <a:ea typeface="微软雅黑" panose="020B0503020204020204" pitchFamily="34" charset="-122"/>
            </a:endParaRPr>
          </a:p>
          <a:p>
            <a:pPr marL="0" indent="0" defTabSz="1219200">
              <a:spcBef>
                <a:spcPct val="0"/>
              </a:spcBef>
              <a:buNone/>
              <a:defRPr/>
            </a:pPr>
            <a:r>
              <a:rPr lang="en-US" altLang="zh-CN" sz="2400" noProof="1">
                <a:solidFill>
                  <a:prstClr val="black"/>
                </a:solidFill>
                <a:latin typeface="微软雅黑" panose="020B0503020204020204" pitchFamily="34" charset="-122"/>
                <a:ea typeface="微软雅黑" panose="020B0503020204020204" pitchFamily="34" charset="-122"/>
              </a:rPr>
              <a:t>⑦ Q                    P</a:t>
            </a:r>
            <a:endParaRPr lang="en-US" altLang="zh-CN" sz="2400" noProof="1">
              <a:solidFill>
                <a:prstClr val="black"/>
              </a:solidFill>
              <a:latin typeface="微软雅黑" panose="020B0503020204020204" pitchFamily="34" charset="-122"/>
              <a:ea typeface="微软雅黑" panose="020B0503020204020204" pitchFamily="34" charset="-122"/>
            </a:endParaRPr>
          </a:p>
          <a:p>
            <a:pPr marL="0" indent="0" defTabSz="1219200">
              <a:spcBef>
                <a:spcPct val="0"/>
              </a:spcBef>
              <a:buNone/>
              <a:defRPr/>
            </a:pPr>
            <a:r>
              <a:rPr lang="en-US" altLang="zh-CN" sz="2400" noProof="1">
                <a:solidFill>
                  <a:prstClr val="black"/>
                </a:solidFill>
                <a:latin typeface="微软雅黑" panose="020B0503020204020204" pitchFamily="34" charset="-122"/>
                <a:ea typeface="微软雅黑" panose="020B0503020204020204" pitchFamily="34" charset="-122"/>
              </a:rPr>
              <a:t>⑧ R                    	T</a:t>
            </a:r>
            <a:r>
              <a:rPr lang="zh-CN" altLang="en-US" sz="2400" noProof="1">
                <a:solidFill>
                  <a:prstClr val="black"/>
                </a:solidFill>
                <a:latin typeface="微软雅黑" panose="020B0503020204020204" pitchFamily="34" charset="-122"/>
                <a:ea typeface="微软雅黑" panose="020B0503020204020204" pitchFamily="34" charset="-122"/>
              </a:rPr>
              <a:t>，⑥，⑦，</a:t>
            </a:r>
            <a:r>
              <a:rPr lang="en-US" altLang="zh-CN" sz="2400" noProof="1">
                <a:solidFill>
                  <a:prstClr val="black"/>
                </a:solidFill>
                <a:latin typeface="微软雅黑" panose="020B0503020204020204" pitchFamily="34" charset="-122"/>
                <a:ea typeface="微软雅黑" panose="020B0503020204020204" pitchFamily="34" charset="-122"/>
              </a:rPr>
              <a:t>I</a:t>
            </a:r>
            <a:endParaRPr lang="en-US" altLang="zh-CN" sz="2400" noProof="1">
              <a:solidFill>
                <a:prstClr val="black"/>
              </a:solidFill>
              <a:latin typeface="微软雅黑" panose="020B0503020204020204" pitchFamily="34" charset="-122"/>
              <a:ea typeface="微软雅黑" panose="020B0503020204020204" pitchFamily="34" charset="-122"/>
            </a:endParaRPr>
          </a:p>
          <a:p>
            <a:pPr marL="0" indent="0" defTabSz="1219200">
              <a:spcBef>
                <a:spcPct val="0"/>
              </a:spcBef>
              <a:buNone/>
              <a:defRPr/>
            </a:pPr>
            <a:r>
              <a:rPr lang="en-US" altLang="zh-CN" sz="2400" noProof="1">
                <a:solidFill>
                  <a:prstClr val="black"/>
                </a:solidFill>
                <a:latin typeface="微软雅黑" panose="020B0503020204020204" pitchFamily="34" charset="-122"/>
                <a:ea typeface="微软雅黑" panose="020B0503020204020204" pitchFamily="34" charset="-122"/>
              </a:rPr>
              <a:t>⑨ S→R               CP</a:t>
            </a:r>
            <a:r>
              <a:rPr lang="zh-CN" altLang="en-US" sz="2400" noProof="1">
                <a:solidFill>
                  <a:prstClr val="black"/>
                </a:solidFill>
                <a:latin typeface="微软雅黑" panose="020B0503020204020204" pitchFamily="34" charset="-122"/>
                <a:ea typeface="微软雅黑" panose="020B0503020204020204" pitchFamily="34" charset="-122"/>
              </a:rPr>
              <a:t>，①，⑧</a:t>
            </a:r>
            <a:endParaRPr lang="en-US" altLang="zh-CN" sz="2400" noProof="1">
              <a:solidFill>
                <a:prstClr val="black"/>
              </a:solidFill>
              <a:latin typeface="微软雅黑" panose="020B0503020204020204" pitchFamily="34" charset="-122"/>
              <a:ea typeface="微软雅黑" panose="020B0503020204020204" pitchFamily="34" charset="-122"/>
            </a:endParaRPr>
          </a:p>
          <a:p>
            <a:pPr marL="0" indent="0" defTabSz="1219200">
              <a:spcBef>
                <a:spcPct val="0"/>
              </a:spcBef>
              <a:buNone/>
              <a:defRPr/>
            </a:pPr>
            <a:r>
              <a:rPr lang="en-US" altLang="zh-CN" sz="2400" noProof="1">
                <a:solidFill>
                  <a:prstClr val="black"/>
                </a:solidFill>
                <a:latin typeface="微软雅黑" panose="020B0503020204020204" pitchFamily="34" charset="-122"/>
                <a:ea typeface="微软雅黑" panose="020B0503020204020204" pitchFamily="34" charset="-122"/>
              </a:rPr>
              <a:t>⑩ ¬S∨R             	T</a:t>
            </a:r>
            <a:r>
              <a:rPr lang="zh-CN" altLang="en-US" sz="2400" noProof="1">
                <a:solidFill>
                  <a:prstClr val="black"/>
                </a:solidFill>
                <a:latin typeface="微软雅黑" panose="020B0503020204020204" pitchFamily="34" charset="-122"/>
                <a:ea typeface="微软雅黑" panose="020B0503020204020204" pitchFamily="34" charset="-122"/>
              </a:rPr>
              <a:t>，⑨，</a:t>
            </a:r>
            <a:r>
              <a:rPr lang="en-US" altLang="zh-CN" sz="2400" noProof="1">
                <a:solidFill>
                  <a:prstClr val="black"/>
                </a:solidFill>
                <a:latin typeface="微软雅黑" panose="020B0503020204020204" pitchFamily="34" charset="-122"/>
                <a:ea typeface="微软雅黑" panose="020B0503020204020204" pitchFamily="34" charset="-122"/>
              </a:rPr>
              <a:t>E</a:t>
            </a:r>
            <a:endParaRPr lang="en-US" altLang="zh-CN" sz="2400" noProof="1">
              <a:solidFill>
                <a:prstClr val="black"/>
              </a:solidFill>
              <a:latin typeface="微软雅黑" panose="020B0503020204020204" pitchFamily="34" charset="-122"/>
              <a:ea typeface="微软雅黑" panose="020B0503020204020204" pitchFamily="34" charset="-122"/>
            </a:endParaRPr>
          </a:p>
        </p:txBody>
      </p:sp>
      <p:sp>
        <p:nvSpPr>
          <p:cNvPr id="8" name="Rectangle 4"/>
          <p:cNvSpPr>
            <a:spLocks noChangeArrowheads="1"/>
          </p:cNvSpPr>
          <p:nvPr/>
        </p:nvSpPr>
        <p:spPr bwMode="auto">
          <a:xfrm>
            <a:off x="330476" y="2459677"/>
            <a:ext cx="10836575" cy="57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50000"/>
              </a:lnSpc>
              <a:spcBef>
                <a:spcPct val="0"/>
              </a:spcBef>
              <a:buClrTx/>
              <a:buNone/>
              <a:defRPr/>
            </a:pPr>
            <a:r>
              <a:rPr lang="zh-CN" altLang="en-US" sz="2400" noProof="1">
                <a:solidFill>
                  <a:srgbClr val="C00000"/>
                </a:solidFill>
                <a:latin typeface="微软雅黑" panose="020B0503020204020204" pitchFamily="34" charset="-122"/>
                <a:ea typeface="微软雅黑" panose="020B0503020204020204" pitchFamily="34" charset="-122"/>
              </a:rPr>
              <a:t>证明 </a:t>
            </a:r>
            <a:r>
              <a:rPr lang="zh-CN" altLang="en-US" sz="2400" dirty="0">
                <a:solidFill>
                  <a:srgbClr val="C00000"/>
                </a:solidFill>
                <a:latin typeface="微软雅黑" panose="020B0503020204020204" pitchFamily="34" charset="-122"/>
                <a:ea typeface="微软雅黑" panose="020B0503020204020204" pitchFamily="34" charset="-122"/>
              </a:rPr>
              <a:t>（方法一</a:t>
            </a:r>
            <a:r>
              <a:rPr lang="en-US" altLang="zh-CN" sz="2400" dirty="0">
                <a:solidFill>
                  <a:srgbClr val="C00000"/>
                </a:solidFill>
                <a:latin typeface="微软雅黑" panose="020B0503020204020204" pitchFamily="34" charset="-122"/>
                <a:ea typeface="微软雅黑" panose="020B0503020204020204" pitchFamily="34" charset="-122"/>
              </a:rPr>
              <a:t>——CP</a:t>
            </a:r>
            <a:r>
              <a:rPr lang="zh-CN" altLang="en-US" sz="2400" dirty="0">
                <a:solidFill>
                  <a:srgbClr val="C00000"/>
                </a:solidFill>
                <a:latin typeface="微软雅黑" panose="020B0503020204020204" pitchFamily="34" charset="-122"/>
                <a:ea typeface="微软雅黑" panose="020B0503020204020204" pitchFamily="34" charset="-122"/>
              </a:rPr>
              <a:t>规则证明方法）</a:t>
            </a:r>
            <a:endParaRPr lang="zh-CN" altLang="en-US" sz="2400" dirty="0">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0533">
                                            <p:txEl>
                                              <p:pRg st="0" end="0"/>
                                            </p:txEl>
                                          </p:spTgt>
                                        </p:tgtEl>
                                        <p:attrNameLst>
                                          <p:attrName>style.visibility</p:attrName>
                                        </p:attrNameLst>
                                      </p:cBhvr>
                                      <p:to>
                                        <p:strVal val="visible"/>
                                      </p:to>
                                    </p:set>
                                    <p:anim calcmode="lin" valueType="num">
                                      <p:cBhvr additive="base">
                                        <p:cTn id="7" dur="500" fill="hold"/>
                                        <p:tgtEl>
                                          <p:spTgt spid="15053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05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0533">
                                            <p:txEl>
                                              <p:pRg st="1" end="1"/>
                                            </p:txEl>
                                          </p:spTgt>
                                        </p:tgtEl>
                                        <p:attrNameLst>
                                          <p:attrName>style.visibility</p:attrName>
                                        </p:attrNameLst>
                                      </p:cBhvr>
                                      <p:to>
                                        <p:strVal val="visible"/>
                                      </p:to>
                                    </p:set>
                                    <p:anim calcmode="lin" valueType="num">
                                      <p:cBhvr additive="base">
                                        <p:cTn id="13" dur="500" fill="hold"/>
                                        <p:tgtEl>
                                          <p:spTgt spid="15053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0533">
                                            <p:txEl>
                                              <p:pRg st="1" end="1"/>
                                            </p:txEl>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 calcmode="lin" valueType="num">
                                      <p:cBhvr additive="base">
                                        <p:cTn id="18"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6" fill="hold" grpId="0" nodeType="clickEffect">
                                  <p:stCondLst>
                                    <p:cond delay="0"/>
                                  </p:stCondLst>
                                  <p:childTnLst>
                                    <p:set>
                                      <p:cBhvr>
                                        <p:cTn id="23" dur="1" fill="hold">
                                          <p:stCondLst>
                                            <p:cond delay="0"/>
                                          </p:stCondLst>
                                        </p:cTn>
                                        <p:tgtEl>
                                          <p:spTgt spid="150532">
                                            <p:txEl>
                                              <p:pRg st="0" end="0"/>
                                            </p:txEl>
                                          </p:spTgt>
                                        </p:tgtEl>
                                        <p:attrNameLst>
                                          <p:attrName>style.visibility</p:attrName>
                                        </p:attrNameLst>
                                      </p:cBhvr>
                                      <p:to>
                                        <p:strVal val="visible"/>
                                      </p:to>
                                    </p:set>
                                    <p:anim calcmode="lin" valueType="num">
                                      <p:cBhvr additive="base">
                                        <p:cTn id="24" dur="500" fill="hold"/>
                                        <p:tgtEl>
                                          <p:spTgt spid="15053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5053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6" fill="hold" grpId="0" nodeType="clickEffect">
                                  <p:stCondLst>
                                    <p:cond delay="0"/>
                                  </p:stCondLst>
                                  <p:childTnLst>
                                    <p:set>
                                      <p:cBhvr>
                                        <p:cTn id="29" dur="1" fill="hold">
                                          <p:stCondLst>
                                            <p:cond delay="0"/>
                                          </p:stCondLst>
                                        </p:cTn>
                                        <p:tgtEl>
                                          <p:spTgt spid="150532">
                                            <p:txEl>
                                              <p:pRg st="1" end="1"/>
                                            </p:txEl>
                                          </p:spTgt>
                                        </p:tgtEl>
                                        <p:attrNameLst>
                                          <p:attrName>style.visibility</p:attrName>
                                        </p:attrNameLst>
                                      </p:cBhvr>
                                      <p:to>
                                        <p:strVal val="visible"/>
                                      </p:to>
                                    </p:set>
                                    <p:anim calcmode="lin" valueType="num">
                                      <p:cBhvr additive="base">
                                        <p:cTn id="30" dur="500" fill="hold"/>
                                        <p:tgtEl>
                                          <p:spTgt spid="150532">
                                            <p:txEl>
                                              <p:pRg st="1" end="1"/>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5053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6" fill="hold" grpId="0" nodeType="clickEffect">
                                  <p:stCondLst>
                                    <p:cond delay="0"/>
                                  </p:stCondLst>
                                  <p:childTnLst>
                                    <p:set>
                                      <p:cBhvr>
                                        <p:cTn id="35" dur="1" fill="hold">
                                          <p:stCondLst>
                                            <p:cond delay="0"/>
                                          </p:stCondLst>
                                        </p:cTn>
                                        <p:tgtEl>
                                          <p:spTgt spid="150532">
                                            <p:txEl>
                                              <p:pRg st="2" end="2"/>
                                            </p:txEl>
                                          </p:spTgt>
                                        </p:tgtEl>
                                        <p:attrNameLst>
                                          <p:attrName>style.visibility</p:attrName>
                                        </p:attrNameLst>
                                      </p:cBhvr>
                                      <p:to>
                                        <p:strVal val="visible"/>
                                      </p:to>
                                    </p:set>
                                    <p:anim calcmode="lin" valueType="num">
                                      <p:cBhvr additive="base">
                                        <p:cTn id="36" dur="500" fill="hold"/>
                                        <p:tgtEl>
                                          <p:spTgt spid="150532">
                                            <p:txEl>
                                              <p:pRg st="2" end="2"/>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15053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6" fill="hold" grpId="0" nodeType="clickEffect">
                                  <p:stCondLst>
                                    <p:cond delay="0"/>
                                  </p:stCondLst>
                                  <p:childTnLst>
                                    <p:set>
                                      <p:cBhvr>
                                        <p:cTn id="41" dur="1" fill="hold">
                                          <p:stCondLst>
                                            <p:cond delay="0"/>
                                          </p:stCondLst>
                                        </p:cTn>
                                        <p:tgtEl>
                                          <p:spTgt spid="150532">
                                            <p:txEl>
                                              <p:pRg st="3" end="3"/>
                                            </p:txEl>
                                          </p:spTgt>
                                        </p:tgtEl>
                                        <p:attrNameLst>
                                          <p:attrName>style.visibility</p:attrName>
                                        </p:attrNameLst>
                                      </p:cBhvr>
                                      <p:to>
                                        <p:strVal val="visible"/>
                                      </p:to>
                                    </p:set>
                                    <p:anim calcmode="lin" valueType="num">
                                      <p:cBhvr additive="base">
                                        <p:cTn id="42" dur="500" fill="hold"/>
                                        <p:tgtEl>
                                          <p:spTgt spid="150532">
                                            <p:txEl>
                                              <p:pRg st="3" end="3"/>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15053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6" fill="hold" grpId="0" nodeType="clickEffect">
                                  <p:stCondLst>
                                    <p:cond delay="0"/>
                                  </p:stCondLst>
                                  <p:childTnLst>
                                    <p:set>
                                      <p:cBhvr>
                                        <p:cTn id="47" dur="1" fill="hold">
                                          <p:stCondLst>
                                            <p:cond delay="0"/>
                                          </p:stCondLst>
                                        </p:cTn>
                                        <p:tgtEl>
                                          <p:spTgt spid="150532">
                                            <p:txEl>
                                              <p:pRg st="4" end="4"/>
                                            </p:txEl>
                                          </p:spTgt>
                                        </p:tgtEl>
                                        <p:attrNameLst>
                                          <p:attrName>style.visibility</p:attrName>
                                        </p:attrNameLst>
                                      </p:cBhvr>
                                      <p:to>
                                        <p:strVal val="visible"/>
                                      </p:to>
                                    </p:set>
                                    <p:anim calcmode="lin" valueType="num">
                                      <p:cBhvr additive="base">
                                        <p:cTn id="48" dur="500" fill="hold"/>
                                        <p:tgtEl>
                                          <p:spTgt spid="150532">
                                            <p:txEl>
                                              <p:pRg st="4" end="4"/>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15053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6" fill="hold" grpId="0" nodeType="clickEffect">
                                  <p:stCondLst>
                                    <p:cond delay="0"/>
                                  </p:stCondLst>
                                  <p:childTnLst>
                                    <p:set>
                                      <p:cBhvr>
                                        <p:cTn id="53" dur="1" fill="hold">
                                          <p:stCondLst>
                                            <p:cond delay="0"/>
                                          </p:stCondLst>
                                        </p:cTn>
                                        <p:tgtEl>
                                          <p:spTgt spid="7">
                                            <p:txEl>
                                              <p:pRg st="0" end="0"/>
                                            </p:txEl>
                                          </p:spTgt>
                                        </p:tgtEl>
                                        <p:attrNameLst>
                                          <p:attrName>style.visibility</p:attrName>
                                        </p:attrNameLst>
                                      </p:cBhvr>
                                      <p:to>
                                        <p:strVal val="visible"/>
                                      </p:to>
                                    </p:set>
                                    <p:anim calcmode="lin" valueType="num">
                                      <p:cBhvr additive="base">
                                        <p:cTn id="54"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6" fill="hold" grpId="0" nodeType="clickEffect">
                                  <p:stCondLst>
                                    <p:cond delay="0"/>
                                  </p:stCondLst>
                                  <p:childTnLst>
                                    <p:set>
                                      <p:cBhvr>
                                        <p:cTn id="59" dur="1" fill="hold">
                                          <p:stCondLst>
                                            <p:cond delay="0"/>
                                          </p:stCondLst>
                                        </p:cTn>
                                        <p:tgtEl>
                                          <p:spTgt spid="7">
                                            <p:txEl>
                                              <p:pRg st="1" end="1"/>
                                            </p:txEl>
                                          </p:spTgt>
                                        </p:tgtEl>
                                        <p:attrNameLst>
                                          <p:attrName>style.visibility</p:attrName>
                                        </p:attrNameLst>
                                      </p:cBhvr>
                                      <p:to>
                                        <p:strVal val="visible"/>
                                      </p:to>
                                    </p:set>
                                    <p:anim calcmode="lin" valueType="num">
                                      <p:cBhvr additive="base">
                                        <p:cTn id="60" dur="5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6" fill="hold" grpId="0" nodeType="clickEffect">
                                  <p:stCondLst>
                                    <p:cond delay="0"/>
                                  </p:stCondLst>
                                  <p:childTnLst>
                                    <p:set>
                                      <p:cBhvr>
                                        <p:cTn id="65" dur="1" fill="hold">
                                          <p:stCondLst>
                                            <p:cond delay="0"/>
                                          </p:stCondLst>
                                        </p:cTn>
                                        <p:tgtEl>
                                          <p:spTgt spid="7">
                                            <p:txEl>
                                              <p:pRg st="2" end="2"/>
                                            </p:txEl>
                                          </p:spTgt>
                                        </p:tgtEl>
                                        <p:attrNameLst>
                                          <p:attrName>style.visibility</p:attrName>
                                        </p:attrNameLst>
                                      </p:cBhvr>
                                      <p:to>
                                        <p:strVal val="visible"/>
                                      </p:to>
                                    </p:set>
                                    <p:anim calcmode="lin" valueType="num">
                                      <p:cBhvr additive="base">
                                        <p:cTn id="66" dur="5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6" fill="hold" grpId="0" nodeType="clickEffect">
                                  <p:stCondLst>
                                    <p:cond delay="0"/>
                                  </p:stCondLst>
                                  <p:childTnLst>
                                    <p:set>
                                      <p:cBhvr>
                                        <p:cTn id="71" dur="1" fill="hold">
                                          <p:stCondLst>
                                            <p:cond delay="0"/>
                                          </p:stCondLst>
                                        </p:cTn>
                                        <p:tgtEl>
                                          <p:spTgt spid="7">
                                            <p:txEl>
                                              <p:pRg st="3" end="3"/>
                                            </p:txEl>
                                          </p:spTgt>
                                        </p:tgtEl>
                                        <p:attrNameLst>
                                          <p:attrName>style.visibility</p:attrName>
                                        </p:attrNameLst>
                                      </p:cBhvr>
                                      <p:to>
                                        <p:strVal val="visible"/>
                                      </p:to>
                                    </p:set>
                                    <p:anim calcmode="lin" valueType="num">
                                      <p:cBhvr additive="base">
                                        <p:cTn id="72" dur="500" fill="hold"/>
                                        <p:tgtEl>
                                          <p:spTgt spid="7">
                                            <p:txEl>
                                              <p:pRg st="3" end="3"/>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6" fill="hold" grpId="0" nodeType="clickEffect">
                                  <p:stCondLst>
                                    <p:cond delay="0"/>
                                  </p:stCondLst>
                                  <p:childTnLst>
                                    <p:set>
                                      <p:cBhvr>
                                        <p:cTn id="77" dur="1" fill="hold">
                                          <p:stCondLst>
                                            <p:cond delay="0"/>
                                          </p:stCondLst>
                                        </p:cTn>
                                        <p:tgtEl>
                                          <p:spTgt spid="7">
                                            <p:txEl>
                                              <p:pRg st="4" end="4"/>
                                            </p:txEl>
                                          </p:spTgt>
                                        </p:tgtEl>
                                        <p:attrNameLst>
                                          <p:attrName>style.visibility</p:attrName>
                                        </p:attrNameLst>
                                      </p:cBhvr>
                                      <p:to>
                                        <p:strVal val="visible"/>
                                      </p:to>
                                    </p:set>
                                    <p:anim calcmode="lin" valueType="num">
                                      <p:cBhvr additive="base">
                                        <p:cTn id="78"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79"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2" grpId="0" autoUpdateAnimBg="0" build="p"/>
      <p:bldP spid="150533" grpId="0" autoUpdateAnimBg="0" build="p"/>
      <p:bldP spid="7" grpId="0" autoUpdateAnimBg="0" build="p"/>
      <p:bldP spid="8" grpId="0" autoUpdateAnimBg="0" build="p"/>
    </p:bldLst>
  </p:timing>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0532" name="Rectangle 3"/>
          <p:cNvSpPr>
            <a:spLocks noGrp="1" noChangeArrowheads="1"/>
          </p:cNvSpPr>
          <p:nvPr>
            <p:ph type="body" idx="4294967295"/>
          </p:nvPr>
        </p:nvSpPr>
        <p:spPr>
          <a:xfrm>
            <a:off x="614362" y="3277438"/>
            <a:ext cx="5484813" cy="3174738"/>
          </a:xfrm>
        </p:spPr>
        <p:txBody>
          <a:bodyPr>
            <a:noAutofit/>
          </a:bodyPr>
          <a:lstStyle/>
          <a:p>
            <a:pPr marL="0" indent="0" algn="r">
              <a:spcBef>
                <a:spcPct val="0"/>
              </a:spcBef>
              <a:buNone/>
            </a:pPr>
            <a:r>
              <a:rPr lang="en-US" altLang="zh-CN" noProof="1"/>
              <a:t>① P∨¬S                              P</a:t>
            </a:r>
            <a:endParaRPr lang="en-US" altLang="zh-CN" noProof="1"/>
          </a:p>
          <a:p>
            <a:pPr marL="0" indent="0" algn="r">
              <a:spcBef>
                <a:spcPct val="0"/>
              </a:spcBef>
              <a:buNone/>
            </a:pPr>
            <a:r>
              <a:rPr lang="en-US" altLang="zh-CN" noProof="1"/>
              <a:t>② S→P                   T</a:t>
            </a:r>
            <a:r>
              <a:rPr lang="zh-CN" altLang="en-US" noProof="1"/>
              <a:t>，①， </a:t>
            </a:r>
            <a:r>
              <a:rPr lang="en-US" altLang="zh-CN" noProof="1"/>
              <a:t>E</a:t>
            </a:r>
            <a:endParaRPr lang="en-US" altLang="zh-CN" noProof="1"/>
          </a:p>
          <a:p>
            <a:pPr marL="0" indent="0" algn="r">
              <a:spcBef>
                <a:spcPct val="0"/>
              </a:spcBef>
              <a:buNone/>
            </a:pPr>
            <a:r>
              <a:rPr lang="en-US" altLang="zh-CN" noProof="1"/>
              <a:t>③ P→(Q→R)                       P</a:t>
            </a:r>
            <a:endParaRPr lang="en-US" altLang="zh-CN" noProof="1"/>
          </a:p>
          <a:p>
            <a:pPr marL="0" indent="0" algn="r">
              <a:spcBef>
                <a:spcPct val="0"/>
              </a:spcBef>
              <a:buNone/>
            </a:pPr>
            <a:r>
              <a:rPr lang="en-US" altLang="zh-CN" noProof="1"/>
              <a:t>④ S→(Q→R)     T</a:t>
            </a:r>
            <a:r>
              <a:rPr lang="zh-CN" altLang="en-US" noProof="1"/>
              <a:t>，②，③，</a:t>
            </a:r>
            <a:r>
              <a:rPr lang="en-US" altLang="zh-CN" noProof="1"/>
              <a:t>I</a:t>
            </a:r>
            <a:endParaRPr lang="en-US" altLang="zh-CN" noProof="1"/>
          </a:p>
          <a:p>
            <a:pPr marL="0" indent="0" algn="r">
              <a:spcBef>
                <a:spcPct val="0"/>
              </a:spcBef>
              <a:buNone/>
            </a:pPr>
            <a:r>
              <a:rPr lang="en-US" altLang="zh-CN" noProof="1"/>
              <a:t>⑤ ¬S∨¬Q∨R  	     T</a:t>
            </a:r>
            <a:r>
              <a:rPr lang="zh-CN" altLang="en-US" noProof="1"/>
              <a:t>，④，</a:t>
            </a:r>
            <a:r>
              <a:rPr lang="en-US" altLang="zh-CN" noProof="1"/>
              <a:t>E</a:t>
            </a:r>
            <a:endParaRPr lang="en-US" altLang="zh-CN" noProof="1"/>
          </a:p>
        </p:txBody>
      </p:sp>
      <p:sp>
        <p:nvSpPr>
          <p:cNvPr id="150533" name="Rectangle 4"/>
          <p:cNvSpPr>
            <a:spLocks noChangeArrowheads="1"/>
          </p:cNvSpPr>
          <p:nvPr/>
        </p:nvSpPr>
        <p:spPr bwMode="auto">
          <a:xfrm>
            <a:off x="244264" y="2515659"/>
            <a:ext cx="10836575" cy="57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50000"/>
              </a:lnSpc>
              <a:spcBef>
                <a:spcPct val="0"/>
              </a:spcBef>
              <a:buClrTx/>
              <a:buNone/>
              <a:defRPr/>
            </a:pPr>
            <a:r>
              <a:rPr lang="zh-CN" altLang="en-US" sz="2400" noProof="1">
                <a:solidFill>
                  <a:srgbClr val="C00000"/>
                </a:solidFill>
                <a:latin typeface="微软雅黑" panose="020B0503020204020204" pitchFamily="34" charset="-122"/>
                <a:ea typeface="微软雅黑" panose="020B0503020204020204" pitchFamily="34" charset="-122"/>
              </a:rPr>
              <a:t>证明 </a:t>
            </a:r>
            <a:r>
              <a:rPr lang="zh-CN" altLang="en-US" sz="2400" dirty="0">
                <a:solidFill>
                  <a:srgbClr val="C00000"/>
                </a:solidFill>
                <a:latin typeface="微软雅黑" panose="020B0503020204020204" pitchFamily="34" charset="-122"/>
                <a:ea typeface="微软雅黑" panose="020B0503020204020204" pitchFamily="34" charset="-122"/>
              </a:rPr>
              <a:t>（方法二</a:t>
            </a:r>
            <a:r>
              <a:rPr lang="en-US" altLang="zh-CN" sz="2400" dirty="0">
                <a:solidFill>
                  <a:srgbClr val="C00000"/>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直接证明方法）</a:t>
            </a: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Rectangle 3"/>
              <p:cNvSpPr txBox="1">
                <a:spLocks noChangeArrowheads="1"/>
              </p:cNvSpPr>
              <p:nvPr/>
            </p:nvSpPr>
            <p:spPr>
              <a:xfrm>
                <a:off x="6612101" y="3277438"/>
                <a:ext cx="5083603" cy="3047118"/>
              </a:xfrm>
              <a:prstGeom prst="rect">
                <a:avLst/>
              </a:prstGeom>
            </p:spPr>
            <p:txBody>
              <a:bodyPr vert="horz" lIns="121882" tIns="60940" rIns="121882" bIns="60940" rtlCol="0">
                <a:noAutofit/>
              </a:bodyPr>
              <a:lstStyle>
                <a:lvl1pPr marL="457200" indent="-457200" algn="l" defTabSz="1219835" rtl="0" eaLnBrk="1" latinLnBrk="0" hangingPunct="1">
                  <a:lnSpc>
                    <a:spcPct val="150000"/>
                  </a:lnSpc>
                  <a:spcBef>
                    <a:spcPts val="0"/>
                  </a:spcBef>
                  <a:buSzPct val="80000"/>
                  <a:buFont typeface="Wingdings" panose="05000000000000000000" pitchFamily="2" charset="2"/>
                  <a:buChar char="l"/>
                  <a:defRPr sz="2400" b="1" kern="1200">
                    <a:solidFill>
                      <a:schemeClr val="tx1"/>
                    </a:solidFill>
                    <a:latin typeface="+mn-ea"/>
                    <a:ea typeface="+mn-ea"/>
                    <a:cs typeface="+mn-cs"/>
                  </a:defRPr>
                </a:lvl1pPr>
                <a:lvl2pPr marL="991235" indent="-381000" algn="l" defTabSz="1219835" rtl="0" eaLnBrk="1" latinLnBrk="0" hangingPunct="1">
                  <a:lnSpc>
                    <a:spcPct val="150000"/>
                  </a:lnSpc>
                  <a:spcBef>
                    <a:spcPct val="20000"/>
                  </a:spcBef>
                  <a:buFont typeface="Arial" panose="020B0604020202020204" pitchFamily="34" charset="0"/>
                  <a:buChar char="–"/>
                  <a:defRPr sz="2400" b="1"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3pPr>
                <a:lvl4pPr marL="2134235"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4pPr>
                <a:lvl5pPr marL="2744470"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defTabSz="1219200">
                  <a:buNone/>
                  <a:defRPr/>
                </a:pPr>
                <a:r>
                  <a:rPr lang="zh-CN" altLang="zh-CN" sz="2400" dirty="0">
                    <a:solidFill>
                      <a:prstClr val="black"/>
                    </a:solidFill>
                    <a:latin typeface="微软雅黑" panose="020B0503020204020204" pitchFamily="34" charset="-122"/>
                    <a:ea typeface="微软雅黑" panose="020B0503020204020204" pitchFamily="34" charset="-122"/>
                  </a:rPr>
                  <a:t>⑥ </a:t>
                </a:r>
                <a14:m>
                  <m:oMath xmlns:m="http://schemas.openxmlformats.org/officeDocument/2006/math">
                    <m:r>
                      <a:rPr lang="en-US" altLang="zh-CN" sz="2400">
                        <a:solidFill>
                          <a:prstClr val="black"/>
                        </a:solidFill>
                        <a:latin typeface="Cambria Math" panose="02040503050406030204" pitchFamily="18" charset="0"/>
                      </a:rPr>
                      <m:t>¬</m:t>
                    </m:r>
                  </m:oMath>
                </a14:m>
                <a:r>
                  <a:rPr lang="en-US" altLang="zh-CN" sz="2400" dirty="0">
                    <a:solidFill>
                      <a:prstClr val="black"/>
                    </a:solidFill>
                    <a:latin typeface="微软雅黑" panose="020B0503020204020204" pitchFamily="34" charset="-122"/>
                    <a:ea typeface="微软雅黑" panose="020B0503020204020204" pitchFamily="34" charset="-122"/>
                  </a:rPr>
                  <a:t>Q</a:t>
                </a:r>
                <a:r>
                  <a:rPr lang="zh-CN" altLang="zh-CN" sz="2400" dirty="0">
                    <a:solidFill>
                      <a:prstClr val="black"/>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400">
                        <a:solidFill>
                          <a:prstClr val="black"/>
                        </a:solidFill>
                        <a:latin typeface="Cambria Math" panose="02040503050406030204" pitchFamily="18" charset="0"/>
                      </a:rPr>
                      <m:t>¬</m:t>
                    </m:r>
                  </m:oMath>
                </a14:m>
                <a:r>
                  <a:rPr lang="en-US" altLang="zh-CN" sz="2400" dirty="0">
                    <a:solidFill>
                      <a:prstClr val="black"/>
                    </a:solidFill>
                    <a:latin typeface="微软雅黑" panose="020B0503020204020204" pitchFamily="34" charset="-122"/>
                    <a:ea typeface="微软雅黑" panose="020B0503020204020204" pitchFamily="34" charset="-122"/>
                  </a:rPr>
                  <a:t>S</a:t>
                </a:r>
                <a:r>
                  <a:rPr lang="zh-CN" altLang="zh-CN"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R           T</a:t>
                </a:r>
                <a:r>
                  <a:rPr lang="zh-CN" altLang="zh-CN" sz="2400" dirty="0">
                    <a:solidFill>
                      <a:prstClr val="black"/>
                    </a:solidFill>
                    <a:latin typeface="微软雅黑" panose="020B0503020204020204" pitchFamily="34" charset="-122"/>
                    <a:ea typeface="微软雅黑" panose="020B0503020204020204" pitchFamily="34" charset="-122"/>
                  </a:rPr>
                  <a:t>，⑤，</a:t>
                </a:r>
                <a:r>
                  <a:rPr lang="en-US" altLang="zh-CN" sz="2400" dirty="0">
                    <a:solidFill>
                      <a:prstClr val="black"/>
                    </a:solidFill>
                    <a:latin typeface="微软雅黑" panose="020B0503020204020204" pitchFamily="34" charset="-122"/>
                    <a:ea typeface="微软雅黑" panose="020B0503020204020204" pitchFamily="34" charset="-122"/>
                  </a:rPr>
                  <a:t>E</a:t>
                </a:r>
                <a:endParaRPr lang="zh-CN" altLang="zh-CN" sz="2400" dirty="0">
                  <a:solidFill>
                    <a:prstClr val="black"/>
                  </a:solidFill>
                  <a:latin typeface="微软雅黑" panose="020B0503020204020204" pitchFamily="34" charset="-122"/>
                  <a:ea typeface="微软雅黑" panose="020B0503020204020204" pitchFamily="34" charset="-122"/>
                </a:endParaRPr>
              </a:p>
              <a:p>
                <a:pPr marL="0" indent="0" defTabSz="1219200">
                  <a:buNone/>
                  <a:defRPr/>
                </a:pPr>
                <a:r>
                  <a:rPr lang="zh-CN" altLang="zh-CN" sz="2400" dirty="0">
                    <a:solidFill>
                      <a:prstClr val="black"/>
                    </a:solidFill>
                    <a:latin typeface="微软雅黑" panose="020B0503020204020204" pitchFamily="34" charset="-122"/>
                    <a:ea typeface="微软雅黑" panose="020B0503020204020204" pitchFamily="34" charset="-122"/>
                  </a:rPr>
                  <a:t>⑦ </a:t>
                </a:r>
                <a:r>
                  <a:rPr lang="en-US" altLang="zh-CN" sz="2400" dirty="0">
                    <a:solidFill>
                      <a:prstClr val="black"/>
                    </a:solidFill>
                    <a:latin typeface="微软雅黑" panose="020B0503020204020204" pitchFamily="34" charset="-122"/>
                    <a:ea typeface="微软雅黑" panose="020B0503020204020204" pitchFamily="34" charset="-122"/>
                  </a:rPr>
                  <a:t>Q→(S→R)           T</a:t>
                </a:r>
                <a:r>
                  <a:rPr lang="zh-CN" altLang="zh-CN" sz="2400" dirty="0">
                    <a:solidFill>
                      <a:prstClr val="black"/>
                    </a:solidFill>
                    <a:latin typeface="微软雅黑" panose="020B0503020204020204" pitchFamily="34" charset="-122"/>
                    <a:ea typeface="微软雅黑" panose="020B0503020204020204" pitchFamily="34" charset="-122"/>
                  </a:rPr>
                  <a:t>，⑥，</a:t>
                </a:r>
                <a:r>
                  <a:rPr lang="en-US" altLang="zh-CN" sz="2400" dirty="0">
                    <a:solidFill>
                      <a:prstClr val="black"/>
                    </a:solidFill>
                    <a:latin typeface="微软雅黑" panose="020B0503020204020204" pitchFamily="34" charset="-122"/>
                    <a:ea typeface="微软雅黑" panose="020B0503020204020204" pitchFamily="34" charset="-122"/>
                  </a:rPr>
                  <a:t>E</a:t>
                </a:r>
                <a:endParaRPr lang="zh-CN" altLang="zh-CN" sz="2400" dirty="0">
                  <a:solidFill>
                    <a:prstClr val="black"/>
                  </a:solidFill>
                  <a:latin typeface="微软雅黑" panose="020B0503020204020204" pitchFamily="34" charset="-122"/>
                  <a:ea typeface="微软雅黑" panose="020B0503020204020204" pitchFamily="34" charset="-122"/>
                </a:endParaRPr>
              </a:p>
              <a:p>
                <a:pPr marL="0" indent="0" defTabSz="1219200">
                  <a:buNone/>
                  <a:defRPr/>
                </a:pPr>
                <a:r>
                  <a:rPr lang="zh-CN" altLang="zh-CN" sz="2400" dirty="0">
                    <a:solidFill>
                      <a:prstClr val="black"/>
                    </a:solidFill>
                    <a:latin typeface="微软雅黑" panose="020B0503020204020204" pitchFamily="34" charset="-122"/>
                    <a:ea typeface="微软雅黑" panose="020B0503020204020204" pitchFamily="34" charset="-122"/>
                  </a:rPr>
                  <a:t>⑧ </a:t>
                </a:r>
                <a:r>
                  <a:rPr lang="en-US" altLang="zh-CN" sz="2400" dirty="0">
                    <a:solidFill>
                      <a:prstClr val="black"/>
                    </a:solidFill>
                    <a:latin typeface="微软雅黑" panose="020B0503020204020204" pitchFamily="34" charset="-122"/>
                    <a:ea typeface="微软雅黑" panose="020B0503020204020204" pitchFamily="34" charset="-122"/>
                  </a:rPr>
                  <a:t>Q                         P</a:t>
                </a:r>
                <a:endParaRPr lang="zh-CN" altLang="zh-CN" sz="2400" dirty="0">
                  <a:solidFill>
                    <a:prstClr val="black"/>
                  </a:solidFill>
                  <a:latin typeface="微软雅黑" panose="020B0503020204020204" pitchFamily="34" charset="-122"/>
                  <a:ea typeface="微软雅黑" panose="020B0503020204020204" pitchFamily="34" charset="-122"/>
                </a:endParaRPr>
              </a:p>
              <a:p>
                <a:pPr marL="0" indent="0" defTabSz="1219200">
                  <a:buNone/>
                  <a:defRPr/>
                </a:pPr>
                <a:r>
                  <a:rPr lang="zh-CN" altLang="zh-CN" sz="2400" dirty="0">
                    <a:solidFill>
                      <a:prstClr val="black"/>
                    </a:solidFill>
                    <a:latin typeface="微软雅黑" panose="020B0503020204020204" pitchFamily="34" charset="-122"/>
                    <a:ea typeface="微软雅黑" panose="020B0503020204020204" pitchFamily="34" charset="-122"/>
                  </a:rPr>
                  <a:t>⑨ </a:t>
                </a:r>
                <a:r>
                  <a:rPr lang="en-US" altLang="zh-CN" sz="2400" dirty="0">
                    <a:solidFill>
                      <a:prstClr val="black"/>
                    </a:solidFill>
                    <a:latin typeface="微软雅黑" panose="020B0503020204020204" pitchFamily="34" charset="-122"/>
                    <a:ea typeface="微软雅黑" panose="020B0503020204020204" pitchFamily="34" charset="-122"/>
                  </a:rPr>
                  <a:t>S→R                    T</a:t>
                </a:r>
                <a:r>
                  <a:rPr lang="zh-CN" altLang="zh-CN" sz="2400" dirty="0">
                    <a:solidFill>
                      <a:prstClr val="black"/>
                    </a:solidFill>
                    <a:latin typeface="微软雅黑" panose="020B0503020204020204" pitchFamily="34" charset="-122"/>
                    <a:ea typeface="微软雅黑" panose="020B0503020204020204" pitchFamily="34" charset="-122"/>
                  </a:rPr>
                  <a:t>，⑦，⑧，</a:t>
                </a:r>
                <a:r>
                  <a:rPr lang="en-US" altLang="zh-CN" sz="2400" dirty="0">
                    <a:solidFill>
                      <a:prstClr val="black"/>
                    </a:solidFill>
                    <a:latin typeface="微软雅黑" panose="020B0503020204020204" pitchFamily="34" charset="-122"/>
                    <a:ea typeface="微软雅黑" panose="020B0503020204020204" pitchFamily="34" charset="-122"/>
                  </a:rPr>
                  <a:t>I</a:t>
                </a:r>
                <a:endParaRPr lang="zh-CN" altLang="zh-CN" sz="2400" dirty="0">
                  <a:solidFill>
                    <a:prstClr val="black"/>
                  </a:solidFill>
                  <a:latin typeface="微软雅黑" panose="020B0503020204020204" pitchFamily="34" charset="-122"/>
                  <a:ea typeface="微软雅黑" panose="020B0503020204020204" pitchFamily="34" charset="-122"/>
                </a:endParaRPr>
              </a:p>
              <a:p>
                <a:pPr marL="0" indent="0" defTabSz="1219200">
                  <a:buNone/>
                  <a:defRPr/>
                </a:pPr>
                <a:r>
                  <a:rPr lang="zh-CN" altLang="zh-CN" sz="2400" dirty="0">
                    <a:solidFill>
                      <a:prstClr val="black"/>
                    </a:solidFill>
                    <a:latin typeface="微软雅黑" panose="020B0503020204020204" pitchFamily="34" charset="-122"/>
                    <a:ea typeface="微软雅黑" panose="020B0503020204020204" pitchFamily="34" charset="-122"/>
                  </a:rPr>
                  <a:t>⑩ </a:t>
                </a:r>
                <a14:m>
                  <m:oMath xmlns:m="http://schemas.openxmlformats.org/officeDocument/2006/math">
                    <m:r>
                      <a:rPr lang="en-US" altLang="zh-CN" sz="2400">
                        <a:solidFill>
                          <a:prstClr val="black"/>
                        </a:solidFill>
                        <a:latin typeface="Cambria Math" panose="02040503050406030204" pitchFamily="18" charset="0"/>
                      </a:rPr>
                      <m:t>¬</m:t>
                    </m:r>
                  </m:oMath>
                </a14:m>
                <a:r>
                  <a:rPr lang="en-US" altLang="zh-CN" sz="2400" dirty="0">
                    <a:solidFill>
                      <a:prstClr val="black"/>
                    </a:solidFill>
                    <a:latin typeface="微软雅黑" panose="020B0503020204020204" pitchFamily="34" charset="-122"/>
                    <a:ea typeface="微软雅黑" panose="020B0503020204020204" pitchFamily="34" charset="-122"/>
                  </a:rPr>
                  <a:t>S</a:t>
                </a:r>
                <a:r>
                  <a:rPr lang="zh-CN" altLang="zh-CN"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R                   T</a:t>
                </a:r>
                <a:r>
                  <a:rPr lang="zh-CN" altLang="zh-CN" sz="2400" dirty="0">
                    <a:solidFill>
                      <a:prstClr val="black"/>
                    </a:solidFill>
                    <a:latin typeface="微软雅黑" panose="020B0503020204020204" pitchFamily="34" charset="-122"/>
                    <a:ea typeface="微软雅黑" panose="020B0503020204020204" pitchFamily="34" charset="-122"/>
                  </a:rPr>
                  <a:t>，⑨，</a:t>
                </a:r>
                <a:r>
                  <a:rPr lang="en-US" altLang="zh-CN" sz="2400" dirty="0">
                    <a:solidFill>
                      <a:prstClr val="black"/>
                    </a:solidFill>
                    <a:latin typeface="微软雅黑" panose="020B0503020204020204" pitchFamily="34" charset="-122"/>
                    <a:ea typeface="微软雅黑" panose="020B0503020204020204" pitchFamily="34" charset="-122"/>
                  </a:rPr>
                  <a:t>E </a:t>
                </a:r>
                <a:endParaRPr lang="zh-CN" altLang="zh-CN" sz="2400" dirty="0">
                  <a:solidFill>
                    <a:prstClr val="black"/>
                  </a:solidFill>
                  <a:latin typeface="微软雅黑" panose="020B0503020204020204" pitchFamily="34" charset="-122"/>
                  <a:ea typeface="微软雅黑" panose="020B0503020204020204" pitchFamily="34" charset="-122"/>
                </a:endParaRPr>
              </a:p>
            </p:txBody>
          </p:sp>
        </mc:Choice>
        <mc:Fallback>
          <p:sp>
            <p:nvSpPr>
              <p:cNvPr id="7" name="Rectangle 3"/>
              <p:cNvSpPr txBox="1">
                <a:spLocks noRot="1" noChangeAspect="1" noMove="1" noResize="1" noEditPoints="1" noAdjustHandles="1" noChangeArrowheads="1" noChangeShapeType="1" noTextEdit="1"/>
              </p:cNvSpPr>
              <p:nvPr/>
            </p:nvSpPr>
            <p:spPr>
              <a:xfrm>
                <a:off x="6612101" y="3277438"/>
                <a:ext cx="5083603" cy="3047118"/>
              </a:xfrm>
              <a:prstGeom prst="rect">
                <a:avLst/>
              </a:prstGeom>
              <a:blipFill rotWithShape="1">
                <a:blip r:embed="rId1"/>
                <a:stretch>
                  <a:fillRect l="-9" t="-7" r="5" b="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Rectangle 4"/>
              <p:cNvSpPr>
                <a:spLocks noChangeArrowheads="1"/>
              </p:cNvSpPr>
              <p:nvPr/>
            </p:nvSpPr>
            <p:spPr bwMode="auto">
              <a:xfrm>
                <a:off x="244264" y="1189841"/>
                <a:ext cx="10836575" cy="1133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50000"/>
                  </a:lnSpc>
                  <a:spcBef>
                    <a:spcPct val="0"/>
                  </a:spcBef>
                  <a:buClrTx/>
                  <a:buNone/>
                  <a:defRPr/>
                </a:pPr>
                <a:r>
                  <a:rPr lang="zh-CN" altLang="en-US" sz="2400" dirty="0">
                    <a:solidFill>
                      <a:srgbClr val="C00000"/>
                    </a:solidFill>
                    <a:latin typeface="微软雅黑" panose="020B0503020204020204" pitchFamily="34" charset="-122"/>
                    <a:ea typeface="微软雅黑" panose="020B0503020204020204" pitchFamily="34" charset="-122"/>
                  </a:rPr>
                  <a:t>例</a:t>
                </a:r>
                <a:r>
                  <a:rPr lang="en-US" altLang="zh-CN" sz="2400" dirty="0">
                    <a:solidFill>
                      <a:srgbClr val="C00000"/>
                    </a:solidFill>
                    <a:latin typeface="微软雅黑" panose="020B0503020204020204" pitchFamily="34" charset="-122"/>
                    <a:ea typeface="微软雅黑" panose="020B0503020204020204" pitchFamily="34" charset="-122"/>
                  </a:rPr>
                  <a:t>2.33  </a:t>
                </a:r>
                <a:r>
                  <a:rPr lang="zh-CN" altLang="en-US" sz="2400" dirty="0">
                    <a:latin typeface="微软雅黑" panose="020B0503020204020204" pitchFamily="34" charset="-122"/>
                    <a:ea typeface="微软雅黑" panose="020B0503020204020204" pitchFamily="34" charset="-122"/>
                  </a:rPr>
                  <a:t>设前提集合</a:t>
                </a:r>
                <a:r>
                  <a:rPr lang="en-US" altLang="zh-CN" sz="2400" dirty="0">
                    <a:latin typeface="微软雅黑" panose="020B0503020204020204" pitchFamily="34" charset="-122"/>
                    <a:ea typeface="微软雅黑" panose="020B0503020204020204" pitchFamily="34" charset="-122"/>
                  </a:rPr>
                  <a:t>Г={P∨¬S</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P→(Q→R)</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Q}</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公式</a:t>
                </a:r>
                <a:r>
                  <a:rPr lang="en-US" altLang="zh-CN" sz="2400" dirty="0">
                    <a:latin typeface="微软雅黑" panose="020B0503020204020204" pitchFamily="34" charset="-122"/>
                    <a:ea typeface="微软雅黑" panose="020B0503020204020204" pitchFamily="34" charset="-122"/>
                  </a:rPr>
                  <a:t>G=</a:t>
                </a:r>
                <a14:m>
                  <m:oMath xmlns:m="http://schemas.openxmlformats.org/officeDocument/2006/math">
                    <m:r>
                      <a:rPr lang="en-US" altLang="zh-CN" sz="2400">
                        <a:latin typeface="Cambria Math" panose="02040503050406030204" pitchFamily="18" charset="0"/>
                        <a:ea typeface="+mn-ea"/>
                      </a:rPr>
                      <m:t>¬</m:t>
                    </m:r>
                  </m:oMath>
                </a14:m>
                <a:r>
                  <a:rPr lang="en-US" altLang="zh-CN" sz="2400" dirty="0">
                    <a:latin typeface="微软雅黑" panose="020B0503020204020204" pitchFamily="34" charset="-122"/>
                    <a:ea typeface="微软雅黑" panose="020B0503020204020204" pitchFamily="34" charset="-122"/>
                  </a:rPr>
                  <a:t>S</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R</a:t>
                </a:r>
                <a:r>
                  <a:rPr lang="zh-CN"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algn="l" defTabSz="1219200">
                  <a:lnSpc>
                    <a:spcPct val="150000"/>
                  </a:lnSpc>
                  <a:spcBef>
                    <a:spcPct val="0"/>
                  </a:spcBef>
                  <a:buClrTx/>
                  <a:buNone/>
                  <a:defRPr/>
                </a:pPr>
                <a:r>
                  <a:rPr lang="zh-CN" altLang="en-US" sz="2400" dirty="0">
                    <a:solidFill>
                      <a:prstClr val="black"/>
                    </a:solidFill>
                    <a:latin typeface="微软雅黑" panose="020B0503020204020204" pitchFamily="34" charset="-122"/>
                    <a:ea typeface="微软雅黑" panose="020B0503020204020204" pitchFamily="34" charset="-122"/>
                  </a:rPr>
                  <a:t>证    明  </a:t>
                </a:r>
                <a:r>
                  <a:rPr lang="en-US" altLang="zh-CN" sz="2400" dirty="0">
                    <a:latin typeface="微软雅黑" panose="020B0503020204020204" pitchFamily="34" charset="-122"/>
                    <a:ea typeface="微软雅黑" panose="020B0503020204020204" pitchFamily="34" charset="-122"/>
                  </a:rPr>
                  <a:t>Г</a:t>
                </a:r>
                <a:r>
                  <a:rPr lang="en-US" altLang="en-US" sz="2400" noProof="1">
                    <a:latin typeface="微软雅黑" panose="020B0503020204020204" pitchFamily="34" charset="-122"/>
                    <a:ea typeface="微软雅黑" panose="020B0503020204020204" pitchFamily="34" charset="-122"/>
                    <a:sym typeface="Symbol" panose="05050102010706020507" pitchFamily="18" charset="2"/>
                  </a:rPr>
                  <a:t></a:t>
                </a:r>
                <a:r>
                  <a:rPr lang="en-US" altLang="en-US" sz="2400" noProof="1">
                    <a:latin typeface="微软雅黑" panose="020B0503020204020204" pitchFamily="34" charset="-122"/>
                    <a:ea typeface="微软雅黑" panose="020B0503020204020204" pitchFamily="34" charset="-122"/>
                  </a:rPr>
                  <a:t>G。</a:t>
                </a:r>
                <a:endParaRPr lang="zh-CN" altLang="en-US" sz="2400" dirty="0">
                  <a:latin typeface="微软雅黑" panose="020B0503020204020204" pitchFamily="34" charset="-122"/>
                  <a:ea typeface="微软雅黑" panose="020B0503020204020204" pitchFamily="34" charset="-122"/>
                </a:endParaRPr>
              </a:p>
            </p:txBody>
          </p:sp>
        </mc:Choice>
        <mc:Fallback>
          <p:sp>
            <p:nvSpPr>
              <p:cNvPr id="8" name="Rectangle 4"/>
              <p:cNvSpPr>
                <a:spLocks noRot="1" noChangeAspect="1" noMove="1" noResize="1" noEditPoints="1" noAdjustHandles="1" noChangeArrowheads="1" noChangeShapeType="1" noTextEdit="1"/>
              </p:cNvSpPr>
              <p:nvPr/>
            </p:nvSpPr>
            <p:spPr bwMode="auto">
              <a:xfrm>
                <a:off x="244264" y="1189841"/>
                <a:ext cx="10836575" cy="1133380"/>
              </a:xfrm>
              <a:prstGeom prst="rect">
                <a:avLst/>
              </a:prstGeom>
              <a:blipFill rotWithShape="1">
                <a:blip r:embed="rId2"/>
                <a:stretch>
                  <a:fillRect l="-4" t="-43" r="1" b="-80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 name="Rectangle 2"/>
          <p:cNvSpPr txBox="1">
            <a:spLocks noChangeArrowheads="1"/>
          </p:cNvSpPr>
          <p:nvPr/>
        </p:nvSpPr>
        <p:spPr>
          <a:xfrm>
            <a:off x="716683" y="110126"/>
            <a:ext cx="8064034" cy="923872"/>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defRPr/>
            </a:pPr>
            <a:r>
              <a:rPr lang="zh-CN" altLang="en-US" sz="2200" dirty="0">
                <a:solidFill>
                  <a:prstClr val="white"/>
                </a:solidFill>
              </a:rPr>
              <a:t>例</a:t>
            </a:r>
            <a:r>
              <a:rPr lang="en-US" altLang="zh-CN" sz="2200" dirty="0">
                <a:solidFill>
                  <a:prstClr val="white"/>
                </a:solidFill>
              </a:rPr>
              <a:t>2.33</a:t>
            </a:r>
            <a:r>
              <a:rPr lang="zh-CN" altLang="en-US" sz="2200" dirty="0">
                <a:solidFill>
                  <a:prstClr val="white"/>
                </a:solidFill>
              </a:rPr>
              <a:t>（续）</a:t>
            </a:r>
            <a:r>
              <a:rPr lang="en-US" altLang="zh-CN" sz="2200" dirty="0">
                <a:solidFill>
                  <a:prstClr val="white"/>
                </a:solidFill>
              </a:rPr>
              <a:t> </a:t>
            </a:r>
            <a:endParaRPr lang="en-US" altLang="zh-CN" sz="2200" dirty="0">
              <a:solidFill>
                <a:prstClr val="white"/>
              </a:solidFill>
            </a:endParaRPr>
          </a:p>
        </p:txBody>
      </p:sp>
      <mc:AlternateContent xmlns:mc="http://schemas.openxmlformats.org/markup-compatibility/2006" xmlns:p14="http://schemas.microsoft.com/office/powerpoint/2010/main">
        <mc:Choice Requires="p14">
          <p:contentPart r:id="rId3" p14:bwMode="auto">
            <p14:nvContentPartPr>
              <p14:cNvPr id="2" name="墨迹 1"/>
              <p14:cNvContentPartPr/>
              <p14:nvPr/>
            </p14:nvContentPartPr>
            <p14:xfrm>
              <a:off x="6543675" y="3870325"/>
              <a:ext cx="4817110" cy="824230"/>
            </p14:xfrm>
          </p:contentPart>
        </mc:Choice>
        <mc:Fallback xmlns="">
          <p:pic>
            <p:nvPicPr>
              <p:cNvPr id="2" name="墨迹 1"/>
            </p:nvPicPr>
            <p:blipFill>
              <a:blip r:embed="rId4"/>
            </p:blipFill>
            <p:spPr>
              <a:xfrm>
                <a:off x="6543675" y="3870325"/>
                <a:ext cx="4817110" cy="824230"/>
              </a:xfrm>
              <a:prstGeom prst="rect"/>
            </p:spPr>
          </p:pic>
        </mc:Fallback>
      </mc:AlternateContent>
    </p:spTree>
    <p:custDataLst>
      <p:tags r:id="rId5"/>
    </p:custData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0533">
                                            <p:txEl>
                                              <p:pRg st="0" end="0"/>
                                            </p:txEl>
                                          </p:spTgt>
                                        </p:tgtEl>
                                        <p:attrNameLst>
                                          <p:attrName>style.visibility</p:attrName>
                                        </p:attrNameLst>
                                      </p:cBhvr>
                                      <p:to>
                                        <p:strVal val="visible"/>
                                      </p:to>
                                    </p:set>
                                    <p:anim calcmode="lin" valueType="num">
                                      <p:cBhvr additive="base">
                                        <p:cTn id="7" dur="500" fill="hold"/>
                                        <p:tgtEl>
                                          <p:spTgt spid="15053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05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150532">
                                            <p:txEl>
                                              <p:pRg st="0" end="0"/>
                                            </p:txEl>
                                          </p:spTgt>
                                        </p:tgtEl>
                                        <p:attrNameLst>
                                          <p:attrName>style.visibility</p:attrName>
                                        </p:attrNameLst>
                                      </p:cBhvr>
                                      <p:to>
                                        <p:strVal val="visible"/>
                                      </p:to>
                                    </p:set>
                                    <p:anim calcmode="lin" valueType="num">
                                      <p:cBhvr additive="base">
                                        <p:cTn id="13" dur="500" fill="hold"/>
                                        <p:tgtEl>
                                          <p:spTgt spid="150532">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5053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150532">
                                            <p:txEl>
                                              <p:pRg st="1" end="1"/>
                                            </p:txEl>
                                          </p:spTgt>
                                        </p:tgtEl>
                                        <p:attrNameLst>
                                          <p:attrName>style.visibility</p:attrName>
                                        </p:attrNameLst>
                                      </p:cBhvr>
                                      <p:to>
                                        <p:strVal val="visible"/>
                                      </p:to>
                                    </p:set>
                                    <p:anim calcmode="lin" valueType="num">
                                      <p:cBhvr additive="base">
                                        <p:cTn id="19" dur="500" fill="hold"/>
                                        <p:tgtEl>
                                          <p:spTgt spid="150532">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053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150532">
                                            <p:txEl>
                                              <p:pRg st="2" end="2"/>
                                            </p:txEl>
                                          </p:spTgt>
                                        </p:tgtEl>
                                        <p:attrNameLst>
                                          <p:attrName>style.visibility</p:attrName>
                                        </p:attrNameLst>
                                      </p:cBhvr>
                                      <p:to>
                                        <p:strVal val="visible"/>
                                      </p:to>
                                    </p:set>
                                    <p:anim calcmode="lin" valueType="num">
                                      <p:cBhvr additive="base">
                                        <p:cTn id="25" dur="500" fill="hold"/>
                                        <p:tgtEl>
                                          <p:spTgt spid="150532">
                                            <p:txEl>
                                              <p:pRg st="2" end="2"/>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5053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150532">
                                            <p:txEl>
                                              <p:pRg st="3" end="3"/>
                                            </p:txEl>
                                          </p:spTgt>
                                        </p:tgtEl>
                                        <p:attrNameLst>
                                          <p:attrName>style.visibility</p:attrName>
                                        </p:attrNameLst>
                                      </p:cBhvr>
                                      <p:to>
                                        <p:strVal val="visible"/>
                                      </p:to>
                                    </p:set>
                                    <p:anim calcmode="lin" valueType="num">
                                      <p:cBhvr additive="base">
                                        <p:cTn id="31" dur="500" fill="hold"/>
                                        <p:tgtEl>
                                          <p:spTgt spid="150532">
                                            <p:txEl>
                                              <p:pRg st="3" end="3"/>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053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grpId="0" nodeType="clickEffect">
                                  <p:stCondLst>
                                    <p:cond delay="0"/>
                                  </p:stCondLst>
                                  <p:childTnLst>
                                    <p:set>
                                      <p:cBhvr>
                                        <p:cTn id="36" dur="1" fill="hold">
                                          <p:stCondLst>
                                            <p:cond delay="0"/>
                                          </p:stCondLst>
                                        </p:cTn>
                                        <p:tgtEl>
                                          <p:spTgt spid="150532">
                                            <p:txEl>
                                              <p:pRg st="4" end="4"/>
                                            </p:txEl>
                                          </p:spTgt>
                                        </p:tgtEl>
                                        <p:attrNameLst>
                                          <p:attrName>style.visibility</p:attrName>
                                        </p:attrNameLst>
                                      </p:cBhvr>
                                      <p:to>
                                        <p:strVal val="visible"/>
                                      </p:to>
                                    </p:set>
                                    <p:anim calcmode="lin" valueType="num">
                                      <p:cBhvr additive="base">
                                        <p:cTn id="37" dur="500" fill="hold"/>
                                        <p:tgtEl>
                                          <p:spTgt spid="150532">
                                            <p:txEl>
                                              <p:pRg st="4" end="4"/>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5053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6"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anim calcmode="lin" valueType="num">
                                      <p:cBhvr additive="base">
                                        <p:cTn id="43"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6" fill="hold" grpId="0" nodeType="clickEffect">
                                  <p:stCondLst>
                                    <p:cond delay="0"/>
                                  </p:stCondLst>
                                  <p:childTnLst>
                                    <p:set>
                                      <p:cBhvr>
                                        <p:cTn id="48" dur="1" fill="hold">
                                          <p:stCondLst>
                                            <p:cond delay="0"/>
                                          </p:stCondLst>
                                        </p:cTn>
                                        <p:tgtEl>
                                          <p:spTgt spid="7">
                                            <p:txEl>
                                              <p:pRg st="1" end="1"/>
                                            </p:txEl>
                                          </p:spTgt>
                                        </p:tgtEl>
                                        <p:attrNameLst>
                                          <p:attrName>style.visibility</p:attrName>
                                        </p:attrNameLst>
                                      </p:cBhvr>
                                      <p:to>
                                        <p:strVal val="visible"/>
                                      </p:to>
                                    </p:set>
                                    <p:anim calcmode="lin" valueType="num">
                                      <p:cBhvr additive="base">
                                        <p:cTn id="49" dur="5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6" fill="hold" grpId="0" nodeType="clickEffect">
                                  <p:stCondLst>
                                    <p:cond delay="0"/>
                                  </p:stCondLst>
                                  <p:childTnLst>
                                    <p:set>
                                      <p:cBhvr>
                                        <p:cTn id="54" dur="1" fill="hold">
                                          <p:stCondLst>
                                            <p:cond delay="0"/>
                                          </p:stCondLst>
                                        </p:cTn>
                                        <p:tgtEl>
                                          <p:spTgt spid="7">
                                            <p:txEl>
                                              <p:pRg st="2" end="2"/>
                                            </p:txEl>
                                          </p:spTgt>
                                        </p:tgtEl>
                                        <p:attrNameLst>
                                          <p:attrName>style.visibility</p:attrName>
                                        </p:attrNameLst>
                                      </p:cBhvr>
                                      <p:to>
                                        <p:strVal val="visible"/>
                                      </p:to>
                                    </p:set>
                                    <p:anim calcmode="lin" valueType="num">
                                      <p:cBhvr additive="base">
                                        <p:cTn id="55" dur="5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6" fill="hold" grpId="0" nodeType="clickEffect">
                                  <p:stCondLst>
                                    <p:cond delay="0"/>
                                  </p:stCondLst>
                                  <p:childTnLst>
                                    <p:set>
                                      <p:cBhvr>
                                        <p:cTn id="60" dur="1" fill="hold">
                                          <p:stCondLst>
                                            <p:cond delay="0"/>
                                          </p:stCondLst>
                                        </p:cTn>
                                        <p:tgtEl>
                                          <p:spTgt spid="7">
                                            <p:txEl>
                                              <p:pRg st="3" end="3"/>
                                            </p:txEl>
                                          </p:spTgt>
                                        </p:tgtEl>
                                        <p:attrNameLst>
                                          <p:attrName>style.visibility</p:attrName>
                                        </p:attrNameLst>
                                      </p:cBhvr>
                                      <p:to>
                                        <p:strVal val="visible"/>
                                      </p:to>
                                    </p:set>
                                    <p:anim calcmode="lin" valueType="num">
                                      <p:cBhvr additive="base">
                                        <p:cTn id="61" dur="500" fill="hold"/>
                                        <p:tgtEl>
                                          <p:spTgt spid="7">
                                            <p:txEl>
                                              <p:pRg st="3" end="3"/>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6" fill="hold" grpId="0" nodeType="clickEffect">
                                  <p:stCondLst>
                                    <p:cond delay="0"/>
                                  </p:stCondLst>
                                  <p:childTnLst>
                                    <p:set>
                                      <p:cBhvr>
                                        <p:cTn id="66" dur="1" fill="hold">
                                          <p:stCondLst>
                                            <p:cond delay="0"/>
                                          </p:stCondLst>
                                        </p:cTn>
                                        <p:tgtEl>
                                          <p:spTgt spid="7">
                                            <p:txEl>
                                              <p:pRg st="4" end="4"/>
                                            </p:txEl>
                                          </p:spTgt>
                                        </p:tgtEl>
                                        <p:attrNameLst>
                                          <p:attrName>style.visibility</p:attrName>
                                        </p:attrNameLst>
                                      </p:cBhvr>
                                      <p:to>
                                        <p:strVal val="visible"/>
                                      </p:to>
                                    </p:set>
                                    <p:anim calcmode="lin" valueType="num">
                                      <p:cBhvr additive="base">
                                        <p:cTn id="67"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2" grpId="0" autoUpdateAnimBg="0" build="p"/>
      <p:bldP spid="150533" grpId="0" autoUpdateAnimBg="0" build="p"/>
      <p:bldP spid="7" grpId="0" autoUpdateAnimBg="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2"/>
          <p:cNvSpPr>
            <a:spLocks noGrp="1" noChangeArrowheads="1"/>
          </p:cNvSpPr>
          <p:nvPr>
            <p:ph type="title" idx="4294967295"/>
          </p:nvPr>
        </p:nvSpPr>
        <p:spPr>
          <a:xfrm>
            <a:off x="841375" y="120143"/>
            <a:ext cx="8064034" cy="923872"/>
          </a:xfrm>
        </p:spPr>
        <p:txBody>
          <a:bodyPr/>
          <a:lstStyle/>
          <a:p>
            <a:r>
              <a:rPr lang="en-US" altLang="zh-CN" dirty="0"/>
              <a:t>2.4.1  </a:t>
            </a:r>
            <a:r>
              <a:rPr lang="zh-CN" altLang="en-US" dirty="0"/>
              <a:t>推理的基本概念</a:t>
            </a:r>
            <a:endParaRPr lang="zh-CN" altLang="en-US" dirty="0"/>
          </a:p>
        </p:txBody>
      </p:sp>
      <mc:AlternateContent xmlns:mc="http://schemas.openxmlformats.org/markup-compatibility/2006">
        <mc:Choice xmlns:a14="http://schemas.microsoft.com/office/drawing/2010/main" Requires="a14">
          <p:sp>
            <p:nvSpPr>
              <p:cNvPr id="21" name="矩形 20"/>
              <p:cNvSpPr/>
              <p:nvPr/>
            </p:nvSpPr>
            <p:spPr>
              <a:xfrm>
                <a:off x="503295" y="1843624"/>
                <a:ext cx="11198161" cy="2242401"/>
              </a:xfrm>
              <a:prstGeom prst="rect">
                <a:avLst/>
              </a:prstGeom>
            </p:spPr>
            <p:txBody>
              <a:bodyPr wrap="square">
                <a:spAutoFit/>
              </a:bodyPr>
              <a:lstStyle/>
              <a:p>
                <a:pPr defTabSz="1219200">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rPr>
                  <a:t>定义</a:t>
                </a:r>
                <a:r>
                  <a:rPr lang="en-US" altLang="zh-CN" sz="2400" b="1" dirty="0">
                    <a:solidFill>
                      <a:srgbClr val="C00000"/>
                    </a:solidFill>
                    <a:latin typeface="微软雅黑" panose="020B0503020204020204" pitchFamily="34" charset="-122"/>
                    <a:ea typeface="微软雅黑" panose="020B0503020204020204" pitchFamily="34" charset="-122"/>
                  </a:rPr>
                  <a:t>2.18  </a:t>
                </a:r>
                <a:r>
                  <a:rPr lang="zh-CN" altLang="en-US" sz="2400" b="1" dirty="0">
                    <a:solidFill>
                      <a:prstClr val="black"/>
                    </a:solidFill>
                    <a:latin typeface="微软雅黑" panose="020B0503020204020204" pitchFamily="34" charset="-122"/>
                    <a:ea typeface="微软雅黑" panose="020B0503020204020204" pitchFamily="34" charset="-122"/>
                  </a:rPr>
                  <a:t>设</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1</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2</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err="1">
                    <a:solidFill>
                      <a:prstClr val="black"/>
                    </a:solidFill>
                    <a:latin typeface="微软雅黑" panose="020B0503020204020204" pitchFamily="34" charset="-122"/>
                    <a:ea typeface="微软雅黑" panose="020B0503020204020204" pitchFamily="34" charset="-122"/>
                  </a:rPr>
                  <a:t>G</a:t>
                </a:r>
                <a:r>
                  <a:rPr lang="en-US" altLang="zh-CN" sz="2400" b="1" baseline="-25000" dirty="0" err="1">
                    <a:solidFill>
                      <a:prstClr val="black"/>
                    </a:solidFill>
                    <a:latin typeface="微软雅黑" panose="020B0503020204020204" pitchFamily="34" charset="-122"/>
                    <a:ea typeface="微软雅黑" panose="020B0503020204020204" pitchFamily="34" charset="-122"/>
                  </a:rPr>
                  <a:t>n</a:t>
                </a:r>
                <a:r>
                  <a:rPr lang="en-US" altLang="zh-CN" sz="2400" b="1" baseline="-25000" dirty="0">
                    <a:solidFill>
                      <a:prstClr val="black"/>
                    </a:solidFill>
                    <a:latin typeface="微软雅黑" panose="020B0503020204020204" pitchFamily="34" charset="-122"/>
                    <a:ea typeface="微软雅黑" panose="020B0503020204020204" pitchFamily="34" charset="-122"/>
                  </a:rPr>
                  <a:t> </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H</a:t>
                </a:r>
                <a:r>
                  <a:rPr lang="zh-CN" altLang="en-US" sz="2400" b="1" dirty="0">
                    <a:solidFill>
                      <a:prstClr val="black"/>
                    </a:solidFill>
                    <a:latin typeface="微软雅黑" panose="020B0503020204020204" pitchFamily="34" charset="-122"/>
                    <a:ea typeface="微软雅黑" panose="020B0503020204020204" pitchFamily="34" charset="-122"/>
                  </a:rPr>
                  <a:t>是命题公式，如果</a:t>
                </a:r>
                <a:r>
                  <a:rPr lang="en-US" altLang="zh-CN" sz="2400" b="1" dirty="0">
                    <a:solidFill>
                      <a:srgbClr val="3333FF"/>
                    </a:solidFill>
                    <a:latin typeface="微软雅黑" panose="020B0503020204020204" pitchFamily="34" charset="-122"/>
                    <a:ea typeface="微软雅黑" panose="020B0503020204020204" pitchFamily="34" charset="-122"/>
                  </a:rPr>
                  <a:t>H</a:t>
                </a:r>
                <a:r>
                  <a:rPr lang="zh-CN" altLang="en-US" sz="2400" b="1" dirty="0">
                    <a:solidFill>
                      <a:srgbClr val="3333FF"/>
                    </a:solidFill>
                    <a:latin typeface="微软雅黑" panose="020B0503020204020204" pitchFamily="34" charset="-122"/>
                    <a:ea typeface="微软雅黑" panose="020B0503020204020204" pitchFamily="34" charset="-122"/>
                  </a:rPr>
                  <a:t>是</a:t>
                </a:r>
                <a:r>
                  <a:rPr lang="en-US" altLang="zh-CN" sz="2400" b="1" dirty="0">
                    <a:solidFill>
                      <a:srgbClr val="3333FF"/>
                    </a:solidFill>
                    <a:latin typeface="微软雅黑" panose="020B0503020204020204" pitchFamily="34" charset="-122"/>
                    <a:ea typeface="微软雅黑" panose="020B0503020204020204" pitchFamily="34" charset="-122"/>
                  </a:rPr>
                  <a:t>G</a:t>
                </a:r>
                <a:r>
                  <a:rPr lang="en-US" altLang="zh-CN" sz="2400" b="1" baseline="-25000" dirty="0">
                    <a:solidFill>
                      <a:srgbClr val="3333FF"/>
                    </a:solidFill>
                    <a:latin typeface="微软雅黑" panose="020B0503020204020204" pitchFamily="34" charset="-122"/>
                    <a:ea typeface="微软雅黑" panose="020B0503020204020204" pitchFamily="34" charset="-122"/>
                  </a:rPr>
                  <a:t>1</a:t>
                </a:r>
                <a:r>
                  <a:rPr lang="zh-CN" altLang="zh-CN" sz="2400" b="1" dirty="0">
                    <a:solidFill>
                      <a:srgbClr val="3333FF"/>
                    </a:solidFill>
                    <a:latin typeface="微软雅黑" panose="020B0503020204020204" pitchFamily="34" charset="-122"/>
                    <a:ea typeface="微软雅黑" panose="020B0503020204020204" pitchFamily="34" charset="-122"/>
                  </a:rPr>
                  <a:t>，</a:t>
                </a:r>
                <a:r>
                  <a:rPr lang="en-US" altLang="zh-CN" sz="2400" b="1" dirty="0">
                    <a:solidFill>
                      <a:srgbClr val="3333FF"/>
                    </a:solidFill>
                    <a:latin typeface="微软雅黑" panose="020B0503020204020204" pitchFamily="34" charset="-122"/>
                    <a:ea typeface="微软雅黑" panose="020B0503020204020204" pitchFamily="34" charset="-122"/>
                  </a:rPr>
                  <a:t>G</a:t>
                </a:r>
                <a:r>
                  <a:rPr lang="en-US" altLang="zh-CN" sz="2400" b="1" baseline="-25000" dirty="0">
                    <a:solidFill>
                      <a:srgbClr val="3333FF"/>
                    </a:solidFill>
                    <a:latin typeface="微软雅黑" panose="020B0503020204020204" pitchFamily="34" charset="-122"/>
                    <a:ea typeface="微软雅黑" panose="020B0503020204020204" pitchFamily="34" charset="-122"/>
                  </a:rPr>
                  <a:t>2</a:t>
                </a:r>
                <a:r>
                  <a:rPr lang="zh-CN" altLang="zh-CN" sz="2400" b="1" dirty="0">
                    <a:solidFill>
                      <a:srgbClr val="3333FF"/>
                    </a:solidFill>
                    <a:latin typeface="微软雅黑" panose="020B0503020204020204" pitchFamily="34" charset="-122"/>
                    <a:ea typeface="微软雅黑" panose="020B0503020204020204" pitchFamily="34" charset="-122"/>
                  </a:rPr>
                  <a:t>，</a:t>
                </a:r>
                <a:r>
                  <a:rPr lang="en-US" altLang="zh-CN" sz="2400" b="1" dirty="0">
                    <a:solidFill>
                      <a:srgbClr val="3333FF"/>
                    </a:solidFill>
                    <a:latin typeface="微软雅黑" panose="020B0503020204020204" pitchFamily="34" charset="-122"/>
                    <a:ea typeface="微软雅黑" panose="020B0503020204020204" pitchFamily="34" charset="-122"/>
                  </a:rPr>
                  <a:t>…</a:t>
                </a:r>
                <a:r>
                  <a:rPr lang="zh-CN" altLang="zh-CN" sz="2400" b="1" dirty="0">
                    <a:solidFill>
                      <a:srgbClr val="3333FF"/>
                    </a:solidFill>
                    <a:latin typeface="微软雅黑" panose="020B0503020204020204" pitchFamily="34" charset="-122"/>
                    <a:ea typeface="微软雅黑" panose="020B0503020204020204" pitchFamily="34" charset="-122"/>
                  </a:rPr>
                  <a:t>，</a:t>
                </a:r>
                <a:r>
                  <a:rPr lang="en-US" altLang="zh-CN" sz="2400" b="1" dirty="0" err="1">
                    <a:solidFill>
                      <a:srgbClr val="3333FF"/>
                    </a:solidFill>
                    <a:latin typeface="微软雅黑" panose="020B0503020204020204" pitchFamily="34" charset="-122"/>
                    <a:ea typeface="微软雅黑" panose="020B0503020204020204" pitchFamily="34" charset="-122"/>
                  </a:rPr>
                  <a:t>G</a:t>
                </a:r>
                <a:r>
                  <a:rPr lang="en-US" altLang="zh-CN" sz="2400" b="1" baseline="-25000" dirty="0" err="1">
                    <a:solidFill>
                      <a:srgbClr val="3333FF"/>
                    </a:solidFill>
                    <a:latin typeface="微软雅黑" panose="020B0503020204020204" pitchFamily="34" charset="-122"/>
                    <a:ea typeface="微软雅黑" panose="020B0503020204020204" pitchFamily="34" charset="-122"/>
                  </a:rPr>
                  <a:t>n</a:t>
                </a:r>
                <a:r>
                  <a:rPr lang="zh-CN" altLang="en-US" sz="2400" b="1" dirty="0">
                    <a:solidFill>
                      <a:srgbClr val="3333FF"/>
                    </a:solidFill>
                    <a:latin typeface="微软雅黑" panose="020B0503020204020204" pitchFamily="34" charset="-122"/>
                    <a:ea typeface="微软雅黑" panose="020B0503020204020204" pitchFamily="34" charset="-122"/>
                  </a:rPr>
                  <a:t>的逻辑结果，则称</a:t>
                </a:r>
                <a:r>
                  <a:rPr lang="en-US" altLang="zh-CN" sz="2400" b="1" dirty="0">
                    <a:solidFill>
                      <a:srgbClr val="3333FF"/>
                    </a:solidFill>
                    <a:latin typeface="微软雅黑" panose="020B0503020204020204" pitchFamily="34" charset="-122"/>
                    <a:ea typeface="微软雅黑" panose="020B0503020204020204" pitchFamily="34" charset="-122"/>
                  </a:rPr>
                  <a:t>G</a:t>
                </a:r>
                <a:r>
                  <a:rPr lang="en-US" altLang="zh-CN" sz="2400" b="1" baseline="-25000" dirty="0">
                    <a:solidFill>
                      <a:srgbClr val="3333FF"/>
                    </a:solidFill>
                    <a:latin typeface="微软雅黑" panose="020B0503020204020204" pitchFamily="34" charset="-122"/>
                    <a:ea typeface="微软雅黑" panose="020B0503020204020204" pitchFamily="34" charset="-122"/>
                  </a:rPr>
                  <a:t>1</a:t>
                </a:r>
                <a:r>
                  <a:rPr lang="zh-CN" altLang="zh-CN" sz="2400" b="1" dirty="0">
                    <a:solidFill>
                      <a:srgbClr val="3333FF"/>
                    </a:solidFill>
                    <a:latin typeface="微软雅黑" panose="020B0503020204020204" pitchFamily="34" charset="-122"/>
                    <a:ea typeface="微软雅黑" panose="020B0503020204020204" pitchFamily="34" charset="-122"/>
                  </a:rPr>
                  <a:t>，</a:t>
                </a:r>
                <a:r>
                  <a:rPr lang="en-US" altLang="zh-CN" sz="2400" b="1" dirty="0">
                    <a:solidFill>
                      <a:srgbClr val="3333FF"/>
                    </a:solidFill>
                    <a:latin typeface="微软雅黑" panose="020B0503020204020204" pitchFamily="34" charset="-122"/>
                    <a:ea typeface="微软雅黑" panose="020B0503020204020204" pitchFamily="34" charset="-122"/>
                  </a:rPr>
                  <a:t>G</a:t>
                </a:r>
                <a:r>
                  <a:rPr lang="en-US" altLang="zh-CN" sz="2400" b="1" baseline="-25000" dirty="0">
                    <a:solidFill>
                      <a:srgbClr val="3333FF"/>
                    </a:solidFill>
                    <a:latin typeface="微软雅黑" panose="020B0503020204020204" pitchFamily="34" charset="-122"/>
                    <a:ea typeface="微软雅黑" panose="020B0503020204020204" pitchFamily="34" charset="-122"/>
                  </a:rPr>
                  <a:t>2</a:t>
                </a:r>
                <a:r>
                  <a:rPr lang="zh-CN" altLang="zh-CN" sz="2400" b="1" dirty="0">
                    <a:solidFill>
                      <a:srgbClr val="3333FF"/>
                    </a:solidFill>
                    <a:latin typeface="微软雅黑" panose="020B0503020204020204" pitchFamily="34" charset="-122"/>
                    <a:ea typeface="微软雅黑" panose="020B0503020204020204" pitchFamily="34" charset="-122"/>
                  </a:rPr>
                  <a:t>，</a:t>
                </a:r>
                <a:r>
                  <a:rPr lang="en-US" altLang="zh-CN" sz="2400" b="1" dirty="0">
                    <a:solidFill>
                      <a:srgbClr val="3333FF"/>
                    </a:solidFill>
                    <a:latin typeface="微软雅黑" panose="020B0503020204020204" pitchFamily="34" charset="-122"/>
                    <a:ea typeface="微软雅黑" panose="020B0503020204020204" pitchFamily="34" charset="-122"/>
                  </a:rPr>
                  <a:t>…</a:t>
                </a:r>
                <a:r>
                  <a:rPr lang="zh-CN" altLang="zh-CN" sz="2400" b="1" dirty="0">
                    <a:solidFill>
                      <a:srgbClr val="3333FF"/>
                    </a:solidFill>
                    <a:latin typeface="微软雅黑" panose="020B0503020204020204" pitchFamily="34" charset="-122"/>
                    <a:ea typeface="微软雅黑" panose="020B0503020204020204" pitchFamily="34" charset="-122"/>
                  </a:rPr>
                  <a:t>，</a:t>
                </a:r>
                <a:r>
                  <a:rPr lang="en-US" altLang="zh-CN" sz="2400" b="1" dirty="0" err="1">
                    <a:solidFill>
                      <a:srgbClr val="3333FF"/>
                    </a:solidFill>
                    <a:latin typeface="微软雅黑" panose="020B0503020204020204" pitchFamily="34" charset="-122"/>
                    <a:ea typeface="微软雅黑" panose="020B0503020204020204" pitchFamily="34" charset="-122"/>
                  </a:rPr>
                  <a:t>G</a:t>
                </a:r>
                <a:r>
                  <a:rPr lang="en-US" altLang="zh-CN" sz="2400" b="1" baseline="-25000" dirty="0" err="1">
                    <a:solidFill>
                      <a:srgbClr val="3333FF"/>
                    </a:solidFill>
                    <a:latin typeface="微软雅黑" panose="020B0503020204020204" pitchFamily="34" charset="-122"/>
                    <a:ea typeface="微软雅黑" panose="020B0503020204020204" pitchFamily="34" charset="-122"/>
                  </a:rPr>
                  <a:t>n</a:t>
                </a:r>
                <a:r>
                  <a:rPr lang="en-US" altLang="zh-CN" sz="2400" b="1" baseline="-25000" dirty="0">
                    <a:solidFill>
                      <a:srgbClr val="3333FF"/>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400" b="1" i="1">
                        <a:solidFill>
                          <a:srgbClr val="3333FF"/>
                        </a:solidFill>
                        <a:latin typeface="Cambria Math" panose="02040503050406030204" pitchFamily="18" charset="0"/>
                      </a:rPr>
                      <m:t>⇒ </m:t>
                    </m:r>
                  </m:oMath>
                </a14:m>
                <a:r>
                  <a:rPr lang="en-US" altLang="zh-CN" sz="2400" b="1" dirty="0">
                    <a:solidFill>
                      <a:srgbClr val="3333FF"/>
                    </a:solidFill>
                    <a:latin typeface="微软雅黑" panose="020B0503020204020204" pitchFamily="34" charset="-122"/>
                    <a:ea typeface="微软雅黑" panose="020B0503020204020204" pitchFamily="34" charset="-122"/>
                  </a:rPr>
                  <a:t>H</a:t>
                </a:r>
                <a:r>
                  <a:rPr lang="zh-CN" altLang="en-US" sz="2400" b="1" dirty="0">
                    <a:solidFill>
                      <a:srgbClr val="3333FF"/>
                    </a:solidFill>
                    <a:latin typeface="微软雅黑" panose="020B0503020204020204" pitchFamily="34" charset="-122"/>
                    <a:ea typeface="微软雅黑" panose="020B0503020204020204" pitchFamily="34" charset="-122"/>
                  </a:rPr>
                  <a:t>为有效的</a:t>
                </a:r>
                <a:r>
                  <a:rPr lang="en-US" altLang="zh-CN" sz="2400" b="1" dirty="0">
                    <a:solidFill>
                      <a:prstClr val="black"/>
                    </a:solidFill>
                    <a:latin typeface="微软雅黑" panose="020B0503020204020204" pitchFamily="34" charset="-122"/>
                    <a:ea typeface="微软雅黑" panose="020B0503020204020204" pitchFamily="34" charset="-122"/>
                  </a:rPr>
                  <a:t>(Efficacious)</a:t>
                </a:r>
                <a:r>
                  <a:rPr lang="zh-CN" altLang="en-US" sz="2400" b="1" dirty="0">
                    <a:solidFill>
                      <a:srgbClr val="3333FF"/>
                    </a:solidFill>
                    <a:latin typeface="微软雅黑" panose="020B0503020204020204" pitchFamily="34" charset="-122"/>
                    <a:ea typeface="微软雅黑" panose="020B0503020204020204" pitchFamily="34" charset="-122"/>
                  </a:rPr>
                  <a:t>或者正确的</a:t>
                </a:r>
                <a:r>
                  <a:rPr lang="zh-CN" altLang="en-US" sz="2400" b="1" dirty="0">
                    <a:solidFill>
                      <a:prstClr val="black"/>
                    </a:solidFill>
                    <a:latin typeface="微软雅黑" panose="020B0503020204020204" pitchFamily="34" charset="-122"/>
                    <a:ea typeface="微软雅黑" panose="020B0503020204020204" pitchFamily="34" charset="-122"/>
                  </a:rPr>
                  <a:t>，否则称为无效的</a:t>
                </a:r>
                <a:r>
                  <a:rPr lang="en-US" altLang="zh-CN" sz="2400" b="1" dirty="0">
                    <a:solidFill>
                      <a:prstClr val="black"/>
                    </a:solidFill>
                    <a:latin typeface="微软雅黑" panose="020B0503020204020204" pitchFamily="34" charset="-122"/>
                    <a:ea typeface="微软雅黑" panose="020B0503020204020204" pitchFamily="34" charset="-122"/>
                  </a:rPr>
                  <a:t>(Inefficacious)</a:t>
                </a:r>
                <a:r>
                  <a:rPr lang="zh-CN" altLang="en-US" sz="2400" b="1" dirty="0">
                    <a:solidFill>
                      <a:prstClr val="black"/>
                    </a:solidFill>
                    <a:latin typeface="微软雅黑" panose="020B0503020204020204" pitchFamily="34" charset="-122"/>
                    <a:ea typeface="微软雅黑" panose="020B0503020204020204" pitchFamily="34" charset="-122"/>
                  </a:rPr>
                  <a:t>，称</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1</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2</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err="1">
                    <a:solidFill>
                      <a:prstClr val="black"/>
                    </a:solidFill>
                    <a:latin typeface="微软雅黑" panose="020B0503020204020204" pitchFamily="34" charset="-122"/>
                    <a:ea typeface="微软雅黑" panose="020B0503020204020204" pitchFamily="34" charset="-122"/>
                  </a:rPr>
                  <a:t>G</a:t>
                </a:r>
                <a:r>
                  <a:rPr lang="en-US" altLang="zh-CN" sz="2400" b="1" baseline="-25000" dirty="0" err="1">
                    <a:solidFill>
                      <a:prstClr val="black"/>
                    </a:solidFill>
                    <a:latin typeface="微软雅黑" panose="020B0503020204020204" pitchFamily="34" charset="-122"/>
                    <a:ea typeface="微软雅黑" panose="020B0503020204020204" pitchFamily="34" charset="-122"/>
                  </a:rPr>
                  <a:t>n</a:t>
                </a:r>
                <a:r>
                  <a:rPr lang="zh-CN" altLang="en-US" sz="2400" b="1" dirty="0">
                    <a:solidFill>
                      <a:prstClr val="black"/>
                    </a:solidFill>
                    <a:latin typeface="微软雅黑" panose="020B0503020204020204" pitchFamily="34" charset="-122"/>
                    <a:ea typeface="微软雅黑" panose="020B0503020204020204" pitchFamily="34" charset="-122"/>
                  </a:rPr>
                  <a:t>为一组前提，称</a:t>
                </a:r>
                <a:r>
                  <a:rPr lang="en-US" altLang="zh-CN" sz="2400" b="1" dirty="0">
                    <a:solidFill>
                      <a:prstClr val="black"/>
                    </a:solidFill>
                    <a:latin typeface="微软雅黑" panose="020B0503020204020204" pitchFamily="34" charset="-122"/>
                    <a:ea typeface="微软雅黑" panose="020B0503020204020204" pitchFamily="34" charset="-122"/>
                  </a:rPr>
                  <a:t>H</a:t>
                </a:r>
                <a:r>
                  <a:rPr lang="zh-CN" altLang="en-US" sz="2400" b="1" dirty="0">
                    <a:solidFill>
                      <a:prstClr val="black"/>
                    </a:solidFill>
                    <a:latin typeface="微软雅黑" panose="020B0503020204020204" pitchFamily="34" charset="-122"/>
                    <a:ea typeface="微软雅黑" panose="020B0503020204020204" pitchFamily="34" charset="-122"/>
                  </a:rPr>
                  <a:t>为结论。如果记</a:t>
                </a:r>
                <a:r>
                  <a:rPr lang="en-US" altLang="zh-CN" sz="2400" b="1" dirty="0">
                    <a:solidFill>
                      <a:prstClr val="black"/>
                    </a:solidFill>
                    <a:latin typeface="微软雅黑" panose="020B0503020204020204" pitchFamily="34" charset="-122"/>
                    <a:ea typeface="微软雅黑" panose="020B0503020204020204" pitchFamily="34" charset="-122"/>
                  </a:rPr>
                  <a:t>Г={G</a:t>
                </a:r>
                <a:r>
                  <a:rPr lang="en-US" altLang="zh-CN" sz="2400" b="1" baseline="-25000" dirty="0">
                    <a:solidFill>
                      <a:prstClr val="black"/>
                    </a:solidFill>
                    <a:latin typeface="微软雅黑" panose="020B0503020204020204" pitchFamily="34" charset="-122"/>
                    <a:ea typeface="微软雅黑" panose="020B0503020204020204" pitchFamily="34" charset="-122"/>
                  </a:rPr>
                  <a:t>1</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2</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err="1">
                    <a:solidFill>
                      <a:prstClr val="black"/>
                    </a:solidFill>
                    <a:latin typeface="微软雅黑" panose="020B0503020204020204" pitchFamily="34" charset="-122"/>
                    <a:ea typeface="微软雅黑" panose="020B0503020204020204" pitchFamily="34" charset="-122"/>
                  </a:rPr>
                  <a:t>G</a:t>
                </a:r>
                <a:r>
                  <a:rPr lang="en-US" altLang="zh-CN" sz="2400" b="1" baseline="-25000" dirty="0" err="1">
                    <a:solidFill>
                      <a:prstClr val="black"/>
                    </a:solidFill>
                    <a:latin typeface="微软雅黑" panose="020B0503020204020204" pitchFamily="34" charset="-122"/>
                    <a:ea typeface="微软雅黑" panose="020B0503020204020204" pitchFamily="34" charset="-122"/>
                  </a:rPr>
                  <a:t>n</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，则</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1</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2</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err="1">
                    <a:solidFill>
                      <a:prstClr val="black"/>
                    </a:solidFill>
                    <a:latin typeface="微软雅黑" panose="020B0503020204020204" pitchFamily="34" charset="-122"/>
                    <a:ea typeface="微软雅黑" panose="020B0503020204020204" pitchFamily="34" charset="-122"/>
                  </a:rPr>
                  <a:t>G</a:t>
                </a:r>
                <a:r>
                  <a:rPr lang="en-US" altLang="zh-CN" sz="2400" b="1" baseline="-25000" dirty="0" err="1">
                    <a:solidFill>
                      <a:prstClr val="black"/>
                    </a:solidFill>
                    <a:latin typeface="微软雅黑" panose="020B0503020204020204" pitchFamily="34" charset="-122"/>
                    <a:ea typeface="微软雅黑" panose="020B0503020204020204" pitchFamily="34" charset="-122"/>
                  </a:rPr>
                  <a:t>n</a:t>
                </a:r>
                <a:r>
                  <a:rPr lang="en-US" altLang="zh-CN" sz="2400" b="1" baseline="-25000" dirty="0">
                    <a:solidFill>
                      <a:prstClr val="black"/>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400" b="1" i="1">
                        <a:solidFill>
                          <a:prstClr val="black"/>
                        </a:solidFill>
                        <a:latin typeface="Cambria Math" panose="02040503050406030204" pitchFamily="18" charset="0"/>
                      </a:rPr>
                      <m:t>⇒ </m:t>
                    </m:r>
                  </m:oMath>
                </a14:m>
                <a:r>
                  <a:rPr lang="en-US" altLang="zh-CN" sz="2400" b="1" dirty="0">
                    <a:solidFill>
                      <a:prstClr val="black"/>
                    </a:solidFill>
                    <a:latin typeface="微软雅黑" panose="020B0503020204020204" pitchFamily="34" charset="-122"/>
                    <a:ea typeface="微软雅黑" panose="020B0503020204020204" pitchFamily="34" charset="-122"/>
                  </a:rPr>
                  <a:t>H</a:t>
                </a:r>
                <a:r>
                  <a:rPr lang="zh-CN" altLang="en-US" sz="2400" b="1" dirty="0">
                    <a:solidFill>
                      <a:prstClr val="black"/>
                    </a:solidFill>
                    <a:latin typeface="微软雅黑" panose="020B0503020204020204" pitchFamily="34" charset="-122"/>
                    <a:ea typeface="微软雅黑" panose="020B0503020204020204" pitchFamily="34" charset="-122"/>
                  </a:rPr>
                  <a:t>可简单记为</a:t>
                </a:r>
                <a:r>
                  <a:rPr lang="en-US" altLang="zh-CN" sz="2400" b="1" dirty="0">
                    <a:solidFill>
                      <a:prstClr val="black"/>
                    </a:solidFill>
                    <a:latin typeface="微软雅黑" panose="020B0503020204020204" pitchFamily="34" charset="-122"/>
                    <a:ea typeface="微软雅黑" panose="020B0503020204020204" pitchFamily="34" charset="-122"/>
                  </a:rPr>
                  <a:t>Г </a:t>
                </a:r>
                <a14:m>
                  <m:oMath xmlns:m="http://schemas.openxmlformats.org/officeDocument/2006/math">
                    <m:r>
                      <a:rPr lang="en-US" altLang="zh-CN" sz="2400" b="1" i="1">
                        <a:solidFill>
                          <a:prstClr val="black"/>
                        </a:solidFill>
                        <a:latin typeface="Cambria Math" panose="02040503050406030204" pitchFamily="18" charset="0"/>
                      </a:rPr>
                      <m:t>⇒ </m:t>
                    </m:r>
                  </m:oMath>
                </a14:m>
                <a:r>
                  <a:rPr lang="en-US" altLang="zh-CN" sz="2400" b="1" dirty="0">
                    <a:solidFill>
                      <a:prstClr val="black"/>
                    </a:solidFill>
                    <a:latin typeface="微软雅黑" panose="020B0503020204020204" pitchFamily="34" charset="-122"/>
                    <a:ea typeface="微软雅黑" panose="020B0503020204020204" pitchFamily="34" charset="-122"/>
                  </a:rPr>
                  <a:t>H</a:t>
                </a:r>
                <a:r>
                  <a:rPr lang="zh-CN" altLang="en-US" sz="2400" b="1" dirty="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mc:Choice>
        <mc:Fallback>
          <p:sp>
            <p:nvSpPr>
              <p:cNvPr id="21" name="矩形 20"/>
              <p:cNvSpPr>
                <a:spLocks noRot="1" noChangeAspect="1" noMove="1" noResize="1" noEditPoints="1" noAdjustHandles="1" noChangeArrowheads="1" noChangeShapeType="1" noTextEdit="1"/>
              </p:cNvSpPr>
              <p:nvPr/>
            </p:nvSpPr>
            <p:spPr>
              <a:xfrm>
                <a:off x="503295" y="1843624"/>
                <a:ext cx="11198161" cy="2242401"/>
              </a:xfrm>
              <a:prstGeom prst="rect">
                <a:avLst/>
              </a:prstGeom>
              <a:blipFill rotWithShape="1">
                <a:blip r:embed="rId1"/>
                <a:stretch>
                  <a:fillRect l="-3" t="-10" r="3" b="-2614"/>
                </a:stretch>
              </a:blipFill>
            </p:spPr>
            <p:txBody>
              <a:bodyPr/>
              <a:lstStyle/>
              <a:p>
                <a:r>
                  <a:rPr lang="zh-CN" altLang="en-US">
                    <a:noFill/>
                  </a:rPr>
                  <a:t> </a:t>
                </a:r>
              </a:p>
            </p:txBody>
          </p:sp>
        </mc:Fallback>
      </mc:AlternateContent>
      <p:sp>
        <p:nvSpPr>
          <p:cNvPr id="5" name="Rectangle 3"/>
          <p:cNvSpPr txBox="1">
            <a:spLocks noChangeArrowheads="1"/>
          </p:cNvSpPr>
          <p:nvPr/>
        </p:nvSpPr>
        <p:spPr>
          <a:xfrm>
            <a:off x="231885" y="4648994"/>
            <a:ext cx="11734580" cy="1166499"/>
          </a:xfrm>
          <a:prstGeom prst="rect">
            <a:avLst/>
          </a:prstGeom>
          <a:solidFill>
            <a:schemeClr val="accent1">
              <a:lumMod val="75000"/>
            </a:schemeClr>
          </a:solidFill>
        </p:spPr>
        <p:txBody>
          <a:bodyPr vert="horz" lIns="121882" tIns="60940" rIns="121882" bIns="60940" rtlCol="0">
            <a:noAutofit/>
          </a:bodyPr>
          <a:lstStyle>
            <a:lvl1pPr marL="457200" indent="-457200" algn="l" defTabSz="1219835" rtl="0" eaLnBrk="1" latinLnBrk="0" hangingPunct="1">
              <a:lnSpc>
                <a:spcPct val="150000"/>
              </a:lnSpc>
              <a:spcBef>
                <a:spcPts val="0"/>
              </a:spcBef>
              <a:buSzPct val="80000"/>
              <a:buFont typeface="Wingdings" panose="05000000000000000000" pitchFamily="2" charset="2"/>
              <a:buChar char="l"/>
              <a:defRPr sz="2400" b="1" kern="1200">
                <a:solidFill>
                  <a:schemeClr val="tx1"/>
                </a:solidFill>
                <a:latin typeface="+mn-ea"/>
                <a:ea typeface="+mn-ea"/>
                <a:cs typeface="+mn-cs"/>
              </a:defRPr>
            </a:lvl1pPr>
            <a:lvl2pPr marL="991235" indent="-381000" algn="l" defTabSz="1219835" rtl="0" eaLnBrk="1" latinLnBrk="0" hangingPunct="1">
              <a:lnSpc>
                <a:spcPct val="150000"/>
              </a:lnSpc>
              <a:spcBef>
                <a:spcPct val="20000"/>
              </a:spcBef>
              <a:buFont typeface="Arial" panose="020B0604020202020204" pitchFamily="34" charset="0"/>
              <a:buChar char="–"/>
              <a:defRPr sz="2400" b="1"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3pPr>
            <a:lvl4pPr marL="2134235"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4pPr>
            <a:lvl5pPr marL="2744470"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defTabSz="1219200">
              <a:buNone/>
            </a:pPr>
            <a:r>
              <a:rPr lang="zh-CN" altLang="en-US" sz="2400" dirty="0">
                <a:solidFill>
                  <a:prstClr val="white"/>
                </a:solidFill>
                <a:latin typeface="微软雅黑" panose="020B0503020204020204" pitchFamily="34" charset="-122"/>
                <a:ea typeface="微软雅黑" panose="020B0503020204020204" pitchFamily="34" charset="-122"/>
              </a:rPr>
              <a:t>定理</a:t>
            </a:r>
            <a:r>
              <a:rPr lang="en-US" altLang="zh-CN" sz="2400" dirty="0">
                <a:solidFill>
                  <a:prstClr val="white"/>
                </a:solidFill>
                <a:latin typeface="微软雅黑" panose="020B0503020204020204" pitchFamily="34" charset="-122"/>
                <a:ea typeface="微软雅黑" panose="020B0503020204020204" pitchFamily="34" charset="-122"/>
              </a:rPr>
              <a:t>2.6   </a:t>
            </a:r>
            <a:r>
              <a:rPr lang="zh-CN" altLang="en-US" sz="2400" dirty="0">
                <a:solidFill>
                  <a:prstClr val="white"/>
                </a:solidFill>
                <a:latin typeface="微软雅黑" panose="020B0503020204020204" pitchFamily="34" charset="-122"/>
                <a:ea typeface="微软雅黑" panose="020B0503020204020204" pitchFamily="34" charset="-122"/>
              </a:rPr>
              <a:t>公式</a:t>
            </a:r>
            <a:r>
              <a:rPr lang="en-US" altLang="zh-CN" sz="2400" dirty="0">
                <a:solidFill>
                  <a:prstClr val="white"/>
                </a:solidFill>
                <a:latin typeface="微软雅黑" panose="020B0503020204020204" pitchFamily="34" charset="-122"/>
                <a:ea typeface="微软雅黑" panose="020B0503020204020204" pitchFamily="34" charset="-122"/>
              </a:rPr>
              <a:t>H</a:t>
            </a:r>
            <a:r>
              <a:rPr lang="zh-CN" altLang="en-US" sz="2400" dirty="0">
                <a:solidFill>
                  <a:prstClr val="white"/>
                </a:solidFill>
                <a:latin typeface="微软雅黑" panose="020B0503020204020204" pitchFamily="34" charset="-122"/>
                <a:ea typeface="微软雅黑" panose="020B0503020204020204" pitchFamily="34" charset="-122"/>
              </a:rPr>
              <a:t>是前提集合</a:t>
            </a:r>
            <a:r>
              <a:rPr lang="en-US" altLang="zh-CN" sz="2400" dirty="0">
                <a:solidFill>
                  <a:prstClr val="white"/>
                </a:solidFill>
                <a:latin typeface="微软雅黑" panose="020B0503020204020204" pitchFamily="34" charset="-122"/>
                <a:ea typeface="微软雅黑" panose="020B0503020204020204" pitchFamily="34" charset="-122"/>
              </a:rPr>
              <a:t>Г={G</a:t>
            </a:r>
            <a:r>
              <a:rPr lang="en-US" altLang="zh-CN" sz="2400" baseline="-25000" dirty="0">
                <a:solidFill>
                  <a:prstClr val="white"/>
                </a:solidFill>
                <a:latin typeface="微软雅黑" panose="020B0503020204020204" pitchFamily="34" charset="-122"/>
                <a:ea typeface="微软雅黑" panose="020B0503020204020204" pitchFamily="34" charset="-122"/>
              </a:rPr>
              <a:t>1</a:t>
            </a:r>
            <a:r>
              <a:rPr lang="en-US" altLang="zh-CN" sz="2400" dirty="0">
                <a:solidFill>
                  <a:prstClr val="white"/>
                </a:solidFill>
                <a:latin typeface="微软雅黑" panose="020B0503020204020204" pitchFamily="34" charset="-122"/>
                <a:ea typeface="微软雅黑" panose="020B0503020204020204" pitchFamily="34" charset="-122"/>
              </a:rPr>
              <a:t>,G</a:t>
            </a:r>
            <a:r>
              <a:rPr lang="en-US" altLang="zh-CN" sz="2400" baseline="-25000" dirty="0">
                <a:solidFill>
                  <a:prstClr val="white"/>
                </a:solidFill>
                <a:latin typeface="微软雅黑" panose="020B0503020204020204" pitchFamily="34" charset="-122"/>
                <a:ea typeface="微软雅黑" panose="020B0503020204020204" pitchFamily="34" charset="-122"/>
              </a:rPr>
              <a:t>2</a:t>
            </a:r>
            <a:r>
              <a:rPr lang="en-US" altLang="zh-CN" sz="2400" dirty="0">
                <a:solidFill>
                  <a:prstClr val="white"/>
                </a:solidFill>
                <a:latin typeface="微软雅黑" panose="020B0503020204020204" pitchFamily="34" charset="-122"/>
                <a:ea typeface="微软雅黑" panose="020B0503020204020204" pitchFamily="34" charset="-122"/>
              </a:rPr>
              <a:t>,…,</a:t>
            </a:r>
            <a:r>
              <a:rPr lang="en-US" altLang="zh-CN" sz="2400" dirty="0" err="1">
                <a:solidFill>
                  <a:prstClr val="white"/>
                </a:solidFill>
                <a:latin typeface="微软雅黑" panose="020B0503020204020204" pitchFamily="34" charset="-122"/>
                <a:ea typeface="微软雅黑" panose="020B0503020204020204" pitchFamily="34" charset="-122"/>
              </a:rPr>
              <a:t>G</a:t>
            </a:r>
            <a:r>
              <a:rPr lang="en-US" altLang="zh-CN" sz="2400" baseline="-25000" dirty="0" err="1">
                <a:solidFill>
                  <a:prstClr val="white"/>
                </a:solidFill>
                <a:latin typeface="微软雅黑" panose="020B0503020204020204" pitchFamily="34" charset="-122"/>
                <a:ea typeface="微软雅黑" panose="020B0503020204020204" pitchFamily="34" charset="-122"/>
              </a:rPr>
              <a:t>n</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的逻辑结果</a:t>
            </a:r>
            <a:r>
              <a:rPr lang="zh-CN" altLang="en-US" sz="2400" dirty="0">
                <a:solidFill>
                  <a:srgbClr val="FFFF00"/>
                </a:solidFill>
                <a:latin typeface="微软雅黑" panose="020B0503020204020204" pitchFamily="34" charset="-122"/>
                <a:ea typeface="微软雅黑" panose="020B0503020204020204" pitchFamily="34" charset="-122"/>
              </a:rPr>
              <a:t>当且仅当</a:t>
            </a:r>
            <a:r>
              <a:rPr lang="en-US" altLang="zh-CN" sz="2400" dirty="0">
                <a:solidFill>
                  <a:prstClr val="white"/>
                </a:solidFill>
                <a:latin typeface="微软雅黑" panose="020B0503020204020204" pitchFamily="34" charset="-122"/>
                <a:ea typeface="微软雅黑" panose="020B0503020204020204" pitchFamily="34" charset="-122"/>
              </a:rPr>
              <a:t> G</a:t>
            </a:r>
            <a:r>
              <a:rPr lang="en-US" altLang="zh-CN" sz="2400" baseline="-25000" dirty="0">
                <a:solidFill>
                  <a:prstClr val="white"/>
                </a:solidFill>
                <a:latin typeface="微软雅黑" panose="020B0503020204020204" pitchFamily="34" charset="-122"/>
                <a:ea typeface="微软雅黑" panose="020B0503020204020204" pitchFamily="34" charset="-122"/>
              </a:rPr>
              <a:t>1</a:t>
            </a:r>
            <a:r>
              <a:rPr lang="en-US" altLang="zh-CN" sz="2400" dirty="0">
                <a:solidFill>
                  <a:prstClr val="white"/>
                </a:solidFill>
                <a:latin typeface="微软雅黑" panose="020B0503020204020204" pitchFamily="34" charset="-122"/>
                <a:ea typeface="微软雅黑" panose="020B0503020204020204" pitchFamily="34" charset="-122"/>
              </a:rPr>
              <a:t>∧G</a:t>
            </a:r>
            <a:r>
              <a:rPr lang="en-US" altLang="zh-CN" sz="2400" baseline="-25000" dirty="0">
                <a:solidFill>
                  <a:prstClr val="white"/>
                </a:solidFill>
                <a:latin typeface="微软雅黑" panose="020B0503020204020204" pitchFamily="34" charset="-122"/>
                <a:ea typeface="微软雅黑" panose="020B0503020204020204" pitchFamily="34" charset="-122"/>
              </a:rPr>
              <a:t>2</a:t>
            </a:r>
            <a:r>
              <a:rPr lang="en-US" altLang="zh-CN" sz="2400" dirty="0">
                <a:solidFill>
                  <a:prstClr val="white"/>
                </a:solidFill>
                <a:latin typeface="微软雅黑" panose="020B0503020204020204" pitchFamily="34" charset="-122"/>
                <a:ea typeface="微软雅黑" panose="020B0503020204020204" pitchFamily="34" charset="-122"/>
              </a:rPr>
              <a:t>∧…∧</a:t>
            </a:r>
            <a:r>
              <a:rPr lang="en-US" altLang="zh-CN" sz="2400" dirty="0" err="1">
                <a:solidFill>
                  <a:prstClr val="white"/>
                </a:solidFill>
                <a:latin typeface="微软雅黑" panose="020B0503020204020204" pitchFamily="34" charset="-122"/>
                <a:ea typeface="微软雅黑" panose="020B0503020204020204" pitchFamily="34" charset="-122"/>
              </a:rPr>
              <a:t>G</a:t>
            </a:r>
            <a:r>
              <a:rPr lang="en-US" altLang="zh-CN" sz="2400" baseline="-25000" dirty="0" err="1">
                <a:solidFill>
                  <a:prstClr val="white"/>
                </a:solidFill>
                <a:latin typeface="微软雅黑" panose="020B0503020204020204" pitchFamily="34" charset="-122"/>
                <a:ea typeface="微软雅黑" panose="020B0503020204020204" pitchFamily="34" charset="-122"/>
              </a:rPr>
              <a:t>n</a:t>
            </a:r>
            <a:r>
              <a:rPr lang="en-US" altLang="zh-CN" sz="2400" dirty="0">
                <a:solidFill>
                  <a:prstClr val="white"/>
                </a:solidFill>
                <a:latin typeface="微软雅黑" panose="020B0503020204020204" pitchFamily="34" charset="-122"/>
                <a:ea typeface="微软雅黑" panose="020B0503020204020204" pitchFamily="34" charset="-122"/>
              </a:rPr>
              <a:t>→</a:t>
            </a:r>
            <a:r>
              <a:rPr lang="zh-CN" altLang="en-US" sz="2400" dirty="0">
                <a:solidFill>
                  <a:prstClr val="white"/>
                </a:solidFill>
                <a:latin typeface="微软雅黑" panose="020B0503020204020204" pitchFamily="34" charset="-122"/>
                <a:ea typeface="微软雅黑" panose="020B0503020204020204" pitchFamily="34" charset="-122"/>
              </a:rPr>
              <a:t>Ｈ</a:t>
            </a:r>
            <a:r>
              <a:rPr lang="en-US" altLang="zh-CN" sz="2400" dirty="0">
                <a:solidFill>
                  <a:prstClr val="white"/>
                </a:solidFill>
                <a:latin typeface="微软雅黑" panose="020B0503020204020204" pitchFamily="34" charset="-122"/>
                <a:ea typeface="微软雅黑" panose="020B0503020204020204" pitchFamily="34" charset="-122"/>
              </a:rPr>
              <a:t> </a:t>
            </a:r>
            <a:r>
              <a:rPr lang="zh-CN" altLang="en-US" sz="2400" dirty="0">
                <a:solidFill>
                  <a:prstClr val="white"/>
                </a:solidFill>
                <a:latin typeface="微软雅黑" panose="020B0503020204020204" pitchFamily="34" charset="-122"/>
                <a:ea typeface="微软雅黑" panose="020B0503020204020204" pitchFamily="34" charset="-122"/>
              </a:rPr>
              <a:t>为永真公式。 </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build="p"/>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7874" name="Rectangle 2"/>
          <p:cNvSpPr>
            <a:spLocks noGrp="1" noChangeArrowheads="1"/>
          </p:cNvSpPr>
          <p:nvPr>
            <p:ph type="body" idx="1"/>
          </p:nvPr>
        </p:nvSpPr>
        <p:spPr>
          <a:xfrm>
            <a:off x="914259" y="1197253"/>
            <a:ext cx="8449571" cy="2904972"/>
          </a:xfrm>
        </p:spPr>
        <p:txBody>
          <a:bodyPr/>
          <a:lstStyle/>
          <a:p>
            <a:pPr marL="711200" indent="-711200">
              <a:lnSpc>
                <a:spcPct val="115000"/>
              </a:lnSpc>
              <a:spcBef>
                <a:spcPct val="0"/>
              </a:spcBef>
              <a:buClr>
                <a:srgbClr val="800080"/>
              </a:buClr>
              <a:buFont typeface="Wingdings" panose="05000000000000000000" pitchFamily="2" charset="2"/>
              <a:buAutoNum type="arabicPeriod"/>
            </a:pPr>
            <a:r>
              <a:rPr lang="zh-CN" altLang="en-US" sz="3200" dirty="0"/>
              <a:t>太阳是圆的；                </a:t>
            </a:r>
            <a:endParaRPr lang="zh-CN" altLang="en-US" sz="3200" dirty="0"/>
          </a:p>
          <a:p>
            <a:pPr marL="711200" indent="-711200">
              <a:lnSpc>
                <a:spcPct val="115000"/>
              </a:lnSpc>
              <a:spcBef>
                <a:spcPct val="0"/>
              </a:spcBef>
              <a:buClr>
                <a:srgbClr val="800080"/>
              </a:buClr>
              <a:buFont typeface="Wingdings" panose="05000000000000000000" pitchFamily="2" charset="2"/>
              <a:buAutoNum type="arabicPeriod"/>
            </a:pPr>
            <a:r>
              <a:rPr lang="zh-CN" altLang="en-US" sz="3200" dirty="0"/>
              <a:t>成都是一个旅游城市；</a:t>
            </a:r>
            <a:endParaRPr lang="zh-CN" altLang="en-US" sz="3200" dirty="0"/>
          </a:p>
          <a:p>
            <a:pPr marL="711200" indent="-711200">
              <a:lnSpc>
                <a:spcPct val="115000"/>
              </a:lnSpc>
              <a:spcBef>
                <a:spcPct val="0"/>
              </a:spcBef>
              <a:buClr>
                <a:srgbClr val="800080"/>
              </a:buClr>
              <a:buFont typeface="Wingdings" panose="05000000000000000000" pitchFamily="2" charset="2"/>
              <a:buAutoNum type="arabicPeriod"/>
            </a:pPr>
            <a:r>
              <a:rPr lang="zh-CN" altLang="en-US" sz="3200" dirty="0"/>
              <a:t>北京是中国的首都；</a:t>
            </a:r>
            <a:endParaRPr lang="zh-CN" altLang="en-US" sz="3200" dirty="0"/>
          </a:p>
          <a:p>
            <a:pPr marL="711200" indent="-711200">
              <a:lnSpc>
                <a:spcPct val="115000"/>
              </a:lnSpc>
              <a:spcBef>
                <a:spcPct val="0"/>
              </a:spcBef>
              <a:buClr>
                <a:srgbClr val="800080"/>
              </a:buClr>
              <a:buFont typeface="Wingdings" panose="05000000000000000000" pitchFamily="2" charset="2"/>
              <a:buAutoNum type="arabicPeriod"/>
            </a:pPr>
            <a:r>
              <a:rPr lang="en-US" altLang="zh-CN" sz="3200" dirty="0"/>
              <a:t>3</a:t>
            </a:r>
            <a:r>
              <a:rPr lang="zh-CN" altLang="en-US" sz="3200" dirty="0"/>
              <a:t>能被</a:t>
            </a:r>
            <a:r>
              <a:rPr lang="en-US" altLang="zh-CN" sz="3200" dirty="0"/>
              <a:t>2</a:t>
            </a:r>
            <a:r>
              <a:rPr lang="zh-CN" altLang="en-US" sz="3200" dirty="0"/>
              <a:t>整除；</a:t>
            </a:r>
            <a:endParaRPr lang="zh-CN" altLang="en-US" sz="3200" dirty="0"/>
          </a:p>
          <a:p>
            <a:pPr marL="711200" indent="-711200">
              <a:lnSpc>
                <a:spcPct val="115000"/>
              </a:lnSpc>
              <a:spcBef>
                <a:spcPct val="0"/>
              </a:spcBef>
              <a:buClr>
                <a:srgbClr val="800080"/>
              </a:buClr>
              <a:buFont typeface="Wingdings" panose="05000000000000000000" pitchFamily="2" charset="2"/>
              <a:buAutoNum type="arabicPeriod"/>
            </a:pPr>
            <a:r>
              <a:rPr lang="zh-CN" altLang="en-US" sz="3200" dirty="0"/>
              <a:t>中国是世界上人口最多的国家；</a:t>
            </a:r>
            <a:endParaRPr lang="en-US" altLang="zh-CN" sz="3200" dirty="0"/>
          </a:p>
        </p:txBody>
      </p:sp>
      <p:sp>
        <p:nvSpPr>
          <p:cNvPr id="11268" name="Rectangle 3"/>
          <p:cNvSpPr>
            <a:spLocks noGrp="1" noChangeArrowheads="1"/>
          </p:cNvSpPr>
          <p:nvPr>
            <p:ph type="title"/>
          </p:nvPr>
        </p:nvSpPr>
        <p:spPr>
          <a:xfrm>
            <a:off x="837883" y="305594"/>
            <a:ext cx="10674704" cy="598627"/>
          </a:xfrm>
        </p:spPr>
        <p:txBody>
          <a:bodyPr/>
          <a:lstStyle/>
          <a:p>
            <a:pPr eaLnBrk="1" hangingPunct="1"/>
            <a:r>
              <a:rPr lang="zh-CN" altLang="en-US" dirty="0">
                <a:latin typeface="Times New Roman" panose="02020603050405020304" pitchFamily="18" charset="0"/>
              </a:rPr>
              <a:t>例</a:t>
            </a:r>
            <a:r>
              <a:rPr lang="en-US" altLang="zh-CN" dirty="0">
                <a:latin typeface="Times New Roman" panose="02020603050405020304" pitchFamily="18" charset="0"/>
              </a:rPr>
              <a:t>2.1</a:t>
            </a:r>
            <a:endParaRPr lang="en-US" altLang="zh-CN" dirty="0">
              <a:latin typeface="Times New Roman" panose="02020603050405020304" pitchFamily="18" charset="0"/>
            </a:endParaRPr>
          </a:p>
        </p:txBody>
      </p:sp>
      <p:sp>
        <p:nvSpPr>
          <p:cNvPr id="1487887" name="Rectangle 15"/>
          <p:cNvSpPr>
            <a:spLocks noChangeArrowheads="1"/>
          </p:cNvSpPr>
          <p:nvPr/>
        </p:nvSpPr>
        <p:spPr bwMode="auto">
          <a:xfrm>
            <a:off x="9651766" y="1197252"/>
            <a:ext cx="1824989" cy="2879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15000"/>
              </a:lnSpc>
              <a:spcBef>
                <a:spcPct val="0"/>
              </a:spcBef>
              <a:buFont typeface="Wingdings" panose="05000000000000000000" pitchFamily="2" charset="2"/>
              <a:buNone/>
            </a:pPr>
            <a:r>
              <a:rPr kumimoji="1" lang="en-US" altLang="zh-CN" sz="3200" dirty="0">
                <a:solidFill>
                  <a:schemeClr val="accent2"/>
                </a:solidFill>
                <a:latin typeface="Times New Roman" panose="02020603050405020304" pitchFamily="18" charset="0"/>
              </a:rPr>
              <a:t>T</a:t>
            </a:r>
            <a:r>
              <a:rPr lang="zh-CN" altLang="en-US" sz="3200" dirty="0">
                <a:latin typeface="Times New Roman" panose="02020603050405020304" pitchFamily="18" charset="0"/>
              </a:rPr>
              <a:t> </a:t>
            </a:r>
            <a:endParaRPr lang="zh-CN" altLang="en-US" sz="3200" dirty="0">
              <a:latin typeface="Times New Roman" panose="02020603050405020304" pitchFamily="18" charset="0"/>
            </a:endParaRPr>
          </a:p>
          <a:p>
            <a:pPr eaLnBrk="1" hangingPunct="1">
              <a:lnSpc>
                <a:spcPct val="115000"/>
              </a:lnSpc>
              <a:spcBef>
                <a:spcPct val="0"/>
              </a:spcBef>
              <a:buFont typeface="Wingdings" panose="05000000000000000000" pitchFamily="2" charset="2"/>
              <a:buNone/>
            </a:pPr>
            <a:r>
              <a:rPr kumimoji="1" lang="en-US" altLang="zh-CN" sz="3200" dirty="0">
                <a:solidFill>
                  <a:schemeClr val="accent2"/>
                </a:solidFill>
                <a:latin typeface="Times New Roman" panose="02020603050405020304" pitchFamily="18" charset="0"/>
              </a:rPr>
              <a:t>T</a:t>
            </a:r>
            <a:endParaRPr kumimoji="1" lang="en-US" altLang="zh-CN" sz="3200" dirty="0">
              <a:solidFill>
                <a:schemeClr val="accent2"/>
              </a:solidFill>
              <a:latin typeface="Times New Roman" panose="02020603050405020304" pitchFamily="18" charset="0"/>
            </a:endParaRPr>
          </a:p>
          <a:p>
            <a:pPr eaLnBrk="1" hangingPunct="1">
              <a:lnSpc>
                <a:spcPct val="115000"/>
              </a:lnSpc>
              <a:spcBef>
                <a:spcPct val="0"/>
              </a:spcBef>
              <a:buFont typeface="Wingdings" panose="05000000000000000000" pitchFamily="2" charset="2"/>
              <a:buNone/>
            </a:pPr>
            <a:r>
              <a:rPr kumimoji="1" lang="en-US" altLang="zh-CN" sz="3200" dirty="0">
                <a:solidFill>
                  <a:schemeClr val="accent2"/>
                </a:solidFill>
                <a:latin typeface="Times New Roman" panose="02020603050405020304" pitchFamily="18" charset="0"/>
              </a:rPr>
              <a:t>T</a:t>
            </a:r>
            <a:endParaRPr kumimoji="1" lang="en-US" altLang="zh-CN" sz="3200" dirty="0">
              <a:solidFill>
                <a:schemeClr val="accent2"/>
              </a:solidFill>
              <a:latin typeface="Times New Roman" panose="02020603050405020304" pitchFamily="18" charset="0"/>
            </a:endParaRPr>
          </a:p>
          <a:p>
            <a:pPr eaLnBrk="1" hangingPunct="1">
              <a:lnSpc>
                <a:spcPct val="115000"/>
              </a:lnSpc>
              <a:spcBef>
                <a:spcPct val="0"/>
              </a:spcBef>
              <a:buFont typeface="Wingdings" panose="05000000000000000000" pitchFamily="2" charset="2"/>
              <a:buNone/>
            </a:pPr>
            <a:r>
              <a:rPr kumimoji="1" lang="en-US" altLang="zh-CN" sz="3200" dirty="0">
                <a:solidFill>
                  <a:schemeClr val="accent2"/>
                </a:solidFill>
                <a:latin typeface="Times New Roman" panose="02020603050405020304" pitchFamily="18" charset="0"/>
              </a:rPr>
              <a:t>F</a:t>
            </a:r>
            <a:endParaRPr kumimoji="1" lang="zh-CN" altLang="en-US" sz="3200" dirty="0">
              <a:solidFill>
                <a:schemeClr val="accent2"/>
              </a:solidFill>
              <a:latin typeface="Times New Roman" panose="02020603050405020304" pitchFamily="18" charset="0"/>
            </a:endParaRPr>
          </a:p>
          <a:p>
            <a:pPr eaLnBrk="1" hangingPunct="1">
              <a:lnSpc>
                <a:spcPct val="115000"/>
              </a:lnSpc>
              <a:spcBef>
                <a:spcPct val="0"/>
              </a:spcBef>
              <a:buFont typeface="Wingdings" panose="05000000000000000000" pitchFamily="2" charset="2"/>
              <a:buNone/>
            </a:pPr>
            <a:r>
              <a:rPr kumimoji="1" lang="en-US" altLang="zh-CN" sz="3200" dirty="0">
                <a:solidFill>
                  <a:schemeClr val="accent2"/>
                </a:solidFill>
                <a:latin typeface="Times New Roman" panose="02020603050405020304" pitchFamily="18" charset="0"/>
              </a:rPr>
              <a:t>T</a:t>
            </a:r>
            <a:endParaRPr kumimoji="1" lang="en-US" altLang="zh-CN" sz="3200" dirty="0">
              <a:solidFill>
                <a:schemeClr val="accent2"/>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87874">
                                            <p:txEl>
                                              <p:pRg st="0" end="0"/>
                                            </p:txEl>
                                          </p:spTgt>
                                        </p:tgtEl>
                                        <p:attrNameLst>
                                          <p:attrName>style.visibility</p:attrName>
                                        </p:attrNameLst>
                                      </p:cBhvr>
                                      <p:to>
                                        <p:strVal val="visible"/>
                                      </p:to>
                                    </p:set>
                                    <p:anim calcmode="lin" valueType="num">
                                      <p:cBhvr additive="base">
                                        <p:cTn id="7" dur="500" fill="hold"/>
                                        <p:tgtEl>
                                          <p:spTgt spid="148787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8787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87874">
                                            <p:txEl>
                                              <p:pRg st="1" end="1"/>
                                            </p:txEl>
                                          </p:spTgt>
                                        </p:tgtEl>
                                        <p:attrNameLst>
                                          <p:attrName>style.visibility</p:attrName>
                                        </p:attrNameLst>
                                      </p:cBhvr>
                                      <p:to>
                                        <p:strVal val="visible"/>
                                      </p:to>
                                    </p:set>
                                    <p:anim calcmode="lin" valueType="num">
                                      <p:cBhvr additive="base">
                                        <p:cTn id="12" dur="500" fill="hold"/>
                                        <p:tgtEl>
                                          <p:spTgt spid="1487874">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8787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87874">
                                            <p:txEl>
                                              <p:pRg st="2" end="2"/>
                                            </p:txEl>
                                          </p:spTgt>
                                        </p:tgtEl>
                                        <p:attrNameLst>
                                          <p:attrName>style.visibility</p:attrName>
                                        </p:attrNameLst>
                                      </p:cBhvr>
                                      <p:to>
                                        <p:strVal val="visible"/>
                                      </p:to>
                                    </p:set>
                                    <p:anim calcmode="lin" valueType="num">
                                      <p:cBhvr additive="base">
                                        <p:cTn id="17" dur="500" fill="hold"/>
                                        <p:tgtEl>
                                          <p:spTgt spid="148787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8787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487874">
                                            <p:txEl>
                                              <p:pRg st="3" end="3"/>
                                            </p:txEl>
                                          </p:spTgt>
                                        </p:tgtEl>
                                        <p:attrNameLst>
                                          <p:attrName>style.visibility</p:attrName>
                                        </p:attrNameLst>
                                      </p:cBhvr>
                                      <p:to>
                                        <p:strVal val="visible"/>
                                      </p:to>
                                    </p:set>
                                    <p:anim calcmode="lin" valueType="num">
                                      <p:cBhvr additive="base">
                                        <p:cTn id="22" dur="500" fill="hold"/>
                                        <p:tgtEl>
                                          <p:spTgt spid="1487874">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48787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487874">
                                            <p:txEl>
                                              <p:pRg st="4" end="4"/>
                                            </p:txEl>
                                          </p:spTgt>
                                        </p:tgtEl>
                                        <p:attrNameLst>
                                          <p:attrName>style.visibility</p:attrName>
                                        </p:attrNameLst>
                                      </p:cBhvr>
                                      <p:to>
                                        <p:strVal val="visible"/>
                                      </p:to>
                                    </p:set>
                                    <p:anim calcmode="lin" valueType="num">
                                      <p:cBhvr additive="base">
                                        <p:cTn id="27" dur="500" fill="hold"/>
                                        <p:tgtEl>
                                          <p:spTgt spid="148787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8787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487887">
                                            <p:txEl>
                                              <p:pRg st="0" end="0"/>
                                            </p:txEl>
                                          </p:spTgt>
                                        </p:tgtEl>
                                        <p:attrNameLst>
                                          <p:attrName>style.visibility</p:attrName>
                                        </p:attrNameLst>
                                      </p:cBhvr>
                                      <p:to>
                                        <p:strVal val="visible"/>
                                      </p:to>
                                    </p:set>
                                    <p:anim calcmode="lin" valueType="num">
                                      <p:cBhvr additive="base">
                                        <p:cTn id="33" dur="500" fill="hold"/>
                                        <p:tgtEl>
                                          <p:spTgt spid="1487887">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4878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487887">
                                            <p:txEl>
                                              <p:pRg st="1" end="1"/>
                                            </p:txEl>
                                          </p:spTgt>
                                        </p:tgtEl>
                                        <p:attrNameLst>
                                          <p:attrName>style.visibility</p:attrName>
                                        </p:attrNameLst>
                                      </p:cBhvr>
                                      <p:to>
                                        <p:strVal val="visible"/>
                                      </p:to>
                                    </p:set>
                                    <p:anim calcmode="lin" valueType="num">
                                      <p:cBhvr additive="base">
                                        <p:cTn id="39" dur="500" fill="hold"/>
                                        <p:tgtEl>
                                          <p:spTgt spid="1487887">
                                            <p:txEl>
                                              <p:pRg st="1" end="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4878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487887">
                                            <p:txEl>
                                              <p:pRg st="2" end="2"/>
                                            </p:txEl>
                                          </p:spTgt>
                                        </p:tgtEl>
                                        <p:attrNameLst>
                                          <p:attrName>style.visibility</p:attrName>
                                        </p:attrNameLst>
                                      </p:cBhvr>
                                      <p:to>
                                        <p:strVal val="visible"/>
                                      </p:to>
                                    </p:set>
                                    <p:anim calcmode="lin" valueType="num">
                                      <p:cBhvr additive="base">
                                        <p:cTn id="45" dur="500" fill="hold"/>
                                        <p:tgtEl>
                                          <p:spTgt spid="1487887">
                                            <p:txEl>
                                              <p:pRg st="2" end="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4878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487887">
                                            <p:txEl>
                                              <p:pRg st="3" end="3"/>
                                            </p:txEl>
                                          </p:spTgt>
                                        </p:tgtEl>
                                        <p:attrNameLst>
                                          <p:attrName>style.visibility</p:attrName>
                                        </p:attrNameLst>
                                      </p:cBhvr>
                                      <p:to>
                                        <p:strVal val="visible"/>
                                      </p:to>
                                    </p:set>
                                    <p:anim calcmode="lin" valueType="num">
                                      <p:cBhvr additive="base">
                                        <p:cTn id="51" dur="500" fill="hold"/>
                                        <p:tgtEl>
                                          <p:spTgt spid="1487887">
                                            <p:txEl>
                                              <p:pRg st="3" end="3"/>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4878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87887">
                                            <p:txEl>
                                              <p:pRg st="4" end="4"/>
                                            </p:txEl>
                                          </p:spTgt>
                                        </p:tgtEl>
                                        <p:attrNameLst>
                                          <p:attrName>style.visibility</p:attrName>
                                        </p:attrNameLst>
                                      </p:cBhvr>
                                      <p:to>
                                        <p:strVal val="visible"/>
                                      </p:to>
                                    </p:set>
                                    <p:anim calcmode="lin" valueType="num">
                                      <p:cBhvr additive="base">
                                        <p:cTn id="57" dur="500" fill="hold"/>
                                        <p:tgtEl>
                                          <p:spTgt spid="1487887">
                                            <p:txEl>
                                              <p:pRg st="4" end="4"/>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48788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74" grpId="0" autoUpdateAnimBg="0" uiExpand="1" build="p"/>
      <p:bldP spid="1487887" grpId="0" autoUpdateAnimBg="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220" name="Group 4"/>
          <p:cNvGrpSpPr/>
          <p:nvPr/>
        </p:nvGrpSpPr>
        <p:grpSpPr bwMode="auto">
          <a:xfrm>
            <a:off x="995252" y="1146991"/>
            <a:ext cx="9979313" cy="1301674"/>
            <a:chOff x="0" y="0"/>
            <a:chExt cx="3984" cy="912"/>
          </a:xfrm>
        </p:grpSpPr>
        <p:sp>
          <p:nvSpPr>
            <p:cNvPr id="126997" name="AutoShape 5"/>
            <p:cNvSpPr>
              <a:spLocks noChangeArrowheads="1"/>
            </p:cNvSpPr>
            <p:nvPr/>
          </p:nvSpPr>
          <p:spPr bwMode="auto">
            <a:xfrm>
              <a:off x="0" y="0"/>
              <a:ext cx="3984" cy="912"/>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defRPr/>
              </a:pPr>
              <a:endParaRPr lang="zh-CN" altLang="en-US" sz="2400">
                <a:solidFill>
                  <a:srgbClr val="FF0000"/>
                </a:solidFill>
                <a:latin typeface="微软雅黑" panose="020B0503020204020204" pitchFamily="34" charset="-122"/>
                <a:ea typeface="微软雅黑" panose="020B0503020204020204" pitchFamily="34" charset="-122"/>
              </a:endParaRPr>
            </a:p>
          </p:txBody>
        </p:sp>
        <p:grpSp>
          <p:nvGrpSpPr>
            <p:cNvPr id="126998" name="Group 6"/>
            <p:cNvGrpSpPr/>
            <p:nvPr/>
          </p:nvGrpSpPr>
          <p:grpSpPr bwMode="auto">
            <a:xfrm>
              <a:off x="87" y="86"/>
              <a:ext cx="766" cy="744"/>
              <a:chOff x="0" y="2"/>
              <a:chExt cx="766" cy="744"/>
            </a:xfrm>
          </p:grpSpPr>
          <p:sp>
            <p:nvSpPr>
              <p:cNvPr id="127000" name="AutoShape 7"/>
              <p:cNvSpPr>
                <a:spLocks noChangeArrowheads="1"/>
              </p:cNvSpPr>
              <p:nvPr/>
            </p:nvSpPr>
            <p:spPr bwMode="auto">
              <a:xfrm>
                <a:off x="0" y="2"/>
                <a:ext cx="766" cy="744"/>
              </a:xfrm>
              <a:prstGeom prst="roundRect">
                <a:avLst>
                  <a:gd name="adj" fmla="val 11921"/>
                </a:avLst>
              </a:prstGeom>
              <a:gradFill rotWithShape="1">
                <a:gsLst>
                  <a:gs pos="0">
                    <a:schemeClr val="accent1"/>
                  </a:gs>
                  <a:gs pos="100000">
                    <a:srgbClr val="9C001D"/>
                  </a:gs>
                </a:gsLst>
                <a:lin ang="5400000" scaled="1"/>
              </a:gradFill>
              <a:ln w="38100">
                <a:solidFill>
                  <a:schemeClr val="bg1"/>
                </a:solidFill>
                <a:round/>
              </a:ln>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defRPr/>
                </a:pP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137224" name="Freeform 8"/>
              <p:cNvSpPr>
                <a:spLocks noChangeArrowheads="1"/>
              </p:cNvSpPr>
              <p:nvPr/>
            </p:nvSpPr>
            <p:spPr bwMode="auto">
              <a:xfrm>
                <a:off x="49" y="48"/>
                <a:ext cx="384" cy="373"/>
              </a:xfrm>
              <a:custGeom>
                <a:avLst/>
                <a:gdLst>
                  <a:gd name="T0" fmla="*/ 76 w 596"/>
                  <a:gd name="T1" fmla="*/ 0 h 598"/>
                  <a:gd name="T2" fmla="*/ 0 w 596"/>
                  <a:gd name="T3" fmla="*/ 74 h 598"/>
                  <a:gd name="T4" fmla="*/ 0 w 596"/>
                  <a:gd name="T5" fmla="*/ 367 h 598"/>
                  <a:gd name="T6" fmla="*/ 104 w 596"/>
                  <a:gd name="T7" fmla="*/ 109 h 598"/>
                  <a:gd name="T8" fmla="*/ 379 w 596"/>
                  <a:gd name="T9" fmla="*/ 0 h 598"/>
                  <a:gd name="T10" fmla="*/ 76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EE748A"/>
                  </a:gs>
                  <a:gs pos="50000">
                    <a:schemeClr val="accent1">
                      <a:alpha val="0"/>
                    </a:schemeClr>
                  </a:gs>
                  <a:gs pos="100000">
                    <a:srgbClr val="EE748A"/>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FF0000"/>
                    </a:solidFill>
                    <a:latin typeface="黑体" panose="02010609060101010101" pitchFamily="49" charset="-122"/>
                    <a:ea typeface="黑体" panose="02010609060101010101" pitchFamily="49" charset="-122"/>
                  </a:defRPr>
                </a:lvl1pPr>
                <a:lvl2pPr marL="742950" indent="-285750" eaLnBrk="0" hangingPunct="0">
                  <a:defRPr sz="2800">
                    <a:solidFill>
                      <a:srgbClr val="FF0000"/>
                    </a:solidFill>
                    <a:latin typeface="黑体" panose="02010609060101010101" pitchFamily="49" charset="-122"/>
                    <a:ea typeface="黑体" panose="02010609060101010101" pitchFamily="49" charset="-122"/>
                  </a:defRPr>
                </a:lvl2pPr>
                <a:lvl3pPr marL="1143000" indent="-228600" eaLnBrk="0" hangingPunct="0">
                  <a:defRPr sz="2800">
                    <a:solidFill>
                      <a:srgbClr val="FF0000"/>
                    </a:solidFill>
                    <a:latin typeface="黑体" panose="02010609060101010101" pitchFamily="49" charset="-122"/>
                    <a:ea typeface="黑体" panose="02010609060101010101" pitchFamily="49" charset="-122"/>
                  </a:defRPr>
                </a:lvl3pPr>
                <a:lvl4pPr marL="1600200" indent="-228600" eaLnBrk="0" hangingPunct="0">
                  <a:defRPr sz="2800">
                    <a:solidFill>
                      <a:srgbClr val="FF0000"/>
                    </a:solidFill>
                    <a:latin typeface="黑体" panose="02010609060101010101" pitchFamily="49" charset="-122"/>
                    <a:ea typeface="黑体" panose="02010609060101010101" pitchFamily="49" charset="-122"/>
                  </a:defRPr>
                </a:lvl4pPr>
                <a:lvl5pPr marL="2057400" indent="-228600" eaLnBrk="0" hangingPunct="0">
                  <a:defRPr sz="28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9pPr>
              </a:lstStyle>
              <a:p>
                <a:pPr defTabSz="1219200" eaLnBrk="1" hangingPunct="1">
                  <a:defRPr/>
                </a:pPr>
                <a:endParaRPr lang="zh-CN" altLang="en-US" sz="2400" b="1">
                  <a:latin typeface="微软雅黑" panose="020B0503020204020204" pitchFamily="34" charset="-122"/>
                  <a:ea typeface="微软雅黑" panose="020B0503020204020204" pitchFamily="34" charset="-122"/>
                </a:endParaRPr>
              </a:p>
            </p:txBody>
          </p:sp>
          <p:sp>
            <p:nvSpPr>
              <p:cNvPr id="2" name="Text Box 9"/>
              <p:cNvSpPr txBox="1">
                <a:spLocks noChangeArrowheads="1"/>
              </p:cNvSpPr>
              <p:nvPr/>
            </p:nvSpPr>
            <p:spPr bwMode="auto">
              <a:xfrm>
                <a:off x="219" y="188"/>
                <a:ext cx="319"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FF0000"/>
                    </a:solidFill>
                    <a:latin typeface="黑体" panose="02010609060101010101" pitchFamily="49" charset="-122"/>
                    <a:ea typeface="黑体" panose="02010609060101010101" pitchFamily="49" charset="-122"/>
                  </a:defRPr>
                </a:lvl1pPr>
                <a:lvl2pPr marL="742950" indent="-285750" eaLnBrk="0" hangingPunct="0">
                  <a:defRPr sz="2800">
                    <a:solidFill>
                      <a:srgbClr val="FF0000"/>
                    </a:solidFill>
                    <a:latin typeface="黑体" panose="02010609060101010101" pitchFamily="49" charset="-122"/>
                    <a:ea typeface="黑体" panose="02010609060101010101" pitchFamily="49" charset="-122"/>
                  </a:defRPr>
                </a:lvl2pPr>
                <a:lvl3pPr marL="1143000" indent="-228600" eaLnBrk="0" hangingPunct="0">
                  <a:defRPr sz="2800">
                    <a:solidFill>
                      <a:srgbClr val="FF0000"/>
                    </a:solidFill>
                    <a:latin typeface="黑体" panose="02010609060101010101" pitchFamily="49" charset="-122"/>
                    <a:ea typeface="黑体" panose="02010609060101010101" pitchFamily="49" charset="-122"/>
                  </a:defRPr>
                </a:lvl3pPr>
                <a:lvl4pPr marL="1600200" indent="-228600" eaLnBrk="0" hangingPunct="0">
                  <a:defRPr sz="2800">
                    <a:solidFill>
                      <a:srgbClr val="FF0000"/>
                    </a:solidFill>
                    <a:latin typeface="黑体" panose="02010609060101010101" pitchFamily="49" charset="-122"/>
                    <a:ea typeface="黑体" panose="02010609060101010101" pitchFamily="49" charset="-122"/>
                  </a:defRPr>
                </a:lvl4pPr>
                <a:lvl5pPr marL="2057400" indent="-228600" eaLnBrk="0" hangingPunct="0">
                  <a:defRPr sz="28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9pPr>
              </a:lstStyle>
              <a:p>
                <a:pPr algn="ctr" defTabSz="1219200">
                  <a:defRPr/>
                </a:pPr>
                <a:r>
                  <a:rPr lang="zh-CN" altLang="en-US" sz="2400" b="1">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要求</a:t>
                </a:r>
                <a:endParaRPr lang="zh-CN" altLang="en-US" sz="2400" b="1">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126999" name="Text Box 10"/>
            <p:cNvSpPr txBox="1">
              <a:spLocks noChangeArrowheads="1"/>
            </p:cNvSpPr>
            <p:nvPr/>
          </p:nvSpPr>
          <p:spPr bwMode="auto">
            <a:xfrm>
              <a:off x="927" y="308"/>
              <a:ext cx="292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defRPr/>
              </a:pPr>
              <a:r>
                <a:rPr lang="en-US" altLang="zh-CN" sz="2400" dirty="0">
                  <a:latin typeface="微软雅黑" panose="020B0503020204020204" pitchFamily="34" charset="-122"/>
                  <a:ea typeface="微软雅黑" panose="020B0503020204020204" pitchFamily="34" charset="-122"/>
                </a:rPr>
                <a:t>Г=</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G</a:t>
              </a:r>
              <a:r>
                <a:rPr lang="en-US" altLang="zh-CN" sz="2400" baseline="-25000" dirty="0">
                  <a:solidFill>
                    <a:prstClr val="black"/>
                  </a:solidFill>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G</a:t>
              </a:r>
              <a:r>
                <a:rPr lang="en-US" altLang="zh-CN" sz="2400" baseline="-25000" dirty="0">
                  <a:solidFill>
                    <a:prstClr val="black"/>
                  </a:solidFill>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G</a:t>
              </a:r>
              <a:r>
                <a:rPr lang="en-US" altLang="zh-CN" sz="2400" baseline="-25000" dirty="0" err="1">
                  <a:solidFill>
                    <a:prstClr val="black"/>
                  </a:solidFill>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Г</a:t>
              </a:r>
              <a:r>
                <a:rPr lang="en-US" altLang="en-US" sz="2400" noProof="1">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H</a:t>
              </a:r>
              <a:endParaRPr lang="en-US" altLang="zh-CN" sz="2400" dirty="0">
                <a:latin typeface="微软雅黑" panose="020B0503020204020204" pitchFamily="34" charset="-122"/>
                <a:ea typeface="微软雅黑" panose="020B0503020204020204" pitchFamily="34" charset="-122"/>
              </a:endParaRPr>
            </a:p>
          </p:txBody>
        </p:sp>
      </p:grpSp>
      <p:grpSp>
        <p:nvGrpSpPr>
          <p:cNvPr id="137227" name="Group 11"/>
          <p:cNvGrpSpPr/>
          <p:nvPr/>
        </p:nvGrpSpPr>
        <p:grpSpPr bwMode="auto">
          <a:xfrm>
            <a:off x="995252" y="3163001"/>
            <a:ext cx="9979313" cy="1301674"/>
            <a:chOff x="0" y="0"/>
            <a:chExt cx="3984" cy="912"/>
          </a:xfrm>
        </p:grpSpPr>
        <p:sp>
          <p:nvSpPr>
            <p:cNvPr id="126991" name="AutoShape 12"/>
            <p:cNvSpPr>
              <a:spLocks noChangeArrowheads="1"/>
            </p:cNvSpPr>
            <p:nvPr/>
          </p:nvSpPr>
          <p:spPr bwMode="auto">
            <a:xfrm>
              <a:off x="0" y="0"/>
              <a:ext cx="3984" cy="912"/>
            </a:xfrm>
            <a:prstGeom prst="roundRect">
              <a:avLst>
                <a:gd name="adj" fmla="val 10889"/>
              </a:avLst>
            </a:prstGeom>
            <a:gradFill rotWithShape="1">
              <a:gsLst>
                <a:gs pos="0">
                  <a:srgbClr val="DDDDDD"/>
                </a:gs>
                <a:gs pos="50000">
                  <a:srgbClr val="F2F2F2"/>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defRPr/>
              </a:pPr>
              <a:endParaRPr lang="zh-CN" altLang="en-US" sz="2400">
                <a:solidFill>
                  <a:srgbClr val="FF0000"/>
                </a:solidFill>
                <a:latin typeface="微软雅黑" panose="020B0503020204020204" pitchFamily="34" charset="-122"/>
                <a:ea typeface="微软雅黑" panose="020B0503020204020204" pitchFamily="34" charset="-122"/>
              </a:endParaRPr>
            </a:p>
          </p:txBody>
        </p:sp>
        <p:grpSp>
          <p:nvGrpSpPr>
            <p:cNvPr id="126992" name="Group 13"/>
            <p:cNvGrpSpPr/>
            <p:nvPr/>
          </p:nvGrpSpPr>
          <p:grpSpPr bwMode="auto">
            <a:xfrm>
              <a:off x="87" y="86"/>
              <a:ext cx="766" cy="744"/>
              <a:chOff x="48" y="2"/>
              <a:chExt cx="766" cy="744"/>
            </a:xfrm>
          </p:grpSpPr>
          <p:sp>
            <p:nvSpPr>
              <p:cNvPr id="126994" name="AutoShape 14"/>
              <p:cNvSpPr>
                <a:spLocks noChangeArrowheads="1"/>
              </p:cNvSpPr>
              <p:nvPr/>
            </p:nvSpPr>
            <p:spPr bwMode="auto">
              <a:xfrm>
                <a:off x="48" y="2"/>
                <a:ext cx="766" cy="744"/>
              </a:xfrm>
              <a:prstGeom prst="roundRect">
                <a:avLst>
                  <a:gd name="adj" fmla="val 11921"/>
                </a:avLst>
              </a:prstGeom>
              <a:gradFill rotWithShape="1">
                <a:gsLst>
                  <a:gs pos="0">
                    <a:srgbClr val="5487B6"/>
                  </a:gs>
                  <a:gs pos="100000">
                    <a:schemeClr val="hlink"/>
                  </a:gs>
                </a:gsLst>
                <a:lin ang="5400000" scaled="1"/>
              </a:gradFill>
              <a:ln w="38100">
                <a:solidFill>
                  <a:schemeClr val="bg1"/>
                </a:solidFill>
                <a:round/>
              </a:ln>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defRPr/>
                </a:pP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126995" name="Freeform 15"/>
              <p:cNvSpPr>
                <a:spLocks noChangeArrowheads="1"/>
              </p:cNvSpPr>
              <p:nvPr/>
            </p:nvSpPr>
            <p:spPr bwMode="auto">
              <a:xfrm>
                <a:off x="96" y="48"/>
                <a:ext cx="385" cy="373"/>
              </a:xfrm>
              <a:custGeom>
                <a:avLst/>
                <a:gdLst>
                  <a:gd name="T0" fmla="*/ 1 w 596"/>
                  <a:gd name="T1" fmla="*/ 0 h 598"/>
                  <a:gd name="T2" fmla="*/ 0 w 596"/>
                  <a:gd name="T3" fmla="*/ 1 h 598"/>
                  <a:gd name="T4" fmla="*/ 0 w 596"/>
                  <a:gd name="T5" fmla="*/ 1 h 598"/>
                  <a:gd name="T6" fmla="*/ 1 w 596"/>
                  <a:gd name="T7" fmla="*/ 1 h 598"/>
                  <a:gd name="T8" fmla="*/ 1 w 596"/>
                  <a:gd name="T9" fmla="*/ 0 h 598"/>
                  <a:gd name="T10" fmla="*/ 1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9D4"/>
                  </a:gs>
                  <a:gs pos="100000">
                    <a:schemeClr val="hlink">
                      <a:alpha val="0"/>
                    </a:schemeClr>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200">
                  <a:defRPr/>
                </a:pPr>
                <a:endParaRPr lang="zh-CN" altLang="en-US" sz="2400" b="1">
                  <a:solidFill>
                    <a:prstClr val="black"/>
                  </a:solidFill>
                  <a:latin typeface="微软雅黑" panose="020B0503020204020204" pitchFamily="34" charset="-122"/>
                  <a:ea typeface="微软雅黑" panose="020B0503020204020204" pitchFamily="34" charset="-122"/>
                </a:endParaRPr>
              </a:p>
            </p:txBody>
          </p:sp>
          <p:sp>
            <p:nvSpPr>
              <p:cNvPr id="5" name="Text Box 16"/>
              <p:cNvSpPr txBox="1">
                <a:spLocks noChangeArrowheads="1"/>
              </p:cNvSpPr>
              <p:nvPr/>
            </p:nvSpPr>
            <p:spPr bwMode="auto">
              <a:xfrm>
                <a:off x="203" y="192"/>
                <a:ext cx="442"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FF0000"/>
                    </a:solidFill>
                    <a:latin typeface="黑体" panose="02010609060101010101" pitchFamily="49" charset="-122"/>
                    <a:ea typeface="黑体" panose="02010609060101010101" pitchFamily="49" charset="-122"/>
                  </a:defRPr>
                </a:lvl1pPr>
                <a:lvl2pPr marL="742950" indent="-285750" eaLnBrk="0" hangingPunct="0">
                  <a:defRPr sz="2800">
                    <a:solidFill>
                      <a:srgbClr val="FF0000"/>
                    </a:solidFill>
                    <a:latin typeface="黑体" panose="02010609060101010101" pitchFamily="49" charset="-122"/>
                    <a:ea typeface="黑体" panose="02010609060101010101" pitchFamily="49" charset="-122"/>
                  </a:defRPr>
                </a:lvl2pPr>
                <a:lvl3pPr marL="1143000" indent="-228600" eaLnBrk="0" hangingPunct="0">
                  <a:defRPr sz="2800">
                    <a:solidFill>
                      <a:srgbClr val="FF0000"/>
                    </a:solidFill>
                    <a:latin typeface="黑体" panose="02010609060101010101" pitchFamily="49" charset="-122"/>
                    <a:ea typeface="黑体" panose="02010609060101010101" pitchFamily="49" charset="-122"/>
                  </a:defRPr>
                </a:lvl3pPr>
                <a:lvl4pPr marL="1600200" indent="-228600" eaLnBrk="0" hangingPunct="0">
                  <a:defRPr sz="2800">
                    <a:solidFill>
                      <a:srgbClr val="FF0000"/>
                    </a:solidFill>
                    <a:latin typeface="黑体" panose="02010609060101010101" pitchFamily="49" charset="-122"/>
                    <a:ea typeface="黑体" panose="02010609060101010101" pitchFamily="49" charset="-122"/>
                  </a:defRPr>
                </a:lvl4pPr>
                <a:lvl5pPr marL="2057400" indent="-228600" eaLnBrk="0" hangingPunct="0">
                  <a:defRPr sz="28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9pPr>
              </a:lstStyle>
              <a:p>
                <a:pPr algn="ctr" defTabSz="1219200">
                  <a:defRPr/>
                </a:pPr>
                <a:r>
                  <a:rPr lang="zh-CN" altLang="en-US" sz="2400" b="1"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也就是</a:t>
                </a:r>
                <a:endParaRPr lang="zh-CN" altLang="en-US" sz="2400" b="1"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126993" name="Text Box 17"/>
            <p:cNvSpPr txBox="1">
              <a:spLocks noChangeArrowheads="1"/>
            </p:cNvSpPr>
            <p:nvPr/>
          </p:nvSpPr>
          <p:spPr bwMode="auto">
            <a:xfrm>
              <a:off x="927" y="251"/>
              <a:ext cx="292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defRPr/>
              </a:pPr>
              <a:r>
                <a:rPr lang="en-US" altLang="zh-CN" sz="2400" dirty="0">
                  <a:solidFill>
                    <a:prstClr val="black"/>
                  </a:solidFill>
                  <a:latin typeface="微软雅黑" panose="020B0503020204020204" pitchFamily="34" charset="-122"/>
                  <a:ea typeface="微软雅黑" panose="020B0503020204020204" pitchFamily="34" charset="-122"/>
                </a:rPr>
                <a:t>G</a:t>
              </a:r>
              <a:r>
                <a:rPr lang="en-US" altLang="zh-CN" sz="2400" baseline="-25000" dirty="0">
                  <a:solidFill>
                    <a:prstClr val="black"/>
                  </a:solidFill>
                  <a:latin typeface="微软雅黑" panose="020B0503020204020204" pitchFamily="34" charset="-122"/>
                  <a:ea typeface="微软雅黑" panose="020B0503020204020204" pitchFamily="34" charset="-122"/>
                </a:rPr>
                <a:t>1</a:t>
              </a:r>
              <a:r>
                <a:rPr lang="en-US" altLang="zh-CN" sz="2400" dirty="0">
                  <a:solidFill>
                    <a:prstClr val="black"/>
                  </a:solidFill>
                  <a:latin typeface="微软雅黑" panose="020B0503020204020204" pitchFamily="34" charset="-122"/>
                  <a:ea typeface="微软雅黑" panose="020B0503020204020204" pitchFamily="34" charset="-122"/>
                </a:rPr>
                <a:t>∧G</a:t>
              </a:r>
              <a:r>
                <a:rPr lang="en-US" altLang="zh-CN" sz="2400" baseline="-25000" dirty="0">
                  <a:solidFill>
                    <a:prstClr val="black"/>
                  </a:solidFill>
                  <a:latin typeface="微软雅黑" panose="020B0503020204020204" pitchFamily="34" charset="-122"/>
                  <a:ea typeface="微软雅黑" panose="020B0503020204020204" pitchFamily="34" charset="-122"/>
                </a:rPr>
                <a:t>2</a:t>
              </a:r>
              <a:r>
                <a:rPr lang="en-US" altLang="zh-CN" sz="2400" dirty="0">
                  <a:solidFill>
                    <a:prstClr val="black"/>
                  </a:solidFill>
                  <a:latin typeface="微软雅黑" panose="020B0503020204020204" pitchFamily="34" charset="-122"/>
                  <a:ea typeface="微软雅黑" panose="020B0503020204020204" pitchFamily="34" charset="-122"/>
                </a:rPr>
                <a:t>∧…∧</a:t>
              </a:r>
              <a:r>
                <a:rPr lang="en-US" altLang="zh-CN" sz="2400" dirty="0" err="1">
                  <a:solidFill>
                    <a:prstClr val="black"/>
                  </a:solidFill>
                  <a:latin typeface="微软雅黑" panose="020B0503020204020204" pitchFamily="34" charset="-122"/>
                  <a:ea typeface="微软雅黑" panose="020B0503020204020204" pitchFamily="34" charset="-122"/>
                </a:rPr>
                <a:t>G</a:t>
              </a:r>
              <a:r>
                <a:rPr lang="en-US" altLang="zh-CN" sz="2400" baseline="-25000" dirty="0" err="1">
                  <a:solidFill>
                    <a:prstClr val="black"/>
                  </a:solidFill>
                  <a:latin typeface="微软雅黑" panose="020B0503020204020204" pitchFamily="34" charset="-122"/>
                  <a:ea typeface="微软雅黑" panose="020B0503020204020204" pitchFamily="34" charset="-122"/>
                </a:rPr>
                <a:t>n</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Ｈ为永真公式</a:t>
              </a:r>
              <a:endParaRPr lang="zh-CN" altLang="en-US" sz="2400" dirty="0">
                <a:solidFill>
                  <a:prstClr val="black"/>
                </a:solidFill>
                <a:latin typeface="微软雅黑" panose="020B0503020204020204" pitchFamily="34" charset="-122"/>
                <a:ea typeface="微软雅黑" panose="020B0503020204020204" pitchFamily="34" charset="-122"/>
              </a:endParaRPr>
            </a:p>
          </p:txBody>
        </p:sp>
      </p:grpSp>
      <p:grpSp>
        <p:nvGrpSpPr>
          <p:cNvPr id="137234" name="Group 18"/>
          <p:cNvGrpSpPr/>
          <p:nvPr/>
        </p:nvGrpSpPr>
        <p:grpSpPr bwMode="auto">
          <a:xfrm>
            <a:off x="995252" y="5034555"/>
            <a:ext cx="9979313" cy="1301674"/>
            <a:chOff x="0" y="0"/>
            <a:chExt cx="3984" cy="912"/>
          </a:xfrm>
        </p:grpSpPr>
        <p:sp>
          <p:nvSpPr>
            <p:cNvPr id="126985" name="AutoShape 19"/>
            <p:cNvSpPr>
              <a:spLocks noChangeArrowheads="1"/>
            </p:cNvSpPr>
            <p:nvPr/>
          </p:nvSpPr>
          <p:spPr bwMode="auto">
            <a:xfrm>
              <a:off x="0" y="0"/>
              <a:ext cx="3984" cy="912"/>
            </a:xfrm>
            <a:prstGeom prst="roundRect">
              <a:avLst>
                <a:gd name="adj" fmla="val 10889"/>
              </a:avLst>
            </a:prstGeom>
            <a:gradFill rotWithShape="1">
              <a:gsLst>
                <a:gs pos="0">
                  <a:srgbClr val="DDDDDD"/>
                </a:gs>
                <a:gs pos="50000">
                  <a:srgbClr val="EEEEEE"/>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defRPr/>
              </a:pPr>
              <a:endParaRPr lang="zh-CN" altLang="en-US" sz="2400">
                <a:solidFill>
                  <a:srgbClr val="FF0000"/>
                </a:solidFill>
                <a:latin typeface="微软雅黑" panose="020B0503020204020204" pitchFamily="34" charset="-122"/>
                <a:ea typeface="微软雅黑" panose="020B0503020204020204" pitchFamily="34" charset="-122"/>
              </a:endParaRPr>
            </a:p>
          </p:txBody>
        </p:sp>
        <p:grpSp>
          <p:nvGrpSpPr>
            <p:cNvPr id="126986" name="Group 20"/>
            <p:cNvGrpSpPr/>
            <p:nvPr/>
          </p:nvGrpSpPr>
          <p:grpSpPr bwMode="auto">
            <a:xfrm>
              <a:off x="87" y="84"/>
              <a:ext cx="768" cy="746"/>
              <a:chOff x="0" y="0"/>
              <a:chExt cx="768" cy="746"/>
            </a:xfrm>
          </p:grpSpPr>
          <p:sp>
            <p:nvSpPr>
              <p:cNvPr id="126988" name="AutoShape 21"/>
              <p:cNvSpPr>
                <a:spLocks noChangeArrowheads="1"/>
              </p:cNvSpPr>
              <p:nvPr/>
            </p:nvSpPr>
            <p:spPr bwMode="auto">
              <a:xfrm>
                <a:off x="0" y="0"/>
                <a:ext cx="768" cy="746"/>
              </a:xfrm>
              <a:prstGeom prst="roundRect">
                <a:avLst>
                  <a:gd name="adj" fmla="val 11921"/>
                </a:avLst>
              </a:prstGeom>
              <a:solidFill>
                <a:srgbClr val="FF9900"/>
              </a:solidFill>
              <a:ln w="38100">
                <a:solidFill>
                  <a:schemeClr val="bg1"/>
                </a:solidFill>
                <a:round/>
              </a:ln>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defRPr/>
                </a:pP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126989" name="Freeform 22"/>
              <p:cNvSpPr>
                <a:spLocks noChangeArrowheads="1"/>
              </p:cNvSpPr>
              <p:nvPr/>
            </p:nvSpPr>
            <p:spPr bwMode="auto">
              <a:xfrm>
                <a:off x="49" y="48"/>
                <a:ext cx="384" cy="373"/>
              </a:xfrm>
              <a:custGeom>
                <a:avLst/>
                <a:gdLst>
                  <a:gd name="T0" fmla="*/ 1 w 596"/>
                  <a:gd name="T1" fmla="*/ 0 h 598"/>
                  <a:gd name="T2" fmla="*/ 0 w 596"/>
                  <a:gd name="T3" fmla="*/ 1 h 598"/>
                  <a:gd name="T4" fmla="*/ 0 w 596"/>
                  <a:gd name="T5" fmla="*/ 1 h 598"/>
                  <a:gd name="T6" fmla="*/ 1 w 596"/>
                  <a:gd name="T7" fmla="*/ 1 h 598"/>
                  <a:gd name="T8" fmla="*/ 1 w 596"/>
                  <a:gd name="T9" fmla="*/ 0 h 598"/>
                  <a:gd name="T10" fmla="*/ 1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EF8397"/>
                  </a:gs>
                  <a:gs pos="100000">
                    <a:schemeClr val="accent2">
                      <a:alpha val="0"/>
                    </a:schemeClr>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200">
                  <a:defRPr/>
                </a:pPr>
                <a:endParaRPr lang="zh-CN" altLang="en-US" sz="2400" b="1">
                  <a:solidFill>
                    <a:prstClr val="black"/>
                  </a:solidFill>
                  <a:latin typeface="微软雅黑" panose="020B0503020204020204" pitchFamily="34" charset="-122"/>
                  <a:ea typeface="微软雅黑" panose="020B0503020204020204" pitchFamily="34" charset="-122"/>
                </a:endParaRPr>
              </a:p>
            </p:txBody>
          </p:sp>
          <p:sp>
            <p:nvSpPr>
              <p:cNvPr id="137239" name="Text Box 23"/>
              <p:cNvSpPr txBox="1">
                <a:spLocks noChangeArrowheads="1"/>
              </p:cNvSpPr>
              <p:nvPr/>
            </p:nvSpPr>
            <p:spPr bwMode="auto">
              <a:xfrm>
                <a:off x="215" y="192"/>
                <a:ext cx="319"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FF0000"/>
                    </a:solidFill>
                    <a:latin typeface="黑体" panose="02010609060101010101" pitchFamily="49" charset="-122"/>
                    <a:ea typeface="黑体" panose="02010609060101010101" pitchFamily="49" charset="-122"/>
                  </a:defRPr>
                </a:lvl1pPr>
                <a:lvl2pPr marL="742950" indent="-285750" eaLnBrk="0" hangingPunct="0">
                  <a:defRPr sz="2800">
                    <a:solidFill>
                      <a:srgbClr val="FF0000"/>
                    </a:solidFill>
                    <a:latin typeface="黑体" panose="02010609060101010101" pitchFamily="49" charset="-122"/>
                    <a:ea typeface="黑体" panose="02010609060101010101" pitchFamily="49" charset="-122"/>
                  </a:defRPr>
                </a:lvl2pPr>
                <a:lvl3pPr marL="1143000" indent="-228600" eaLnBrk="0" hangingPunct="0">
                  <a:defRPr sz="2800">
                    <a:solidFill>
                      <a:srgbClr val="FF0000"/>
                    </a:solidFill>
                    <a:latin typeface="黑体" panose="02010609060101010101" pitchFamily="49" charset="-122"/>
                    <a:ea typeface="黑体" panose="02010609060101010101" pitchFamily="49" charset="-122"/>
                  </a:defRPr>
                </a:lvl3pPr>
                <a:lvl4pPr marL="1600200" indent="-228600" eaLnBrk="0" hangingPunct="0">
                  <a:defRPr sz="2800">
                    <a:solidFill>
                      <a:srgbClr val="FF0000"/>
                    </a:solidFill>
                    <a:latin typeface="黑体" panose="02010609060101010101" pitchFamily="49" charset="-122"/>
                    <a:ea typeface="黑体" panose="02010609060101010101" pitchFamily="49" charset="-122"/>
                  </a:defRPr>
                </a:lvl4pPr>
                <a:lvl5pPr marL="2057400" indent="-228600" eaLnBrk="0" hangingPunct="0">
                  <a:defRPr sz="2800">
                    <a:solidFill>
                      <a:srgbClr val="FF0000"/>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buFont typeface="Arial" panose="020B0604020202020204" pitchFamily="34" charset="0"/>
                  <a:defRPr sz="2800">
                    <a:solidFill>
                      <a:srgbClr val="FF0000"/>
                    </a:solidFill>
                    <a:latin typeface="黑体" panose="02010609060101010101" pitchFamily="49" charset="-122"/>
                    <a:ea typeface="黑体" panose="02010609060101010101" pitchFamily="49" charset="-122"/>
                  </a:defRPr>
                </a:lvl9pPr>
              </a:lstStyle>
              <a:p>
                <a:pPr algn="ctr" defTabSz="1219200">
                  <a:defRPr/>
                </a:pPr>
                <a:r>
                  <a:rPr lang="zh-CN" altLang="en-US" sz="2400" b="1">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因而</a:t>
                </a:r>
                <a:endParaRPr lang="zh-CN" altLang="en-US" sz="2400" b="1">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126987" name="Text Box 24"/>
            <p:cNvSpPr txBox="1">
              <a:spLocks noChangeArrowheads="1"/>
            </p:cNvSpPr>
            <p:nvPr/>
          </p:nvSpPr>
          <p:spPr bwMode="auto">
            <a:xfrm>
              <a:off x="949" y="265"/>
              <a:ext cx="292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defRPr/>
              </a:pPr>
              <a:r>
                <a:rPr lang="zh-CN" altLang="en-US" sz="2400" dirty="0">
                  <a:solidFill>
                    <a:prstClr val="black"/>
                  </a:solidFill>
                  <a:latin typeface="微软雅黑" panose="020B0503020204020204" pitchFamily="34" charset="-122"/>
                  <a:ea typeface="微软雅黑" panose="020B0503020204020204" pitchFamily="34" charset="-122"/>
                </a:rPr>
                <a:t>真值表技术、</a:t>
              </a:r>
              <a:r>
                <a:rPr lang="zh-CN" altLang="zh-CN" sz="2400" dirty="0">
                  <a:solidFill>
                    <a:prstClr val="black"/>
                  </a:solidFill>
                  <a:latin typeface="微软雅黑" panose="020B0503020204020204" pitchFamily="34" charset="-122"/>
                  <a:ea typeface="微软雅黑" panose="020B0503020204020204" pitchFamily="34" charset="-122"/>
                </a:rPr>
                <a:t>等价公式转换法</a:t>
              </a:r>
              <a:r>
                <a:rPr lang="zh-CN" altLang="en-US" sz="2400" dirty="0">
                  <a:solidFill>
                    <a:prstClr val="black"/>
                  </a:solidFill>
                  <a:latin typeface="微软雅黑" panose="020B0503020204020204" pitchFamily="34" charset="-122"/>
                  <a:ea typeface="微软雅黑" panose="020B0503020204020204" pitchFamily="34" charset="-122"/>
                </a:rPr>
                <a:t>和演绎法</a:t>
              </a:r>
              <a:endParaRPr lang="zh-CN" altLang="en-US" sz="2400" dirty="0">
                <a:solidFill>
                  <a:prstClr val="black"/>
                </a:solidFill>
                <a:latin typeface="微软雅黑" panose="020B0503020204020204" pitchFamily="34" charset="-122"/>
                <a:ea typeface="微软雅黑" panose="020B0503020204020204" pitchFamily="34" charset="-122"/>
              </a:endParaRPr>
            </a:p>
          </p:txBody>
        </p:sp>
      </p:grpSp>
      <p:sp>
        <p:nvSpPr>
          <p:cNvPr id="137241" name="AutoShape 26"/>
          <p:cNvSpPr>
            <a:spLocks noChangeArrowheads="1"/>
          </p:cNvSpPr>
          <p:nvPr/>
        </p:nvSpPr>
        <p:spPr bwMode="auto">
          <a:xfrm>
            <a:off x="5548456" y="2586771"/>
            <a:ext cx="858610" cy="504796"/>
          </a:xfrm>
          <a:prstGeom prst="downArrow">
            <a:avLst>
              <a:gd name="adj1" fmla="val 50000"/>
              <a:gd name="adj2" fmla="val 25000"/>
            </a:avLst>
          </a:prstGeom>
          <a:solidFill>
            <a:srgbClr val="FFFF66">
              <a:alpha val="89803"/>
            </a:srgbClr>
          </a:solidFill>
          <a:ln w="12700">
            <a:solidFill>
              <a:srgbClr val="003300"/>
            </a:solidFill>
            <a:miter lim="800000"/>
          </a:ln>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defRPr/>
            </a:pP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137242" name="AutoShape 27"/>
          <p:cNvSpPr>
            <a:spLocks noChangeArrowheads="1"/>
          </p:cNvSpPr>
          <p:nvPr/>
        </p:nvSpPr>
        <p:spPr bwMode="auto">
          <a:xfrm>
            <a:off x="5621476" y="4602779"/>
            <a:ext cx="858610" cy="431775"/>
          </a:xfrm>
          <a:prstGeom prst="downArrow">
            <a:avLst>
              <a:gd name="adj1" fmla="val 50000"/>
              <a:gd name="adj2" fmla="val 25000"/>
            </a:avLst>
          </a:prstGeom>
          <a:solidFill>
            <a:srgbClr val="FFFF66">
              <a:alpha val="89803"/>
            </a:srgbClr>
          </a:solidFill>
          <a:ln w="12700">
            <a:solidFill>
              <a:srgbClr val="003300"/>
            </a:solidFill>
            <a:miter lim="800000"/>
          </a:ln>
        </p:spPr>
        <p:txBody>
          <a:bodyPr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defRPr/>
            </a:pP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27" name="Rectangle 2"/>
          <p:cNvSpPr txBox="1">
            <a:spLocks noChangeArrowheads="1"/>
          </p:cNvSpPr>
          <p:nvPr/>
        </p:nvSpPr>
        <p:spPr>
          <a:xfrm>
            <a:off x="842896" y="127764"/>
            <a:ext cx="8064034" cy="923872"/>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defRPr/>
            </a:pPr>
            <a:r>
              <a:rPr lang="en-US" altLang="zh-CN" sz="2200" dirty="0">
                <a:solidFill>
                  <a:prstClr val="white"/>
                </a:solidFill>
              </a:rPr>
              <a:t>2.4.2  </a:t>
            </a:r>
            <a:r>
              <a:rPr lang="zh-CN" altLang="en-US" sz="2200" dirty="0">
                <a:solidFill>
                  <a:prstClr val="white"/>
                </a:solidFill>
              </a:rPr>
              <a:t>推理有效性的判别方法</a:t>
            </a:r>
            <a:endParaRPr lang="zh-CN" altLang="en-US" sz="2200" dirty="0">
              <a:solidFill>
                <a:prstClr val="white"/>
              </a:solidFill>
            </a:endParaRPr>
          </a:p>
        </p:txBody>
      </p:sp>
    </p:spTree>
    <p:custDataLst>
      <p:tags r:id="rId1"/>
    </p:custData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Rectangle 2"/>
          <p:cNvSpPr>
            <a:spLocks noGrp="1" noChangeArrowheads="1"/>
          </p:cNvSpPr>
          <p:nvPr>
            <p:ph type="title" idx="4294967295"/>
          </p:nvPr>
        </p:nvSpPr>
        <p:spPr>
          <a:xfrm>
            <a:off x="826439" y="89813"/>
            <a:ext cx="8064034" cy="923872"/>
          </a:xfrm>
        </p:spPr>
        <p:txBody>
          <a:bodyPr/>
          <a:lstStyle/>
          <a:p>
            <a:pPr eaLnBrk="1" hangingPunct="1"/>
            <a:r>
              <a:rPr lang="en-US" altLang="zh-CN" dirty="0"/>
              <a:t>3  </a:t>
            </a:r>
            <a:r>
              <a:rPr lang="zh-CN" altLang="en-US" dirty="0"/>
              <a:t>演绎法 </a:t>
            </a:r>
            <a:endParaRPr lang="zh-CN" altLang="en-US" dirty="0"/>
          </a:p>
        </p:txBody>
      </p:sp>
      <p:sp>
        <p:nvSpPr>
          <p:cNvPr id="25" name="Rectangle 3"/>
          <p:cNvSpPr txBox="1">
            <a:spLocks noChangeArrowheads="1"/>
          </p:cNvSpPr>
          <p:nvPr/>
        </p:nvSpPr>
        <p:spPr>
          <a:xfrm>
            <a:off x="385828" y="1085605"/>
            <a:ext cx="11426694" cy="655579"/>
          </a:xfrm>
          <a:prstGeom prst="rect">
            <a:avLst/>
          </a:prstGeom>
        </p:spPr>
        <p:txBody>
          <a:bodyPr vert="horz" lIns="121882" tIns="60940" rIns="121882" bIns="60940" rtlCol="0">
            <a:normAutofit/>
          </a:bodyPr>
          <a:lstStyle>
            <a:lvl1pPr marL="457200" indent="-457200" algn="l" defTabSz="1219835" rtl="0" eaLnBrk="1" latinLnBrk="0" hangingPunct="1">
              <a:lnSpc>
                <a:spcPct val="150000"/>
              </a:lnSpc>
              <a:spcBef>
                <a:spcPts val="0"/>
              </a:spcBef>
              <a:buSzPct val="80000"/>
              <a:buFont typeface="Wingdings" panose="05000000000000000000" pitchFamily="2" charset="2"/>
              <a:buChar char="l"/>
              <a:defRPr sz="2400" b="1" kern="1200">
                <a:solidFill>
                  <a:schemeClr val="tx1"/>
                </a:solidFill>
                <a:latin typeface="+mn-ea"/>
                <a:ea typeface="+mn-ea"/>
                <a:cs typeface="+mn-cs"/>
              </a:defRPr>
            </a:lvl1pPr>
            <a:lvl2pPr marL="991235" indent="-381000" algn="l" defTabSz="1219835" rtl="0" eaLnBrk="1" latinLnBrk="0" hangingPunct="1">
              <a:spcBef>
                <a:spcPct val="20000"/>
              </a:spcBef>
              <a:buFont typeface="Arial" panose="020B0604020202020204" pitchFamily="34" charset="0"/>
              <a:buChar char="–"/>
              <a:defRPr sz="2400" b="1"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defTabSz="1219200">
              <a:buNone/>
              <a:defRPr/>
            </a:pPr>
            <a:r>
              <a:rPr lang="zh-CN" altLang="en-US" sz="2400" dirty="0">
                <a:solidFill>
                  <a:srgbClr val="3333FF"/>
                </a:solidFill>
                <a:latin typeface="微软雅黑" panose="020B0503020204020204" pitchFamily="34" charset="-122"/>
                <a:ea typeface="微软雅黑" panose="020B0503020204020204" pitchFamily="34" charset="-122"/>
              </a:rPr>
              <a:t>演绎法</a:t>
            </a:r>
            <a:r>
              <a:rPr lang="zh-CN" altLang="en-US" sz="2400" dirty="0">
                <a:solidFill>
                  <a:prstClr val="black"/>
                </a:solidFill>
                <a:latin typeface="微软雅黑" panose="020B0503020204020204" pitchFamily="34" charset="-122"/>
                <a:ea typeface="微软雅黑" panose="020B0503020204020204" pitchFamily="34" charset="-122"/>
              </a:rPr>
              <a:t>是从前提</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假设</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出发，</a:t>
            </a:r>
            <a:r>
              <a:rPr lang="zh-CN" altLang="en-US" sz="2400" dirty="0">
                <a:solidFill>
                  <a:srgbClr val="C00000"/>
                </a:solidFill>
                <a:latin typeface="微软雅黑" panose="020B0503020204020204" pitchFamily="34" charset="-122"/>
                <a:ea typeface="微软雅黑" panose="020B0503020204020204" pitchFamily="34" charset="-122"/>
              </a:rPr>
              <a:t>依据公认的推理规则和推理定律</a:t>
            </a:r>
            <a:r>
              <a:rPr lang="zh-CN" altLang="en-US" sz="2400" dirty="0">
                <a:solidFill>
                  <a:prstClr val="black"/>
                </a:solidFill>
                <a:latin typeface="微软雅黑" panose="020B0503020204020204" pitchFamily="34" charset="-122"/>
                <a:ea typeface="微软雅黑" panose="020B0503020204020204" pitchFamily="34" charset="-122"/>
              </a:rPr>
              <a:t>，推导出结论的方法。 </a:t>
            </a:r>
            <a:endParaRPr lang="zh-CN" altLang="en-US" sz="2400" dirty="0">
              <a:solidFill>
                <a:prstClr val="black"/>
              </a:solidFill>
              <a:latin typeface="微软雅黑" panose="020B0503020204020204" pitchFamily="34" charset="-122"/>
              <a:ea typeface="微软雅黑" panose="020B0503020204020204" pitchFamily="34" charset="-122"/>
            </a:endParaRPr>
          </a:p>
        </p:txBody>
      </p:sp>
      <p:grpSp>
        <p:nvGrpSpPr>
          <p:cNvPr id="26" name="Group 5"/>
          <p:cNvGrpSpPr/>
          <p:nvPr/>
        </p:nvGrpSpPr>
        <p:grpSpPr bwMode="auto">
          <a:xfrm>
            <a:off x="1680854" y="2210947"/>
            <a:ext cx="8425601" cy="3851751"/>
            <a:chOff x="0" y="0"/>
            <a:chExt cx="5309" cy="2427"/>
          </a:xfrm>
        </p:grpSpPr>
        <p:sp>
          <p:nvSpPr>
            <p:cNvPr id="27" name="AutoShape 5"/>
            <p:cNvSpPr>
              <a:spLocks noChangeArrowheads="1"/>
            </p:cNvSpPr>
            <p:nvPr/>
          </p:nvSpPr>
          <p:spPr bwMode="auto">
            <a:xfrm>
              <a:off x="4458" y="445"/>
              <a:ext cx="260" cy="295"/>
            </a:xfrm>
            <a:prstGeom prst="flowChartAlternateProcess">
              <a:avLst/>
            </a:prstGeom>
            <a:solidFill>
              <a:srgbClr val="FFFFFF"/>
            </a:solidFill>
            <a:ln w="9525">
              <a:solidFill>
                <a:srgbClr val="FFFFFF"/>
              </a:solidFill>
              <a:miter lim="800000"/>
            </a:ln>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900" indent="-342900" algn="ctr" defTabSz="1219200">
                <a:lnSpc>
                  <a:spcPct val="100000"/>
                </a:lnSpc>
                <a:spcBef>
                  <a:spcPct val="0"/>
                </a:spcBef>
                <a:buClr>
                  <a:srgbClr val="00FF00"/>
                </a:buClr>
                <a:buNone/>
                <a:defRPr/>
              </a:pPr>
              <a:r>
                <a:rPr lang="en-US" altLang="zh-CN" b="0">
                  <a:solidFill>
                    <a:prstClr val="black"/>
                  </a:solidFill>
                </a:rPr>
                <a:t>Y</a:t>
              </a:r>
              <a:endParaRPr lang="en-US" altLang="zh-CN" b="0">
                <a:solidFill>
                  <a:prstClr val="black"/>
                </a:solidFill>
              </a:endParaRPr>
            </a:p>
          </p:txBody>
        </p:sp>
        <p:sp>
          <p:nvSpPr>
            <p:cNvPr id="28" name="AutoShape 6"/>
            <p:cNvSpPr>
              <a:spLocks noChangeArrowheads="1"/>
            </p:cNvSpPr>
            <p:nvPr/>
          </p:nvSpPr>
          <p:spPr bwMode="auto">
            <a:xfrm>
              <a:off x="4200" y="1518"/>
              <a:ext cx="260" cy="295"/>
            </a:xfrm>
            <a:prstGeom prst="flowChartAlternateProcess">
              <a:avLst/>
            </a:prstGeom>
            <a:solidFill>
              <a:srgbClr val="FFFFFF"/>
            </a:solidFill>
            <a:ln w="9525">
              <a:solidFill>
                <a:srgbClr val="FFFFFF"/>
              </a:solidFill>
              <a:miter lim="800000"/>
            </a:ln>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900" indent="-342900" algn="ctr" defTabSz="1219200">
                <a:lnSpc>
                  <a:spcPct val="100000"/>
                </a:lnSpc>
                <a:spcBef>
                  <a:spcPct val="0"/>
                </a:spcBef>
                <a:buClr>
                  <a:srgbClr val="00FF00"/>
                </a:buClr>
                <a:buNone/>
                <a:defRPr/>
              </a:pPr>
              <a:r>
                <a:rPr lang="en-US" altLang="zh-CN" b="0" dirty="0">
                  <a:solidFill>
                    <a:prstClr val="black"/>
                  </a:solidFill>
                </a:rPr>
                <a:t>N</a:t>
              </a:r>
              <a:endParaRPr lang="en-US" altLang="zh-CN" b="0" dirty="0">
                <a:solidFill>
                  <a:prstClr val="black"/>
                </a:solidFill>
              </a:endParaRPr>
            </a:p>
          </p:txBody>
        </p:sp>
        <p:sp>
          <p:nvSpPr>
            <p:cNvPr id="29" name="Freeform 7"/>
            <p:cNvSpPr/>
            <p:nvPr/>
          </p:nvSpPr>
          <p:spPr bwMode="auto">
            <a:xfrm>
              <a:off x="369" y="1239"/>
              <a:ext cx="29" cy="1129"/>
            </a:xfrm>
            <a:custGeom>
              <a:avLst/>
              <a:gdLst>
                <a:gd name="T0" fmla="*/ 0 w 9"/>
                <a:gd name="T1" fmla="*/ 1591 h 1042"/>
                <a:gd name="T2" fmla="*/ 0 w 9"/>
                <a:gd name="T3" fmla="*/ 0 h 1042"/>
                <a:gd name="T4" fmla="*/ 0 60000 65536"/>
                <a:gd name="T5" fmla="*/ 0 60000 65536"/>
                <a:gd name="T6" fmla="*/ 0 w 9"/>
                <a:gd name="T7" fmla="*/ 0 h 1042"/>
                <a:gd name="T8" fmla="*/ 9 w 9"/>
                <a:gd name="T9" fmla="*/ 1042 h 1042"/>
                <a:gd name="connsiteX0" fmla="*/ 607 w 6172"/>
                <a:gd name="connsiteY0" fmla="*/ 8072 h 8072"/>
                <a:gd name="connsiteX1" fmla="*/ 5565 w 6172"/>
                <a:gd name="connsiteY1" fmla="*/ 0 h 8072"/>
              </a:gdLst>
              <a:ahLst/>
              <a:cxnLst>
                <a:cxn ang="0">
                  <a:pos x="connsiteX0" y="connsiteY0"/>
                </a:cxn>
                <a:cxn ang="0">
                  <a:pos x="connsiteX1" y="connsiteY1"/>
                </a:cxn>
              </a:cxnLst>
              <a:rect l="l" t="t" r="r" b="b"/>
              <a:pathLst>
                <a:path w="6172" h="8072">
                  <a:moveTo>
                    <a:pt x="607" y="8072"/>
                  </a:moveTo>
                  <a:cubicBezTo>
                    <a:pt x="-2726" y="4739"/>
                    <a:pt x="8898" y="3333"/>
                    <a:pt x="5565" y="0"/>
                  </a:cubicBezTo>
                </a:path>
              </a:pathLst>
            </a:custGeom>
            <a:noFill/>
            <a:ln w="31750" cmpd="sng">
              <a:solidFill>
                <a:srgbClr val="000000"/>
              </a:solidFill>
              <a:miter lim="800000"/>
              <a:tailEnd type="triangle" w="lg" len="lg"/>
            </a:ln>
            <a:extLst>
              <a:ext uri="{909E8E84-426E-40DD-AFC4-6F175D3DCCD1}">
                <a14:hiddenFill xmlns:a14="http://schemas.microsoft.com/office/drawing/2010/main">
                  <a:solidFill>
                    <a:srgbClr val="FFFFFF"/>
                  </a:solidFill>
                </a14:hiddenFill>
              </a:ext>
            </a:extLst>
          </p:spPr>
          <p:txBody>
            <a:bodyPr wrap="square" lIns="0" tIns="0" rIns="0" bIns="0">
              <a:spAutoFit/>
            </a:bodyPr>
            <a:lstStyle/>
            <a:p>
              <a:pPr defTabSz="1219200">
                <a:defRPr/>
              </a:pPr>
              <a:endParaRPr lang="zh-CN" altLang="en-US" sz="2400">
                <a:solidFill>
                  <a:prstClr val="black"/>
                </a:solidFill>
                <a:latin typeface="Arial" panose="020B0604020202020204"/>
                <a:ea typeface="微软雅黑" panose="020B0503020204020204" pitchFamily="34" charset="-122"/>
              </a:endParaRPr>
            </a:p>
          </p:txBody>
        </p:sp>
        <p:sp>
          <p:nvSpPr>
            <p:cNvPr id="30" name="AutoShape 8"/>
            <p:cNvSpPr>
              <a:spLocks noChangeArrowheads="1"/>
            </p:cNvSpPr>
            <p:nvPr/>
          </p:nvSpPr>
          <p:spPr bwMode="auto">
            <a:xfrm>
              <a:off x="1588" y="1374"/>
              <a:ext cx="1072" cy="257"/>
            </a:xfrm>
            <a:prstGeom prst="flowChartAlternateProcess">
              <a:avLst/>
            </a:prstGeom>
            <a:solidFill>
              <a:srgbClr val="FFFFFF"/>
            </a:solidFill>
            <a:ln w="9525">
              <a:solidFill>
                <a:srgbClr val="FFFFFF"/>
              </a:solidFill>
              <a:miter lim="800000"/>
            </a:ln>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900" indent="-342900" algn="ctr" defTabSz="1219200">
                <a:lnSpc>
                  <a:spcPct val="100000"/>
                </a:lnSpc>
                <a:spcBef>
                  <a:spcPct val="0"/>
                </a:spcBef>
                <a:buClr>
                  <a:srgbClr val="00FF00"/>
                </a:buClr>
                <a:buNone/>
                <a:defRPr/>
              </a:pPr>
              <a:r>
                <a:rPr lang="zh-CN" altLang="en-US" sz="2400">
                  <a:solidFill>
                    <a:srgbClr val="C00000"/>
                  </a:solidFill>
                  <a:latin typeface="微软雅黑" panose="020B0503020204020204" pitchFamily="34" charset="-122"/>
                  <a:ea typeface="微软雅黑" panose="020B0503020204020204" pitchFamily="34" charset="-122"/>
                </a:rPr>
                <a:t>触发规则</a:t>
              </a:r>
              <a:endParaRPr lang="zh-CN" altLang="en-US" sz="2400">
                <a:solidFill>
                  <a:srgbClr val="C00000"/>
                </a:solidFill>
                <a:latin typeface="微软雅黑" panose="020B0503020204020204" pitchFamily="34" charset="-122"/>
                <a:ea typeface="微软雅黑" panose="020B0503020204020204" pitchFamily="34" charset="-122"/>
              </a:endParaRPr>
            </a:p>
          </p:txBody>
        </p:sp>
        <p:sp>
          <p:nvSpPr>
            <p:cNvPr id="31" name="AutoShape 9"/>
            <p:cNvSpPr>
              <a:spLocks noChangeArrowheads="1"/>
            </p:cNvSpPr>
            <p:nvPr/>
          </p:nvSpPr>
          <p:spPr bwMode="auto">
            <a:xfrm>
              <a:off x="2503" y="982"/>
              <a:ext cx="792" cy="257"/>
            </a:xfrm>
            <a:prstGeom prst="flowChartAlternateProcess">
              <a:avLst/>
            </a:prstGeom>
            <a:solidFill>
              <a:srgbClr val="FFFFFF"/>
            </a:solidFill>
            <a:ln w="9525">
              <a:solidFill>
                <a:srgbClr val="000000"/>
              </a:solidFill>
              <a:miter lim="800000"/>
            </a:ln>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900" indent="-342900" algn="ctr" defTabSz="1219200">
                <a:lnSpc>
                  <a:spcPct val="100000"/>
                </a:lnSpc>
                <a:spcBef>
                  <a:spcPct val="0"/>
                </a:spcBef>
                <a:buClr>
                  <a:srgbClr val="00FF00"/>
                </a:buClr>
                <a:buNone/>
                <a:defRPr/>
              </a:pPr>
              <a:r>
                <a:rPr lang="zh-CN" altLang="en-US" sz="2400">
                  <a:solidFill>
                    <a:prstClr val="black"/>
                  </a:solidFill>
                  <a:latin typeface="微软雅黑" panose="020B0503020204020204" pitchFamily="34" charset="-122"/>
                  <a:ea typeface="微软雅黑" panose="020B0503020204020204" pitchFamily="34" charset="-122"/>
                </a:rPr>
                <a:t>新事实</a:t>
              </a:r>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32" name="Freeform 10"/>
            <p:cNvSpPr/>
            <p:nvPr/>
          </p:nvSpPr>
          <p:spPr bwMode="auto">
            <a:xfrm>
              <a:off x="761" y="1129"/>
              <a:ext cx="340" cy="233"/>
            </a:xfrm>
            <a:custGeom>
              <a:avLst/>
              <a:gdLst>
                <a:gd name="T0" fmla="*/ 0 w 302"/>
                <a:gd name="T1" fmla="*/ 0 h 1"/>
                <a:gd name="T2" fmla="*/ 546 w 302"/>
                <a:gd name="T3" fmla="*/ 0 h 1"/>
                <a:gd name="T4" fmla="*/ 0 60000 65536"/>
                <a:gd name="T5" fmla="*/ 0 60000 65536"/>
                <a:gd name="T6" fmla="*/ 0 w 302"/>
                <a:gd name="T7" fmla="*/ 0 h 1"/>
                <a:gd name="T8" fmla="*/ 302 w 302"/>
                <a:gd name="T9" fmla="*/ 1 h 1"/>
              </a:gdLst>
              <a:ahLst/>
              <a:cxnLst>
                <a:cxn ang="T4">
                  <a:pos x="T0" y="T1"/>
                </a:cxn>
                <a:cxn ang="T5">
                  <a:pos x="T2" y="T3"/>
                </a:cxn>
              </a:cxnLst>
              <a:rect l="T6" t="T7" r="T8" b="T9"/>
              <a:pathLst>
                <a:path w="302" h="1">
                  <a:moveTo>
                    <a:pt x="0" y="0"/>
                  </a:moveTo>
                  <a:lnTo>
                    <a:pt x="302" y="0"/>
                  </a:lnTo>
                </a:path>
              </a:pathLst>
            </a:custGeom>
            <a:noFill/>
            <a:ln w="31750" cmpd="sng">
              <a:solidFill>
                <a:srgbClr val="000000"/>
              </a:solidFill>
              <a:miter lim="800000"/>
              <a:tailEnd type="triangle" w="lg" len="lg"/>
            </a:ln>
            <a:extLst>
              <a:ext uri="{909E8E84-426E-40DD-AFC4-6F175D3DCCD1}">
                <a14:hiddenFill xmlns:a14="http://schemas.microsoft.com/office/drawing/2010/main">
                  <a:solidFill>
                    <a:srgbClr val="FFFFFF"/>
                  </a:solidFill>
                </a14:hiddenFill>
              </a:ext>
            </a:extLst>
          </p:spPr>
          <p:txBody>
            <a:bodyPr lIns="0" tIns="0" rIns="0" bIns="0">
              <a:spAutoFit/>
            </a:bodyPr>
            <a:lstStyle/>
            <a:p>
              <a:pPr defTabSz="1219200">
                <a:defRPr/>
              </a:pPr>
              <a:endParaRPr lang="zh-CN" altLang="en-US" sz="2400">
                <a:solidFill>
                  <a:prstClr val="black"/>
                </a:solidFill>
                <a:latin typeface="Arial" panose="020B0604020202020204"/>
                <a:ea typeface="微软雅黑" panose="020B0503020204020204" pitchFamily="34" charset="-122"/>
              </a:endParaRPr>
            </a:p>
          </p:txBody>
        </p:sp>
        <p:sp>
          <p:nvSpPr>
            <p:cNvPr id="33" name="AutoShape 11"/>
            <p:cNvSpPr>
              <a:spLocks noChangeArrowheads="1"/>
            </p:cNvSpPr>
            <p:nvPr/>
          </p:nvSpPr>
          <p:spPr bwMode="auto">
            <a:xfrm>
              <a:off x="3631" y="716"/>
              <a:ext cx="1678" cy="818"/>
            </a:xfrm>
            <a:prstGeom prst="flowChartDecision">
              <a:avLst/>
            </a:prstGeom>
            <a:solidFill>
              <a:srgbClr val="FFFFFF"/>
            </a:solidFill>
            <a:ln w="25400">
              <a:solidFill>
                <a:srgbClr val="000000"/>
              </a:solidFill>
              <a:miter lim="800000"/>
            </a:ln>
          </p:spPr>
          <p:txBody>
            <a:bodyPr lIns="0" tIns="0" rIns="0" bIns="0"/>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900" indent="-342900" algn="ctr" defTabSz="1219200">
                <a:lnSpc>
                  <a:spcPct val="100000"/>
                </a:lnSpc>
                <a:spcBef>
                  <a:spcPct val="0"/>
                </a:spcBef>
                <a:buClr>
                  <a:srgbClr val="00FF00"/>
                </a:buClr>
                <a:buNone/>
                <a:defRPr/>
              </a:pPr>
              <a:r>
                <a:rPr lang="zh-CN" altLang="en-US" sz="2400">
                  <a:solidFill>
                    <a:prstClr val="black"/>
                  </a:solidFill>
                  <a:latin typeface="微软雅黑" panose="020B0503020204020204" pitchFamily="34" charset="-122"/>
                  <a:ea typeface="微软雅黑" panose="020B0503020204020204" pitchFamily="34" charset="-122"/>
                </a:rPr>
                <a:t>事实</a:t>
              </a:r>
              <a:r>
                <a:rPr lang="en-US" altLang="zh-CN" sz="2400">
                  <a:solidFill>
                    <a:prstClr val="black"/>
                  </a:solidFill>
                  <a:latin typeface="微软雅黑" panose="020B0503020204020204" pitchFamily="34" charset="-122"/>
                  <a:ea typeface="微软雅黑" panose="020B0503020204020204" pitchFamily="34" charset="-122"/>
                </a:rPr>
                <a:t>=</a:t>
              </a:r>
              <a:r>
                <a:rPr lang="zh-CN" altLang="en-US" sz="2400">
                  <a:solidFill>
                    <a:prstClr val="black"/>
                  </a:solidFill>
                  <a:latin typeface="微软雅黑" panose="020B0503020204020204" pitchFamily="34" charset="-122"/>
                  <a:ea typeface="微软雅黑" panose="020B0503020204020204" pitchFamily="34" charset="-122"/>
                </a:rPr>
                <a:t>结论？</a:t>
              </a:r>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34" name="Line 12"/>
            <p:cNvSpPr>
              <a:spLocks noChangeShapeType="1"/>
            </p:cNvSpPr>
            <p:nvPr/>
          </p:nvSpPr>
          <p:spPr bwMode="auto">
            <a:xfrm>
              <a:off x="3290" y="1130"/>
              <a:ext cx="340" cy="0"/>
            </a:xfrm>
            <a:prstGeom prst="line">
              <a:avLst/>
            </a:prstGeom>
            <a:noFill/>
            <a:ln w="31750">
              <a:solidFill>
                <a:srgbClr val="000000"/>
              </a:solidFill>
              <a:round/>
              <a:tailEnd type="triangle" w="lg" len="lg"/>
            </a:ln>
            <a:extLst>
              <a:ext uri="{909E8E84-426E-40DD-AFC4-6F175D3DCCD1}">
                <a14:hiddenFill xmlns:a14="http://schemas.microsoft.com/office/drawing/2010/main">
                  <a:noFill/>
                </a14:hiddenFill>
              </a:ext>
            </a:extLst>
          </p:spPr>
          <p:txBody>
            <a:bodyPr lIns="0" tIns="0" rIns="0" bIns="0">
              <a:spAutoFit/>
            </a:bodyPr>
            <a:lstStyle/>
            <a:p>
              <a:pPr defTabSz="1219200">
                <a:defRPr/>
              </a:pPr>
              <a:endParaRPr lang="zh-CN" altLang="en-US" sz="2400">
                <a:solidFill>
                  <a:prstClr val="black"/>
                </a:solidFill>
                <a:latin typeface="Arial" panose="020B0604020202020204"/>
                <a:ea typeface="微软雅黑" panose="020B0503020204020204" pitchFamily="34" charset="-122"/>
              </a:endParaRPr>
            </a:p>
          </p:txBody>
        </p:sp>
        <p:sp>
          <p:nvSpPr>
            <p:cNvPr id="35" name="AutoShape 13"/>
            <p:cNvSpPr>
              <a:spLocks noChangeArrowheads="1"/>
            </p:cNvSpPr>
            <p:nvPr/>
          </p:nvSpPr>
          <p:spPr bwMode="auto">
            <a:xfrm>
              <a:off x="0" y="982"/>
              <a:ext cx="766" cy="257"/>
            </a:xfrm>
            <a:prstGeom prst="flowChartAlternateProcess">
              <a:avLst/>
            </a:prstGeom>
            <a:solidFill>
              <a:srgbClr val="FFFFFF"/>
            </a:solidFill>
            <a:ln w="9525">
              <a:solidFill>
                <a:srgbClr val="000000"/>
              </a:solidFill>
              <a:miter lim="800000"/>
            </a:ln>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900" indent="-342900" algn="ctr" defTabSz="1219200">
                <a:lnSpc>
                  <a:spcPct val="100000"/>
                </a:lnSpc>
                <a:spcBef>
                  <a:spcPct val="0"/>
                </a:spcBef>
                <a:buClr>
                  <a:srgbClr val="00FF00"/>
                </a:buClr>
                <a:buNone/>
                <a:defRPr/>
              </a:pPr>
              <a:r>
                <a:rPr lang="zh-CN" altLang="en-US" sz="2400">
                  <a:solidFill>
                    <a:prstClr val="black"/>
                  </a:solidFill>
                  <a:latin typeface="微软雅黑" panose="020B0503020204020204" pitchFamily="34" charset="-122"/>
                  <a:ea typeface="微软雅黑" panose="020B0503020204020204" pitchFamily="34" charset="-122"/>
                </a:rPr>
                <a:t>事实库</a:t>
              </a:r>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36" name="AutoShape 14"/>
            <p:cNvSpPr>
              <a:spLocks noChangeArrowheads="1"/>
            </p:cNvSpPr>
            <p:nvPr/>
          </p:nvSpPr>
          <p:spPr bwMode="auto">
            <a:xfrm>
              <a:off x="1096" y="982"/>
              <a:ext cx="1078" cy="257"/>
            </a:xfrm>
            <a:prstGeom prst="flowChartAlternateProcess">
              <a:avLst/>
            </a:prstGeom>
            <a:solidFill>
              <a:srgbClr val="FFFFFF"/>
            </a:solidFill>
            <a:ln w="9525">
              <a:solidFill>
                <a:srgbClr val="000000"/>
              </a:solidFill>
              <a:miter lim="800000"/>
            </a:ln>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900" indent="-342900" algn="ctr" defTabSz="1219200">
                <a:lnSpc>
                  <a:spcPct val="100000"/>
                </a:lnSpc>
                <a:spcBef>
                  <a:spcPct val="0"/>
                </a:spcBef>
                <a:buClr>
                  <a:srgbClr val="00FF00"/>
                </a:buClr>
                <a:buNone/>
                <a:defRPr/>
              </a:pPr>
              <a:r>
                <a:rPr lang="zh-CN" altLang="en-US" sz="2400">
                  <a:solidFill>
                    <a:prstClr val="black"/>
                  </a:solidFill>
                  <a:latin typeface="微软雅黑" panose="020B0503020204020204" pitchFamily="34" charset="-122"/>
                  <a:ea typeface="微软雅黑" panose="020B0503020204020204" pitchFamily="34" charset="-122"/>
                </a:rPr>
                <a:t>规则匹配</a:t>
              </a:r>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37" name="AutoShape 15"/>
            <p:cNvSpPr>
              <a:spLocks noChangeArrowheads="1"/>
            </p:cNvSpPr>
            <p:nvPr/>
          </p:nvSpPr>
          <p:spPr bwMode="auto">
            <a:xfrm>
              <a:off x="1222" y="1727"/>
              <a:ext cx="826" cy="257"/>
            </a:xfrm>
            <a:prstGeom prst="flowChartAlternateProcess">
              <a:avLst/>
            </a:prstGeom>
            <a:solidFill>
              <a:srgbClr val="FFFFFF"/>
            </a:solidFill>
            <a:ln w="9525">
              <a:solidFill>
                <a:srgbClr val="000000"/>
              </a:solidFill>
              <a:miter lim="800000"/>
            </a:ln>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900" indent="-342900" algn="ctr" defTabSz="1219200">
                <a:lnSpc>
                  <a:spcPct val="100000"/>
                </a:lnSpc>
                <a:spcBef>
                  <a:spcPct val="0"/>
                </a:spcBef>
                <a:buClr>
                  <a:srgbClr val="00FF00"/>
                </a:buClr>
                <a:buNone/>
                <a:defRPr/>
              </a:pPr>
              <a:r>
                <a:rPr lang="zh-CN" altLang="en-US" sz="2400" dirty="0">
                  <a:solidFill>
                    <a:prstClr val="black"/>
                  </a:solidFill>
                  <a:latin typeface="微软雅黑" panose="020B0503020204020204" pitchFamily="34" charset="-122"/>
                  <a:ea typeface="微软雅黑" panose="020B0503020204020204" pitchFamily="34" charset="-122"/>
                </a:rPr>
                <a:t>公理库</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38" name="Line 16"/>
            <p:cNvSpPr>
              <a:spLocks noChangeShapeType="1"/>
            </p:cNvSpPr>
            <p:nvPr/>
          </p:nvSpPr>
          <p:spPr bwMode="auto">
            <a:xfrm flipV="1">
              <a:off x="2168" y="1130"/>
              <a:ext cx="340" cy="0"/>
            </a:xfrm>
            <a:prstGeom prst="line">
              <a:avLst/>
            </a:prstGeom>
            <a:noFill/>
            <a:ln w="31750">
              <a:solidFill>
                <a:srgbClr val="000000"/>
              </a:solidFill>
              <a:round/>
              <a:tailEnd type="triangle" w="lg" len="lg"/>
            </a:ln>
            <a:extLst>
              <a:ext uri="{909E8E84-426E-40DD-AFC4-6F175D3DCCD1}">
                <a14:hiddenFill xmlns:a14="http://schemas.microsoft.com/office/drawing/2010/main">
                  <a:noFill/>
                </a14:hiddenFill>
              </a:ext>
            </a:extLst>
          </p:spPr>
          <p:txBody>
            <a:bodyPr lIns="0" tIns="0" rIns="0" bIns="0">
              <a:spAutoFit/>
            </a:bodyPr>
            <a:lstStyle/>
            <a:p>
              <a:pPr defTabSz="1219200">
                <a:defRPr/>
              </a:pPr>
              <a:endParaRPr lang="zh-CN" altLang="en-US" sz="2400">
                <a:solidFill>
                  <a:prstClr val="black"/>
                </a:solidFill>
                <a:latin typeface="Arial" panose="020B0604020202020204"/>
                <a:ea typeface="微软雅黑" panose="020B0503020204020204" pitchFamily="34" charset="-122"/>
              </a:endParaRPr>
            </a:p>
          </p:txBody>
        </p:sp>
        <p:sp>
          <p:nvSpPr>
            <p:cNvPr id="39" name="Line 17"/>
            <p:cNvSpPr>
              <a:spLocks noChangeShapeType="1"/>
            </p:cNvSpPr>
            <p:nvPr/>
          </p:nvSpPr>
          <p:spPr bwMode="auto">
            <a:xfrm flipH="1">
              <a:off x="4465" y="1542"/>
              <a:ext cx="0" cy="880"/>
            </a:xfrm>
            <a:prstGeom prst="line">
              <a:avLst/>
            </a:prstGeom>
            <a:noFill/>
            <a:ln w="31750">
              <a:solidFill>
                <a:srgbClr val="000000"/>
              </a:solidFill>
              <a:round/>
              <a:tailEnd type="triangle" w="lg" len="lg"/>
            </a:ln>
            <a:extLst>
              <a:ext uri="{909E8E84-426E-40DD-AFC4-6F175D3DCCD1}">
                <a14:hiddenFill xmlns:a14="http://schemas.microsoft.com/office/drawing/2010/main">
                  <a:noFill/>
                </a14:hiddenFill>
              </a:ext>
            </a:extLst>
          </p:spPr>
          <p:txBody>
            <a:bodyPr lIns="0" tIns="0" rIns="0" bIns="0">
              <a:spAutoFit/>
            </a:bodyPr>
            <a:lstStyle/>
            <a:p>
              <a:pPr defTabSz="1219200">
                <a:defRPr/>
              </a:pPr>
              <a:endParaRPr lang="zh-CN" altLang="en-US" sz="2400">
                <a:solidFill>
                  <a:prstClr val="black"/>
                </a:solidFill>
                <a:latin typeface="Arial" panose="020B0604020202020204"/>
                <a:ea typeface="微软雅黑" panose="020B0503020204020204" pitchFamily="34" charset="-122"/>
              </a:endParaRPr>
            </a:p>
          </p:txBody>
        </p:sp>
        <p:sp>
          <p:nvSpPr>
            <p:cNvPr id="40" name="Freeform 18"/>
            <p:cNvSpPr/>
            <p:nvPr/>
          </p:nvSpPr>
          <p:spPr bwMode="auto">
            <a:xfrm>
              <a:off x="340" y="2398"/>
              <a:ext cx="4118" cy="29"/>
            </a:xfrm>
            <a:custGeom>
              <a:avLst/>
              <a:gdLst>
                <a:gd name="T0" fmla="*/ 3275 w 4329"/>
                <a:gd name="T1" fmla="*/ 0 h 3"/>
                <a:gd name="T2" fmla="*/ 0 w 4329"/>
                <a:gd name="T3" fmla="*/ 0 h 3"/>
                <a:gd name="T4" fmla="*/ 0 60000 65536"/>
                <a:gd name="T5" fmla="*/ 0 60000 65536"/>
                <a:gd name="T6" fmla="*/ 0 w 4329"/>
                <a:gd name="T7" fmla="*/ 0 h 3"/>
                <a:gd name="T8" fmla="*/ 4329 w 4329"/>
                <a:gd name="T9" fmla="*/ 3 h 3"/>
                <a:gd name="connsiteX0" fmla="*/ 9927 w 9927"/>
                <a:gd name="connsiteY0" fmla="*/ 8970 h 8970"/>
                <a:gd name="connsiteX1" fmla="*/ 0 w 9927"/>
                <a:gd name="connsiteY1" fmla="*/ 0 h 8970"/>
                <a:gd name="connsiteX0-1" fmla="*/ 10030 w 10030"/>
                <a:gd name="connsiteY0-2" fmla="*/ 8851 h 8851"/>
                <a:gd name="connsiteX1-3" fmla="*/ 0 w 10030"/>
                <a:gd name="connsiteY1-4" fmla="*/ 0 h 8851"/>
                <a:gd name="connsiteX0-5" fmla="*/ 10044 w 10044"/>
                <a:gd name="connsiteY0-6" fmla="*/ 10000 h 10000"/>
                <a:gd name="connsiteX1-7" fmla="*/ 0 w 10044"/>
                <a:gd name="connsiteY1-8" fmla="*/ 0 h 10000"/>
              </a:gdLst>
              <a:ahLst/>
              <a:cxnLst>
                <a:cxn ang="0">
                  <a:pos x="connsiteX0-1" y="connsiteY0-2"/>
                </a:cxn>
                <a:cxn ang="0">
                  <a:pos x="connsiteX1-3" y="connsiteY1-4"/>
                </a:cxn>
              </a:cxnLst>
              <a:rect l="l" t="t" r="r" b="b"/>
              <a:pathLst>
                <a:path w="10044" h="10000">
                  <a:moveTo>
                    <a:pt x="10044" y="10000"/>
                  </a:moveTo>
                  <a:cubicBezTo>
                    <a:pt x="6696" y="5802"/>
                    <a:pt x="3348" y="4198"/>
                    <a:pt x="0" y="0"/>
                  </a:cubicBezTo>
                </a:path>
              </a:pathLst>
            </a:custGeom>
            <a:noFill/>
            <a:ln w="31750" cmpd="sng">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lIns="0" tIns="0" rIns="0" bIns="0">
              <a:spAutoFit/>
            </a:bodyPr>
            <a:lstStyle/>
            <a:p>
              <a:pPr defTabSz="1219200">
                <a:defRPr/>
              </a:pPr>
              <a:endParaRPr lang="zh-CN" altLang="en-US" sz="2400">
                <a:solidFill>
                  <a:prstClr val="black"/>
                </a:solidFill>
                <a:latin typeface="Arial" panose="020B0604020202020204"/>
                <a:ea typeface="微软雅黑" panose="020B0503020204020204" pitchFamily="34" charset="-122"/>
              </a:endParaRPr>
            </a:p>
          </p:txBody>
        </p:sp>
        <p:sp>
          <p:nvSpPr>
            <p:cNvPr id="41" name="AutoShape 19"/>
            <p:cNvSpPr>
              <a:spLocks noChangeArrowheads="1"/>
            </p:cNvSpPr>
            <p:nvPr/>
          </p:nvSpPr>
          <p:spPr bwMode="auto">
            <a:xfrm>
              <a:off x="1101" y="2140"/>
              <a:ext cx="2296" cy="257"/>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900" indent="-342900" algn="ctr" defTabSz="1219200">
                <a:lnSpc>
                  <a:spcPct val="100000"/>
                </a:lnSpc>
                <a:spcBef>
                  <a:spcPct val="0"/>
                </a:spcBef>
                <a:buClr>
                  <a:srgbClr val="00FF00"/>
                </a:buClr>
                <a:buNone/>
                <a:defRPr/>
              </a:pPr>
              <a:r>
                <a:rPr lang="zh-CN" altLang="en-US" sz="2400" dirty="0">
                  <a:solidFill>
                    <a:srgbClr val="C00000"/>
                  </a:solidFill>
                  <a:latin typeface="微软雅黑" panose="020B0503020204020204" pitchFamily="34" charset="-122"/>
                  <a:ea typeface="微软雅黑" panose="020B0503020204020204" pitchFamily="34" charset="-122"/>
                </a:rPr>
                <a:t>将事实加入到事实库中</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42" name="Line 20"/>
            <p:cNvSpPr>
              <a:spLocks noChangeShapeType="1"/>
            </p:cNvSpPr>
            <p:nvPr/>
          </p:nvSpPr>
          <p:spPr bwMode="auto">
            <a:xfrm>
              <a:off x="4470" y="301"/>
              <a:ext cx="0" cy="413"/>
            </a:xfrm>
            <a:prstGeom prst="line">
              <a:avLst/>
            </a:prstGeom>
            <a:noFill/>
            <a:ln w="31750">
              <a:solidFill>
                <a:srgbClr val="000000"/>
              </a:solidFill>
              <a:round/>
              <a:headEnd type="triangle" w="lg" len="lg"/>
            </a:ln>
            <a:extLst>
              <a:ext uri="{909E8E84-426E-40DD-AFC4-6F175D3DCCD1}">
                <a14:hiddenFill xmlns:a14="http://schemas.microsoft.com/office/drawing/2010/main">
                  <a:noFill/>
                </a14:hiddenFill>
              </a:ext>
            </a:extLst>
          </p:spPr>
          <p:txBody>
            <a:bodyPr lIns="0" tIns="0" rIns="0" bIns="0">
              <a:spAutoFit/>
            </a:bodyPr>
            <a:lstStyle/>
            <a:p>
              <a:pPr defTabSz="1219200">
                <a:defRPr/>
              </a:pPr>
              <a:endParaRPr lang="zh-CN" altLang="en-US" sz="2400">
                <a:solidFill>
                  <a:prstClr val="black"/>
                </a:solidFill>
                <a:latin typeface="Arial" panose="020B0604020202020204"/>
                <a:ea typeface="微软雅黑" panose="020B0503020204020204" pitchFamily="34" charset="-122"/>
              </a:endParaRPr>
            </a:p>
          </p:txBody>
        </p:sp>
        <p:sp>
          <p:nvSpPr>
            <p:cNvPr id="43" name="AutoShape 21"/>
            <p:cNvSpPr>
              <a:spLocks noChangeArrowheads="1"/>
            </p:cNvSpPr>
            <p:nvPr/>
          </p:nvSpPr>
          <p:spPr bwMode="auto">
            <a:xfrm>
              <a:off x="4150" y="0"/>
              <a:ext cx="640" cy="257"/>
            </a:xfrm>
            <a:prstGeom prst="flowChartAlternateProcess">
              <a:avLst/>
            </a:prstGeom>
            <a:solidFill>
              <a:srgbClr val="FFFFFF"/>
            </a:solidFill>
            <a:ln w="9525">
              <a:solidFill>
                <a:srgbClr val="000000"/>
              </a:solidFill>
              <a:miter lim="800000"/>
            </a:ln>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900" indent="-342900" algn="ctr" defTabSz="1219200">
                <a:lnSpc>
                  <a:spcPct val="100000"/>
                </a:lnSpc>
                <a:spcBef>
                  <a:spcPct val="0"/>
                </a:spcBef>
                <a:buClr>
                  <a:srgbClr val="00FF00"/>
                </a:buClr>
                <a:buNone/>
                <a:defRPr/>
              </a:pPr>
              <a:r>
                <a:rPr lang="zh-CN" altLang="en-US" sz="2400">
                  <a:solidFill>
                    <a:prstClr val="black"/>
                  </a:solidFill>
                  <a:latin typeface="微软雅黑" panose="020B0503020204020204" pitchFamily="34" charset="-122"/>
                  <a:ea typeface="微软雅黑" panose="020B0503020204020204" pitchFamily="34" charset="-122"/>
                </a:rPr>
                <a:t>结束</a:t>
              </a:r>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44" name="Line 22"/>
            <p:cNvSpPr>
              <a:spLocks noChangeShapeType="1"/>
            </p:cNvSpPr>
            <p:nvPr/>
          </p:nvSpPr>
          <p:spPr bwMode="auto">
            <a:xfrm flipV="1">
              <a:off x="1635" y="1285"/>
              <a:ext cx="0" cy="437"/>
            </a:xfrm>
            <a:prstGeom prst="line">
              <a:avLst/>
            </a:prstGeom>
            <a:noFill/>
            <a:ln w="31750">
              <a:solidFill>
                <a:srgbClr val="000000"/>
              </a:solidFill>
              <a:round/>
              <a:tailEnd type="triangle" w="lg" len="lg"/>
            </a:ln>
            <a:extLst>
              <a:ext uri="{909E8E84-426E-40DD-AFC4-6F175D3DCCD1}">
                <a14:hiddenFill xmlns:a14="http://schemas.microsoft.com/office/drawing/2010/main">
                  <a:noFill/>
                </a14:hiddenFill>
              </a:ext>
            </a:extLst>
          </p:spPr>
          <p:txBody>
            <a:bodyPr lIns="0" tIns="0" rIns="0" bIns="0">
              <a:spAutoFit/>
            </a:bodyPr>
            <a:lstStyle/>
            <a:p>
              <a:pPr defTabSz="1219200">
                <a:defRPr/>
              </a:pPr>
              <a:endParaRPr lang="zh-CN" altLang="en-US" sz="2400">
                <a:solidFill>
                  <a:prstClr val="black"/>
                </a:solidFill>
                <a:latin typeface="Arial" panose="020B0604020202020204"/>
                <a:ea typeface="微软雅黑" panose="020B0503020204020204" pitchFamily="34" charset="-122"/>
              </a:endParaRPr>
            </a:p>
          </p:txBody>
        </p:sp>
        <p:sp>
          <p:nvSpPr>
            <p:cNvPr id="45" name="AutoShape 23"/>
            <p:cNvSpPr>
              <a:spLocks noChangeArrowheads="1"/>
            </p:cNvSpPr>
            <p:nvPr/>
          </p:nvSpPr>
          <p:spPr bwMode="auto">
            <a:xfrm>
              <a:off x="449" y="619"/>
              <a:ext cx="952" cy="257"/>
            </a:xfrm>
            <a:prstGeom prst="flowChartAlternateProcess">
              <a:avLst/>
            </a:prstGeom>
            <a:noFill/>
            <a:ln w="9525">
              <a:solidFill>
                <a:srgbClr val="FFFFFF"/>
              </a:solidFill>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marL="342900" indent="-3429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342900" indent="-342900" algn="ctr" defTabSz="1219200">
                <a:lnSpc>
                  <a:spcPct val="100000"/>
                </a:lnSpc>
                <a:spcBef>
                  <a:spcPct val="0"/>
                </a:spcBef>
                <a:buClr>
                  <a:srgbClr val="00FF00"/>
                </a:buClr>
                <a:buNone/>
                <a:defRPr/>
              </a:pPr>
              <a:r>
                <a:rPr lang="zh-CN" altLang="en-US" sz="2400">
                  <a:solidFill>
                    <a:srgbClr val="C00000"/>
                  </a:solidFill>
                  <a:latin typeface="微软雅黑" panose="020B0503020204020204" pitchFamily="34" charset="-122"/>
                  <a:ea typeface="微软雅黑" panose="020B0503020204020204" pitchFamily="34" charset="-122"/>
                </a:rPr>
                <a:t>引入事实</a:t>
              </a:r>
              <a:endParaRPr lang="zh-CN" altLang="en-US" sz="2400">
                <a:solidFill>
                  <a:srgbClr val="C00000"/>
                </a:solidFill>
                <a:latin typeface="微软雅黑" panose="020B0503020204020204" pitchFamily="34" charset="-122"/>
                <a:ea typeface="微软雅黑" panose="020B0503020204020204" pitchFamily="34" charset="-122"/>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8" presetClass="entr" presetSubtype="0" accel="5000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 dur="1000" fill="hold"/>
                                        <p:tgtEl>
                                          <p:spTgt spid="26"/>
                                        </p:tgtEl>
                                        <p:attrNameLst>
                                          <p:attrName>ppt_x</p:attrName>
                                        </p:attrNameLst>
                                      </p:cBhvr>
                                      <p:tavLst>
                                        <p:tav tm="0">
                                          <p:val>
                                            <p:fltVal val="-1"/>
                                          </p:val>
                                        </p:tav>
                                        <p:tav tm="50000">
                                          <p:val>
                                            <p:fltVal val="0.95"/>
                                          </p:val>
                                        </p:tav>
                                        <p:tav tm="100000">
                                          <p:val>
                                            <p:strVal val="#ppt_x"/>
                                          </p:val>
                                        </p:tav>
                                      </p:tavLst>
                                    </p:anim>
                                    <p:anim calcmode="lin" valueType="num">
                                      <p:cBhvr>
                                        <p:cTn id="9" dur="1000" fill="hold"/>
                                        <p:tgtEl>
                                          <p:spTgt spid="26"/>
                                        </p:tgtEl>
                                        <p:attrNameLst>
                                          <p:attrName>ppt_y</p:attrName>
                                        </p:attrNameLst>
                                      </p:cBhvr>
                                      <p:tavLst>
                                        <p:tav tm="0">
                                          <p:val>
                                            <p:strVal val="#ppt_y"/>
                                          </p:val>
                                        </p:tav>
                                        <p:tav tm="100000">
                                          <p:val>
                                            <p:strVal val="#ppt_y"/>
                                          </p:val>
                                        </p:tav>
                                      </p:tavLst>
                                    </p:anim>
                                    <p:animEffect transition="in" filter="fade">
                                      <p:cBhvr>
                                        <p:cTn id="10"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algn="ctr" eaLnBrk="1" hangingPunct="1"/>
            <a:r>
              <a:rPr lang="zh-CN" altLang="en-US">
                <a:latin typeface="Times New Roman" panose="02020603050405020304" pitchFamily="18" charset="0"/>
              </a:rPr>
              <a:t>自然推理系统</a:t>
            </a:r>
            <a:r>
              <a:rPr lang="en-US" altLang="zh-CN" i="1">
                <a:latin typeface="Times New Roman" panose="02020603050405020304" pitchFamily="18" charset="0"/>
              </a:rPr>
              <a:t>P</a:t>
            </a:r>
            <a:endParaRPr lang="en-US" altLang="zh-CN">
              <a:latin typeface="Times New Roman" panose="02020603050405020304" pitchFamily="18" charset="0"/>
            </a:endParaRPr>
          </a:p>
        </p:txBody>
      </p:sp>
      <p:sp>
        <p:nvSpPr>
          <p:cNvPr id="19460" name="Rectangle 3"/>
          <p:cNvSpPr>
            <a:spLocks noGrp="1" noChangeArrowheads="1"/>
          </p:cNvSpPr>
          <p:nvPr>
            <p:ph type="body" idx="1"/>
          </p:nvPr>
        </p:nvSpPr>
        <p:spPr>
          <a:xfrm>
            <a:off x="721333" y="1197252"/>
            <a:ext cx="10755684" cy="5151320"/>
          </a:xfrm>
        </p:spPr>
        <p:txBody>
          <a:bodyPr/>
          <a:lstStyle/>
          <a:p>
            <a:pPr marL="0" indent="0">
              <a:lnSpc>
                <a:spcPct val="120000"/>
              </a:lnSpc>
              <a:buNone/>
            </a:pPr>
            <a:r>
              <a:rPr lang="zh-CN" altLang="en-US" sz="2665" dirty="0">
                <a:solidFill>
                  <a:srgbClr val="A50021"/>
                </a:solidFill>
              </a:rPr>
              <a:t>自然推理系统 </a:t>
            </a:r>
            <a:r>
              <a:rPr lang="en-US" altLang="zh-CN" sz="2665" i="1" dirty="0"/>
              <a:t>P </a:t>
            </a:r>
            <a:r>
              <a:rPr lang="zh-CN" altLang="en-US" sz="2665" dirty="0"/>
              <a:t>定义如下</a:t>
            </a:r>
            <a:r>
              <a:rPr lang="en-US" altLang="zh-CN" sz="2665" dirty="0"/>
              <a:t>:</a:t>
            </a:r>
            <a:endParaRPr lang="en-US" altLang="zh-CN" sz="2665" dirty="0"/>
          </a:p>
          <a:p>
            <a:pPr marL="0" indent="0">
              <a:lnSpc>
                <a:spcPct val="120000"/>
              </a:lnSpc>
              <a:buNone/>
            </a:pPr>
            <a:r>
              <a:rPr lang="en-US" altLang="zh-CN" sz="2665" dirty="0"/>
              <a:t>1. </a:t>
            </a:r>
            <a:r>
              <a:rPr lang="zh-CN" altLang="en-US" sz="2665" dirty="0"/>
              <a:t>字母表</a:t>
            </a:r>
            <a:endParaRPr lang="zh-CN" altLang="en-US" sz="2665" dirty="0"/>
          </a:p>
          <a:p>
            <a:pPr marL="0" indent="0">
              <a:lnSpc>
                <a:spcPct val="120000"/>
              </a:lnSpc>
              <a:buNone/>
            </a:pPr>
            <a:r>
              <a:rPr lang="zh-CN" altLang="en-US" sz="2665" dirty="0"/>
              <a:t>  </a:t>
            </a:r>
            <a:r>
              <a:rPr lang="en-US" altLang="zh-CN" sz="2665" dirty="0"/>
              <a:t>(1)  </a:t>
            </a:r>
            <a:r>
              <a:rPr lang="zh-CN" altLang="en-US" sz="2665" dirty="0"/>
              <a:t>命题变元符号：</a:t>
            </a:r>
            <a:r>
              <a:rPr lang="en-US" altLang="zh-CN" sz="2665" i="1" cap="all" dirty="0"/>
              <a:t>p</a:t>
            </a:r>
            <a:r>
              <a:rPr lang="en-US" altLang="zh-CN" sz="2665" cap="all" dirty="0"/>
              <a:t>, </a:t>
            </a:r>
            <a:r>
              <a:rPr lang="en-US" altLang="zh-CN" sz="2665" i="1" cap="all" dirty="0"/>
              <a:t>q</a:t>
            </a:r>
            <a:r>
              <a:rPr lang="en-US" altLang="zh-CN" sz="2665" cap="all" dirty="0"/>
              <a:t>, </a:t>
            </a:r>
            <a:r>
              <a:rPr lang="en-US" altLang="zh-CN" sz="2665" i="1" cap="all" dirty="0"/>
              <a:t>r</a:t>
            </a:r>
            <a:r>
              <a:rPr lang="en-US" altLang="zh-CN" sz="2665" cap="all" dirty="0"/>
              <a:t>, …, </a:t>
            </a:r>
            <a:r>
              <a:rPr lang="en-US" altLang="zh-CN" sz="2665" i="1" cap="all" dirty="0"/>
              <a:t>p</a:t>
            </a:r>
            <a:r>
              <a:rPr lang="en-US" altLang="zh-CN" sz="2665" i="1" baseline="-25000" dirty="0"/>
              <a:t>i</a:t>
            </a:r>
            <a:r>
              <a:rPr lang="en-US" altLang="zh-CN" sz="2665" dirty="0"/>
              <a:t>, </a:t>
            </a:r>
            <a:r>
              <a:rPr lang="en-US" altLang="zh-CN" sz="2665" i="1" cap="all" dirty="0"/>
              <a:t>q</a:t>
            </a:r>
            <a:r>
              <a:rPr lang="en-US" altLang="zh-CN" sz="2665" i="1" baseline="-25000" dirty="0"/>
              <a:t>i</a:t>
            </a:r>
            <a:r>
              <a:rPr lang="en-US" altLang="zh-CN" sz="2665" dirty="0"/>
              <a:t>, </a:t>
            </a:r>
            <a:r>
              <a:rPr lang="en-US" altLang="zh-CN" sz="2665" i="1" cap="all" dirty="0" err="1"/>
              <a:t>r</a:t>
            </a:r>
            <a:r>
              <a:rPr lang="en-US" altLang="zh-CN" sz="2665" i="1" baseline="-25000" dirty="0" err="1"/>
              <a:t>i</a:t>
            </a:r>
            <a:r>
              <a:rPr lang="en-US" altLang="zh-CN" sz="2665" dirty="0"/>
              <a:t>, …</a:t>
            </a:r>
            <a:endParaRPr lang="en-US" altLang="zh-CN" sz="2665" dirty="0"/>
          </a:p>
          <a:p>
            <a:pPr marL="0" indent="0">
              <a:lnSpc>
                <a:spcPct val="120000"/>
              </a:lnSpc>
              <a:buNone/>
            </a:pPr>
            <a:r>
              <a:rPr lang="en-US" altLang="zh-CN" sz="2665" dirty="0"/>
              <a:t>  (2)  </a:t>
            </a:r>
            <a:r>
              <a:rPr lang="zh-CN" altLang="en-US" sz="2665" dirty="0"/>
              <a:t>联结词符号：</a:t>
            </a:r>
            <a:r>
              <a:rPr lang="zh-CN" altLang="en-US" sz="2665" dirty="0">
                <a:sym typeface="Symbol" panose="05050102010706020507" pitchFamily="18" charset="2"/>
              </a:rPr>
              <a:t></a:t>
            </a:r>
            <a:r>
              <a:rPr lang="en-US" altLang="zh-CN" sz="2665" dirty="0"/>
              <a:t>, </a:t>
            </a:r>
            <a:r>
              <a:rPr lang="en-US" altLang="zh-CN" sz="2665" dirty="0">
                <a:sym typeface="Symbol" panose="05050102010706020507" pitchFamily="18" charset="2"/>
              </a:rPr>
              <a:t></a:t>
            </a:r>
            <a:r>
              <a:rPr lang="en-US" altLang="zh-CN" sz="2665" dirty="0"/>
              <a:t>, </a:t>
            </a:r>
            <a:r>
              <a:rPr lang="en-US" altLang="zh-CN" sz="2665" dirty="0">
                <a:sym typeface="Symbol" panose="05050102010706020507" pitchFamily="18" charset="2"/>
              </a:rPr>
              <a:t></a:t>
            </a:r>
            <a:r>
              <a:rPr lang="en-US" altLang="zh-CN" sz="2665" dirty="0"/>
              <a:t>, </a:t>
            </a:r>
            <a:r>
              <a:rPr lang="en-US" altLang="zh-CN" sz="2665" dirty="0">
                <a:sym typeface="Symbol" panose="05050102010706020507" pitchFamily="18" charset="2"/>
              </a:rPr>
              <a:t></a:t>
            </a:r>
            <a:r>
              <a:rPr lang="en-US" altLang="zh-CN" sz="2665" dirty="0"/>
              <a:t>, </a:t>
            </a:r>
            <a:r>
              <a:rPr lang="en-US" altLang="zh-CN" sz="2665" dirty="0">
                <a:sym typeface="Symbol" panose="05050102010706020507" pitchFamily="18" charset="2"/>
              </a:rPr>
              <a:t></a:t>
            </a:r>
            <a:endParaRPr lang="en-US" altLang="zh-CN" sz="2665" dirty="0"/>
          </a:p>
          <a:p>
            <a:pPr marL="0" indent="0">
              <a:lnSpc>
                <a:spcPct val="120000"/>
              </a:lnSpc>
              <a:buNone/>
            </a:pPr>
            <a:r>
              <a:rPr lang="en-US" altLang="zh-CN" sz="2665" dirty="0"/>
              <a:t>  (3)  </a:t>
            </a:r>
            <a:r>
              <a:rPr lang="zh-CN" altLang="en-US" sz="2665" dirty="0"/>
              <a:t>括号与逗号：</a:t>
            </a:r>
            <a:r>
              <a:rPr lang="en-US" altLang="zh-CN" sz="2665" dirty="0"/>
              <a:t>(, ), </a:t>
            </a:r>
            <a:r>
              <a:rPr lang="zh-CN" altLang="en-US" sz="2665" dirty="0"/>
              <a:t>，</a:t>
            </a:r>
            <a:endParaRPr lang="zh-CN" altLang="en-US" sz="2665" dirty="0"/>
          </a:p>
          <a:p>
            <a:pPr marL="0" indent="0">
              <a:lnSpc>
                <a:spcPct val="120000"/>
              </a:lnSpc>
              <a:buNone/>
            </a:pPr>
            <a:r>
              <a:rPr lang="en-US" altLang="zh-CN" sz="2665" dirty="0"/>
              <a:t>2. </a:t>
            </a:r>
            <a:r>
              <a:rPr lang="zh-CN" altLang="en-US" sz="2665" dirty="0"/>
              <a:t>合式公式</a:t>
            </a:r>
            <a:endParaRPr lang="en-US" altLang="zh-CN" sz="2665" dirty="0"/>
          </a:p>
          <a:p>
            <a:pPr marL="0" indent="0">
              <a:lnSpc>
                <a:spcPct val="120000"/>
              </a:lnSpc>
              <a:buNone/>
            </a:pPr>
            <a:r>
              <a:rPr lang="en-US" altLang="zh-CN" sz="2665" dirty="0"/>
              <a:t>3. </a:t>
            </a:r>
            <a:r>
              <a:rPr lang="zh-CN" altLang="en-US" sz="2665" dirty="0"/>
              <a:t>推理规则</a:t>
            </a:r>
            <a:endParaRPr lang="zh-CN" altLang="en-US" sz="2665" dirty="0"/>
          </a:p>
          <a:p>
            <a:pPr marL="0" indent="0">
              <a:lnSpc>
                <a:spcPct val="120000"/>
              </a:lnSpc>
              <a:buNone/>
            </a:pPr>
            <a:r>
              <a:rPr lang="zh-CN" altLang="en-US" sz="2665" dirty="0"/>
              <a:t>  </a:t>
            </a:r>
            <a:r>
              <a:rPr lang="en-US" altLang="zh-CN" sz="2665" dirty="0"/>
              <a:t>(1)  P</a:t>
            </a:r>
            <a:r>
              <a:rPr lang="zh-CN" altLang="en-US" sz="2665" dirty="0"/>
              <a:t>：前提引用规则</a:t>
            </a:r>
            <a:endParaRPr lang="zh-CN" altLang="en-US" sz="2665" dirty="0"/>
          </a:p>
          <a:p>
            <a:pPr marL="0" indent="0">
              <a:lnSpc>
                <a:spcPct val="120000"/>
              </a:lnSpc>
              <a:buNone/>
            </a:pPr>
            <a:r>
              <a:rPr lang="zh-CN" altLang="en-US" sz="2665" dirty="0"/>
              <a:t>  </a:t>
            </a:r>
            <a:r>
              <a:rPr lang="en-US" altLang="zh-CN" sz="2665" dirty="0"/>
              <a:t>(2)  T</a:t>
            </a:r>
            <a:r>
              <a:rPr lang="zh-CN" altLang="en-US" sz="2665" dirty="0"/>
              <a:t>：逻辑结果引用规则</a:t>
            </a:r>
            <a:endParaRPr lang="zh-CN" altLang="en-US" sz="2665" dirty="0"/>
          </a:p>
          <a:p>
            <a:pPr marL="0" indent="0">
              <a:lnSpc>
                <a:spcPct val="120000"/>
              </a:lnSpc>
              <a:buNone/>
            </a:pPr>
            <a:r>
              <a:rPr lang="zh-CN" altLang="en-US" sz="2665" dirty="0"/>
              <a:t>  </a:t>
            </a:r>
            <a:r>
              <a:rPr lang="en-US" altLang="zh-CN" sz="2665" dirty="0"/>
              <a:t>(3)  CP</a:t>
            </a:r>
            <a:r>
              <a:rPr lang="zh-CN" altLang="en-US" sz="2665" dirty="0"/>
              <a:t>：附加前提规则</a:t>
            </a:r>
            <a:endParaRPr lang="zh-CN" altLang="en-US" sz="2665"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algn="ctr" eaLnBrk="1" hangingPunct="1"/>
            <a:r>
              <a:rPr lang="zh-CN" altLang="en-US"/>
              <a:t>推理规则</a:t>
            </a:r>
            <a:endParaRPr lang="zh-CN" altLang="en-US" b="0"/>
          </a:p>
        </p:txBody>
      </p:sp>
      <p:sp>
        <p:nvSpPr>
          <p:cNvPr id="21508" name="Rectangle 3"/>
          <p:cNvSpPr>
            <a:spLocks noGrp="1" noChangeArrowheads="1"/>
          </p:cNvSpPr>
          <p:nvPr>
            <p:ph type="body" idx="1"/>
          </p:nvPr>
        </p:nvSpPr>
        <p:spPr>
          <a:xfrm>
            <a:off x="1196260" y="1079750"/>
            <a:ext cx="4705414" cy="4895122"/>
          </a:xfrm>
        </p:spPr>
        <p:txBody>
          <a:bodyPr>
            <a:normAutofit lnSpcReduction="10000"/>
          </a:bodyPr>
          <a:lstStyle/>
          <a:p>
            <a:pPr marL="0" indent="0">
              <a:buNone/>
            </a:pPr>
            <a:r>
              <a:rPr lang="en-US" altLang="zh-CN" sz="2400" dirty="0">
                <a:latin typeface="Times New Roman" panose="02020603050405020304" pitchFamily="18" charset="0"/>
              </a:rPr>
              <a:t>(4) </a:t>
            </a:r>
            <a:r>
              <a:rPr lang="zh-CN" altLang="en-US" sz="2400" dirty="0">
                <a:latin typeface="Times New Roman" panose="02020603050405020304" pitchFamily="18" charset="0"/>
              </a:rPr>
              <a:t>分离规则（肯定前件式）</a:t>
            </a:r>
            <a:endParaRPr lang="zh-CN" altLang="en-US" sz="2400" dirty="0">
              <a:latin typeface="Times New Roman" panose="02020603050405020304" pitchFamily="18" charset="0"/>
            </a:endParaRPr>
          </a:p>
          <a:p>
            <a:pPr marL="0" indent="0">
              <a:buNone/>
            </a:pP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a:p>
            <a:pPr marL="0" indent="0">
              <a:buNone/>
            </a:pPr>
            <a:endParaRPr lang="zh-CN" altLang="en-US" sz="2400" dirty="0">
              <a:latin typeface="Times New Roman" panose="02020603050405020304" pitchFamily="18" charset="0"/>
              <a:sym typeface="Symbol" panose="05050102010706020507" pitchFamily="18" charset="2"/>
            </a:endParaRPr>
          </a:p>
          <a:p>
            <a:pPr marL="0" indent="0">
              <a:buNone/>
            </a:pPr>
            <a:r>
              <a:rPr lang="en-US" altLang="zh-CN" sz="2400" dirty="0">
                <a:latin typeface="Times New Roman" panose="02020603050405020304" pitchFamily="18" charset="0"/>
              </a:rPr>
              <a:t>(6) </a:t>
            </a:r>
            <a:r>
              <a:rPr lang="zh-CN" altLang="en-US" sz="2400" dirty="0">
                <a:latin typeface="Times New Roman" panose="02020603050405020304" pitchFamily="18" charset="0"/>
              </a:rPr>
              <a:t>简</a:t>
            </a:r>
            <a:r>
              <a:rPr lang="zh-CN" altLang="en-US" sz="2400" dirty="0"/>
              <a:t>化</a:t>
            </a:r>
            <a:r>
              <a:rPr lang="zh-CN" altLang="en-US" sz="2400" dirty="0">
                <a:latin typeface="Times New Roman" panose="02020603050405020304" pitchFamily="18" charset="0"/>
              </a:rPr>
              <a:t>规则</a:t>
            </a:r>
            <a:endParaRPr lang="zh-CN" altLang="en-US" sz="2400" dirty="0">
              <a:latin typeface="Times New Roman" panose="02020603050405020304" pitchFamily="18" charset="0"/>
            </a:endParaRPr>
          </a:p>
          <a:p>
            <a:pPr marL="0" indent="0">
              <a:buNone/>
            </a:pPr>
            <a:r>
              <a:rPr lang="zh-CN" altLang="en-US" sz="2400" dirty="0">
                <a:latin typeface="Times New Roman" panose="02020603050405020304" pitchFamily="18" charset="0"/>
              </a:rPr>
              <a:t> </a:t>
            </a:r>
            <a:r>
              <a:rPr lang="zh-CN" altLang="en-US" sz="2400" u="sng" dirty="0">
                <a:latin typeface="Times New Roman" panose="02020603050405020304" pitchFamily="18" charset="0"/>
              </a:rPr>
              <a:t>   </a:t>
            </a:r>
            <a:endParaRPr lang="zh-CN" altLang="en-US" sz="2400" dirty="0">
              <a:latin typeface="Times New Roman" panose="02020603050405020304" pitchFamily="18" charset="0"/>
            </a:endParaRPr>
          </a:p>
          <a:p>
            <a:pPr marL="0" indent="0">
              <a:buNone/>
            </a:pPr>
            <a:endParaRPr lang="en-US" altLang="zh-CN" sz="2400" dirty="0">
              <a:latin typeface="Times New Roman" panose="02020603050405020304" pitchFamily="18" charset="0"/>
            </a:endParaRPr>
          </a:p>
          <a:p>
            <a:pPr marL="0" indent="0">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(8) </a:t>
            </a:r>
            <a:r>
              <a:rPr lang="zh-CN" altLang="en-US" sz="2400" dirty="0">
                <a:latin typeface="Times New Roman" panose="02020603050405020304" pitchFamily="18" charset="0"/>
              </a:rPr>
              <a:t>假言三段论规则</a:t>
            </a:r>
            <a:endParaRPr lang="zh-CN" altLang="en-US" sz="2400" dirty="0">
              <a:latin typeface="Times New Roman" panose="02020603050405020304" pitchFamily="18" charset="0"/>
            </a:endParaRPr>
          </a:p>
          <a:p>
            <a:pPr marL="0" indent="0">
              <a:buNone/>
            </a:pPr>
            <a:r>
              <a:rPr lang="zh-CN" altLang="en-US" sz="2400" dirty="0">
                <a:latin typeface="Times New Roman" panose="02020603050405020304" pitchFamily="18" charset="0"/>
              </a:rPr>
              <a:t>   </a:t>
            </a:r>
            <a:r>
              <a:rPr lang="zh-CN" altLang="en-US" sz="2400" u="sng" dirty="0">
                <a:latin typeface="Times New Roman" panose="02020603050405020304" pitchFamily="18" charset="0"/>
              </a:rPr>
              <a:t> </a:t>
            </a:r>
            <a:endParaRPr lang="zh-CN" altLang="en-US" sz="2400" dirty="0">
              <a:latin typeface="Times New Roman" panose="02020603050405020304" pitchFamily="18" charset="0"/>
            </a:endParaRPr>
          </a:p>
          <a:p>
            <a:pPr marL="0" indent="0">
              <a:buNone/>
            </a:pPr>
            <a:r>
              <a:rPr lang="zh-CN" altLang="en-US" sz="2400" dirty="0">
                <a:latin typeface="Times New Roman" panose="02020603050405020304" pitchFamily="18" charset="0"/>
              </a:rPr>
              <a:t>   </a:t>
            </a:r>
            <a:endParaRPr lang="zh-CN" altLang="en-US" sz="2400" i="1" dirty="0">
              <a:latin typeface="Times New Roman" panose="02020603050405020304" pitchFamily="18" charset="0"/>
            </a:endParaRPr>
          </a:p>
        </p:txBody>
      </p:sp>
      <p:grpSp>
        <p:nvGrpSpPr>
          <p:cNvPr id="21509" name="Group 6"/>
          <p:cNvGrpSpPr/>
          <p:nvPr/>
        </p:nvGrpSpPr>
        <p:grpSpPr bwMode="auto">
          <a:xfrm>
            <a:off x="2931381" y="1484660"/>
            <a:ext cx="1079750" cy="1348100"/>
            <a:chOff x="2880" y="1162"/>
            <a:chExt cx="680" cy="849"/>
          </a:xfrm>
        </p:grpSpPr>
        <p:sp>
          <p:nvSpPr>
            <p:cNvPr id="21526" name="Text Box 4"/>
            <p:cNvSpPr txBox="1">
              <a:spLocks noChangeArrowheads="1"/>
            </p:cNvSpPr>
            <p:nvPr/>
          </p:nvSpPr>
          <p:spPr bwMode="auto">
            <a:xfrm>
              <a:off x="2880" y="1162"/>
              <a:ext cx="680" cy="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eaLnBrk="1" hangingPunct="1">
                <a:buClrTx/>
                <a:buFontTx/>
                <a:buNone/>
              </a:pPr>
              <a:r>
                <a:rPr lang="en-US" altLang="zh-CN" i="1">
                  <a:latin typeface="Times New Roman" panose="02020603050405020304" pitchFamily="18" charset="0"/>
                </a:rPr>
                <a:t>A</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sym typeface="Symbol" panose="05050102010706020507" pitchFamily="18" charset="2"/>
                </a:rPr>
                <a:t>B</a:t>
              </a:r>
              <a:endParaRPr lang="en-US" altLang="zh-CN" i="1">
                <a:latin typeface="Times New Roman" panose="02020603050405020304" pitchFamily="18" charset="0"/>
                <a:sym typeface="Symbol" panose="05050102010706020507" pitchFamily="18" charset="2"/>
              </a:endParaRPr>
            </a:p>
            <a:p>
              <a:pPr eaLnBrk="1" hangingPunct="1">
                <a:buClrTx/>
                <a:buFontTx/>
                <a:buNone/>
              </a:pPr>
              <a:r>
                <a:rPr lang="en-US" altLang="zh-CN" i="1">
                  <a:latin typeface="Times New Roman" panose="02020603050405020304" pitchFamily="18" charset="0"/>
                  <a:sym typeface="Symbol" panose="05050102010706020507" pitchFamily="18" charset="2"/>
                </a:rPr>
                <a:t>    A</a:t>
              </a:r>
              <a:endParaRPr lang="en-US" altLang="zh-CN" i="1">
                <a:latin typeface="Times New Roman" panose="02020603050405020304" pitchFamily="18" charset="0"/>
                <a:sym typeface="Symbol" panose="05050102010706020507" pitchFamily="18" charset="2"/>
              </a:endParaRPr>
            </a:p>
            <a:p>
              <a:pPr eaLnBrk="1" hangingPunct="1">
                <a:buClrTx/>
                <a:buFontTx/>
                <a:buNone/>
              </a:pP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sym typeface="Symbol" panose="05050102010706020507" pitchFamily="18" charset="2"/>
                </a:rPr>
                <a:t>B</a:t>
              </a:r>
              <a:endParaRPr lang="en-US" altLang="zh-CN" i="1">
                <a:latin typeface="Times New Roman" panose="02020603050405020304" pitchFamily="18" charset="0"/>
                <a:sym typeface="Symbol" panose="05050102010706020507" pitchFamily="18" charset="2"/>
              </a:endParaRPr>
            </a:p>
          </p:txBody>
        </p:sp>
        <p:sp>
          <p:nvSpPr>
            <p:cNvPr id="21527" name="Line 5"/>
            <p:cNvSpPr>
              <a:spLocks noChangeShapeType="1"/>
            </p:cNvSpPr>
            <p:nvPr/>
          </p:nvSpPr>
          <p:spPr bwMode="auto">
            <a:xfrm>
              <a:off x="2880" y="1706"/>
              <a:ext cx="63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3200"/>
            </a:p>
          </p:txBody>
        </p:sp>
      </p:grpSp>
      <p:grpSp>
        <p:nvGrpSpPr>
          <p:cNvPr id="21510" name="Group 10"/>
          <p:cNvGrpSpPr/>
          <p:nvPr/>
        </p:nvGrpSpPr>
        <p:grpSpPr bwMode="auto">
          <a:xfrm>
            <a:off x="6891522" y="1629155"/>
            <a:ext cx="1152792" cy="905084"/>
            <a:chOff x="2608" y="2046"/>
            <a:chExt cx="726" cy="570"/>
          </a:xfrm>
        </p:grpSpPr>
        <p:sp>
          <p:nvSpPr>
            <p:cNvPr id="21524" name="Text Box 8"/>
            <p:cNvSpPr txBox="1">
              <a:spLocks noChangeArrowheads="1"/>
            </p:cNvSpPr>
            <p:nvPr/>
          </p:nvSpPr>
          <p:spPr bwMode="auto">
            <a:xfrm>
              <a:off x="2608" y="2046"/>
              <a:ext cx="726"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eaLnBrk="1" hangingPunct="1">
                <a:buClrTx/>
                <a:buFontTx/>
                <a:buNone/>
              </a:pPr>
              <a:r>
                <a:rPr lang="en-US" altLang="zh-CN" i="1">
                  <a:latin typeface="Times New Roman" panose="02020603050405020304" pitchFamily="18" charset="0"/>
                  <a:sym typeface="Symbol" panose="05050102010706020507" pitchFamily="18" charset="2"/>
                </a:rPr>
                <a:t>       A</a:t>
              </a:r>
              <a:endParaRPr lang="en-US" altLang="zh-CN" i="1">
                <a:latin typeface="Times New Roman" panose="02020603050405020304" pitchFamily="18" charset="0"/>
                <a:sym typeface="Symbol" panose="05050102010706020507" pitchFamily="18" charset="2"/>
              </a:endParaRPr>
            </a:p>
            <a:p>
              <a:pPr eaLnBrk="1" hangingPunct="1">
                <a:buClrTx/>
                <a:buFontTx/>
                <a:buNone/>
              </a:pP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sym typeface="Symbol" panose="05050102010706020507" pitchFamily="18" charset="2"/>
                </a:rPr>
                <a:t>A</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sym typeface="Symbol" panose="05050102010706020507" pitchFamily="18" charset="2"/>
                </a:rPr>
                <a:t>B</a:t>
              </a:r>
              <a:endParaRPr lang="en-US" altLang="zh-CN" i="1">
                <a:latin typeface="Times New Roman" panose="02020603050405020304" pitchFamily="18" charset="0"/>
                <a:sym typeface="Symbol" panose="05050102010706020507" pitchFamily="18" charset="2"/>
              </a:endParaRPr>
            </a:p>
          </p:txBody>
        </p:sp>
        <p:sp>
          <p:nvSpPr>
            <p:cNvPr id="21525" name="Line 9"/>
            <p:cNvSpPr>
              <a:spLocks noChangeShapeType="1"/>
            </p:cNvSpPr>
            <p:nvPr/>
          </p:nvSpPr>
          <p:spPr bwMode="auto">
            <a:xfrm>
              <a:off x="2654" y="2340"/>
              <a:ext cx="680" cy="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3200"/>
            </a:p>
          </p:txBody>
        </p:sp>
      </p:grpSp>
      <p:grpSp>
        <p:nvGrpSpPr>
          <p:cNvPr id="21511" name="Group 11"/>
          <p:cNvGrpSpPr/>
          <p:nvPr/>
        </p:nvGrpSpPr>
        <p:grpSpPr bwMode="auto">
          <a:xfrm>
            <a:off x="2786883" y="3237730"/>
            <a:ext cx="1152792" cy="905085"/>
            <a:chOff x="2608" y="2046"/>
            <a:chExt cx="726" cy="570"/>
          </a:xfrm>
        </p:grpSpPr>
        <p:sp>
          <p:nvSpPr>
            <p:cNvPr id="21522" name="Text Box 12"/>
            <p:cNvSpPr txBox="1">
              <a:spLocks noChangeArrowheads="1"/>
            </p:cNvSpPr>
            <p:nvPr/>
          </p:nvSpPr>
          <p:spPr bwMode="auto">
            <a:xfrm>
              <a:off x="2608" y="2046"/>
              <a:ext cx="726"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eaLnBrk="1" hangingPunct="1">
                <a:buClrTx/>
                <a:buFontTx/>
                <a:buNone/>
              </a:pPr>
              <a:r>
                <a:rPr lang="en-US" altLang="zh-CN" i="1" dirty="0">
                  <a:latin typeface="Times New Roman" panose="02020603050405020304" pitchFamily="18" charset="0"/>
                  <a:sym typeface="Symbol" panose="05050102010706020507" pitchFamily="18" charset="2"/>
                </a:rPr>
                <a:t>  A</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sym typeface="Symbol" panose="05050102010706020507" pitchFamily="18" charset="2"/>
                </a:rPr>
                <a:t>B</a:t>
              </a:r>
              <a:endParaRPr lang="en-US" altLang="zh-CN" i="1" dirty="0">
                <a:latin typeface="Times New Roman" panose="02020603050405020304" pitchFamily="18" charset="0"/>
                <a:sym typeface="Symbol" panose="05050102010706020507" pitchFamily="18" charset="2"/>
              </a:endParaRPr>
            </a:p>
            <a:p>
              <a:pPr eaLnBrk="1" hangingPunct="1">
                <a:buClrTx/>
                <a:buFontTx/>
                <a:buNone/>
              </a:pPr>
              <a:r>
                <a:rPr lang="en-US" altLang="zh-CN" dirty="0">
                  <a:latin typeface="Times New Roman" panose="02020603050405020304" pitchFamily="18" charset="0"/>
                  <a:sym typeface="Symbol" panose="05050102010706020507" pitchFamily="18" charset="2"/>
                </a:rPr>
                <a:t>∴ </a:t>
              </a:r>
              <a:r>
                <a:rPr lang="en-US" altLang="zh-CN" i="1" dirty="0">
                  <a:latin typeface="Times New Roman" panose="02020603050405020304" pitchFamily="18" charset="0"/>
                  <a:sym typeface="Symbol" panose="05050102010706020507" pitchFamily="18" charset="2"/>
                </a:rPr>
                <a:t>A</a:t>
              </a:r>
              <a:endParaRPr lang="en-US" altLang="zh-CN" i="1" dirty="0">
                <a:latin typeface="Times New Roman" panose="02020603050405020304" pitchFamily="18" charset="0"/>
                <a:sym typeface="Symbol" panose="05050102010706020507" pitchFamily="18" charset="2"/>
              </a:endParaRPr>
            </a:p>
          </p:txBody>
        </p:sp>
        <p:sp>
          <p:nvSpPr>
            <p:cNvPr id="21523" name="Line 13"/>
            <p:cNvSpPr>
              <a:spLocks noChangeShapeType="1"/>
            </p:cNvSpPr>
            <p:nvPr/>
          </p:nvSpPr>
          <p:spPr bwMode="auto">
            <a:xfrm>
              <a:off x="2654" y="2340"/>
              <a:ext cx="680" cy="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3200"/>
            </a:p>
          </p:txBody>
        </p:sp>
      </p:grpSp>
      <p:sp>
        <p:nvSpPr>
          <p:cNvPr id="21512" name="Rectangle 14"/>
          <p:cNvSpPr>
            <a:spLocks noChangeArrowheads="1"/>
          </p:cNvSpPr>
          <p:nvPr/>
        </p:nvSpPr>
        <p:spPr bwMode="auto">
          <a:xfrm>
            <a:off x="6099175" y="1079751"/>
            <a:ext cx="4897677" cy="559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eaLnBrk="1" hangingPunct="1"/>
            <a:r>
              <a:rPr lang="en-US" altLang="zh-CN" dirty="0">
                <a:latin typeface="+mn-ea"/>
                <a:ea typeface="+mn-ea"/>
              </a:rPr>
              <a:t>(5) </a:t>
            </a:r>
            <a:r>
              <a:rPr lang="zh-CN" altLang="en-US" dirty="0">
                <a:latin typeface="+mn-ea"/>
                <a:ea typeface="+mn-ea"/>
              </a:rPr>
              <a:t>添加规则</a:t>
            </a:r>
            <a:endParaRPr lang="zh-CN" altLang="en-US" dirty="0">
              <a:latin typeface="+mn-ea"/>
              <a:ea typeface="+mn-ea"/>
            </a:endParaRPr>
          </a:p>
          <a:p>
            <a:pPr eaLnBrk="1" hangingPunct="1"/>
            <a:r>
              <a:rPr lang="zh-CN" altLang="en-US" dirty="0">
                <a:latin typeface="+mn-ea"/>
                <a:ea typeface="+mn-ea"/>
              </a:rPr>
              <a:t> </a:t>
            </a:r>
            <a:endParaRPr lang="zh-CN" altLang="en-US" dirty="0">
              <a:latin typeface="+mn-ea"/>
              <a:ea typeface="+mn-ea"/>
            </a:endParaRPr>
          </a:p>
          <a:p>
            <a:pPr eaLnBrk="1" hangingPunct="1"/>
            <a:endParaRPr lang="zh-CN" altLang="en-US" dirty="0">
              <a:latin typeface="+mn-ea"/>
              <a:ea typeface="+mn-ea"/>
              <a:sym typeface="Symbol" panose="05050102010706020507" pitchFamily="18" charset="2"/>
            </a:endParaRPr>
          </a:p>
          <a:p>
            <a:pPr eaLnBrk="1" hangingPunct="1"/>
            <a:endParaRPr lang="zh-CN" altLang="en-US" dirty="0">
              <a:latin typeface="+mn-ea"/>
              <a:ea typeface="+mn-ea"/>
            </a:endParaRPr>
          </a:p>
          <a:p>
            <a:pPr eaLnBrk="1" hangingPunct="1"/>
            <a:r>
              <a:rPr lang="en-US" altLang="zh-CN" dirty="0">
                <a:latin typeface="+mn-ea"/>
                <a:ea typeface="+mn-ea"/>
              </a:rPr>
              <a:t>(7) </a:t>
            </a:r>
            <a:r>
              <a:rPr lang="zh-CN" altLang="en-US" dirty="0">
                <a:latin typeface="+mn-ea"/>
                <a:ea typeface="+mn-ea"/>
              </a:rPr>
              <a:t>拒取式规则（否定后件式）</a:t>
            </a:r>
            <a:endParaRPr lang="zh-CN" altLang="en-US" dirty="0">
              <a:latin typeface="+mn-ea"/>
              <a:ea typeface="+mn-ea"/>
            </a:endParaRPr>
          </a:p>
          <a:p>
            <a:pPr eaLnBrk="1" hangingPunct="1"/>
            <a:r>
              <a:rPr lang="zh-CN" altLang="en-US" dirty="0">
                <a:latin typeface="+mn-ea"/>
                <a:ea typeface="+mn-ea"/>
              </a:rPr>
              <a:t> </a:t>
            </a:r>
            <a:r>
              <a:rPr lang="zh-CN" altLang="en-US" u="sng" dirty="0">
                <a:latin typeface="+mn-ea"/>
                <a:ea typeface="+mn-ea"/>
              </a:rPr>
              <a:t>   </a:t>
            </a:r>
            <a:endParaRPr lang="zh-CN" altLang="en-US" dirty="0">
              <a:latin typeface="+mn-ea"/>
              <a:ea typeface="+mn-ea"/>
            </a:endParaRPr>
          </a:p>
          <a:p>
            <a:pPr eaLnBrk="1" hangingPunct="1"/>
            <a:r>
              <a:rPr lang="zh-CN" altLang="en-US" dirty="0">
                <a:latin typeface="+mn-ea"/>
                <a:ea typeface="+mn-ea"/>
              </a:rPr>
              <a:t> </a:t>
            </a:r>
            <a:endParaRPr lang="zh-CN" altLang="en-US" i="1" dirty="0">
              <a:latin typeface="+mn-ea"/>
              <a:ea typeface="+mn-ea"/>
            </a:endParaRPr>
          </a:p>
          <a:p>
            <a:pPr eaLnBrk="1" hangingPunct="1"/>
            <a:endParaRPr lang="zh-CN" altLang="en-US" dirty="0">
              <a:latin typeface="+mn-ea"/>
              <a:ea typeface="+mn-ea"/>
            </a:endParaRPr>
          </a:p>
          <a:p>
            <a:pPr eaLnBrk="1" hangingPunct="1"/>
            <a:r>
              <a:rPr lang="en-US" altLang="zh-CN" dirty="0">
                <a:latin typeface="+mn-ea"/>
                <a:ea typeface="+mn-ea"/>
              </a:rPr>
              <a:t>(9) </a:t>
            </a:r>
            <a:r>
              <a:rPr lang="zh-CN" altLang="en-US" dirty="0">
                <a:latin typeface="+mn-ea"/>
                <a:ea typeface="+mn-ea"/>
              </a:rPr>
              <a:t>析取三段论规则（选言三段论）</a:t>
            </a:r>
            <a:endParaRPr lang="zh-CN" altLang="en-US" dirty="0">
              <a:latin typeface="+mn-ea"/>
              <a:ea typeface="+mn-ea"/>
            </a:endParaRPr>
          </a:p>
          <a:p>
            <a:pPr eaLnBrk="1" hangingPunct="1"/>
            <a:r>
              <a:rPr lang="zh-CN" altLang="en-US" dirty="0">
                <a:latin typeface="+mn-ea"/>
                <a:ea typeface="+mn-ea"/>
              </a:rPr>
              <a:t>   </a:t>
            </a:r>
            <a:r>
              <a:rPr lang="zh-CN" altLang="en-US" u="sng" dirty="0">
                <a:latin typeface="+mn-ea"/>
                <a:ea typeface="+mn-ea"/>
              </a:rPr>
              <a:t> </a:t>
            </a:r>
            <a:endParaRPr lang="zh-CN" altLang="en-US" dirty="0">
              <a:latin typeface="+mn-ea"/>
              <a:ea typeface="+mn-ea"/>
            </a:endParaRPr>
          </a:p>
          <a:p>
            <a:pPr eaLnBrk="1" hangingPunct="1"/>
            <a:r>
              <a:rPr lang="zh-CN" altLang="en-US" dirty="0">
                <a:latin typeface="+mn-ea"/>
                <a:ea typeface="+mn-ea"/>
              </a:rPr>
              <a:t>   </a:t>
            </a:r>
            <a:endParaRPr lang="zh-CN" altLang="en-US" i="1" dirty="0">
              <a:latin typeface="+mn-ea"/>
              <a:ea typeface="+mn-ea"/>
            </a:endParaRPr>
          </a:p>
        </p:txBody>
      </p:sp>
      <p:grpSp>
        <p:nvGrpSpPr>
          <p:cNvPr id="21513" name="Group 15"/>
          <p:cNvGrpSpPr/>
          <p:nvPr/>
        </p:nvGrpSpPr>
        <p:grpSpPr bwMode="auto">
          <a:xfrm>
            <a:off x="7036018" y="3175737"/>
            <a:ext cx="1079750" cy="1348099"/>
            <a:chOff x="2880" y="1162"/>
            <a:chExt cx="680" cy="849"/>
          </a:xfrm>
        </p:grpSpPr>
        <p:sp>
          <p:nvSpPr>
            <p:cNvPr id="21520" name="Text Box 16"/>
            <p:cNvSpPr txBox="1">
              <a:spLocks noChangeArrowheads="1"/>
            </p:cNvSpPr>
            <p:nvPr/>
          </p:nvSpPr>
          <p:spPr bwMode="auto">
            <a:xfrm>
              <a:off x="2880" y="1162"/>
              <a:ext cx="680" cy="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eaLnBrk="1" hangingPunct="1">
                <a:buClrTx/>
                <a:buFontTx/>
                <a:buNone/>
              </a:pPr>
              <a:r>
                <a:rPr lang="en-US" altLang="zh-CN" i="1">
                  <a:latin typeface="Times New Roman" panose="02020603050405020304" pitchFamily="18" charset="0"/>
                </a:rPr>
                <a:t>A</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sym typeface="Symbol" panose="05050102010706020507" pitchFamily="18" charset="2"/>
                </a:rPr>
                <a:t>B</a:t>
              </a:r>
              <a:endParaRPr lang="en-US" altLang="zh-CN" i="1">
                <a:latin typeface="Times New Roman" panose="02020603050405020304" pitchFamily="18" charset="0"/>
                <a:sym typeface="Symbol" panose="05050102010706020507" pitchFamily="18" charset="2"/>
              </a:endParaRPr>
            </a:p>
            <a:p>
              <a:pPr eaLnBrk="1" hangingPunct="1">
                <a:buClrTx/>
                <a:buFontTx/>
                <a:buNone/>
              </a:pPr>
              <a:r>
                <a:rPr lang="en-US" altLang="zh-CN" i="1">
                  <a:latin typeface="Times New Roman" panose="02020603050405020304" pitchFamily="18" charset="0"/>
                  <a:sym typeface="Symbol" panose="05050102010706020507" pitchFamily="18" charset="2"/>
                </a:rPr>
                <a:t>  </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sym typeface="Symbol" panose="05050102010706020507" pitchFamily="18" charset="2"/>
                </a:rPr>
                <a:t>B</a:t>
              </a:r>
              <a:endParaRPr lang="en-US" altLang="zh-CN" i="1">
                <a:latin typeface="Times New Roman" panose="02020603050405020304" pitchFamily="18" charset="0"/>
                <a:sym typeface="Symbol" panose="05050102010706020507" pitchFamily="18" charset="2"/>
              </a:endParaRPr>
            </a:p>
            <a:p>
              <a:pPr eaLnBrk="1" hangingPunct="1">
                <a:buClrTx/>
                <a:buFontTx/>
                <a:buNone/>
              </a:pP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sym typeface="Symbol" panose="05050102010706020507" pitchFamily="18" charset="2"/>
                </a:rPr>
                <a:t>A</a:t>
              </a:r>
              <a:endParaRPr lang="en-US" altLang="zh-CN" i="1">
                <a:latin typeface="Times New Roman" panose="02020603050405020304" pitchFamily="18" charset="0"/>
                <a:sym typeface="Symbol" panose="05050102010706020507" pitchFamily="18" charset="2"/>
              </a:endParaRPr>
            </a:p>
          </p:txBody>
        </p:sp>
        <p:sp>
          <p:nvSpPr>
            <p:cNvPr id="21521" name="Line 17"/>
            <p:cNvSpPr>
              <a:spLocks noChangeShapeType="1"/>
            </p:cNvSpPr>
            <p:nvPr/>
          </p:nvSpPr>
          <p:spPr bwMode="auto">
            <a:xfrm>
              <a:off x="2880" y="1706"/>
              <a:ext cx="63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3200"/>
            </a:p>
          </p:txBody>
        </p:sp>
      </p:grpSp>
      <p:grpSp>
        <p:nvGrpSpPr>
          <p:cNvPr id="21514" name="Group 27"/>
          <p:cNvGrpSpPr/>
          <p:nvPr/>
        </p:nvGrpSpPr>
        <p:grpSpPr bwMode="auto">
          <a:xfrm>
            <a:off x="2786884" y="4976378"/>
            <a:ext cx="1367155" cy="1348099"/>
            <a:chOff x="885" y="3134"/>
            <a:chExt cx="861" cy="849"/>
          </a:xfrm>
        </p:grpSpPr>
        <p:sp>
          <p:nvSpPr>
            <p:cNvPr id="21518" name="Text Box 25"/>
            <p:cNvSpPr txBox="1">
              <a:spLocks noChangeArrowheads="1"/>
            </p:cNvSpPr>
            <p:nvPr/>
          </p:nvSpPr>
          <p:spPr bwMode="auto">
            <a:xfrm>
              <a:off x="885" y="3134"/>
              <a:ext cx="861" cy="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eaLnBrk="1" hangingPunct="1">
                <a:buClrTx/>
                <a:buFontTx/>
                <a:buNone/>
              </a:pPr>
              <a:r>
                <a:rPr lang="en-US" altLang="zh-CN" i="1" dirty="0">
                  <a:latin typeface="Times New Roman" panose="02020603050405020304" pitchFamily="18" charset="0"/>
                </a:rPr>
                <a:t>   A</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sym typeface="Symbol" panose="05050102010706020507" pitchFamily="18" charset="2"/>
                </a:rPr>
                <a:t>B</a:t>
              </a:r>
              <a:endParaRPr lang="en-US" altLang="zh-CN" i="1" dirty="0">
                <a:latin typeface="Times New Roman" panose="02020603050405020304" pitchFamily="18" charset="0"/>
                <a:sym typeface="Symbol" panose="05050102010706020507" pitchFamily="18" charset="2"/>
              </a:endParaRPr>
            </a:p>
            <a:p>
              <a:pPr eaLnBrk="1" hangingPunct="1">
                <a:buClrTx/>
                <a:buFontTx/>
                <a:buNone/>
              </a:pPr>
              <a:r>
                <a:rPr lang="en-US" altLang="zh-CN" i="1" dirty="0">
                  <a:latin typeface="Times New Roman" panose="02020603050405020304" pitchFamily="18" charset="0"/>
                  <a:sym typeface="Symbol" panose="05050102010706020507" pitchFamily="18" charset="2"/>
                </a:rPr>
                <a:t>   B</a:t>
              </a:r>
              <a:r>
                <a:rPr lang="en-US" altLang="zh-CN" dirty="0">
                  <a:sym typeface="Symbol" panose="05050102010706020507" pitchFamily="18" charset="2"/>
                </a:rPr>
                <a:t></a:t>
              </a:r>
              <a:r>
                <a:rPr lang="en-US" altLang="zh-CN" i="1" dirty="0">
                  <a:latin typeface="Times New Roman" panose="02020603050405020304" pitchFamily="18" charset="0"/>
                  <a:sym typeface="Symbol" panose="05050102010706020507" pitchFamily="18" charset="2"/>
                </a:rPr>
                <a:t>C</a:t>
              </a:r>
              <a:endParaRPr lang="en-US" altLang="zh-CN" i="1" dirty="0">
                <a:latin typeface="Times New Roman" panose="02020603050405020304" pitchFamily="18" charset="0"/>
                <a:sym typeface="Symbol" panose="05050102010706020507" pitchFamily="18" charset="2"/>
              </a:endParaRPr>
            </a:p>
            <a:p>
              <a:pPr eaLnBrk="1" hangingPunct="1">
                <a:buClrTx/>
                <a:buFontTx/>
                <a:buNone/>
              </a:pP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sym typeface="Symbol" panose="05050102010706020507" pitchFamily="18" charset="2"/>
                </a:rPr>
                <a:t>A</a:t>
              </a:r>
              <a:r>
                <a:rPr lang="en-US" altLang="zh-CN" dirty="0">
                  <a:sym typeface="Symbol" panose="05050102010706020507" pitchFamily="18" charset="2"/>
                </a:rPr>
                <a:t></a:t>
              </a:r>
              <a:r>
                <a:rPr lang="en-US" altLang="zh-CN" i="1" dirty="0">
                  <a:latin typeface="Times New Roman" panose="02020603050405020304" pitchFamily="18" charset="0"/>
                  <a:sym typeface="Symbol" panose="05050102010706020507" pitchFamily="18" charset="2"/>
                </a:rPr>
                <a:t>C</a:t>
              </a:r>
              <a:endParaRPr lang="en-US" altLang="zh-CN" i="1" dirty="0">
                <a:latin typeface="Times New Roman" panose="02020603050405020304" pitchFamily="18" charset="0"/>
                <a:sym typeface="Symbol" panose="05050102010706020507" pitchFamily="18" charset="2"/>
              </a:endParaRPr>
            </a:p>
          </p:txBody>
        </p:sp>
        <p:sp>
          <p:nvSpPr>
            <p:cNvPr id="21519" name="Line 26"/>
            <p:cNvSpPr>
              <a:spLocks noChangeShapeType="1"/>
            </p:cNvSpPr>
            <p:nvPr/>
          </p:nvSpPr>
          <p:spPr bwMode="auto">
            <a:xfrm flipV="1">
              <a:off x="885" y="3664"/>
              <a:ext cx="816" cy="1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3200"/>
            </a:p>
          </p:txBody>
        </p:sp>
      </p:grpSp>
      <p:grpSp>
        <p:nvGrpSpPr>
          <p:cNvPr id="21515" name="Group 31"/>
          <p:cNvGrpSpPr/>
          <p:nvPr/>
        </p:nvGrpSpPr>
        <p:grpSpPr bwMode="auto">
          <a:xfrm>
            <a:off x="7107472" y="5049422"/>
            <a:ext cx="1079750" cy="1348099"/>
            <a:chOff x="2880" y="1162"/>
            <a:chExt cx="680" cy="849"/>
          </a:xfrm>
        </p:grpSpPr>
        <p:sp>
          <p:nvSpPr>
            <p:cNvPr id="21516" name="Text Box 32"/>
            <p:cNvSpPr txBox="1">
              <a:spLocks noChangeArrowheads="1"/>
            </p:cNvSpPr>
            <p:nvPr/>
          </p:nvSpPr>
          <p:spPr bwMode="auto">
            <a:xfrm>
              <a:off x="2880" y="1162"/>
              <a:ext cx="680" cy="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eaLnBrk="1" hangingPunct="1">
                <a:buClrTx/>
                <a:buFontTx/>
                <a:buNone/>
              </a:pPr>
              <a:r>
                <a:rPr lang="en-US" altLang="zh-CN" i="1">
                  <a:latin typeface="Times New Roman" panose="02020603050405020304" pitchFamily="18" charset="0"/>
                </a:rPr>
                <a:t>A</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sym typeface="Symbol" panose="05050102010706020507" pitchFamily="18" charset="2"/>
                </a:rPr>
                <a:t>B</a:t>
              </a:r>
              <a:endParaRPr lang="en-US" altLang="zh-CN" i="1">
                <a:latin typeface="Times New Roman" panose="02020603050405020304" pitchFamily="18" charset="0"/>
                <a:sym typeface="Symbol" panose="05050102010706020507" pitchFamily="18" charset="2"/>
              </a:endParaRPr>
            </a:p>
            <a:p>
              <a:pPr eaLnBrk="1" hangingPunct="1">
                <a:buClrTx/>
                <a:buFontTx/>
                <a:buNone/>
              </a:pPr>
              <a:r>
                <a:rPr lang="en-US" altLang="zh-CN" i="1">
                  <a:latin typeface="Times New Roman" panose="02020603050405020304" pitchFamily="18" charset="0"/>
                  <a:sym typeface="Symbol" panose="05050102010706020507" pitchFamily="18" charset="2"/>
                </a:rPr>
                <a:t>  </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sym typeface="Symbol" panose="05050102010706020507" pitchFamily="18" charset="2"/>
                </a:rPr>
                <a:t>B</a:t>
              </a:r>
              <a:endParaRPr lang="en-US" altLang="zh-CN" i="1">
                <a:latin typeface="Times New Roman" panose="02020603050405020304" pitchFamily="18" charset="0"/>
                <a:sym typeface="Symbol" panose="05050102010706020507" pitchFamily="18" charset="2"/>
              </a:endParaRPr>
            </a:p>
            <a:p>
              <a:pPr eaLnBrk="1" hangingPunct="1">
                <a:buClrTx/>
                <a:buFontTx/>
                <a:buNone/>
              </a:pP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sym typeface="Symbol" panose="05050102010706020507" pitchFamily="18" charset="2"/>
                </a:rPr>
                <a:t>A</a:t>
              </a:r>
              <a:endParaRPr lang="en-US" altLang="zh-CN" i="1">
                <a:latin typeface="Times New Roman" panose="02020603050405020304" pitchFamily="18" charset="0"/>
                <a:sym typeface="Symbol" panose="05050102010706020507" pitchFamily="18" charset="2"/>
              </a:endParaRPr>
            </a:p>
          </p:txBody>
        </p:sp>
        <p:sp>
          <p:nvSpPr>
            <p:cNvPr id="21517" name="Line 33"/>
            <p:cNvSpPr>
              <a:spLocks noChangeShapeType="1"/>
            </p:cNvSpPr>
            <p:nvPr/>
          </p:nvSpPr>
          <p:spPr bwMode="auto">
            <a:xfrm>
              <a:off x="2880" y="1706"/>
              <a:ext cx="63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3200"/>
            </a:p>
          </p:txBody>
        </p:sp>
      </p:gr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algn="ctr" eaLnBrk="1" hangingPunct="1"/>
            <a:r>
              <a:rPr lang="zh-CN" altLang="en-US"/>
              <a:t>推理规则</a:t>
            </a:r>
            <a:endParaRPr lang="zh-CN" altLang="en-US" b="0"/>
          </a:p>
        </p:txBody>
      </p:sp>
      <p:sp>
        <p:nvSpPr>
          <p:cNvPr id="23556" name="Rectangle 3"/>
          <p:cNvSpPr>
            <a:spLocks noGrp="1" noChangeArrowheads="1"/>
          </p:cNvSpPr>
          <p:nvPr>
            <p:ph type="body" idx="1"/>
          </p:nvPr>
        </p:nvSpPr>
        <p:spPr>
          <a:xfrm>
            <a:off x="913399" y="1268708"/>
            <a:ext cx="11043783" cy="3841941"/>
          </a:xfrm>
        </p:spPr>
        <p:txBody>
          <a:bodyPr>
            <a:normAutofit lnSpcReduction="10000"/>
          </a:bodyPr>
          <a:lstStyle/>
          <a:p>
            <a:pPr marL="0" indent="0">
              <a:buNone/>
            </a:pPr>
            <a:r>
              <a:rPr lang="en-US" altLang="zh-CN" sz="2400" dirty="0">
                <a:latin typeface="Times New Roman" panose="02020603050405020304" pitchFamily="18" charset="0"/>
              </a:rPr>
              <a:t>(10) </a:t>
            </a:r>
            <a:r>
              <a:rPr lang="zh-CN" altLang="en-US" sz="2400" dirty="0">
                <a:latin typeface="Times New Roman" panose="02020603050405020304" pitchFamily="18" charset="0"/>
              </a:rPr>
              <a:t>构造性二难推理规则（二难推论）      </a:t>
            </a:r>
            <a:r>
              <a:rPr lang="en-US" altLang="zh-CN" sz="2400" dirty="0">
                <a:latin typeface="Times New Roman" panose="02020603050405020304" pitchFamily="18" charset="0"/>
              </a:rPr>
              <a:t>(11)  </a:t>
            </a:r>
            <a:r>
              <a:rPr lang="zh-CN" altLang="en-US" sz="2400" dirty="0">
                <a:latin typeface="Times New Roman" panose="02020603050405020304" pitchFamily="18" charset="0"/>
              </a:rPr>
              <a:t>破坏性二难推理规则</a:t>
            </a:r>
            <a:endParaRPr lang="zh-CN" altLang="en-US" sz="2400" dirty="0">
              <a:latin typeface="Times New Roman" panose="02020603050405020304" pitchFamily="18" charset="0"/>
            </a:endParaRPr>
          </a:p>
          <a:p>
            <a:pPr marL="0" indent="0">
              <a:buNone/>
            </a:pP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a:p>
            <a:pPr marL="0" indent="0">
              <a:buNone/>
            </a:pP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a:p>
            <a:pPr marL="0" indent="0">
              <a:buNone/>
            </a:pPr>
            <a:r>
              <a:rPr lang="zh-CN" altLang="en-US" sz="2400" dirty="0">
                <a:latin typeface="Times New Roman" panose="02020603050405020304" pitchFamily="18" charset="0"/>
              </a:rPr>
              <a:t>            </a:t>
            </a:r>
            <a:r>
              <a:rPr lang="zh-CN" altLang="en-US" sz="2400" u="sng" dirty="0">
                <a:latin typeface="Times New Roman" panose="02020603050405020304" pitchFamily="18" charset="0"/>
              </a:rPr>
              <a:t> </a:t>
            </a:r>
            <a:endParaRPr lang="zh-CN" altLang="en-US" sz="2400" dirty="0">
              <a:latin typeface="Times New Roman" panose="02020603050405020304" pitchFamily="18" charset="0"/>
            </a:endParaRPr>
          </a:p>
          <a:p>
            <a:pPr marL="0" indent="0">
              <a:buNone/>
            </a:pPr>
            <a:r>
              <a:rPr lang="zh-CN" altLang="en-US" sz="2400" dirty="0">
                <a:latin typeface="Times New Roman" panose="02020603050405020304" pitchFamily="18" charset="0"/>
              </a:rPr>
              <a:t>            </a:t>
            </a:r>
            <a:endParaRPr lang="zh-CN" altLang="en-US" sz="2400" i="1" dirty="0">
              <a:latin typeface="Times New Roman" panose="02020603050405020304" pitchFamily="18" charset="0"/>
            </a:endParaRPr>
          </a:p>
          <a:p>
            <a:pPr marL="0" indent="0">
              <a:buNone/>
            </a:pPr>
            <a:r>
              <a:rPr lang="en-US" altLang="zh-CN" sz="2400" dirty="0">
                <a:latin typeface="Times New Roman" panose="02020603050405020304" pitchFamily="18" charset="0"/>
              </a:rPr>
              <a:t>(12) </a:t>
            </a:r>
            <a:r>
              <a:rPr lang="zh-CN" altLang="en-US" sz="2400" dirty="0">
                <a:latin typeface="Times New Roman" panose="02020603050405020304" pitchFamily="18" charset="0"/>
              </a:rPr>
              <a:t>合取引入规则</a:t>
            </a:r>
            <a:endParaRPr lang="zh-CN" altLang="en-US" sz="2400" dirty="0">
              <a:latin typeface="Times New Roman" panose="02020603050405020304" pitchFamily="18" charset="0"/>
            </a:endParaRPr>
          </a:p>
          <a:p>
            <a:pPr marL="0" indent="0">
              <a:buNone/>
            </a:pPr>
            <a:r>
              <a:rPr lang="zh-CN" altLang="en-US" sz="2400" i="1" dirty="0">
                <a:latin typeface="Times New Roman" panose="02020603050405020304" pitchFamily="18" charset="0"/>
              </a:rPr>
              <a:t>       </a:t>
            </a:r>
            <a:endParaRPr lang="zh-CN" altLang="en-US" sz="2400" i="1" dirty="0">
              <a:latin typeface="Times New Roman" panose="02020603050405020304" pitchFamily="18" charset="0"/>
            </a:endParaRPr>
          </a:p>
        </p:txBody>
      </p:sp>
      <p:grpSp>
        <p:nvGrpSpPr>
          <p:cNvPr id="23557" name="Group 8"/>
          <p:cNvGrpSpPr/>
          <p:nvPr/>
        </p:nvGrpSpPr>
        <p:grpSpPr bwMode="auto">
          <a:xfrm>
            <a:off x="1920801" y="1829594"/>
            <a:ext cx="1368742" cy="1791115"/>
            <a:chOff x="3606" y="1207"/>
            <a:chExt cx="862" cy="1128"/>
          </a:xfrm>
        </p:grpSpPr>
        <p:sp>
          <p:nvSpPr>
            <p:cNvPr id="23564" name="Text Box 5"/>
            <p:cNvSpPr txBox="1">
              <a:spLocks noChangeArrowheads="1"/>
            </p:cNvSpPr>
            <p:nvPr/>
          </p:nvSpPr>
          <p:spPr bwMode="auto">
            <a:xfrm>
              <a:off x="3607" y="1207"/>
              <a:ext cx="861" cy="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eaLnBrk="1" hangingPunct="1">
                <a:buClrTx/>
                <a:buFontTx/>
                <a:buNone/>
              </a:pPr>
              <a:r>
                <a:rPr lang="en-US" altLang="zh-CN" i="1" dirty="0">
                  <a:latin typeface="Times New Roman" panose="02020603050405020304" pitchFamily="18" charset="0"/>
                </a:rPr>
                <a:t>   A</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sym typeface="Symbol" panose="05050102010706020507" pitchFamily="18" charset="2"/>
                </a:rPr>
                <a:t>B</a:t>
              </a:r>
              <a:endParaRPr lang="en-US" altLang="zh-CN" i="1" dirty="0">
                <a:latin typeface="Times New Roman" panose="02020603050405020304" pitchFamily="18" charset="0"/>
                <a:sym typeface="Symbol" panose="05050102010706020507" pitchFamily="18" charset="2"/>
              </a:endParaRPr>
            </a:p>
            <a:p>
              <a:pPr eaLnBrk="1" hangingPunct="1">
                <a:buClrTx/>
                <a:buFontTx/>
                <a:buNone/>
              </a:pPr>
              <a:r>
                <a:rPr lang="en-US" altLang="zh-CN" i="1" dirty="0">
                  <a:latin typeface="Times New Roman" panose="02020603050405020304" pitchFamily="18" charset="0"/>
                  <a:sym typeface="Symbol" panose="05050102010706020507" pitchFamily="18" charset="2"/>
                </a:rPr>
                <a:t>   C</a:t>
              </a:r>
              <a:r>
                <a:rPr lang="en-US" altLang="zh-CN" dirty="0">
                  <a:sym typeface="Symbol" panose="05050102010706020507" pitchFamily="18" charset="2"/>
                </a:rPr>
                <a:t></a:t>
              </a:r>
              <a:r>
                <a:rPr lang="en-US" altLang="zh-CN" i="1" dirty="0">
                  <a:latin typeface="Times New Roman" panose="02020603050405020304" pitchFamily="18" charset="0"/>
                  <a:sym typeface="Symbol" panose="05050102010706020507" pitchFamily="18" charset="2"/>
                </a:rPr>
                <a:t>D</a:t>
              </a:r>
              <a:endParaRPr lang="en-US" altLang="zh-CN" i="1" dirty="0">
                <a:latin typeface="Times New Roman" panose="02020603050405020304" pitchFamily="18" charset="0"/>
                <a:sym typeface="Symbol" panose="05050102010706020507" pitchFamily="18" charset="2"/>
              </a:endParaRPr>
            </a:p>
            <a:p>
              <a:pPr eaLnBrk="1" hangingPunct="1">
                <a:buClrTx/>
                <a:buFontTx/>
                <a:buNone/>
              </a:pPr>
              <a:r>
                <a:rPr lang="en-US" altLang="zh-CN" i="1" dirty="0">
                  <a:latin typeface="Times New Roman" panose="02020603050405020304" pitchFamily="18" charset="0"/>
                  <a:sym typeface="Symbol" panose="05050102010706020507" pitchFamily="18" charset="2"/>
                </a:rPr>
                <a:t>    A</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sym typeface="Symbol" panose="05050102010706020507" pitchFamily="18" charset="2"/>
                </a:rPr>
                <a:t>C </a:t>
              </a:r>
              <a:endParaRPr lang="en-US" altLang="zh-CN" i="1" dirty="0">
                <a:latin typeface="Times New Roman" panose="02020603050405020304" pitchFamily="18" charset="0"/>
                <a:sym typeface="Symbol" panose="05050102010706020507" pitchFamily="18" charset="2"/>
              </a:endParaRPr>
            </a:p>
            <a:p>
              <a:pPr eaLnBrk="1" hangingPunct="1">
                <a:buClrTx/>
                <a:buFontTx/>
                <a:buNone/>
              </a:pP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sym typeface="Symbol" panose="05050102010706020507" pitchFamily="18" charset="2"/>
                </a:rPr>
                <a:t>B</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sym typeface="Symbol" panose="05050102010706020507" pitchFamily="18" charset="2"/>
                </a:rPr>
                <a:t>D</a:t>
              </a:r>
              <a:endParaRPr lang="en-US" altLang="zh-CN" i="1" dirty="0">
                <a:latin typeface="Times New Roman" panose="02020603050405020304" pitchFamily="18" charset="0"/>
                <a:sym typeface="Symbol" panose="05050102010706020507" pitchFamily="18" charset="2"/>
              </a:endParaRPr>
            </a:p>
          </p:txBody>
        </p:sp>
        <p:sp>
          <p:nvSpPr>
            <p:cNvPr id="23565" name="Line 7"/>
            <p:cNvSpPr>
              <a:spLocks noChangeShapeType="1"/>
            </p:cNvSpPr>
            <p:nvPr/>
          </p:nvSpPr>
          <p:spPr bwMode="auto">
            <a:xfrm>
              <a:off x="3606" y="2069"/>
              <a:ext cx="72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3200"/>
            </a:p>
          </p:txBody>
        </p:sp>
      </p:grpSp>
      <p:grpSp>
        <p:nvGrpSpPr>
          <p:cNvPr id="23558" name="Group 13"/>
          <p:cNvGrpSpPr/>
          <p:nvPr/>
        </p:nvGrpSpPr>
        <p:grpSpPr bwMode="auto">
          <a:xfrm>
            <a:off x="7036017" y="1700608"/>
            <a:ext cx="1656146" cy="1791116"/>
            <a:chOff x="3651" y="2223"/>
            <a:chExt cx="1043" cy="1128"/>
          </a:xfrm>
        </p:grpSpPr>
        <p:sp>
          <p:nvSpPr>
            <p:cNvPr id="23562" name="Text Box 10"/>
            <p:cNvSpPr txBox="1">
              <a:spLocks noChangeArrowheads="1"/>
            </p:cNvSpPr>
            <p:nvPr/>
          </p:nvSpPr>
          <p:spPr bwMode="auto">
            <a:xfrm>
              <a:off x="3652" y="2223"/>
              <a:ext cx="1042" cy="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eaLnBrk="1" hangingPunct="1">
                <a:buClrTx/>
                <a:buFontTx/>
                <a:buNone/>
              </a:pPr>
              <a:r>
                <a:rPr lang="en-US" altLang="zh-CN" i="1">
                  <a:latin typeface="Times New Roman" panose="02020603050405020304" pitchFamily="18" charset="0"/>
                </a:rPr>
                <a:t>     A</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sym typeface="Symbol" panose="05050102010706020507" pitchFamily="18" charset="2"/>
                </a:rPr>
                <a:t>B</a:t>
              </a:r>
              <a:endParaRPr lang="en-US" altLang="zh-CN" i="1">
                <a:latin typeface="Times New Roman" panose="02020603050405020304" pitchFamily="18" charset="0"/>
                <a:sym typeface="Symbol" panose="05050102010706020507" pitchFamily="18" charset="2"/>
              </a:endParaRPr>
            </a:p>
            <a:p>
              <a:pPr eaLnBrk="1" hangingPunct="1">
                <a:buClrTx/>
                <a:buFontTx/>
                <a:buNone/>
              </a:pPr>
              <a:r>
                <a:rPr lang="en-US" altLang="zh-CN" i="1">
                  <a:latin typeface="Times New Roman" panose="02020603050405020304" pitchFamily="18" charset="0"/>
                  <a:sym typeface="Symbol" panose="05050102010706020507" pitchFamily="18" charset="2"/>
                </a:rPr>
                <a:t>     C</a:t>
              </a:r>
              <a:r>
                <a:rPr lang="en-US" altLang="zh-CN">
                  <a:sym typeface="Symbol" panose="05050102010706020507" pitchFamily="18" charset="2"/>
                </a:rPr>
                <a:t></a:t>
              </a:r>
              <a:r>
                <a:rPr lang="en-US" altLang="zh-CN" i="1">
                  <a:latin typeface="Times New Roman" panose="02020603050405020304" pitchFamily="18" charset="0"/>
                  <a:sym typeface="Symbol" panose="05050102010706020507" pitchFamily="18" charset="2"/>
                </a:rPr>
                <a:t>D</a:t>
              </a:r>
              <a:endParaRPr lang="en-US" altLang="zh-CN" i="1">
                <a:latin typeface="Times New Roman" panose="02020603050405020304" pitchFamily="18" charset="0"/>
                <a:sym typeface="Symbol" panose="05050102010706020507" pitchFamily="18" charset="2"/>
              </a:endParaRPr>
            </a:p>
            <a:p>
              <a:pPr eaLnBrk="1" hangingPunct="1">
                <a:buClrTx/>
                <a:buFontTx/>
                <a:buNone/>
              </a:pPr>
              <a:r>
                <a:rPr lang="en-US" altLang="zh-CN">
                  <a:latin typeface="Times New Roman" panose="02020603050405020304" pitchFamily="18" charset="0"/>
                  <a:sym typeface="Symbol" panose="05050102010706020507" pitchFamily="18" charset="2"/>
                </a:rPr>
                <a:t>  </a:t>
              </a:r>
              <a:r>
                <a:rPr lang="en-US" altLang="zh-CN" i="1">
                  <a:latin typeface="Times New Roman" panose="02020603050405020304" pitchFamily="18" charset="0"/>
                  <a:sym typeface="Symbol" panose="05050102010706020507" pitchFamily="18" charset="2"/>
                </a:rPr>
                <a:t>B</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sym typeface="Symbol" panose="05050102010706020507" pitchFamily="18" charset="2"/>
                </a:rPr>
                <a:t>D </a:t>
              </a:r>
              <a:endParaRPr lang="en-US" altLang="zh-CN" i="1">
                <a:latin typeface="Times New Roman" panose="02020603050405020304" pitchFamily="18" charset="0"/>
                <a:sym typeface="Symbol" panose="05050102010706020507" pitchFamily="18" charset="2"/>
              </a:endParaRPr>
            </a:p>
            <a:p>
              <a:pPr eaLnBrk="1" hangingPunct="1">
                <a:buClrTx/>
                <a:buFontTx/>
                <a:buNone/>
              </a:pPr>
              <a:r>
                <a:rPr lang="en-US" altLang="zh-CN">
                  <a:latin typeface="Times New Roman" panose="02020603050405020304" pitchFamily="18" charset="0"/>
                  <a:sym typeface="Symbol" panose="05050102010706020507" pitchFamily="18" charset="2"/>
                </a:rPr>
                <a:t>∴</a:t>
              </a:r>
              <a:r>
                <a:rPr lang="en-US" altLang="zh-CN">
                  <a:sym typeface="Symbol" panose="05050102010706020507" pitchFamily="18" charset="2"/>
                </a:rPr>
                <a:t></a:t>
              </a:r>
              <a:r>
                <a:rPr lang="en-US" altLang="zh-CN" i="1">
                  <a:latin typeface="Times New Roman" panose="02020603050405020304" pitchFamily="18" charset="0"/>
                  <a:sym typeface="Symbol" panose="05050102010706020507" pitchFamily="18" charset="2"/>
                </a:rPr>
                <a:t>A</a:t>
              </a:r>
              <a:r>
                <a:rPr lang="en-US" altLang="zh-CN">
                  <a:latin typeface="Times New Roman" panose="02020603050405020304" pitchFamily="18" charset="0"/>
                  <a:sym typeface="Symbol" panose="05050102010706020507" pitchFamily="18" charset="2"/>
                </a:rPr>
                <a:t></a:t>
              </a:r>
              <a:r>
                <a:rPr lang="en-US" altLang="zh-CN">
                  <a:sym typeface="Symbol" panose="05050102010706020507" pitchFamily="18" charset="2"/>
                </a:rPr>
                <a:t></a:t>
              </a:r>
              <a:r>
                <a:rPr lang="en-US" altLang="zh-CN" i="1">
                  <a:latin typeface="Times New Roman" panose="02020603050405020304" pitchFamily="18" charset="0"/>
                  <a:sym typeface="Symbol" panose="05050102010706020507" pitchFamily="18" charset="2"/>
                </a:rPr>
                <a:t>C</a:t>
              </a:r>
              <a:endParaRPr lang="en-US" altLang="zh-CN" i="1">
                <a:latin typeface="Times New Roman" panose="02020603050405020304" pitchFamily="18" charset="0"/>
                <a:sym typeface="Symbol" panose="05050102010706020507" pitchFamily="18" charset="2"/>
              </a:endParaRPr>
            </a:p>
          </p:txBody>
        </p:sp>
        <p:sp>
          <p:nvSpPr>
            <p:cNvPr id="23563" name="Line 12"/>
            <p:cNvSpPr>
              <a:spLocks noChangeShapeType="1"/>
            </p:cNvSpPr>
            <p:nvPr/>
          </p:nvSpPr>
          <p:spPr bwMode="auto">
            <a:xfrm>
              <a:off x="3651" y="3067"/>
              <a:ext cx="95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3200"/>
            </a:p>
          </p:txBody>
        </p:sp>
      </p:grpSp>
      <p:grpSp>
        <p:nvGrpSpPr>
          <p:cNvPr id="23559" name="Group 14"/>
          <p:cNvGrpSpPr/>
          <p:nvPr/>
        </p:nvGrpSpPr>
        <p:grpSpPr bwMode="auto">
          <a:xfrm>
            <a:off x="3075876" y="4354729"/>
            <a:ext cx="1367155" cy="1348100"/>
            <a:chOff x="885" y="3134"/>
            <a:chExt cx="861" cy="849"/>
          </a:xfrm>
        </p:grpSpPr>
        <p:sp>
          <p:nvSpPr>
            <p:cNvPr id="23560" name="Text Box 15"/>
            <p:cNvSpPr txBox="1">
              <a:spLocks noChangeArrowheads="1"/>
            </p:cNvSpPr>
            <p:nvPr/>
          </p:nvSpPr>
          <p:spPr bwMode="auto">
            <a:xfrm>
              <a:off x="885" y="3134"/>
              <a:ext cx="861" cy="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eaLnBrk="1" hangingPunct="1">
                <a:buClrTx/>
                <a:buFontTx/>
                <a:buNone/>
              </a:pPr>
              <a:r>
                <a:rPr lang="en-US" altLang="zh-CN" i="1" dirty="0">
                  <a:latin typeface="Times New Roman" panose="02020603050405020304" pitchFamily="18" charset="0"/>
                </a:rPr>
                <a:t>      A</a:t>
              </a:r>
              <a:endParaRPr lang="en-US" altLang="zh-CN" i="1" dirty="0">
                <a:latin typeface="Times New Roman" panose="02020603050405020304" pitchFamily="18" charset="0"/>
                <a:sym typeface="Symbol" panose="05050102010706020507" pitchFamily="18" charset="2"/>
              </a:endParaRPr>
            </a:p>
            <a:p>
              <a:pPr eaLnBrk="1" hangingPunct="1">
                <a:buClrTx/>
                <a:buFontTx/>
                <a:buNone/>
              </a:pPr>
              <a:r>
                <a:rPr lang="en-US" altLang="zh-CN" i="1" dirty="0">
                  <a:latin typeface="Times New Roman" panose="02020603050405020304" pitchFamily="18" charset="0"/>
                  <a:sym typeface="Symbol" panose="05050102010706020507" pitchFamily="18" charset="2"/>
                </a:rPr>
                <a:t>      B</a:t>
              </a:r>
              <a:endParaRPr lang="en-US" altLang="zh-CN" i="1" dirty="0">
                <a:latin typeface="Times New Roman" panose="02020603050405020304" pitchFamily="18" charset="0"/>
                <a:sym typeface="Symbol" panose="05050102010706020507" pitchFamily="18" charset="2"/>
              </a:endParaRPr>
            </a:p>
            <a:p>
              <a:pPr eaLnBrk="1" hangingPunct="1">
                <a:buClrTx/>
                <a:buFontTx/>
                <a:buNone/>
              </a:pP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sym typeface="Symbol" panose="05050102010706020507" pitchFamily="18" charset="2"/>
                </a:rPr>
                <a:t>A</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sym typeface="Symbol" panose="05050102010706020507" pitchFamily="18" charset="2"/>
                </a:rPr>
                <a:t>B</a:t>
              </a:r>
              <a:endParaRPr lang="en-US" altLang="zh-CN" i="1" dirty="0">
                <a:latin typeface="Times New Roman" panose="02020603050405020304" pitchFamily="18" charset="0"/>
                <a:sym typeface="Symbol" panose="05050102010706020507" pitchFamily="18" charset="2"/>
              </a:endParaRPr>
            </a:p>
          </p:txBody>
        </p:sp>
        <p:sp>
          <p:nvSpPr>
            <p:cNvPr id="23561" name="Line 16"/>
            <p:cNvSpPr>
              <a:spLocks noChangeShapeType="1"/>
            </p:cNvSpPr>
            <p:nvPr/>
          </p:nvSpPr>
          <p:spPr bwMode="auto">
            <a:xfrm flipV="1">
              <a:off x="885" y="3676"/>
              <a:ext cx="816"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3200"/>
            </a:p>
          </p:txBody>
        </p:sp>
      </p:grpSp>
      <p:grpSp>
        <p:nvGrpSpPr>
          <p:cNvPr id="13" name="Group 8"/>
          <p:cNvGrpSpPr/>
          <p:nvPr/>
        </p:nvGrpSpPr>
        <p:grpSpPr bwMode="auto">
          <a:xfrm>
            <a:off x="3553310" y="1793318"/>
            <a:ext cx="1368742" cy="1791115"/>
            <a:chOff x="3606" y="1207"/>
            <a:chExt cx="862" cy="1128"/>
          </a:xfrm>
        </p:grpSpPr>
        <p:sp>
          <p:nvSpPr>
            <p:cNvPr id="14" name="Text Box 5"/>
            <p:cNvSpPr txBox="1">
              <a:spLocks noChangeArrowheads="1"/>
            </p:cNvSpPr>
            <p:nvPr/>
          </p:nvSpPr>
          <p:spPr bwMode="auto">
            <a:xfrm>
              <a:off x="3607" y="1207"/>
              <a:ext cx="861" cy="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eaLnBrk="1" hangingPunct="1">
                <a:buClrTx/>
                <a:buFontTx/>
                <a:buNone/>
              </a:pPr>
              <a:r>
                <a:rPr lang="en-US" altLang="zh-CN" i="1" dirty="0">
                  <a:latin typeface="Times New Roman" panose="02020603050405020304" pitchFamily="18" charset="0"/>
                </a:rPr>
                <a:t>   A</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sym typeface="Symbol" panose="05050102010706020507" pitchFamily="18" charset="2"/>
                </a:rPr>
                <a:t>B</a:t>
              </a:r>
              <a:endParaRPr lang="en-US" altLang="zh-CN" i="1" dirty="0">
                <a:latin typeface="Times New Roman" panose="02020603050405020304" pitchFamily="18" charset="0"/>
                <a:sym typeface="Symbol" panose="05050102010706020507" pitchFamily="18" charset="2"/>
              </a:endParaRPr>
            </a:p>
            <a:p>
              <a:pPr eaLnBrk="1" hangingPunct="1">
                <a:buClrTx/>
                <a:buFontTx/>
                <a:buNone/>
              </a:pPr>
              <a:r>
                <a:rPr lang="en-US" altLang="zh-CN" i="1" dirty="0">
                  <a:latin typeface="Times New Roman" panose="02020603050405020304" pitchFamily="18" charset="0"/>
                  <a:sym typeface="Symbol" panose="05050102010706020507" pitchFamily="18" charset="2"/>
                </a:rPr>
                <a:t>   C</a:t>
              </a:r>
              <a:r>
                <a:rPr lang="en-US" altLang="zh-CN" dirty="0">
                  <a:sym typeface="Symbol" panose="05050102010706020507" pitchFamily="18" charset="2"/>
                </a:rPr>
                <a:t></a:t>
              </a:r>
              <a:r>
                <a:rPr lang="en-US" altLang="zh-CN" i="1" dirty="0">
                  <a:latin typeface="Times New Roman" panose="02020603050405020304" pitchFamily="18" charset="0"/>
                  <a:sym typeface="Symbol" panose="05050102010706020507" pitchFamily="18" charset="2"/>
                </a:rPr>
                <a:t>B</a:t>
              </a:r>
              <a:endParaRPr lang="en-US" altLang="zh-CN" i="1" dirty="0">
                <a:latin typeface="Times New Roman" panose="02020603050405020304" pitchFamily="18" charset="0"/>
                <a:sym typeface="Symbol" panose="05050102010706020507" pitchFamily="18" charset="2"/>
              </a:endParaRPr>
            </a:p>
            <a:p>
              <a:pPr eaLnBrk="1" hangingPunct="1">
                <a:buClrTx/>
                <a:buFontTx/>
                <a:buNone/>
              </a:pPr>
              <a:r>
                <a:rPr lang="en-US" altLang="zh-CN" i="1" dirty="0">
                  <a:latin typeface="Times New Roman" panose="02020603050405020304" pitchFamily="18" charset="0"/>
                  <a:sym typeface="Symbol" panose="05050102010706020507" pitchFamily="18" charset="2"/>
                </a:rPr>
                <a:t>    A</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sym typeface="Symbol" panose="05050102010706020507" pitchFamily="18" charset="2"/>
                </a:rPr>
                <a:t>C </a:t>
              </a:r>
              <a:endParaRPr lang="en-US" altLang="zh-CN" i="1" dirty="0">
                <a:latin typeface="Times New Roman" panose="02020603050405020304" pitchFamily="18" charset="0"/>
                <a:sym typeface="Symbol" panose="05050102010706020507" pitchFamily="18" charset="2"/>
              </a:endParaRPr>
            </a:p>
            <a:p>
              <a:pPr eaLnBrk="1" hangingPunct="1">
                <a:buClrTx/>
                <a:buFontTx/>
                <a:buNone/>
              </a:pP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sym typeface="Symbol" panose="05050102010706020507" pitchFamily="18" charset="2"/>
                </a:rPr>
                <a:t>B</a:t>
              </a:r>
              <a:endParaRPr lang="en-US" altLang="zh-CN" i="1" dirty="0">
                <a:latin typeface="Times New Roman" panose="02020603050405020304" pitchFamily="18" charset="0"/>
                <a:sym typeface="Symbol" panose="05050102010706020507" pitchFamily="18" charset="2"/>
              </a:endParaRPr>
            </a:p>
          </p:txBody>
        </p:sp>
        <p:sp>
          <p:nvSpPr>
            <p:cNvPr id="15" name="Line 7"/>
            <p:cNvSpPr>
              <a:spLocks noChangeShapeType="1"/>
            </p:cNvSpPr>
            <p:nvPr/>
          </p:nvSpPr>
          <p:spPr bwMode="auto">
            <a:xfrm>
              <a:off x="3606" y="2069"/>
              <a:ext cx="72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sz="3200"/>
            </a:p>
          </p:txBody>
        </p:sp>
      </p:gr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Rectangle 2"/>
          <p:cNvSpPr>
            <a:spLocks noGrp="1" noChangeArrowheads="1"/>
          </p:cNvSpPr>
          <p:nvPr>
            <p:ph type="title" idx="4294967295"/>
          </p:nvPr>
        </p:nvSpPr>
        <p:spPr>
          <a:xfrm>
            <a:off x="842896" y="96798"/>
            <a:ext cx="8064034" cy="923872"/>
          </a:xfrm>
        </p:spPr>
        <p:txBody>
          <a:bodyPr/>
          <a:lstStyle/>
          <a:p>
            <a:pPr eaLnBrk="1" hangingPunct="1"/>
            <a:r>
              <a:rPr lang="zh-CN" altLang="en-US" dirty="0"/>
              <a:t>三种证明方法之间的关系</a:t>
            </a:r>
            <a:endParaRPr lang="zh-CN" altLang="en-US" dirty="0"/>
          </a:p>
        </p:txBody>
      </p:sp>
      <p:sp>
        <p:nvSpPr>
          <p:cNvPr id="155652" name="Rectangle 4"/>
          <p:cNvSpPr>
            <a:spLocks noChangeArrowheads="1"/>
          </p:cNvSpPr>
          <p:nvPr/>
        </p:nvSpPr>
        <p:spPr bwMode="auto">
          <a:xfrm>
            <a:off x="1071430" y="2058591"/>
            <a:ext cx="7619559" cy="195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5997" tIns="35997" rIns="35997" bIns="35997">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spcBef>
                <a:spcPct val="80000"/>
              </a:spcBef>
              <a:buNone/>
              <a:defRPr/>
            </a:pPr>
            <a:r>
              <a:rPr lang="en-US" altLang="en-US" sz="2400" noProof="1">
                <a:solidFill>
                  <a:srgbClr val="FF0000"/>
                </a:solidFill>
                <a:latin typeface="微软雅黑" panose="020B0503020204020204" pitchFamily="34" charset="-122"/>
                <a:ea typeface="微软雅黑" panose="020B0503020204020204" pitchFamily="34" charset="-122"/>
              </a:rPr>
              <a:t>       </a:t>
            </a:r>
            <a:r>
              <a:rPr lang="en-US" altLang="en-US" sz="2400" noProof="1">
                <a:solidFill>
                  <a:srgbClr val="3333FF"/>
                </a:solidFill>
                <a:latin typeface="微软雅黑" panose="020B0503020204020204" pitchFamily="34" charset="-122"/>
                <a:ea typeface="微软雅黑" panose="020B0503020204020204" pitchFamily="34" charset="-122"/>
              </a:rPr>
              <a:t>G</a:t>
            </a:r>
            <a:r>
              <a:rPr lang="en-US" altLang="en-US" sz="2400" baseline="-25000" noProof="1">
                <a:solidFill>
                  <a:srgbClr val="3333FF"/>
                </a:solidFill>
                <a:latin typeface="微软雅黑" panose="020B0503020204020204" pitchFamily="34" charset="-122"/>
                <a:ea typeface="微软雅黑" panose="020B0503020204020204" pitchFamily="34" charset="-122"/>
              </a:rPr>
              <a:t>1</a:t>
            </a:r>
            <a:r>
              <a:rPr lang="en-US" altLang="en-US" sz="2400" noProof="1">
                <a:solidFill>
                  <a:srgbClr val="3333FF"/>
                </a:solidFill>
                <a:latin typeface="微软雅黑" panose="020B0503020204020204" pitchFamily="34" charset="-122"/>
                <a:ea typeface="微软雅黑" panose="020B0503020204020204" pitchFamily="34" charset="-122"/>
              </a:rPr>
              <a:t>,G</a:t>
            </a:r>
            <a:r>
              <a:rPr lang="en-US" altLang="en-US" sz="2400" baseline="-25000" noProof="1">
                <a:solidFill>
                  <a:srgbClr val="3333FF"/>
                </a:solidFill>
                <a:latin typeface="微软雅黑" panose="020B0503020204020204" pitchFamily="34" charset="-122"/>
                <a:ea typeface="微软雅黑" panose="020B0503020204020204" pitchFamily="34" charset="-122"/>
              </a:rPr>
              <a:t>2</a:t>
            </a:r>
            <a:r>
              <a:rPr lang="en-US" altLang="en-US" sz="2400" noProof="1">
                <a:solidFill>
                  <a:srgbClr val="3333FF"/>
                </a:solidFill>
                <a:latin typeface="微软雅黑" panose="020B0503020204020204" pitchFamily="34" charset="-122"/>
                <a:ea typeface="微软雅黑" panose="020B0503020204020204" pitchFamily="34" charset="-122"/>
              </a:rPr>
              <a:t>,…,G</a:t>
            </a:r>
            <a:r>
              <a:rPr lang="en-US" altLang="en-US" sz="2400" baseline="-25000" noProof="1">
                <a:solidFill>
                  <a:srgbClr val="3333FF"/>
                </a:solidFill>
                <a:latin typeface="微软雅黑" panose="020B0503020204020204" pitchFamily="34" charset="-122"/>
                <a:ea typeface="微软雅黑" panose="020B0503020204020204" pitchFamily="34" charset="-122"/>
              </a:rPr>
              <a:t>n</a:t>
            </a:r>
            <a:r>
              <a:rPr lang="en-US" altLang="en-US" sz="2400" noProof="1">
                <a:solidFill>
                  <a:srgbClr val="3333FF"/>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solidFill>
                  <a:srgbClr val="3333FF"/>
                </a:solidFill>
                <a:latin typeface="微软雅黑" panose="020B0503020204020204" pitchFamily="34" charset="-122"/>
                <a:ea typeface="微软雅黑" panose="020B0503020204020204" pitchFamily="34" charset="-122"/>
              </a:rPr>
              <a:t>Ｈ</a:t>
            </a:r>
            <a:endParaRPr lang="zh-CN" altLang="en-US" sz="2400" dirty="0">
              <a:solidFill>
                <a:srgbClr val="3333FF"/>
              </a:solidFill>
              <a:latin typeface="微软雅黑" panose="020B0503020204020204" pitchFamily="34" charset="-122"/>
              <a:ea typeface="微软雅黑" panose="020B0503020204020204" pitchFamily="34" charset="-122"/>
            </a:endParaRPr>
          </a:p>
          <a:p>
            <a:pPr algn="l" defTabSz="1219200">
              <a:spcBef>
                <a:spcPct val="80000"/>
              </a:spcBef>
              <a:buNone/>
              <a:defRPr/>
            </a:pPr>
            <a:r>
              <a:rPr lang="en-US" altLang="zh-CN" sz="2400" dirty="0">
                <a:solidFill>
                  <a:srgbClr val="FF0000"/>
                </a:solidFill>
                <a:latin typeface="微软雅黑" panose="020B0503020204020204" pitchFamily="34" charset="-122"/>
                <a:ea typeface="微软雅黑" panose="020B0503020204020204" pitchFamily="34" charset="-122"/>
              </a:rPr>
              <a:t> </a:t>
            </a:r>
            <a:r>
              <a:rPr lang="zh-CN" altLang="en-US" sz="2400" dirty="0">
                <a:solidFill>
                  <a:srgbClr val="C00000"/>
                </a:solidFill>
                <a:latin typeface="微软雅黑" panose="020B0503020204020204" pitchFamily="34" charset="-122"/>
                <a:ea typeface="微软雅黑" panose="020B0503020204020204" pitchFamily="34" charset="-122"/>
                <a:sym typeface="Symbol" panose="05050102010706020507" pitchFamily="18" charset="2"/>
              </a:rPr>
              <a:t>  </a:t>
            </a:r>
            <a:r>
              <a:rPr lang="en-US" altLang="en-US" sz="2400" noProof="1">
                <a:solidFill>
                  <a:srgbClr val="3333FF"/>
                </a:solidFill>
                <a:latin typeface="微软雅黑" panose="020B0503020204020204" pitchFamily="34" charset="-122"/>
                <a:ea typeface="微软雅黑" panose="020B0503020204020204" pitchFamily="34" charset="-122"/>
              </a:rPr>
              <a:t>G</a:t>
            </a:r>
            <a:r>
              <a:rPr lang="en-US" altLang="en-US" sz="2400" baseline="-25000" noProof="1">
                <a:solidFill>
                  <a:srgbClr val="3333FF"/>
                </a:solidFill>
                <a:latin typeface="微软雅黑" panose="020B0503020204020204" pitchFamily="34" charset="-122"/>
                <a:ea typeface="微软雅黑" panose="020B0503020204020204" pitchFamily="34" charset="-122"/>
              </a:rPr>
              <a:t>1</a:t>
            </a:r>
            <a:r>
              <a:rPr lang="en-US" altLang="en-US" sz="2400" noProof="1">
                <a:solidFill>
                  <a:srgbClr val="3333FF"/>
                </a:solidFill>
                <a:latin typeface="微软雅黑" panose="020B0503020204020204" pitchFamily="34" charset="-122"/>
                <a:ea typeface="微软雅黑" panose="020B0503020204020204" pitchFamily="34" charset="-122"/>
              </a:rPr>
              <a:t>,G</a:t>
            </a:r>
            <a:r>
              <a:rPr lang="en-US" altLang="en-US" sz="2400" baseline="-25000" noProof="1">
                <a:solidFill>
                  <a:srgbClr val="3333FF"/>
                </a:solidFill>
                <a:latin typeface="微软雅黑" panose="020B0503020204020204" pitchFamily="34" charset="-122"/>
                <a:ea typeface="微软雅黑" panose="020B0503020204020204" pitchFamily="34" charset="-122"/>
              </a:rPr>
              <a:t>2</a:t>
            </a:r>
            <a:r>
              <a:rPr lang="en-US" altLang="en-US" sz="2400" noProof="1">
                <a:solidFill>
                  <a:srgbClr val="3333FF"/>
                </a:solidFill>
                <a:latin typeface="微软雅黑" panose="020B0503020204020204" pitchFamily="34" charset="-122"/>
                <a:ea typeface="微软雅黑" panose="020B0503020204020204" pitchFamily="34" charset="-122"/>
              </a:rPr>
              <a:t>,…,G</a:t>
            </a:r>
            <a:r>
              <a:rPr lang="en-US" altLang="en-US" sz="2400" baseline="-25000" noProof="1">
                <a:solidFill>
                  <a:srgbClr val="3333FF"/>
                </a:solidFill>
                <a:latin typeface="微软雅黑" panose="020B0503020204020204" pitchFamily="34" charset="-122"/>
                <a:ea typeface="微软雅黑" panose="020B0503020204020204" pitchFamily="34" charset="-122"/>
              </a:rPr>
              <a:t>n</a:t>
            </a:r>
            <a:r>
              <a:rPr lang="en-US" altLang="zh-CN" sz="2400" dirty="0">
                <a:solidFill>
                  <a:srgbClr val="3333FF"/>
                </a:solidFill>
                <a:latin typeface="微软雅黑" panose="020B0503020204020204" pitchFamily="34" charset="-122"/>
                <a:ea typeface="微软雅黑" panose="020B0503020204020204" pitchFamily="34" charset="-122"/>
              </a:rPr>
              <a:t>,┐</a:t>
            </a:r>
            <a:r>
              <a:rPr lang="zh-CN" altLang="en-US" sz="2400" dirty="0">
                <a:solidFill>
                  <a:srgbClr val="3333FF"/>
                </a:solidFill>
                <a:latin typeface="微软雅黑" panose="020B0503020204020204" pitchFamily="34" charset="-122"/>
                <a:ea typeface="微软雅黑" panose="020B0503020204020204" pitchFamily="34" charset="-122"/>
              </a:rPr>
              <a:t>Ｈ</a:t>
            </a:r>
            <a:r>
              <a:rPr lang="zh-CN" altLang="en-US" sz="2400" noProof="1">
                <a:solidFill>
                  <a:srgbClr val="3333FF"/>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solidFill>
                  <a:srgbClr val="3333FF"/>
                </a:solidFill>
                <a:latin typeface="微软雅黑" panose="020B0503020204020204" pitchFamily="34" charset="-122"/>
                <a:ea typeface="微软雅黑" panose="020B0503020204020204" pitchFamily="34" charset="-122"/>
              </a:rPr>
              <a:t>Ｒ∧┐Ｒ</a:t>
            </a:r>
            <a:endParaRPr lang="zh-CN" altLang="en-US" sz="2400" dirty="0">
              <a:solidFill>
                <a:srgbClr val="3333FF"/>
              </a:solidFill>
              <a:latin typeface="微软雅黑" panose="020B0503020204020204" pitchFamily="34" charset="-122"/>
              <a:ea typeface="微软雅黑" panose="020B0503020204020204" pitchFamily="34" charset="-122"/>
            </a:endParaRPr>
          </a:p>
          <a:p>
            <a:pPr algn="l" defTabSz="1219200">
              <a:spcBef>
                <a:spcPct val="80000"/>
              </a:spcBef>
              <a:buNone/>
              <a:defRPr/>
            </a:pPr>
            <a:r>
              <a:rPr lang="en-US" altLang="en-US" sz="2400" noProof="1">
                <a:solidFill>
                  <a:srgbClr val="FF0000"/>
                </a:solidFill>
                <a:latin typeface="微软雅黑" panose="020B0503020204020204" pitchFamily="34" charset="-122"/>
                <a:ea typeface="微软雅黑" panose="020B0503020204020204" pitchFamily="34" charset="-122"/>
              </a:rPr>
              <a:t>      G</a:t>
            </a:r>
            <a:r>
              <a:rPr lang="en-US" altLang="en-US" sz="2400" baseline="-25000" noProof="1">
                <a:solidFill>
                  <a:srgbClr val="FF0000"/>
                </a:solidFill>
                <a:latin typeface="微软雅黑" panose="020B0503020204020204" pitchFamily="34" charset="-122"/>
                <a:ea typeface="微软雅黑" panose="020B0503020204020204" pitchFamily="34" charset="-122"/>
              </a:rPr>
              <a:t>1</a:t>
            </a:r>
            <a:r>
              <a:rPr lang="en-US" altLang="en-US" sz="2400" noProof="1">
                <a:solidFill>
                  <a:srgbClr val="FF0000"/>
                </a:solidFill>
                <a:latin typeface="微软雅黑" panose="020B0503020204020204" pitchFamily="34" charset="-122"/>
                <a:ea typeface="微软雅黑" panose="020B0503020204020204" pitchFamily="34" charset="-122"/>
              </a:rPr>
              <a:t>,G</a:t>
            </a:r>
            <a:r>
              <a:rPr lang="en-US" altLang="en-US" sz="2400" baseline="-25000" noProof="1">
                <a:solidFill>
                  <a:srgbClr val="FF0000"/>
                </a:solidFill>
                <a:latin typeface="微软雅黑" panose="020B0503020204020204" pitchFamily="34" charset="-122"/>
                <a:ea typeface="微软雅黑" panose="020B0503020204020204" pitchFamily="34" charset="-122"/>
              </a:rPr>
              <a:t>2</a:t>
            </a:r>
            <a:r>
              <a:rPr lang="en-US" altLang="en-US" sz="2400" noProof="1">
                <a:solidFill>
                  <a:srgbClr val="FF0000"/>
                </a:solidFill>
                <a:latin typeface="微软雅黑" panose="020B0503020204020204" pitchFamily="34" charset="-122"/>
                <a:ea typeface="微软雅黑" panose="020B0503020204020204" pitchFamily="34" charset="-122"/>
              </a:rPr>
              <a:t>,…,G</a:t>
            </a:r>
            <a:r>
              <a:rPr lang="en-US" altLang="en-US" sz="2400" baseline="-25000" noProof="1">
                <a:solidFill>
                  <a:srgbClr val="FF0000"/>
                </a:solidFill>
                <a:latin typeface="微软雅黑" panose="020B0503020204020204" pitchFamily="34" charset="-122"/>
                <a:ea typeface="微软雅黑" panose="020B0503020204020204" pitchFamily="34" charset="-122"/>
              </a:rPr>
              <a:t>n</a:t>
            </a:r>
            <a:r>
              <a:rPr lang="en-US" altLang="en-US" sz="2400" noProof="1">
                <a:solidFill>
                  <a:srgbClr val="CC00CC"/>
                </a:solidFill>
                <a:latin typeface="微软雅黑" panose="020B0503020204020204" pitchFamily="34" charset="-122"/>
                <a:ea typeface="微软雅黑" panose="020B0503020204020204" pitchFamily="34" charset="-122"/>
                <a:sym typeface="Symbol" panose="05050102010706020507" pitchFamily="18" charset="2"/>
              </a:rPr>
              <a:t></a:t>
            </a:r>
            <a:r>
              <a:rPr lang="en-US" altLang="en-US" sz="2400" noProof="1">
                <a:solidFill>
                  <a:srgbClr val="FF0000"/>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Ｈ→</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Ｒ∧┐Ｒ</a:t>
            </a:r>
            <a:r>
              <a:rPr lang="en-US"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p:txBody>
      </p:sp>
      <p:graphicFrame>
        <p:nvGraphicFramePr>
          <p:cNvPr id="155653" name="Object 5"/>
          <p:cNvGraphicFramePr>
            <a:graphicFrameLocks noGrp="1" noChangeAspect="1"/>
          </p:cNvGraphicFramePr>
          <p:nvPr>
            <p:ph idx="4294967295"/>
          </p:nvPr>
        </p:nvGraphicFramePr>
        <p:xfrm>
          <a:off x="1069439" y="3404696"/>
          <a:ext cx="538132" cy="655601"/>
        </p:xfrm>
        <a:graphic>
          <a:graphicData uri="http://schemas.openxmlformats.org/presentationml/2006/ole">
            <mc:AlternateContent xmlns:mc="http://schemas.openxmlformats.org/markup-compatibility/2006">
              <mc:Choice xmlns:v="urn:schemas-microsoft-com:vml" Requires="v">
                <p:oleObj spid="_x0000_s72714" name="" r:id="rId1" imgW="281940" imgH="349885" progId="">
                  <p:embed/>
                </p:oleObj>
              </mc:Choice>
              <mc:Fallback>
                <p:oleObj name="" r:id="rId1" imgW="281940" imgH="349885" progId="">
                  <p:embed/>
                  <p:pic>
                    <p:nvPicPr>
                      <p:cNvPr id="0" name="Object 5"/>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439" y="3404696"/>
                        <a:ext cx="538132" cy="655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5654" name="Rectangle 7"/>
          <p:cNvSpPr>
            <a:spLocks noChangeArrowheads="1"/>
          </p:cNvSpPr>
          <p:nvPr/>
        </p:nvSpPr>
        <p:spPr bwMode="auto">
          <a:xfrm>
            <a:off x="7019608" y="2050347"/>
            <a:ext cx="2742407" cy="1955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5997" tIns="35997" rIns="35997" bIns="35997">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spcBef>
                <a:spcPct val="80000"/>
              </a:spcBef>
              <a:buNone/>
              <a:defRPr/>
            </a:pPr>
            <a:r>
              <a:rPr lang="zh-CN" altLang="en-US" sz="2400" dirty="0">
                <a:solidFill>
                  <a:prstClr val="black"/>
                </a:solidFill>
                <a:latin typeface="微软雅黑" panose="020B0503020204020204" pitchFamily="34" charset="-122"/>
                <a:ea typeface="微软雅黑" panose="020B0503020204020204" pitchFamily="34" charset="-122"/>
              </a:rPr>
              <a:t>直接证明法</a:t>
            </a:r>
            <a:endParaRPr lang="zh-CN" altLang="en-US" sz="2400" dirty="0">
              <a:solidFill>
                <a:prstClr val="black"/>
              </a:solidFill>
              <a:latin typeface="微软雅黑" panose="020B0503020204020204" pitchFamily="34" charset="-122"/>
              <a:ea typeface="微软雅黑" panose="020B0503020204020204" pitchFamily="34" charset="-122"/>
            </a:endParaRPr>
          </a:p>
          <a:p>
            <a:pPr algn="l" defTabSz="1219200">
              <a:spcBef>
                <a:spcPct val="80000"/>
              </a:spcBef>
              <a:buNone/>
              <a:defRPr/>
            </a:pPr>
            <a:r>
              <a:rPr lang="zh-CN" altLang="en-US" sz="2400" dirty="0">
                <a:solidFill>
                  <a:prstClr val="black"/>
                </a:solidFill>
                <a:latin typeface="微软雅黑" panose="020B0503020204020204" pitchFamily="34" charset="-122"/>
                <a:ea typeface="微软雅黑" panose="020B0503020204020204" pitchFamily="34" charset="-122"/>
              </a:rPr>
              <a:t>反证法</a:t>
            </a:r>
            <a:endParaRPr lang="zh-CN" altLang="en-US" sz="2400" dirty="0">
              <a:solidFill>
                <a:prstClr val="black"/>
              </a:solidFill>
              <a:latin typeface="微软雅黑" panose="020B0503020204020204" pitchFamily="34" charset="-122"/>
              <a:ea typeface="微软雅黑" panose="020B0503020204020204" pitchFamily="34" charset="-122"/>
            </a:endParaRPr>
          </a:p>
          <a:p>
            <a:pPr algn="l" defTabSz="1219200">
              <a:spcBef>
                <a:spcPct val="80000"/>
              </a:spcBef>
              <a:buNone/>
              <a:defRPr/>
            </a:pPr>
            <a:r>
              <a:rPr lang="en-US" altLang="zh-CN" sz="2400" dirty="0">
                <a:solidFill>
                  <a:prstClr val="black"/>
                </a:solidFill>
                <a:latin typeface="微软雅黑" panose="020B0503020204020204" pitchFamily="34" charset="-122"/>
                <a:ea typeface="微软雅黑" panose="020B0503020204020204" pitchFamily="34" charset="-122"/>
              </a:rPr>
              <a:t>CP</a:t>
            </a:r>
            <a:r>
              <a:rPr lang="zh-CN" altLang="en-US" sz="2400" dirty="0">
                <a:solidFill>
                  <a:prstClr val="black"/>
                </a:solidFill>
                <a:latin typeface="微软雅黑" panose="020B0503020204020204" pitchFamily="34" charset="-122"/>
                <a:ea typeface="微软雅黑" panose="020B0503020204020204" pitchFamily="34" charset="-122"/>
              </a:rPr>
              <a:t>规则证明法</a:t>
            </a:r>
            <a:endParaRPr lang="en-US" altLang="zh-CN" sz="2400" dirty="0">
              <a:solidFill>
                <a:prstClr val="black"/>
              </a:solidFill>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transition spd="med">
    <p:wipe dir="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algn="ctr" eaLnBrk="1" hangingPunct="1"/>
            <a:r>
              <a:rPr lang="zh-CN" altLang="en-US" dirty="0"/>
              <a:t>附加前提证明法</a:t>
            </a:r>
            <a:endParaRPr lang="zh-CN" altLang="en-US" dirty="0"/>
          </a:p>
        </p:txBody>
      </p:sp>
      <p:sp>
        <p:nvSpPr>
          <p:cNvPr id="29700" name="Rectangle 3"/>
          <p:cNvSpPr>
            <a:spLocks noGrp="1" noChangeArrowheads="1"/>
          </p:cNvSpPr>
          <p:nvPr>
            <p:ph type="body" idx="1"/>
          </p:nvPr>
        </p:nvSpPr>
        <p:spPr>
          <a:xfrm>
            <a:off x="913400" y="915194"/>
            <a:ext cx="10025796" cy="5791200"/>
          </a:xfrm>
        </p:spPr>
        <p:txBody>
          <a:bodyPr>
            <a:normAutofit lnSpcReduction="10000"/>
          </a:bodyPr>
          <a:lstStyle/>
          <a:p>
            <a:pPr marL="0" indent="0">
              <a:lnSpc>
                <a:spcPct val="120000"/>
              </a:lnSpc>
              <a:buNone/>
            </a:pPr>
            <a:r>
              <a:rPr lang="zh-CN" altLang="en-US" sz="2665" dirty="0">
                <a:solidFill>
                  <a:srgbClr val="A50021"/>
                </a:solidFill>
              </a:rPr>
              <a:t>附加前提证明法    </a:t>
            </a:r>
            <a:r>
              <a:rPr lang="zh-CN" altLang="en-US" sz="2665" dirty="0"/>
              <a:t>适用于结论为蕴涵式</a:t>
            </a:r>
            <a:endParaRPr lang="zh-CN" altLang="en-US" sz="2665" dirty="0"/>
          </a:p>
          <a:p>
            <a:pPr marL="0" indent="0">
              <a:lnSpc>
                <a:spcPct val="120000"/>
              </a:lnSpc>
              <a:buNone/>
            </a:pPr>
            <a:r>
              <a:rPr lang="zh-CN" altLang="en-US" sz="2665" dirty="0"/>
              <a:t>欲证</a:t>
            </a:r>
            <a:endParaRPr lang="zh-CN" altLang="en-US" sz="2665" dirty="0"/>
          </a:p>
          <a:p>
            <a:pPr marL="0" indent="0">
              <a:lnSpc>
                <a:spcPct val="120000"/>
              </a:lnSpc>
              <a:buNone/>
            </a:pPr>
            <a:r>
              <a:rPr lang="zh-CN" altLang="en-US" sz="2665" dirty="0"/>
              <a:t>     前提：</a:t>
            </a:r>
            <a:r>
              <a:rPr lang="en-US" altLang="zh-CN" sz="2665" i="1" dirty="0"/>
              <a:t>A</a:t>
            </a:r>
            <a:r>
              <a:rPr lang="en-US" altLang="zh-CN" sz="2665" baseline="-25000" dirty="0"/>
              <a:t>1</a:t>
            </a:r>
            <a:r>
              <a:rPr lang="en-US" altLang="zh-CN" sz="2665" dirty="0"/>
              <a:t>, </a:t>
            </a:r>
            <a:r>
              <a:rPr lang="en-US" altLang="zh-CN" sz="2665" i="1" dirty="0"/>
              <a:t>A</a:t>
            </a:r>
            <a:r>
              <a:rPr lang="en-US" altLang="zh-CN" sz="2665" baseline="-25000" dirty="0"/>
              <a:t>2</a:t>
            </a:r>
            <a:r>
              <a:rPr lang="en-US" altLang="zh-CN" sz="2665" dirty="0"/>
              <a:t>, …, </a:t>
            </a:r>
            <a:r>
              <a:rPr lang="en-US" altLang="zh-CN" sz="2665" i="1" dirty="0" err="1"/>
              <a:t>A</a:t>
            </a:r>
            <a:r>
              <a:rPr lang="en-US" altLang="zh-CN" sz="2665" i="1" baseline="-25000" dirty="0" err="1"/>
              <a:t>k</a:t>
            </a:r>
            <a:endParaRPr lang="en-US" altLang="zh-CN" sz="2665" baseline="-25000" dirty="0"/>
          </a:p>
          <a:p>
            <a:pPr marL="0" indent="0">
              <a:lnSpc>
                <a:spcPct val="120000"/>
              </a:lnSpc>
              <a:buNone/>
            </a:pPr>
            <a:r>
              <a:rPr lang="en-US" altLang="zh-CN" sz="2665" dirty="0"/>
              <a:t>     </a:t>
            </a:r>
            <a:r>
              <a:rPr lang="zh-CN" altLang="en-US" sz="2665" dirty="0"/>
              <a:t>结论：</a:t>
            </a:r>
            <a:r>
              <a:rPr lang="en-US" altLang="zh-CN" sz="2665" i="1" dirty="0"/>
              <a:t>C</a:t>
            </a:r>
            <a:r>
              <a:rPr lang="en-US" altLang="zh-CN" sz="2665" dirty="0">
                <a:sym typeface="Symbol" panose="05050102010706020507" pitchFamily="18" charset="2"/>
              </a:rPr>
              <a:t></a:t>
            </a:r>
            <a:r>
              <a:rPr lang="en-US" altLang="zh-CN" sz="2665" i="1" dirty="0"/>
              <a:t>B</a:t>
            </a:r>
            <a:endParaRPr lang="en-US" altLang="zh-CN" sz="2665" dirty="0"/>
          </a:p>
          <a:p>
            <a:pPr marL="0" indent="0">
              <a:lnSpc>
                <a:spcPct val="120000"/>
              </a:lnSpc>
              <a:buNone/>
            </a:pPr>
            <a:r>
              <a:rPr lang="zh-CN" altLang="en-US" sz="2665" dirty="0"/>
              <a:t>等价地证明</a:t>
            </a:r>
            <a:endParaRPr lang="zh-CN" altLang="en-US" sz="2665" dirty="0"/>
          </a:p>
          <a:p>
            <a:pPr marL="0" indent="0">
              <a:lnSpc>
                <a:spcPct val="120000"/>
              </a:lnSpc>
              <a:buNone/>
            </a:pPr>
            <a:r>
              <a:rPr lang="zh-CN" altLang="en-US" sz="2665" dirty="0"/>
              <a:t>     前提：</a:t>
            </a:r>
            <a:r>
              <a:rPr lang="en-US" altLang="zh-CN" sz="2665" i="1" dirty="0"/>
              <a:t>A</a:t>
            </a:r>
            <a:r>
              <a:rPr lang="en-US" altLang="zh-CN" sz="2665" baseline="-25000" dirty="0"/>
              <a:t>1</a:t>
            </a:r>
            <a:r>
              <a:rPr lang="en-US" altLang="zh-CN" sz="2665" dirty="0"/>
              <a:t>, </a:t>
            </a:r>
            <a:r>
              <a:rPr lang="en-US" altLang="zh-CN" sz="2665" i="1" dirty="0"/>
              <a:t>A</a:t>
            </a:r>
            <a:r>
              <a:rPr lang="en-US" altLang="zh-CN" sz="2665" baseline="-25000" dirty="0"/>
              <a:t>2</a:t>
            </a:r>
            <a:r>
              <a:rPr lang="en-US" altLang="zh-CN" sz="2665" dirty="0"/>
              <a:t>, …, </a:t>
            </a:r>
            <a:r>
              <a:rPr lang="en-US" altLang="zh-CN" sz="2665" i="1" dirty="0" err="1"/>
              <a:t>A</a:t>
            </a:r>
            <a:r>
              <a:rPr lang="en-US" altLang="zh-CN" sz="2665" i="1" baseline="-25000" dirty="0" err="1"/>
              <a:t>k</a:t>
            </a:r>
            <a:r>
              <a:rPr lang="en-US" altLang="zh-CN" sz="2665" dirty="0"/>
              <a:t>, </a:t>
            </a:r>
            <a:r>
              <a:rPr lang="en-US" altLang="zh-CN" sz="2665" i="1" dirty="0"/>
              <a:t>C</a:t>
            </a:r>
            <a:endParaRPr lang="en-US" altLang="zh-CN" sz="2665" dirty="0"/>
          </a:p>
          <a:p>
            <a:pPr marL="0" indent="0">
              <a:lnSpc>
                <a:spcPct val="120000"/>
              </a:lnSpc>
              <a:buNone/>
            </a:pPr>
            <a:r>
              <a:rPr lang="en-US" altLang="zh-CN" sz="2665" dirty="0"/>
              <a:t>     </a:t>
            </a:r>
            <a:r>
              <a:rPr lang="zh-CN" altLang="en-US" sz="2665" dirty="0"/>
              <a:t>结论：</a:t>
            </a:r>
            <a:r>
              <a:rPr lang="en-US" altLang="zh-CN" sz="2665" i="1" dirty="0"/>
              <a:t>B</a:t>
            </a:r>
            <a:endParaRPr lang="en-US" altLang="zh-CN" sz="2665" i="1" dirty="0"/>
          </a:p>
          <a:p>
            <a:pPr marL="0" indent="0">
              <a:lnSpc>
                <a:spcPct val="120000"/>
              </a:lnSpc>
              <a:buNone/>
            </a:pPr>
            <a:r>
              <a:rPr lang="zh-CN" altLang="en-US" sz="2665" dirty="0"/>
              <a:t>理由：</a:t>
            </a:r>
            <a:endParaRPr lang="zh-CN" altLang="en-US" sz="2665" dirty="0"/>
          </a:p>
          <a:p>
            <a:pPr marL="0" indent="0">
              <a:lnSpc>
                <a:spcPct val="120000"/>
              </a:lnSpc>
              <a:buNone/>
            </a:pPr>
            <a:r>
              <a:rPr lang="zh-CN" altLang="en-US" sz="2665" dirty="0"/>
              <a:t>        </a:t>
            </a:r>
            <a:r>
              <a:rPr lang="en-US" altLang="zh-CN" sz="2665" dirty="0"/>
              <a:t>(</a:t>
            </a:r>
            <a:r>
              <a:rPr lang="en-US" altLang="zh-CN" sz="2665" i="1" dirty="0"/>
              <a:t>A</a:t>
            </a:r>
            <a:r>
              <a:rPr lang="en-US" altLang="zh-CN" sz="2665" baseline="-25000" dirty="0"/>
              <a:t>1</a:t>
            </a:r>
            <a:r>
              <a:rPr lang="en-US" altLang="zh-CN" sz="2665" dirty="0">
                <a:sym typeface="Symbol" panose="05050102010706020507" pitchFamily="18" charset="2"/>
              </a:rPr>
              <a:t></a:t>
            </a:r>
            <a:r>
              <a:rPr lang="en-US" altLang="zh-CN" sz="2665" i="1" dirty="0"/>
              <a:t>A</a:t>
            </a:r>
            <a:r>
              <a:rPr lang="en-US" altLang="zh-CN" sz="2665" baseline="-25000" dirty="0"/>
              <a:t>2</a:t>
            </a:r>
            <a:r>
              <a:rPr lang="en-US" altLang="zh-CN" sz="2665" dirty="0">
                <a:sym typeface="Symbol" panose="05050102010706020507" pitchFamily="18" charset="2"/>
              </a:rPr>
              <a:t></a:t>
            </a:r>
            <a:r>
              <a:rPr lang="en-US" altLang="zh-CN" sz="2665" dirty="0"/>
              <a:t>…</a:t>
            </a:r>
            <a:r>
              <a:rPr lang="en-US" altLang="zh-CN" sz="2665" dirty="0">
                <a:sym typeface="Symbol" panose="05050102010706020507" pitchFamily="18" charset="2"/>
              </a:rPr>
              <a:t></a:t>
            </a:r>
            <a:r>
              <a:rPr lang="en-US" altLang="zh-CN" sz="2665" i="1" dirty="0" err="1"/>
              <a:t>A</a:t>
            </a:r>
            <a:r>
              <a:rPr lang="en-US" altLang="zh-CN" sz="2665" i="1" baseline="-25000" dirty="0" err="1"/>
              <a:t>k</a:t>
            </a:r>
            <a:r>
              <a:rPr lang="en-US" altLang="zh-CN" sz="2665" dirty="0"/>
              <a:t>)</a:t>
            </a:r>
            <a:r>
              <a:rPr lang="en-US" altLang="zh-CN" sz="2665" dirty="0">
                <a:sym typeface="Symbol" panose="05050102010706020507" pitchFamily="18" charset="2"/>
              </a:rPr>
              <a:t></a:t>
            </a:r>
            <a:r>
              <a:rPr lang="en-US" altLang="zh-CN" sz="2665" dirty="0"/>
              <a:t>(</a:t>
            </a:r>
            <a:r>
              <a:rPr lang="en-US" altLang="zh-CN" sz="2665" i="1" dirty="0"/>
              <a:t>C</a:t>
            </a:r>
            <a:r>
              <a:rPr lang="en-US" altLang="zh-CN" sz="2665" dirty="0">
                <a:sym typeface="Symbol" panose="05050102010706020507" pitchFamily="18" charset="2"/>
              </a:rPr>
              <a:t></a:t>
            </a:r>
            <a:r>
              <a:rPr lang="en-US" altLang="zh-CN" sz="2665" i="1" dirty="0"/>
              <a:t>B</a:t>
            </a:r>
            <a:r>
              <a:rPr lang="en-US" altLang="zh-CN" sz="2665" dirty="0"/>
              <a:t>)</a:t>
            </a:r>
            <a:endParaRPr lang="en-US" altLang="zh-CN" sz="2665" dirty="0">
              <a:sym typeface="Symbol" panose="05050102010706020507" pitchFamily="18" charset="2"/>
            </a:endParaRPr>
          </a:p>
          <a:p>
            <a:pPr marL="0" indent="0">
              <a:lnSpc>
                <a:spcPct val="120000"/>
              </a:lnSpc>
              <a:buNone/>
            </a:pPr>
            <a:r>
              <a:rPr lang="en-US" altLang="zh-CN" sz="2665" dirty="0">
                <a:sym typeface="Symbol" panose="05050102010706020507" pitchFamily="18" charset="2"/>
              </a:rPr>
              <a:t>    </a:t>
            </a:r>
            <a:r>
              <a:rPr lang="en-US" altLang="zh-CN" sz="2665" dirty="0"/>
              <a:t> </a:t>
            </a:r>
            <a:r>
              <a:rPr lang="en-US" altLang="zh-CN" sz="2665" dirty="0">
                <a:sym typeface="Symbol" panose="05050102010706020507" pitchFamily="18" charset="2"/>
              </a:rPr>
              <a:t></a:t>
            </a:r>
            <a:r>
              <a:rPr lang="en-US" altLang="zh-CN" sz="2665" dirty="0"/>
              <a:t>( </a:t>
            </a:r>
            <a:r>
              <a:rPr lang="en-US" altLang="zh-CN" sz="2665" i="1" dirty="0"/>
              <a:t>A</a:t>
            </a:r>
            <a:r>
              <a:rPr lang="en-US" altLang="zh-CN" sz="2665" baseline="-25000" dirty="0"/>
              <a:t>1</a:t>
            </a:r>
            <a:r>
              <a:rPr lang="en-US" altLang="zh-CN" sz="2665" dirty="0">
                <a:sym typeface="Symbol" panose="05050102010706020507" pitchFamily="18" charset="2"/>
              </a:rPr>
              <a:t></a:t>
            </a:r>
            <a:r>
              <a:rPr lang="en-US" altLang="zh-CN" sz="2665" i="1" dirty="0"/>
              <a:t>A</a:t>
            </a:r>
            <a:r>
              <a:rPr lang="en-US" altLang="zh-CN" sz="2665" baseline="-25000" dirty="0"/>
              <a:t>2</a:t>
            </a:r>
            <a:r>
              <a:rPr lang="en-US" altLang="zh-CN" sz="2665" dirty="0">
                <a:sym typeface="Symbol" panose="05050102010706020507" pitchFamily="18" charset="2"/>
              </a:rPr>
              <a:t></a:t>
            </a:r>
            <a:r>
              <a:rPr lang="en-US" altLang="zh-CN" sz="2665" dirty="0"/>
              <a:t>…</a:t>
            </a:r>
            <a:r>
              <a:rPr lang="en-US" altLang="zh-CN" sz="2665" dirty="0">
                <a:sym typeface="Symbol" panose="05050102010706020507" pitchFamily="18" charset="2"/>
              </a:rPr>
              <a:t></a:t>
            </a:r>
            <a:r>
              <a:rPr lang="en-US" altLang="zh-CN" sz="2665" i="1" dirty="0" err="1"/>
              <a:t>A</a:t>
            </a:r>
            <a:r>
              <a:rPr lang="en-US" altLang="zh-CN" sz="2665" i="1" baseline="-25000" dirty="0" err="1"/>
              <a:t>k</a:t>
            </a:r>
            <a:r>
              <a:rPr lang="en-US" altLang="zh-CN" sz="2665" dirty="0"/>
              <a:t>)</a:t>
            </a:r>
            <a:r>
              <a:rPr lang="en-US" altLang="zh-CN" sz="2665" dirty="0">
                <a:sym typeface="Symbol" panose="05050102010706020507" pitchFamily="18" charset="2"/>
              </a:rPr>
              <a:t></a:t>
            </a:r>
            <a:r>
              <a:rPr lang="en-US" altLang="zh-CN" sz="2665" dirty="0"/>
              <a:t>(</a:t>
            </a:r>
            <a:r>
              <a:rPr lang="en-US" altLang="zh-CN" sz="2665" dirty="0">
                <a:sym typeface="Symbol" panose="05050102010706020507" pitchFamily="18" charset="2"/>
              </a:rPr>
              <a:t></a:t>
            </a:r>
            <a:r>
              <a:rPr lang="en-US" altLang="zh-CN" sz="2665" i="1" dirty="0"/>
              <a:t>C</a:t>
            </a:r>
            <a:r>
              <a:rPr lang="en-US" altLang="zh-CN" sz="2665" dirty="0">
                <a:sym typeface="Symbol" panose="05050102010706020507" pitchFamily="18" charset="2"/>
              </a:rPr>
              <a:t></a:t>
            </a:r>
            <a:r>
              <a:rPr lang="en-US" altLang="zh-CN" sz="2665" i="1" dirty="0"/>
              <a:t>B</a:t>
            </a:r>
            <a:r>
              <a:rPr lang="en-US" altLang="zh-CN" sz="2665" dirty="0"/>
              <a:t>)</a:t>
            </a:r>
            <a:endParaRPr lang="en-US" altLang="zh-CN" sz="2665" dirty="0">
              <a:sym typeface="Symbol" panose="05050102010706020507" pitchFamily="18" charset="2"/>
            </a:endParaRPr>
          </a:p>
          <a:p>
            <a:pPr marL="0" indent="0">
              <a:lnSpc>
                <a:spcPct val="120000"/>
              </a:lnSpc>
              <a:buNone/>
            </a:pPr>
            <a:r>
              <a:rPr lang="en-US" altLang="zh-CN" sz="2665" dirty="0">
                <a:sym typeface="Symbol" panose="05050102010706020507" pitchFamily="18" charset="2"/>
              </a:rPr>
              <a:t>    </a:t>
            </a:r>
            <a:r>
              <a:rPr lang="en-US" altLang="zh-CN" sz="2665" dirty="0"/>
              <a:t> </a:t>
            </a:r>
            <a:r>
              <a:rPr lang="en-US" altLang="zh-CN" sz="2665" dirty="0">
                <a:sym typeface="Symbol" panose="05050102010706020507" pitchFamily="18" charset="2"/>
              </a:rPr>
              <a:t></a:t>
            </a:r>
            <a:r>
              <a:rPr lang="en-US" altLang="zh-CN" sz="2665" dirty="0"/>
              <a:t>( </a:t>
            </a:r>
            <a:r>
              <a:rPr lang="en-US" altLang="zh-CN" sz="2665" i="1" dirty="0"/>
              <a:t>A</a:t>
            </a:r>
            <a:r>
              <a:rPr lang="en-US" altLang="zh-CN" sz="2665" baseline="-25000" dirty="0"/>
              <a:t>1</a:t>
            </a:r>
            <a:r>
              <a:rPr lang="en-US" altLang="zh-CN" sz="2665" dirty="0">
                <a:sym typeface="Symbol" panose="05050102010706020507" pitchFamily="18" charset="2"/>
              </a:rPr>
              <a:t></a:t>
            </a:r>
            <a:r>
              <a:rPr lang="en-US" altLang="zh-CN" sz="2665" i="1" dirty="0"/>
              <a:t>A</a:t>
            </a:r>
            <a:r>
              <a:rPr lang="en-US" altLang="zh-CN" sz="2665" baseline="-25000" dirty="0"/>
              <a:t>2</a:t>
            </a:r>
            <a:r>
              <a:rPr lang="en-US" altLang="zh-CN" sz="2665" dirty="0">
                <a:sym typeface="Symbol" panose="05050102010706020507" pitchFamily="18" charset="2"/>
              </a:rPr>
              <a:t></a:t>
            </a:r>
            <a:r>
              <a:rPr lang="en-US" altLang="zh-CN" sz="2665" dirty="0"/>
              <a:t>…</a:t>
            </a:r>
            <a:r>
              <a:rPr lang="en-US" altLang="zh-CN" sz="2665" dirty="0">
                <a:sym typeface="Symbol" panose="05050102010706020507" pitchFamily="18" charset="2"/>
              </a:rPr>
              <a:t></a:t>
            </a:r>
            <a:r>
              <a:rPr lang="en-US" altLang="zh-CN" sz="2665" i="1" dirty="0" err="1"/>
              <a:t>A</a:t>
            </a:r>
            <a:r>
              <a:rPr lang="en-US" altLang="zh-CN" sz="2665" i="1" baseline="-25000" dirty="0" err="1"/>
              <a:t>k</a:t>
            </a:r>
            <a:r>
              <a:rPr lang="en-US" altLang="zh-CN" sz="2665" dirty="0" err="1">
                <a:sym typeface="Symbol" panose="05050102010706020507" pitchFamily="18" charset="2"/>
              </a:rPr>
              <a:t></a:t>
            </a:r>
            <a:r>
              <a:rPr lang="en-US" altLang="zh-CN" sz="2665" i="1" dirty="0" err="1"/>
              <a:t>C</a:t>
            </a:r>
            <a:r>
              <a:rPr lang="en-US" altLang="zh-CN" sz="2665" dirty="0"/>
              <a:t>)</a:t>
            </a:r>
            <a:r>
              <a:rPr lang="en-US" altLang="zh-CN" sz="2665" dirty="0">
                <a:sym typeface="Symbol" panose="05050102010706020507" pitchFamily="18" charset="2"/>
              </a:rPr>
              <a:t></a:t>
            </a:r>
            <a:r>
              <a:rPr lang="en-US" altLang="zh-CN" sz="2665" i="1" dirty="0"/>
              <a:t>B</a:t>
            </a:r>
            <a:endParaRPr lang="en-US" altLang="zh-CN" sz="2665" dirty="0">
              <a:sym typeface="Symbol" panose="05050102010706020507" pitchFamily="18" charset="2"/>
            </a:endParaRPr>
          </a:p>
          <a:p>
            <a:pPr marL="0" indent="0">
              <a:lnSpc>
                <a:spcPct val="120000"/>
              </a:lnSpc>
              <a:buNone/>
            </a:pPr>
            <a:r>
              <a:rPr lang="en-US" altLang="zh-CN" sz="2665" dirty="0">
                <a:sym typeface="Symbol" panose="05050102010706020507" pitchFamily="18" charset="2"/>
              </a:rPr>
              <a:t>    </a:t>
            </a:r>
            <a:r>
              <a:rPr lang="en-US" altLang="zh-CN" sz="2665" dirty="0"/>
              <a:t> (</a:t>
            </a:r>
            <a:r>
              <a:rPr lang="en-US" altLang="zh-CN" sz="2665" i="1" dirty="0"/>
              <a:t>A</a:t>
            </a:r>
            <a:r>
              <a:rPr lang="en-US" altLang="zh-CN" sz="2665" baseline="-25000" dirty="0"/>
              <a:t>1</a:t>
            </a:r>
            <a:r>
              <a:rPr lang="en-US" altLang="zh-CN" sz="2665" dirty="0">
                <a:sym typeface="Symbol" panose="05050102010706020507" pitchFamily="18" charset="2"/>
              </a:rPr>
              <a:t></a:t>
            </a:r>
            <a:r>
              <a:rPr lang="en-US" altLang="zh-CN" sz="2665" i="1" dirty="0"/>
              <a:t>A</a:t>
            </a:r>
            <a:r>
              <a:rPr lang="en-US" altLang="zh-CN" sz="2665" baseline="-25000" dirty="0"/>
              <a:t>2</a:t>
            </a:r>
            <a:r>
              <a:rPr lang="en-US" altLang="zh-CN" sz="2665" dirty="0">
                <a:sym typeface="Symbol" panose="05050102010706020507" pitchFamily="18" charset="2"/>
              </a:rPr>
              <a:t></a:t>
            </a:r>
            <a:r>
              <a:rPr lang="en-US" altLang="zh-CN" sz="2665" dirty="0"/>
              <a:t>…</a:t>
            </a:r>
            <a:r>
              <a:rPr lang="en-US" altLang="zh-CN" sz="2665" dirty="0">
                <a:sym typeface="Symbol" panose="05050102010706020507" pitchFamily="18" charset="2"/>
              </a:rPr>
              <a:t></a:t>
            </a:r>
            <a:r>
              <a:rPr lang="en-US" altLang="zh-CN" sz="2665" i="1" dirty="0" err="1"/>
              <a:t>A</a:t>
            </a:r>
            <a:r>
              <a:rPr lang="en-US" altLang="zh-CN" sz="2665" i="1" baseline="-25000" dirty="0" err="1"/>
              <a:t>k</a:t>
            </a:r>
            <a:r>
              <a:rPr lang="en-US" altLang="zh-CN" sz="2665" dirty="0" err="1">
                <a:sym typeface="Symbol" panose="05050102010706020507" pitchFamily="18" charset="2"/>
              </a:rPr>
              <a:t></a:t>
            </a:r>
            <a:r>
              <a:rPr lang="en-US" altLang="zh-CN" sz="2665" i="1" dirty="0" err="1"/>
              <a:t>C</a:t>
            </a:r>
            <a:r>
              <a:rPr lang="en-US" altLang="zh-CN" sz="2665" dirty="0"/>
              <a:t>)</a:t>
            </a:r>
            <a:r>
              <a:rPr lang="en-US" altLang="zh-CN" sz="2665" dirty="0">
                <a:sym typeface="Symbol" panose="05050102010706020507" pitchFamily="18" charset="2"/>
              </a:rPr>
              <a:t></a:t>
            </a:r>
            <a:r>
              <a:rPr lang="en-US" altLang="zh-CN" sz="2665" i="1" dirty="0"/>
              <a:t>B</a:t>
            </a:r>
            <a:endParaRPr lang="en-US" altLang="zh-CN" sz="2665" i="1"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pPr algn="ctr" eaLnBrk="1" hangingPunct="1"/>
            <a:r>
              <a:rPr lang="zh-CN" altLang="en-US"/>
              <a:t>归谬法（反证法）</a:t>
            </a:r>
            <a:endParaRPr lang="zh-CN" altLang="en-US"/>
          </a:p>
        </p:txBody>
      </p:sp>
      <p:sp>
        <p:nvSpPr>
          <p:cNvPr id="35844" name="Rectangle 3"/>
          <p:cNvSpPr>
            <a:spLocks noGrp="1" noChangeArrowheads="1"/>
          </p:cNvSpPr>
          <p:nvPr>
            <p:ph type="body" idx="1"/>
          </p:nvPr>
        </p:nvSpPr>
        <p:spPr>
          <a:xfrm>
            <a:off x="625300" y="1221038"/>
            <a:ext cx="6050072" cy="3099001"/>
          </a:xfrm>
        </p:spPr>
        <p:txBody>
          <a:bodyPr/>
          <a:lstStyle/>
          <a:p>
            <a:pPr marL="457200" indent="-457200">
              <a:lnSpc>
                <a:spcPct val="120000"/>
              </a:lnSpc>
            </a:pPr>
            <a:r>
              <a:rPr lang="zh-CN" altLang="en-US" sz="2665" dirty="0">
                <a:solidFill>
                  <a:srgbClr val="A50021"/>
                </a:solidFill>
                <a:latin typeface="Times New Roman" panose="02020603050405020304" pitchFamily="18" charset="0"/>
              </a:rPr>
              <a:t>归谬法 </a:t>
            </a:r>
            <a:r>
              <a:rPr lang="en-US" altLang="zh-CN" sz="2665" dirty="0">
                <a:latin typeface="Times New Roman" panose="02020603050405020304" pitchFamily="18" charset="0"/>
              </a:rPr>
              <a:t>(</a:t>
            </a:r>
            <a:r>
              <a:rPr lang="zh-CN" altLang="en-US" sz="2665" dirty="0">
                <a:solidFill>
                  <a:srgbClr val="A50021"/>
                </a:solidFill>
                <a:latin typeface="Times New Roman" panose="02020603050405020304" pitchFamily="18" charset="0"/>
              </a:rPr>
              <a:t>反证法</a:t>
            </a:r>
            <a:r>
              <a:rPr lang="en-US" altLang="zh-CN" sz="2665" dirty="0">
                <a:latin typeface="Times New Roman" panose="02020603050405020304" pitchFamily="18" charset="0"/>
              </a:rPr>
              <a:t>)</a:t>
            </a:r>
            <a:endParaRPr lang="en-US" altLang="zh-CN" sz="2665" dirty="0">
              <a:latin typeface="Times New Roman" panose="02020603050405020304" pitchFamily="18" charset="0"/>
            </a:endParaRPr>
          </a:p>
          <a:p>
            <a:pPr marL="457200" indent="-457200">
              <a:lnSpc>
                <a:spcPct val="120000"/>
              </a:lnSpc>
            </a:pPr>
            <a:r>
              <a:rPr lang="zh-CN" altLang="en-US" sz="2665" dirty="0">
                <a:latin typeface="Times New Roman" panose="02020603050405020304" pitchFamily="18" charset="0"/>
              </a:rPr>
              <a:t>欲证</a:t>
            </a:r>
            <a:endParaRPr lang="zh-CN" altLang="en-US" sz="2665" dirty="0">
              <a:latin typeface="Times New Roman" panose="02020603050405020304" pitchFamily="18" charset="0"/>
            </a:endParaRPr>
          </a:p>
          <a:p>
            <a:pPr marL="457200" indent="-457200">
              <a:lnSpc>
                <a:spcPct val="120000"/>
              </a:lnSpc>
            </a:pPr>
            <a:r>
              <a:rPr lang="zh-CN" altLang="en-US" sz="2665" dirty="0">
                <a:latin typeface="Times New Roman" panose="02020603050405020304" pitchFamily="18" charset="0"/>
              </a:rPr>
              <a:t>    前提：</a:t>
            </a:r>
            <a:r>
              <a:rPr lang="en-US" altLang="zh-CN" sz="2665" i="1" dirty="0">
                <a:latin typeface="Times New Roman" panose="02020603050405020304" pitchFamily="18" charset="0"/>
              </a:rPr>
              <a:t>A</a:t>
            </a:r>
            <a:r>
              <a:rPr lang="en-US" altLang="zh-CN" sz="2665" baseline="-25000" dirty="0">
                <a:latin typeface="Times New Roman" panose="02020603050405020304" pitchFamily="18" charset="0"/>
              </a:rPr>
              <a:t>1</a:t>
            </a:r>
            <a:r>
              <a:rPr lang="en-US" altLang="zh-CN" sz="2665" dirty="0">
                <a:latin typeface="Times New Roman" panose="02020603050405020304" pitchFamily="18" charset="0"/>
              </a:rPr>
              <a:t>, </a:t>
            </a:r>
            <a:r>
              <a:rPr lang="en-US" altLang="zh-CN" sz="2665" i="1" dirty="0">
                <a:latin typeface="Times New Roman" panose="02020603050405020304" pitchFamily="18" charset="0"/>
              </a:rPr>
              <a:t>A</a:t>
            </a:r>
            <a:r>
              <a:rPr lang="en-US" altLang="zh-CN" sz="2665" baseline="-25000" dirty="0">
                <a:latin typeface="Times New Roman" panose="02020603050405020304" pitchFamily="18" charset="0"/>
              </a:rPr>
              <a:t>2</a:t>
            </a:r>
            <a:r>
              <a:rPr lang="en-US" altLang="zh-CN" sz="2665" dirty="0">
                <a:latin typeface="Times New Roman" panose="02020603050405020304" pitchFamily="18" charset="0"/>
              </a:rPr>
              <a:t>, … , </a:t>
            </a:r>
            <a:r>
              <a:rPr lang="en-US" altLang="zh-CN" sz="2665" i="1" dirty="0" err="1">
                <a:latin typeface="Times New Roman" panose="02020603050405020304" pitchFamily="18" charset="0"/>
              </a:rPr>
              <a:t>A</a:t>
            </a:r>
            <a:r>
              <a:rPr lang="en-US" altLang="zh-CN" sz="2665" i="1" baseline="-25000" dirty="0" err="1">
                <a:latin typeface="Times New Roman" panose="02020603050405020304" pitchFamily="18" charset="0"/>
              </a:rPr>
              <a:t>k</a:t>
            </a:r>
            <a:r>
              <a:rPr lang="en-US" altLang="zh-CN" sz="2665" baseline="-25000" dirty="0">
                <a:latin typeface="Times New Roman" panose="02020603050405020304" pitchFamily="18" charset="0"/>
              </a:rPr>
              <a:t> </a:t>
            </a:r>
            <a:r>
              <a:rPr lang="en-US" altLang="zh-CN" sz="2665" dirty="0">
                <a:latin typeface="Times New Roman" panose="02020603050405020304" pitchFamily="18" charset="0"/>
              </a:rPr>
              <a:t> </a:t>
            </a:r>
            <a:endParaRPr lang="en-US" altLang="zh-CN" sz="2665" dirty="0">
              <a:latin typeface="Times New Roman" panose="02020603050405020304" pitchFamily="18" charset="0"/>
            </a:endParaRPr>
          </a:p>
          <a:p>
            <a:pPr marL="457200" indent="-457200">
              <a:lnSpc>
                <a:spcPct val="120000"/>
              </a:lnSpc>
            </a:pPr>
            <a:r>
              <a:rPr lang="en-US" altLang="zh-CN" sz="2665" dirty="0">
                <a:latin typeface="Times New Roman" panose="02020603050405020304" pitchFamily="18" charset="0"/>
              </a:rPr>
              <a:t>    </a:t>
            </a:r>
            <a:r>
              <a:rPr lang="zh-CN" altLang="en-US" sz="2665" dirty="0">
                <a:latin typeface="Times New Roman" panose="02020603050405020304" pitchFamily="18" charset="0"/>
              </a:rPr>
              <a:t>结论：</a:t>
            </a:r>
            <a:r>
              <a:rPr lang="en-US" altLang="zh-CN" sz="2665" i="1" dirty="0">
                <a:latin typeface="Times New Roman" panose="02020603050405020304" pitchFamily="18" charset="0"/>
              </a:rPr>
              <a:t>B</a:t>
            </a:r>
            <a:endParaRPr lang="en-US" altLang="zh-CN" sz="2665" dirty="0">
              <a:latin typeface="Times New Roman" panose="02020603050405020304" pitchFamily="18" charset="0"/>
            </a:endParaRPr>
          </a:p>
          <a:p>
            <a:pPr marL="457200" indent="-457200">
              <a:lnSpc>
                <a:spcPct val="120000"/>
              </a:lnSpc>
            </a:pPr>
            <a:r>
              <a:rPr lang="zh-CN" altLang="en-US" sz="2665" dirty="0">
                <a:latin typeface="Times New Roman" panose="02020603050405020304" pitchFamily="18" charset="0"/>
              </a:rPr>
              <a:t>做法</a:t>
            </a:r>
            <a:endParaRPr lang="zh-CN" altLang="en-US" sz="2665" dirty="0">
              <a:latin typeface="Times New Roman" panose="02020603050405020304" pitchFamily="18" charset="0"/>
            </a:endParaRPr>
          </a:p>
          <a:p>
            <a:pPr marL="457200" indent="-457200">
              <a:lnSpc>
                <a:spcPct val="120000"/>
              </a:lnSpc>
            </a:pPr>
            <a:r>
              <a:rPr lang="zh-CN" altLang="en-US" sz="2665" dirty="0">
                <a:latin typeface="Times New Roman" panose="02020603050405020304" pitchFamily="18" charset="0"/>
              </a:rPr>
              <a:t>     在前提中加入</a:t>
            </a:r>
            <a:r>
              <a:rPr lang="zh-CN" altLang="en-US" sz="2665" dirty="0">
                <a:latin typeface="Times New Roman" panose="02020603050405020304" pitchFamily="18" charset="0"/>
                <a:sym typeface="Symbol" panose="05050102010706020507" pitchFamily="18" charset="2"/>
              </a:rPr>
              <a:t></a:t>
            </a:r>
            <a:r>
              <a:rPr lang="en-US" altLang="zh-CN" sz="2665" i="1" dirty="0">
                <a:latin typeface="Times New Roman" panose="02020603050405020304" pitchFamily="18" charset="0"/>
              </a:rPr>
              <a:t>B</a:t>
            </a:r>
            <a:r>
              <a:rPr lang="zh-CN" altLang="en-US" sz="2665" dirty="0">
                <a:latin typeface="Times New Roman" panose="02020603050405020304" pitchFamily="18" charset="0"/>
              </a:rPr>
              <a:t>，推出矛盾</a:t>
            </a:r>
            <a:r>
              <a:rPr lang="en-US" altLang="zh-CN" sz="2665" dirty="0">
                <a:latin typeface="Times New Roman" panose="02020603050405020304" pitchFamily="18" charset="0"/>
              </a:rPr>
              <a:t>.</a:t>
            </a:r>
            <a:endParaRPr lang="en-US" altLang="zh-CN" sz="2665" dirty="0">
              <a:latin typeface="Times New Roman" panose="02020603050405020304" pitchFamily="18" charset="0"/>
            </a:endParaRPr>
          </a:p>
        </p:txBody>
      </p:sp>
      <p:sp>
        <p:nvSpPr>
          <p:cNvPr id="2" name="矩形 1"/>
          <p:cNvSpPr/>
          <p:nvPr/>
        </p:nvSpPr>
        <p:spPr>
          <a:xfrm>
            <a:off x="5811076" y="1843293"/>
            <a:ext cx="6097411" cy="3003194"/>
          </a:xfrm>
          <a:prstGeom prst="rect">
            <a:avLst/>
          </a:prstGeom>
        </p:spPr>
        <p:txBody>
          <a:bodyPr>
            <a:spAutoFit/>
          </a:bodyPr>
          <a:lstStyle/>
          <a:p>
            <a:pPr marL="457200" indent="-457200">
              <a:lnSpc>
                <a:spcPct val="120000"/>
              </a:lnSpc>
            </a:pPr>
            <a:r>
              <a:rPr lang="zh-CN" altLang="en-US" sz="2665" dirty="0">
                <a:solidFill>
                  <a:schemeClr val="accent1">
                    <a:lumMod val="75000"/>
                  </a:schemeClr>
                </a:solidFill>
                <a:latin typeface="Times New Roman" panose="02020603050405020304" pitchFamily="18" charset="0"/>
              </a:rPr>
              <a:t>理由</a:t>
            </a:r>
            <a:endParaRPr lang="zh-CN" altLang="en-US" sz="2665" dirty="0">
              <a:solidFill>
                <a:schemeClr val="accent1">
                  <a:lumMod val="75000"/>
                </a:schemeClr>
              </a:solidFill>
              <a:latin typeface="Times New Roman" panose="02020603050405020304" pitchFamily="18" charset="0"/>
            </a:endParaRPr>
          </a:p>
          <a:p>
            <a:pPr marL="457200" indent="-457200">
              <a:lnSpc>
                <a:spcPct val="120000"/>
              </a:lnSpc>
            </a:pPr>
            <a:r>
              <a:rPr lang="zh-CN" altLang="en-US" sz="2665" dirty="0">
                <a:solidFill>
                  <a:schemeClr val="accent1">
                    <a:lumMod val="75000"/>
                  </a:schemeClr>
                </a:solidFill>
                <a:latin typeface="Times New Roman" panose="02020603050405020304" pitchFamily="18" charset="0"/>
              </a:rPr>
              <a:t>          </a:t>
            </a:r>
            <a:r>
              <a:rPr lang="en-US" altLang="zh-CN" sz="2665" i="1" dirty="0">
                <a:solidFill>
                  <a:schemeClr val="accent1">
                    <a:lumMod val="75000"/>
                  </a:schemeClr>
                </a:solidFill>
                <a:latin typeface="Times New Roman" panose="02020603050405020304" pitchFamily="18" charset="0"/>
              </a:rPr>
              <a:t>A</a:t>
            </a:r>
            <a:r>
              <a:rPr lang="en-US" altLang="zh-CN" sz="2665" baseline="-25000" dirty="0">
                <a:solidFill>
                  <a:schemeClr val="accent1">
                    <a:lumMod val="75000"/>
                  </a:schemeClr>
                </a:solidFill>
                <a:latin typeface="Times New Roman" panose="02020603050405020304" pitchFamily="18" charset="0"/>
              </a:rPr>
              <a:t>1</a:t>
            </a:r>
            <a:r>
              <a:rPr lang="en-US" altLang="zh-CN" sz="2665" dirty="0">
                <a:solidFill>
                  <a:schemeClr val="accent1">
                    <a:lumMod val="75000"/>
                  </a:schemeClr>
                </a:solidFill>
                <a:latin typeface="Times New Roman" panose="02020603050405020304" pitchFamily="18" charset="0"/>
                <a:sym typeface="Symbol" panose="05050102010706020507" pitchFamily="18" charset="2"/>
              </a:rPr>
              <a:t></a:t>
            </a:r>
            <a:r>
              <a:rPr lang="en-US" altLang="zh-CN" sz="2665" i="1" dirty="0">
                <a:solidFill>
                  <a:schemeClr val="accent1">
                    <a:lumMod val="75000"/>
                  </a:schemeClr>
                </a:solidFill>
                <a:latin typeface="Times New Roman" panose="02020603050405020304" pitchFamily="18" charset="0"/>
              </a:rPr>
              <a:t>A</a:t>
            </a:r>
            <a:r>
              <a:rPr lang="en-US" altLang="zh-CN" sz="2665" baseline="-25000" dirty="0">
                <a:solidFill>
                  <a:schemeClr val="accent1">
                    <a:lumMod val="75000"/>
                  </a:schemeClr>
                </a:solidFill>
                <a:latin typeface="Times New Roman" panose="02020603050405020304" pitchFamily="18" charset="0"/>
              </a:rPr>
              <a:t>2</a:t>
            </a:r>
            <a:r>
              <a:rPr lang="en-US" altLang="zh-CN" sz="2665" dirty="0">
                <a:solidFill>
                  <a:schemeClr val="accent1">
                    <a:lumMod val="75000"/>
                  </a:schemeClr>
                </a:solidFill>
                <a:latin typeface="Times New Roman" panose="02020603050405020304" pitchFamily="18" charset="0"/>
                <a:sym typeface="Symbol" panose="05050102010706020507" pitchFamily="18" charset="2"/>
              </a:rPr>
              <a:t></a:t>
            </a:r>
            <a:r>
              <a:rPr lang="en-US" altLang="zh-CN" sz="2665" dirty="0">
                <a:solidFill>
                  <a:schemeClr val="accent1">
                    <a:lumMod val="75000"/>
                  </a:schemeClr>
                </a:solidFill>
                <a:latin typeface="Times New Roman" panose="02020603050405020304" pitchFamily="18" charset="0"/>
              </a:rPr>
              <a:t>…</a:t>
            </a:r>
            <a:r>
              <a:rPr lang="en-US" altLang="zh-CN" sz="2665" dirty="0">
                <a:solidFill>
                  <a:schemeClr val="accent1">
                    <a:lumMod val="75000"/>
                  </a:schemeClr>
                </a:solidFill>
                <a:latin typeface="Times New Roman" panose="02020603050405020304" pitchFamily="18" charset="0"/>
                <a:sym typeface="Symbol" panose="05050102010706020507" pitchFamily="18" charset="2"/>
              </a:rPr>
              <a:t></a:t>
            </a:r>
            <a:r>
              <a:rPr lang="en-US" altLang="zh-CN" sz="2665" i="1" dirty="0" err="1">
                <a:solidFill>
                  <a:schemeClr val="accent1">
                    <a:lumMod val="75000"/>
                  </a:schemeClr>
                </a:solidFill>
                <a:latin typeface="Times New Roman" panose="02020603050405020304" pitchFamily="18" charset="0"/>
              </a:rPr>
              <a:t>A</a:t>
            </a:r>
            <a:r>
              <a:rPr lang="en-US" altLang="zh-CN" sz="2665" i="1" baseline="-25000" dirty="0" err="1">
                <a:solidFill>
                  <a:schemeClr val="accent1">
                    <a:lumMod val="75000"/>
                  </a:schemeClr>
                </a:solidFill>
                <a:latin typeface="Times New Roman" panose="02020603050405020304" pitchFamily="18" charset="0"/>
              </a:rPr>
              <a:t>k</a:t>
            </a:r>
            <a:r>
              <a:rPr lang="en-US" altLang="zh-CN" sz="2665" dirty="0" err="1">
                <a:solidFill>
                  <a:schemeClr val="accent1">
                    <a:lumMod val="75000"/>
                  </a:schemeClr>
                </a:solidFill>
                <a:latin typeface="Times New Roman" panose="02020603050405020304" pitchFamily="18" charset="0"/>
                <a:sym typeface="Symbol" panose="05050102010706020507" pitchFamily="18" charset="2"/>
              </a:rPr>
              <a:t></a:t>
            </a:r>
            <a:r>
              <a:rPr lang="en-US" altLang="zh-CN" sz="2665" i="1" dirty="0" err="1">
                <a:solidFill>
                  <a:schemeClr val="accent1">
                    <a:lumMod val="75000"/>
                  </a:schemeClr>
                </a:solidFill>
                <a:latin typeface="Times New Roman" panose="02020603050405020304" pitchFamily="18" charset="0"/>
              </a:rPr>
              <a:t>B</a:t>
            </a:r>
            <a:endParaRPr lang="en-US" altLang="zh-CN" sz="2665" dirty="0">
              <a:solidFill>
                <a:schemeClr val="accent1">
                  <a:lumMod val="75000"/>
                </a:schemeClr>
              </a:solidFill>
              <a:latin typeface="Times New Roman" panose="02020603050405020304" pitchFamily="18" charset="0"/>
            </a:endParaRPr>
          </a:p>
          <a:p>
            <a:pPr marL="457200" indent="-457200">
              <a:lnSpc>
                <a:spcPct val="120000"/>
              </a:lnSpc>
            </a:pPr>
            <a:r>
              <a:rPr lang="en-US" altLang="zh-CN" sz="2665" dirty="0">
                <a:solidFill>
                  <a:schemeClr val="accent1">
                    <a:lumMod val="75000"/>
                  </a:schemeClr>
                </a:solidFill>
                <a:latin typeface="Times New Roman" panose="02020603050405020304" pitchFamily="18" charset="0"/>
              </a:rPr>
              <a:t>      </a:t>
            </a:r>
            <a:r>
              <a:rPr lang="en-US" altLang="zh-CN" sz="2665" dirty="0">
                <a:solidFill>
                  <a:schemeClr val="accent1">
                    <a:lumMod val="75000"/>
                  </a:schemeClr>
                </a:solidFill>
                <a:latin typeface="Times New Roman" panose="02020603050405020304" pitchFamily="18" charset="0"/>
                <a:sym typeface="Symbol" panose="05050102010706020507" pitchFamily="18" charset="2"/>
              </a:rPr>
              <a:t></a:t>
            </a:r>
            <a:r>
              <a:rPr lang="en-US" altLang="zh-CN" sz="2665" dirty="0">
                <a:solidFill>
                  <a:schemeClr val="accent1">
                    <a:lumMod val="75000"/>
                  </a:schemeClr>
                </a:solidFill>
                <a:latin typeface="Times New Roman" panose="02020603050405020304" pitchFamily="18" charset="0"/>
              </a:rPr>
              <a:t> </a:t>
            </a:r>
            <a:r>
              <a:rPr lang="en-US" altLang="zh-CN" sz="2665" dirty="0">
                <a:solidFill>
                  <a:schemeClr val="accent1">
                    <a:lumMod val="75000"/>
                  </a:schemeClr>
                </a:solidFill>
                <a:latin typeface="Times New Roman" panose="02020603050405020304" pitchFamily="18" charset="0"/>
                <a:sym typeface="Symbol" panose="05050102010706020507" pitchFamily="18" charset="2"/>
              </a:rPr>
              <a:t></a:t>
            </a:r>
            <a:r>
              <a:rPr lang="en-US" altLang="zh-CN" sz="2665" dirty="0">
                <a:solidFill>
                  <a:schemeClr val="accent1">
                    <a:lumMod val="75000"/>
                  </a:schemeClr>
                </a:solidFill>
                <a:latin typeface="Times New Roman" panose="02020603050405020304" pitchFamily="18" charset="0"/>
              </a:rPr>
              <a:t>(</a:t>
            </a:r>
            <a:r>
              <a:rPr lang="en-US" altLang="zh-CN" sz="2665" i="1" dirty="0">
                <a:solidFill>
                  <a:schemeClr val="accent1">
                    <a:lumMod val="75000"/>
                  </a:schemeClr>
                </a:solidFill>
                <a:latin typeface="Times New Roman" panose="02020603050405020304" pitchFamily="18" charset="0"/>
              </a:rPr>
              <a:t>A</a:t>
            </a:r>
            <a:r>
              <a:rPr lang="en-US" altLang="zh-CN" sz="2665" baseline="-25000" dirty="0">
                <a:solidFill>
                  <a:schemeClr val="accent1">
                    <a:lumMod val="75000"/>
                  </a:schemeClr>
                </a:solidFill>
                <a:latin typeface="Times New Roman" panose="02020603050405020304" pitchFamily="18" charset="0"/>
              </a:rPr>
              <a:t>1</a:t>
            </a:r>
            <a:r>
              <a:rPr lang="en-US" altLang="zh-CN" sz="2665" dirty="0">
                <a:solidFill>
                  <a:schemeClr val="accent1">
                    <a:lumMod val="75000"/>
                  </a:schemeClr>
                </a:solidFill>
                <a:latin typeface="Times New Roman" panose="02020603050405020304" pitchFamily="18" charset="0"/>
                <a:sym typeface="Symbol" panose="05050102010706020507" pitchFamily="18" charset="2"/>
              </a:rPr>
              <a:t></a:t>
            </a:r>
            <a:r>
              <a:rPr lang="en-US" altLang="zh-CN" sz="2665" i="1" dirty="0">
                <a:solidFill>
                  <a:schemeClr val="accent1">
                    <a:lumMod val="75000"/>
                  </a:schemeClr>
                </a:solidFill>
                <a:latin typeface="Times New Roman" panose="02020603050405020304" pitchFamily="18" charset="0"/>
              </a:rPr>
              <a:t>A</a:t>
            </a:r>
            <a:r>
              <a:rPr lang="en-US" altLang="zh-CN" sz="2665" baseline="-25000" dirty="0">
                <a:solidFill>
                  <a:schemeClr val="accent1">
                    <a:lumMod val="75000"/>
                  </a:schemeClr>
                </a:solidFill>
                <a:latin typeface="Times New Roman" panose="02020603050405020304" pitchFamily="18" charset="0"/>
              </a:rPr>
              <a:t>2</a:t>
            </a:r>
            <a:r>
              <a:rPr lang="en-US" altLang="zh-CN" sz="2665" dirty="0">
                <a:solidFill>
                  <a:schemeClr val="accent1">
                    <a:lumMod val="75000"/>
                  </a:schemeClr>
                </a:solidFill>
                <a:latin typeface="Times New Roman" panose="02020603050405020304" pitchFamily="18" charset="0"/>
                <a:sym typeface="Symbol" panose="05050102010706020507" pitchFamily="18" charset="2"/>
              </a:rPr>
              <a:t></a:t>
            </a:r>
            <a:r>
              <a:rPr lang="en-US" altLang="zh-CN" sz="2665" dirty="0">
                <a:solidFill>
                  <a:schemeClr val="accent1">
                    <a:lumMod val="75000"/>
                  </a:schemeClr>
                </a:solidFill>
                <a:latin typeface="Times New Roman" panose="02020603050405020304" pitchFamily="18" charset="0"/>
              </a:rPr>
              <a:t>…</a:t>
            </a:r>
            <a:r>
              <a:rPr lang="en-US" altLang="zh-CN" sz="2665" dirty="0">
                <a:solidFill>
                  <a:schemeClr val="accent1">
                    <a:lumMod val="75000"/>
                  </a:schemeClr>
                </a:solidFill>
                <a:latin typeface="Times New Roman" panose="02020603050405020304" pitchFamily="18" charset="0"/>
                <a:sym typeface="Symbol" panose="05050102010706020507" pitchFamily="18" charset="2"/>
              </a:rPr>
              <a:t></a:t>
            </a:r>
            <a:r>
              <a:rPr lang="en-US" altLang="zh-CN" sz="2665" i="1" dirty="0" err="1">
                <a:solidFill>
                  <a:schemeClr val="accent1">
                    <a:lumMod val="75000"/>
                  </a:schemeClr>
                </a:solidFill>
                <a:latin typeface="Times New Roman" panose="02020603050405020304" pitchFamily="18" charset="0"/>
              </a:rPr>
              <a:t>A</a:t>
            </a:r>
            <a:r>
              <a:rPr lang="en-US" altLang="zh-CN" sz="2665" i="1" baseline="-25000" dirty="0" err="1">
                <a:solidFill>
                  <a:schemeClr val="accent1">
                    <a:lumMod val="75000"/>
                  </a:schemeClr>
                </a:solidFill>
                <a:latin typeface="Times New Roman" panose="02020603050405020304" pitchFamily="18" charset="0"/>
              </a:rPr>
              <a:t>k</a:t>
            </a:r>
            <a:r>
              <a:rPr lang="en-US" altLang="zh-CN" sz="2665" dirty="0">
                <a:solidFill>
                  <a:schemeClr val="accent1">
                    <a:lumMod val="75000"/>
                  </a:schemeClr>
                </a:solidFill>
                <a:latin typeface="Times New Roman" panose="02020603050405020304" pitchFamily="18" charset="0"/>
              </a:rPr>
              <a:t>)</a:t>
            </a:r>
            <a:r>
              <a:rPr lang="en-US" altLang="zh-CN" sz="2665" dirty="0">
                <a:solidFill>
                  <a:schemeClr val="accent1">
                    <a:lumMod val="75000"/>
                  </a:schemeClr>
                </a:solidFill>
                <a:latin typeface="Times New Roman" panose="02020603050405020304" pitchFamily="18" charset="0"/>
                <a:sym typeface="Symbol" panose="05050102010706020507" pitchFamily="18" charset="2"/>
              </a:rPr>
              <a:t></a:t>
            </a:r>
            <a:r>
              <a:rPr lang="en-US" altLang="zh-CN" sz="2665" i="1" dirty="0">
                <a:solidFill>
                  <a:schemeClr val="accent1">
                    <a:lumMod val="75000"/>
                  </a:schemeClr>
                </a:solidFill>
                <a:latin typeface="Times New Roman" panose="02020603050405020304" pitchFamily="18" charset="0"/>
              </a:rPr>
              <a:t>B</a:t>
            </a:r>
            <a:endParaRPr lang="en-US" altLang="zh-CN" sz="2665" dirty="0">
              <a:solidFill>
                <a:schemeClr val="accent1">
                  <a:lumMod val="75000"/>
                </a:schemeClr>
              </a:solidFill>
              <a:latin typeface="Times New Roman" panose="02020603050405020304" pitchFamily="18" charset="0"/>
            </a:endParaRPr>
          </a:p>
          <a:p>
            <a:pPr marL="457200" indent="-457200">
              <a:lnSpc>
                <a:spcPct val="120000"/>
              </a:lnSpc>
            </a:pPr>
            <a:r>
              <a:rPr lang="en-US" altLang="zh-CN" sz="2665" dirty="0">
                <a:solidFill>
                  <a:schemeClr val="accent1">
                    <a:lumMod val="75000"/>
                  </a:schemeClr>
                </a:solidFill>
                <a:latin typeface="Times New Roman" panose="02020603050405020304" pitchFamily="18" charset="0"/>
              </a:rPr>
              <a:t>      </a:t>
            </a:r>
            <a:r>
              <a:rPr lang="en-US" altLang="zh-CN" sz="2665" dirty="0">
                <a:solidFill>
                  <a:schemeClr val="accent1">
                    <a:lumMod val="75000"/>
                  </a:schemeClr>
                </a:solidFill>
                <a:latin typeface="Times New Roman" panose="02020603050405020304" pitchFamily="18" charset="0"/>
                <a:sym typeface="Symbol" panose="05050102010706020507" pitchFamily="18" charset="2"/>
              </a:rPr>
              <a:t></a:t>
            </a:r>
            <a:r>
              <a:rPr lang="en-US" altLang="zh-CN" sz="2665" dirty="0">
                <a:solidFill>
                  <a:schemeClr val="accent1">
                    <a:lumMod val="75000"/>
                  </a:schemeClr>
                </a:solidFill>
                <a:latin typeface="Times New Roman" panose="02020603050405020304" pitchFamily="18" charset="0"/>
              </a:rPr>
              <a:t> </a:t>
            </a:r>
            <a:r>
              <a:rPr lang="en-US" altLang="zh-CN" sz="2665" dirty="0">
                <a:solidFill>
                  <a:schemeClr val="accent1">
                    <a:lumMod val="75000"/>
                  </a:schemeClr>
                </a:solidFill>
                <a:latin typeface="Times New Roman" panose="02020603050405020304" pitchFamily="18" charset="0"/>
                <a:sym typeface="Symbol" panose="05050102010706020507" pitchFamily="18" charset="2"/>
              </a:rPr>
              <a:t></a:t>
            </a:r>
            <a:r>
              <a:rPr lang="en-US" altLang="zh-CN" sz="2665" dirty="0">
                <a:solidFill>
                  <a:schemeClr val="accent1">
                    <a:lumMod val="75000"/>
                  </a:schemeClr>
                </a:solidFill>
                <a:latin typeface="Times New Roman" panose="02020603050405020304" pitchFamily="18" charset="0"/>
              </a:rPr>
              <a:t>(</a:t>
            </a:r>
            <a:r>
              <a:rPr lang="en-US" altLang="zh-CN" sz="2665" i="1" dirty="0">
                <a:solidFill>
                  <a:schemeClr val="accent1">
                    <a:lumMod val="75000"/>
                  </a:schemeClr>
                </a:solidFill>
                <a:latin typeface="Times New Roman" panose="02020603050405020304" pitchFamily="18" charset="0"/>
              </a:rPr>
              <a:t>A</a:t>
            </a:r>
            <a:r>
              <a:rPr lang="en-US" altLang="zh-CN" sz="2665" baseline="-25000" dirty="0">
                <a:solidFill>
                  <a:schemeClr val="accent1">
                    <a:lumMod val="75000"/>
                  </a:schemeClr>
                </a:solidFill>
                <a:latin typeface="Times New Roman" panose="02020603050405020304" pitchFamily="18" charset="0"/>
              </a:rPr>
              <a:t>1</a:t>
            </a:r>
            <a:r>
              <a:rPr lang="en-US" altLang="zh-CN" sz="2665" dirty="0">
                <a:solidFill>
                  <a:schemeClr val="accent1">
                    <a:lumMod val="75000"/>
                  </a:schemeClr>
                </a:solidFill>
                <a:latin typeface="Times New Roman" panose="02020603050405020304" pitchFamily="18" charset="0"/>
                <a:sym typeface="Symbol" panose="05050102010706020507" pitchFamily="18" charset="2"/>
              </a:rPr>
              <a:t></a:t>
            </a:r>
            <a:r>
              <a:rPr lang="en-US" altLang="zh-CN" sz="2665" i="1" dirty="0">
                <a:solidFill>
                  <a:schemeClr val="accent1">
                    <a:lumMod val="75000"/>
                  </a:schemeClr>
                </a:solidFill>
                <a:latin typeface="Times New Roman" panose="02020603050405020304" pitchFamily="18" charset="0"/>
              </a:rPr>
              <a:t>A</a:t>
            </a:r>
            <a:r>
              <a:rPr lang="en-US" altLang="zh-CN" sz="2665" baseline="-25000" dirty="0">
                <a:solidFill>
                  <a:schemeClr val="accent1">
                    <a:lumMod val="75000"/>
                  </a:schemeClr>
                </a:solidFill>
                <a:latin typeface="Times New Roman" panose="02020603050405020304" pitchFamily="18" charset="0"/>
              </a:rPr>
              <a:t>2</a:t>
            </a:r>
            <a:r>
              <a:rPr lang="en-US" altLang="zh-CN" sz="2665" dirty="0">
                <a:solidFill>
                  <a:schemeClr val="accent1">
                    <a:lumMod val="75000"/>
                  </a:schemeClr>
                </a:solidFill>
                <a:latin typeface="Times New Roman" panose="02020603050405020304" pitchFamily="18" charset="0"/>
                <a:sym typeface="Symbol" panose="05050102010706020507" pitchFamily="18" charset="2"/>
              </a:rPr>
              <a:t></a:t>
            </a:r>
            <a:r>
              <a:rPr lang="en-US" altLang="zh-CN" sz="2665" dirty="0">
                <a:solidFill>
                  <a:schemeClr val="accent1">
                    <a:lumMod val="75000"/>
                  </a:schemeClr>
                </a:solidFill>
                <a:latin typeface="Times New Roman" panose="02020603050405020304" pitchFamily="18" charset="0"/>
              </a:rPr>
              <a:t>…</a:t>
            </a:r>
            <a:r>
              <a:rPr lang="en-US" altLang="zh-CN" sz="2665" dirty="0">
                <a:solidFill>
                  <a:schemeClr val="accent1">
                    <a:lumMod val="75000"/>
                  </a:schemeClr>
                </a:solidFill>
                <a:latin typeface="Times New Roman" panose="02020603050405020304" pitchFamily="18" charset="0"/>
                <a:sym typeface="Symbol" panose="05050102010706020507" pitchFamily="18" charset="2"/>
              </a:rPr>
              <a:t></a:t>
            </a:r>
            <a:r>
              <a:rPr lang="en-US" altLang="zh-CN" sz="2665" i="1" dirty="0" err="1">
                <a:solidFill>
                  <a:schemeClr val="accent1">
                    <a:lumMod val="75000"/>
                  </a:schemeClr>
                </a:solidFill>
                <a:latin typeface="Times New Roman" panose="02020603050405020304" pitchFamily="18" charset="0"/>
              </a:rPr>
              <a:t>A</a:t>
            </a:r>
            <a:r>
              <a:rPr lang="en-US" altLang="zh-CN" sz="2665" i="1" baseline="-25000" dirty="0" err="1">
                <a:solidFill>
                  <a:schemeClr val="accent1">
                    <a:lumMod val="75000"/>
                  </a:schemeClr>
                </a:solidFill>
                <a:latin typeface="Times New Roman" panose="02020603050405020304" pitchFamily="18" charset="0"/>
              </a:rPr>
              <a:t>k</a:t>
            </a:r>
            <a:r>
              <a:rPr lang="en-US" altLang="zh-CN" sz="2665" dirty="0">
                <a:solidFill>
                  <a:schemeClr val="accent1">
                    <a:lumMod val="75000"/>
                  </a:schemeClr>
                </a:solidFill>
                <a:latin typeface="Times New Roman" panose="02020603050405020304" pitchFamily="18" charset="0"/>
                <a:sym typeface="Symbol" panose="05050102010706020507" pitchFamily="18" charset="2"/>
              </a:rPr>
              <a:t></a:t>
            </a:r>
            <a:r>
              <a:rPr lang="en-US" altLang="zh-CN" sz="2665" i="1" dirty="0">
                <a:solidFill>
                  <a:schemeClr val="accent1">
                    <a:lumMod val="75000"/>
                  </a:schemeClr>
                </a:solidFill>
                <a:latin typeface="Times New Roman" panose="02020603050405020304" pitchFamily="18" charset="0"/>
              </a:rPr>
              <a:t>B</a:t>
            </a:r>
            <a:r>
              <a:rPr lang="en-US" altLang="zh-CN" sz="2665" dirty="0">
                <a:solidFill>
                  <a:schemeClr val="accent1">
                    <a:lumMod val="75000"/>
                  </a:schemeClr>
                </a:solidFill>
                <a:latin typeface="Times New Roman" panose="02020603050405020304" pitchFamily="18" charset="0"/>
              </a:rPr>
              <a:t>)</a:t>
            </a:r>
            <a:endParaRPr lang="en-US" altLang="zh-CN" sz="2665" dirty="0">
              <a:solidFill>
                <a:schemeClr val="accent1">
                  <a:lumMod val="75000"/>
                </a:schemeClr>
              </a:solidFill>
              <a:latin typeface="Times New Roman" panose="02020603050405020304" pitchFamily="18" charset="0"/>
            </a:endParaRPr>
          </a:p>
          <a:p>
            <a:pPr marL="457200" indent="-457200">
              <a:lnSpc>
                <a:spcPct val="120000"/>
              </a:lnSpc>
            </a:pPr>
            <a:r>
              <a:rPr lang="en-US" altLang="zh-CN" sz="2665" dirty="0">
                <a:solidFill>
                  <a:schemeClr val="accent1">
                    <a:lumMod val="75000"/>
                  </a:schemeClr>
                </a:solidFill>
                <a:latin typeface="Times New Roman" panose="02020603050405020304" pitchFamily="18" charset="0"/>
              </a:rPr>
              <a:t>      </a:t>
            </a:r>
            <a:r>
              <a:rPr lang="en-US" altLang="zh-CN" sz="2665" dirty="0">
                <a:solidFill>
                  <a:schemeClr val="accent1">
                    <a:lumMod val="75000"/>
                  </a:schemeClr>
                </a:solidFill>
                <a:latin typeface="Times New Roman" panose="02020603050405020304" pitchFamily="18" charset="0"/>
                <a:sym typeface="Symbol" panose="05050102010706020507" pitchFamily="18" charset="2"/>
              </a:rPr>
              <a:t></a:t>
            </a:r>
            <a:r>
              <a:rPr lang="en-US" altLang="zh-CN" sz="2665" dirty="0">
                <a:solidFill>
                  <a:schemeClr val="accent1">
                    <a:lumMod val="75000"/>
                  </a:schemeClr>
                </a:solidFill>
                <a:latin typeface="Times New Roman" panose="02020603050405020304" pitchFamily="18" charset="0"/>
              </a:rPr>
              <a:t> </a:t>
            </a:r>
            <a:r>
              <a:rPr lang="en-US" altLang="zh-CN" sz="2665" dirty="0">
                <a:solidFill>
                  <a:schemeClr val="accent1">
                    <a:lumMod val="75000"/>
                  </a:schemeClr>
                </a:solidFill>
                <a:latin typeface="Times New Roman" panose="02020603050405020304" pitchFamily="18" charset="0"/>
                <a:sym typeface="Symbol" panose="05050102010706020507" pitchFamily="18" charset="2"/>
              </a:rPr>
              <a:t></a:t>
            </a:r>
            <a:r>
              <a:rPr lang="en-US" altLang="zh-CN" sz="2665" dirty="0">
                <a:solidFill>
                  <a:schemeClr val="accent1">
                    <a:lumMod val="75000"/>
                  </a:schemeClr>
                </a:solidFill>
                <a:latin typeface="Times New Roman" panose="02020603050405020304" pitchFamily="18" charset="0"/>
              </a:rPr>
              <a:t>(</a:t>
            </a:r>
            <a:r>
              <a:rPr lang="en-US" altLang="zh-CN" sz="2665" i="1" dirty="0">
                <a:solidFill>
                  <a:schemeClr val="accent1">
                    <a:lumMod val="75000"/>
                  </a:schemeClr>
                </a:solidFill>
                <a:latin typeface="Times New Roman" panose="02020603050405020304" pitchFamily="18" charset="0"/>
              </a:rPr>
              <a:t>A</a:t>
            </a:r>
            <a:r>
              <a:rPr lang="en-US" altLang="zh-CN" sz="2665" baseline="-25000" dirty="0">
                <a:solidFill>
                  <a:schemeClr val="accent1">
                    <a:lumMod val="75000"/>
                  </a:schemeClr>
                </a:solidFill>
                <a:latin typeface="Times New Roman" panose="02020603050405020304" pitchFamily="18" charset="0"/>
              </a:rPr>
              <a:t>1</a:t>
            </a:r>
            <a:r>
              <a:rPr lang="en-US" altLang="zh-CN" sz="2665" dirty="0">
                <a:solidFill>
                  <a:schemeClr val="accent1">
                    <a:lumMod val="75000"/>
                  </a:schemeClr>
                </a:solidFill>
                <a:latin typeface="Times New Roman" panose="02020603050405020304" pitchFamily="18" charset="0"/>
                <a:sym typeface="Symbol" panose="05050102010706020507" pitchFamily="18" charset="2"/>
              </a:rPr>
              <a:t></a:t>
            </a:r>
            <a:r>
              <a:rPr lang="en-US" altLang="zh-CN" sz="2665" i="1" dirty="0">
                <a:solidFill>
                  <a:schemeClr val="accent1">
                    <a:lumMod val="75000"/>
                  </a:schemeClr>
                </a:solidFill>
                <a:latin typeface="Times New Roman" panose="02020603050405020304" pitchFamily="18" charset="0"/>
              </a:rPr>
              <a:t>A</a:t>
            </a:r>
            <a:r>
              <a:rPr lang="en-US" altLang="zh-CN" sz="2665" baseline="-25000" dirty="0">
                <a:solidFill>
                  <a:schemeClr val="accent1">
                    <a:lumMod val="75000"/>
                  </a:schemeClr>
                </a:solidFill>
                <a:latin typeface="Times New Roman" panose="02020603050405020304" pitchFamily="18" charset="0"/>
              </a:rPr>
              <a:t>2</a:t>
            </a:r>
            <a:r>
              <a:rPr lang="en-US" altLang="zh-CN" sz="2665" dirty="0">
                <a:solidFill>
                  <a:schemeClr val="accent1">
                    <a:lumMod val="75000"/>
                  </a:schemeClr>
                </a:solidFill>
                <a:latin typeface="Times New Roman" panose="02020603050405020304" pitchFamily="18" charset="0"/>
                <a:sym typeface="Symbol" panose="05050102010706020507" pitchFamily="18" charset="2"/>
              </a:rPr>
              <a:t></a:t>
            </a:r>
            <a:r>
              <a:rPr lang="en-US" altLang="zh-CN" sz="2665" dirty="0">
                <a:solidFill>
                  <a:schemeClr val="accent1">
                    <a:lumMod val="75000"/>
                  </a:schemeClr>
                </a:solidFill>
                <a:latin typeface="Times New Roman" panose="02020603050405020304" pitchFamily="18" charset="0"/>
              </a:rPr>
              <a:t>…</a:t>
            </a:r>
            <a:r>
              <a:rPr lang="en-US" altLang="zh-CN" sz="2665" dirty="0">
                <a:solidFill>
                  <a:schemeClr val="accent1">
                    <a:lumMod val="75000"/>
                  </a:schemeClr>
                </a:solidFill>
                <a:latin typeface="Times New Roman" panose="02020603050405020304" pitchFamily="18" charset="0"/>
                <a:sym typeface="Symbol" panose="05050102010706020507" pitchFamily="18" charset="2"/>
              </a:rPr>
              <a:t></a:t>
            </a:r>
            <a:r>
              <a:rPr lang="en-US" altLang="zh-CN" sz="2665" i="1" dirty="0" err="1">
                <a:solidFill>
                  <a:schemeClr val="accent1">
                    <a:lumMod val="75000"/>
                  </a:schemeClr>
                </a:solidFill>
                <a:latin typeface="Times New Roman" panose="02020603050405020304" pitchFamily="18" charset="0"/>
              </a:rPr>
              <a:t>A</a:t>
            </a:r>
            <a:r>
              <a:rPr lang="en-US" altLang="zh-CN" sz="2665" i="1" baseline="-25000" dirty="0" err="1">
                <a:solidFill>
                  <a:schemeClr val="accent1">
                    <a:lumMod val="75000"/>
                  </a:schemeClr>
                </a:solidFill>
                <a:latin typeface="Times New Roman" panose="02020603050405020304" pitchFamily="18" charset="0"/>
              </a:rPr>
              <a:t>k</a:t>
            </a:r>
            <a:r>
              <a:rPr lang="en-US" altLang="zh-CN" sz="2665" dirty="0">
                <a:solidFill>
                  <a:schemeClr val="accent1">
                    <a:lumMod val="75000"/>
                  </a:schemeClr>
                </a:solidFill>
                <a:latin typeface="Times New Roman" panose="02020603050405020304" pitchFamily="18" charset="0"/>
                <a:sym typeface="Symbol" panose="05050102010706020507" pitchFamily="18" charset="2"/>
              </a:rPr>
              <a:t></a:t>
            </a:r>
            <a:r>
              <a:rPr lang="en-US" altLang="zh-CN" sz="2665" i="1" dirty="0">
                <a:solidFill>
                  <a:schemeClr val="accent1">
                    <a:lumMod val="75000"/>
                  </a:schemeClr>
                </a:solidFill>
                <a:latin typeface="Times New Roman" panose="02020603050405020304" pitchFamily="18" charset="0"/>
              </a:rPr>
              <a:t>B</a:t>
            </a:r>
            <a:r>
              <a:rPr lang="en-US" altLang="zh-CN" sz="2665" dirty="0">
                <a:solidFill>
                  <a:schemeClr val="accent1">
                    <a:lumMod val="75000"/>
                  </a:schemeClr>
                </a:solidFill>
                <a:latin typeface="Times New Roman" panose="02020603050405020304" pitchFamily="18" charset="0"/>
              </a:rPr>
              <a:t>)</a:t>
            </a:r>
            <a:r>
              <a:rPr lang="en-US" altLang="zh-CN" sz="2665" dirty="0">
                <a:solidFill>
                  <a:schemeClr val="accent1">
                    <a:lumMod val="75000"/>
                  </a:schemeClr>
                </a:solidFill>
                <a:latin typeface="Times New Roman" panose="02020603050405020304" pitchFamily="18" charset="0"/>
                <a:sym typeface="Symbol" panose="05050102010706020507" pitchFamily="18" charset="2"/>
              </a:rPr>
              <a:t>0</a:t>
            </a:r>
            <a:endParaRPr lang="en-US" altLang="zh-CN" sz="2665" dirty="0">
              <a:solidFill>
                <a:schemeClr val="accent1">
                  <a:lumMod val="75000"/>
                </a:schemeClr>
              </a:solidFill>
              <a:latin typeface="Times New Roman" panose="02020603050405020304" pitchFamily="18" charset="0"/>
              <a:sym typeface="Symbol" panose="05050102010706020507" pitchFamily="18" charset="2"/>
            </a:endParaRPr>
          </a:p>
          <a:p>
            <a:pPr marL="457200" indent="-457200">
              <a:lnSpc>
                <a:spcPct val="120000"/>
              </a:lnSpc>
            </a:pPr>
            <a:r>
              <a:rPr lang="en-US" altLang="zh-CN" sz="2665" dirty="0">
                <a:solidFill>
                  <a:schemeClr val="accent1">
                    <a:lumMod val="75000"/>
                  </a:schemeClr>
                </a:solidFill>
                <a:latin typeface="Times New Roman" panose="02020603050405020304" pitchFamily="18" charset="0"/>
              </a:rPr>
              <a:t>      </a:t>
            </a:r>
            <a:r>
              <a:rPr lang="en-US" altLang="zh-CN" sz="2665" dirty="0">
                <a:solidFill>
                  <a:schemeClr val="accent1">
                    <a:lumMod val="75000"/>
                  </a:schemeClr>
                </a:solidFill>
                <a:latin typeface="Times New Roman" panose="02020603050405020304" pitchFamily="18" charset="0"/>
                <a:sym typeface="Symbol" panose="05050102010706020507" pitchFamily="18" charset="2"/>
              </a:rPr>
              <a:t></a:t>
            </a:r>
            <a:r>
              <a:rPr lang="en-US" altLang="zh-CN" sz="2665" dirty="0">
                <a:solidFill>
                  <a:schemeClr val="accent1">
                    <a:lumMod val="75000"/>
                  </a:schemeClr>
                </a:solidFill>
                <a:latin typeface="Times New Roman" panose="02020603050405020304" pitchFamily="18" charset="0"/>
              </a:rPr>
              <a:t> </a:t>
            </a:r>
            <a:r>
              <a:rPr lang="en-US" altLang="zh-CN" sz="2665" i="1" dirty="0">
                <a:solidFill>
                  <a:schemeClr val="accent1">
                    <a:lumMod val="75000"/>
                  </a:schemeClr>
                </a:solidFill>
                <a:latin typeface="Times New Roman" panose="02020603050405020304" pitchFamily="18" charset="0"/>
              </a:rPr>
              <a:t>A</a:t>
            </a:r>
            <a:r>
              <a:rPr lang="en-US" altLang="zh-CN" sz="2665" baseline="-25000" dirty="0">
                <a:solidFill>
                  <a:schemeClr val="accent1">
                    <a:lumMod val="75000"/>
                  </a:schemeClr>
                </a:solidFill>
                <a:latin typeface="Times New Roman" panose="02020603050405020304" pitchFamily="18" charset="0"/>
              </a:rPr>
              <a:t>1</a:t>
            </a:r>
            <a:r>
              <a:rPr lang="en-US" altLang="zh-CN" sz="2665" dirty="0">
                <a:solidFill>
                  <a:schemeClr val="accent1">
                    <a:lumMod val="75000"/>
                  </a:schemeClr>
                </a:solidFill>
                <a:latin typeface="Times New Roman" panose="02020603050405020304" pitchFamily="18" charset="0"/>
                <a:sym typeface="Symbol" panose="05050102010706020507" pitchFamily="18" charset="2"/>
              </a:rPr>
              <a:t></a:t>
            </a:r>
            <a:r>
              <a:rPr lang="en-US" altLang="zh-CN" sz="2665" i="1" dirty="0">
                <a:solidFill>
                  <a:schemeClr val="accent1">
                    <a:lumMod val="75000"/>
                  </a:schemeClr>
                </a:solidFill>
                <a:latin typeface="Times New Roman" panose="02020603050405020304" pitchFamily="18" charset="0"/>
              </a:rPr>
              <a:t>A</a:t>
            </a:r>
            <a:r>
              <a:rPr lang="en-US" altLang="zh-CN" sz="2665" baseline="-25000" dirty="0">
                <a:solidFill>
                  <a:schemeClr val="accent1">
                    <a:lumMod val="75000"/>
                  </a:schemeClr>
                </a:solidFill>
                <a:latin typeface="Times New Roman" panose="02020603050405020304" pitchFamily="18" charset="0"/>
              </a:rPr>
              <a:t>2</a:t>
            </a:r>
            <a:r>
              <a:rPr lang="en-US" altLang="zh-CN" sz="2665" dirty="0">
                <a:solidFill>
                  <a:schemeClr val="accent1">
                    <a:lumMod val="75000"/>
                  </a:schemeClr>
                </a:solidFill>
                <a:latin typeface="Times New Roman" panose="02020603050405020304" pitchFamily="18" charset="0"/>
                <a:sym typeface="Symbol" panose="05050102010706020507" pitchFamily="18" charset="2"/>
              </a:rPr>
              <a:t></a:t>
            </a:r>
            <a:r>
              <a:rPr lang="en-US" altLang="zh-CN" sz="2665" dirty="0">
                <a:solidFill>
                  <a:schemeClr val="accent1">
                    <a:lumMod val="75000"/>
                  </a:schemeClr>
                </a:solidFill>
                <a:latin typeface="Times New Roman" panose="02020603050405020304" pitchFamily="18" charset="0"/>
              </a:rPr>
              <a:t>…</a:t>
            </a:r>
            <a:r>
              <a:rPr lang="en-US" altLang="zh-CN" sz="2665" dirty="0">
                <a:solidFill>
                  <a:schemeClr val="accent1">
                    <a:lumMod val="75000"/>
                  </a:schemeClr>
                </a:solidFill>
                <a:latin typeface="Times New Roman" panose="02020603050405020304" pitchFamily="18" charset="0"/>
                <a:sym typeface="Symbol" panose="05050102010706020507" pitchFamily="18" charset="2"/>
              </a:rPr>
              <a:t></a:t>
            </a:r>
            <a:r>
              <a:rPr lang="en-US" altLang="zh-CN" sz="2665" i="1" dirty="0" err="1">
                <a:solidFill>
                  <a:schemeClr val="accent1">
                    <a:lumMod val="75000"/>
                  </a:schemeClr>
                </a:solidFill>
                <a:latin typeface="Times New Roman" panose="02020603050405020304" pitchFamily="18" charset="0"/>
              </a:rPr>
              <a:t>A</a:t>
            </a:r>
            <a:r>
              <a:rPr lang="en-US" altLang="zh-CN" sz="2665" i="1" baseline="-25000" dirty="0" err="1">
                <a:solidFill>
                  <a:schemeClr val="accent1">
                    <a:lumMod val="75000"/>
                  </a:schemeClr>
                </a:solidFill>
                <a:latin typeface="Times New Roman" panose="02020603050405020304" pitchFamily="18" charset="0"/>
              </a:rPr>
              <a:t>k</a:t>
            </a:r>
            <a:r>
              <a:rPr lang="en-US" altLang="zh-CN" sz="2665" dirty="0">
                <a:solidFill>
                  <a:schemeClr val="accent1">
                    <a:lumMod val="75000"/>
                  </a:schemeClr>
                </a:solidFill>
                <a:latin typeface="Times New Roman" panose="02020603050405020304" pitchFamily="18" charset="0"/>
                <a:sym typeface="Symbol" panose="05050102010706020507" pitchFamily="18" charset="2"/>
              </a:rPr>
              <a:t></a:t>
            </a:r>
            <a:r>
              <a:rPr lang="en-US" altLang="zh-CN" sz="2665" i="1" dirty="0">
                <a:solidFill>
                  <a:schemeClr val="accent1">
                    <a:lumMod val="75000"/>
                  </a:schemeClr>
                </a:solidFill>
                <a:latin typeface="Times New Roman" panose="02020603050405020304" pitchFamily="18" charset="0"/>
              </a:rPr>
              <a:t>B</a:t>
            </a:r>
            <a:r>
              <a:rPr lang="en-US" altLang="zh-CN" sz="2665" dirty="0">
                <a:solidFill>
                  <a:schemeClr val="accent1">
                    <a:lumMod val="75000"/>
                  </a:schemeClr>
                </a:solidFill>
                <a:latin typeface="Times New Roman" panose="02020603050405020304" pitchFamily="18" charset="0"/>
                <a:sym typeface="Symbol" panose="05050102010706020507" pitchFamily="18" charset="2"/>
              </a:rPr>
              <a:t>0</a:t>
            </a:r>
            <a:endParaRPr lang="en-US" altLang="zh-CN" sz="2665" dirty="0">
              <a:solidFill>
                <a:schemeClr val="accent1">
                  <a:lumMod val="75000"/>
                </a:schemeClr>
              </a:solidFill>
              <a:latin typeface="Times New Roman" panose="02020603050405020304" pitchFamily="18" charset="0"/>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9267" name="Rectangle 2"/>
          <p:cNvSpPr>
            <a:spLocks noGrp="1" noChangeArrowheads="1"/>
          </p:cNvSpPr>
          <p:nvPr>
            <p:ph type="title" idx="4294967295"/>
          </p:nvPr>
        </p:nvSpPr>
        <p:spPr>
          <a:xfrm>
            <a:off x="842896" y="102381"/>
            <a:ext cx="8064034" cy="923872"/>
          </a:xfrm>
        </p:spPr>
        <p:txBody>
          <a:bodyPr/>
          <a:lstStyle/>
          <a:p>
            <a:r>
              <a:rPr lang="zh-CN" altLang="en-US" dirty="0"/>
              <a:t>例</a:t>
            </a:r>
            <a:r>
              <a:rPr lang="en-US" altLang="zh-CN" dirty="0"/>
              <a:t>2.34</a:t>
            </a:r>
            <a:r>
              <a:rPr lang="zh-CN" altLang="en-US" dirty="0"/>
              <a:t> </a:t>
            </a:r>
            <a:endParaRPr lang="en-US" altLang="zh-CN" dirty="0"/>
          </a:p>
        </p:txBody>
      </p:sp>
      <p:sp>
        <p:nvSpPr>
          <p:cNvPr id="149508" name="Rectangle 3"/>
          <p:cNvSpPr>
            <a:spLocks noGrp="1" noChangeArrowheads="1"/>
          </p:cNvSpPr>
          <p:nvPr>
            <p:ph type="body" idx="4294967295"/>
          </p:nvPr>
        </p:nvSpPr>
        <p:spPr>
          <a:xfrm>
            <a:off x="2290278" y="2744192"/>
            <a:ext cx="5335632" cy="4114404"/>
          </a:xfrm>
        </p:spPr>
        <p:txBody>
          <a:bodyPr>
            <a:noAutofit/>
          </a:bodyPr>
          <a:lstStyle/>
          <a:p>
            <a:pPr marL="0" indent="0">
              <a:lnSpc>
                <a:spcPct val="115000"/>
              </a:lnSpc>
              <a:spcBef>
                <a:spcPct val="0"/>
              </a:spcBef>
              <a:buNone/>
            </a:pPr>
            <a:r>
              <a:rPr lang="zh-CN" altLang="en-US" dirty="0">
                <a:solidFill>
                  <a:srgbClr val="C00000"/>
                </a:solidFill>
              </a:rPr>
              <a:t>（</a:t>
            </a:r>
            <a:r>
              <a:rPr lang="en-US" altLang="zh-CN" dirty="0">
                <a:solidFill>
                  <a:srgbClr val="C00000"/>
                </a:solidFill>
              </a:rPr>
              <a:t>1</a:t>
            </a:r>
            <a:r>
              <a:rPr lang="zh-CN" altLang="en-US" dirty="0">
                <a:solidFill>
                  <a:srgbClr val="C00000"/>
                </a:solidFill>
              </a:rPr>
              <a:t>）证明  </a:t>
            </a:r>
            <a:endParaRPr lang="en-US" altLang="zh-CN" dirty="0">
              <a:solidFill>
                <a:srgbClr val="C00000"/>
              </a:solidFill>
            </a:endParaRPr>
          </a:p>
          <a:p>
            <a:pPr marL="0" indent="0">
              <a:lnSpc>
                <a:spcPct val="115000"/>
              </a:lnSpc>
              <a:spcBef>
                <a:spcPct val="0"/>
              </a:spcBef>
              <a:buNone/>
            </a:pPr>
            <a:r>
              <a:rPr lang="zh-CN" altLang="en-US" dirty="0">
                <a:solidFill>
                  <a:srgbClr val="C00000"/>
                </a:solidFill>
              </a:rPr>
              <a:t> </a:t>
            </a:r>
            <a:r>
              <a:rPr lang="zh-CN" altLang="en-US" dirty="0"/>
              <a:t>① </a:t>
            </a:r>
            <a:r>
              <a:rPr lang="en-US" altLang="zh-CN" dirty="0"/>
              <a:t>P                        </a:t>
            </a:r>
            <a:r>
              <a:rPr lang="en-US" altLang="zh-CN" dirty="0" err="1"/>
              <a:t>P</a:t>
            </a:r>
            <a:endParaRPr lang="en-US" altLang="zh-CN" dirty="0"/>
          </a:p>
          <a:p>
            <a:pPr marL="0" indent="0">
              <a:lnSpc>
                <a:spcPct val="140000"/>
              </a:lnSpc>
              <a:spcBef>
                <a:spcPct val="0"/>
              </a:spcBef>
              <a:buNone/>
            </a:pPr>
            <a:r>
              <a:rPr lang="en-US" altLang="zh-CN" dirty="0"/>
              <a:t> ② P→(Q→(R∧S))   P</a:t>
            </a:r>
            <a:endParaRPr lang="en-US" altLang="zh-CN" dirty="0"/>
          </a:p>
          <a:p>
            <a:pPr marL="0" indent="0">
              <a:lnSpc>
                <a:spcPct val="140000"/>
              </a:lnSpc>
              <a:spcBef>
                <a:spcPct val="0"/>
              </a:spcBef>
              <a:buNone/>
            </a:pPr>
            <a:r>
              <a:rPr lang="en-US" altLang="zh-CN" dirty="0"/>
              <a:t> ③(Q→(R∧S))         T</a:t>
            </a:r>
            <a:r>
              <a:rPr lang="zh-CN" altLang="en-US" dirty="0"/>
              <a:t>，①，②，</a:t>
            </a:r>
            <a:r>
              <a:rPr lang="en-US" altLang="zh-CN" dirty="0"/>
              <a:t>I</a:t>
            </a:r>
            <a:endParaRPr lang="en-US" altLang="zh-CN" dirty="0"/>
          </a:p>
          <a:p>
            <a:pPr marL="0" indent="0">
              <a:lnSpc>
                <a:spcPct val="140000"/>
              </a:lnSpc>
              <a:spcBef>
                <a:spcPct val="0"/>
              </a:spcBef>
              <a:buNone/>
            </a:pPr>
            <a:r>
              <a:rPr lang="en-US" altLang="zh-CN" dirty="0"/>
              <a:t> ④ Q                        P(</a:t>
            </a:r>
            <a:r>
              <a:rPr lang="zh-CN" altLang="en-US" dirty="0"/>
              <a:t>附加前提</a:t>
            </a:r>
            <a:r>
              <a:rPr lang="en-US" altLang="zh-CN" dirty="0"/>
              <a:t>)</a:t>
            </a:r>
            <a:endParaRPr lang="en-US" altLang="zh-CN" dirty="0"/>
          </a:p>
          <a:p>
            <a:pPr marL="0" indent="0">
              <a:lnSpc>
                <a:spcPct val="140000"/>
              </a:lnSpc>
              <a:spcBef>
                <a:spcPct val="0"/>
              </a:spcBef>
              <a:buNone/>
            </a:pPr>
            <a:r>
              <a:rPr lang="en-US" altLang="zh-CN" dirty="0"/>
              <a:t> ⑤ R∧S                    T</a:t>
            </a:r>
            <a:r>
              <a:rPr lang="zh-CN" altLang="en-US" dirty="0"/>
              <a:t>，③，④，</a:t>
            </a:r>
            <a:r>
              <a:rPr lang="en-US" altLang="zh-CN" dirty="0"/>
              <a:t>I</a:t>
            </a:r>
            <a:endParaRPr lang="en-US" altLang="zh-CN" dirty="0"/>
          </a:p>
          <a:p>
            <a:pPr marL="0" indent="0">
              <a:lnSpc>
                <a:spcPct val="140000"/>
              </a:lnSpc>
              <a:spcBef>
                <a:spcPct val="0"/>
              </a:spcBef>
              <a:buNone/>
            </a:pPr>
            <a:r>
              <a:rPr lang="en-US" altLang="zh-CN" dirty="0"/>
              <a:t> ⑥ S                         T</a:t>
            </a:r>
            <a:r>
              <a:rPr lang="zh-CN" altLang="en-US" dirty="0"/>
              <a:t>，⑤，</a:t>
            </a:r>
            <a:r>
              <a:rPr lang="en-US" altLang="zh-CN" dirty="0"/>
              <a:t>I</a:t>
            </a:r>
            <a:endParaRPr lang="en-US" altLang="zh-CN" dirty="0"/>
          </a:p>
          <a:p>
            <a:pPr marL="0" indent="0">
              <a:spcBef>
                <a:spcPct val="0"/>
              </a:spcBef>
              <a:buNone/>
            </a:pPr>
            <a:r>
              <a:rPr lang="en-US" altLang="zh-CN" dirty="0"/>
              <a:t> ⑦ Q→S                   CP</a:t>
            </a:r>
            <a:r>
              <a:rPr lang="zh-CN" altLang="en-US" dirty="0"/>
              <a:t>，④，⑥</a:t>
            </a:r>
            <a:endParaRPr lang="zh-CN" altLang="en-US" dirty="0"/>
          </a:p>
        </p:txBody>
      </p:sp>
      <p:sp>
        <p:nvSpPr>
          <p:cNvPr id="7" name="矩形 6"/>
          <p:cNvSpPr/>
          <p:nvPr/>
        </p:nvSpPr>
        <p:spPr>
          <a:xfrm>
            <a:off x="842896" y="839743"/>
            <a:ext cx="8988999" cy="1687923"/>
          </a:xfrm>
          <a:prstGeom prst="rect">
            <a:avLst/>
          </a:prstGeom>
        </p:spPr>
        <p:txBody>
          <a:bodyPr wrap="square">
            <a:spAutoFit/>
          </a:bodyPr>
          <a:lstStyle/>
          <a:p>
            <a:pPr defTabSz="1219200">
              <a:lnSpc>
                <a:spcPct val="150000"/>
              </a:lnSpc>
              <a:defRPr/>
            </a:pPr>
            <a:r>
              <a:rPr lang="zh-CN" altLang="en-US" sz="2400" b="1" dirty="0">
                <a:solidFill>
                  <a:srgbClr val="C00000"/>
                </a:solidFill>
                <a:latin typeface="微软雅黑" panose="020B0503020204020204" pitchFamily="34" charset="-122"/>
                <a:ea typeface="微软雅黑" panose="020B0503020204020204" pitchFamily="34" charset="-122"/>
              </a:rPr>
              <a:t>例</a:t>
            </a:r>
            <a:r>
              <a:rPr lang="en-US" altLang="zh-CN" sz="2400" b="1" dirty="0">
                <a:solidFill>
                  <a:srgbClr val="C00000"/>
                </a:solidFill>
                <a:latin typeface="微软雅黑" panose="020B0503020204020204" pitchFamily="34" charset="-122"/>
                <a:ea typeface="微软雅黑" panose="020B0503020204020204" pitchFamily="34" charset="-122"/>
              </a:rPr>
              <a:t>2.34  </a:t>
            </a:r>
            <a:r>
              <a:rPr lang="zh-CN" altLang="en-US" sz="2400" b="1" dirty="0">
                <a:solidFill>
                  <a:prstClr val="black"/>
                </a:solidFill>
                <a:latin typeface="微软雅黑" panose="020B0503020204020204" pitchFamily="34" charset="-122"/>
                <a:ea typeface="微软雅黑" panose="020B0503020204020204" pitchFamily="34" charset="-122"/>
              </a:rPr>
              <a:t>用演绎法证明下述论断的正确性。</a:t>
            </a:r>
            <a:endParaRPr lang="zh-CN" altLang="en-US"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defRPr/>
            </a:pP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P</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P→(Q→(R∧S)) </a:t>
            </a:r>
            <a:r>
              <a:rPr lang="en-US" altLang="en-US" sz="2400" noProof="1">
                <a:solidFill>
                  <a:prstClr val="black"/>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400" b="1" dirty="0">
                <a:solidFill>
                  <a:prstClr val="black"/>
                </a:solidFill>
                <a:latin typeface="微软雅黑" panose="020B0503020204020204" pitchFamily="34" charset="-122"/>
                <a:ea typeface="微软雅黑" panose="020B0503020204020204" pitchFamily="34" charset="-122"/>
              </a:rPr>
              <a:t>Q→S</a:t>
            </a:r>
            <a:r>
              <a:rPr lang="zh-CN" altLang="en-US" sz="2400" b="1" dirty="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defRPr/>
            </a:pP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2</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G∨H</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G→</a:t>
            </a:r>
            <a:r>
              <a:rPr lang="zh-CN" altLang="en-US" sz="2400" b="1" dirty="0">
                <a:solidFill>
                  <a:prstClr val="black"/>
                </a:solidFill>
                <a:latin typeface="微软雅黑" panose="020B0503020204020204" pitchFamily="34" charset="-122"/>
                <a:ea typeface="微软雅黑" panose="020B0503020204020204" pitchFamily="34" charset="-122"/>
              </a:rPr>
              <a:t>Ｉ，</a:t>
            </a:r>
            <a:r>
              <a:rPr lang="en-US" altLang="zh-CN" sz="2400" b="1" dirty="0">
                <a:solidFill>
                  <a:prstClr val="black"/>
                </a:solidFill>
                <a:latin typeface="微软雅黑" panose="020B0503020204020204" pitchFamily="34" charset="-122"/>
                <a:ea typeface="微软雅黑" panose="020B0503020204020204" pitchFamily="34" charset="-122"/>
              </a:rPr>
              <a:t>H→</a:t>
            </a:r>
            <a:r>
              <a:rPr lang="zh-CN" altLang="en-US" sz="2400" b="1" dirty="0">
                <a:solidFill>
                  <a:prstClr val="black"/>
                </a:solidFill>
                <a:latin typeface="微软雅黑" panose="020B0503020204020204" pitchFamily="34" charset="-122"/>
                <a:ea typeface="微软雅黑" panose="020B0503020204020204" pitchFamily="34" charset="-122"/>
              </a:rPr>
              <a:t>Ｉ </a:t>
            </a:r>
            <a:r>
              <a:rPr lang="en-US" altLang="en-US" sz="2400" noProof="1">
                <a:solidFill>
                  <a:prstClr val="black"/>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400" b="1" dirty="0">
                <a:solidFill>
                  <a:prstClr val="black"/>
                </a:solidFill>
                <a:latin typeface="微软雅黑" panose="020B0503020204020204" pitchFamily="34" charset="-122"/>
                <a:ea typeface="微软雅黑" panose="020B0503020204020204" pitchFamily="34" charset="-122"/>
              </a:rPr>
              <a:t>Ｉ</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二难推论</a:t>
            </a:r>
            <a:r>
              <a:rPr lang="en-US" altLang="zh-CN" sz="2400" b="1" dirty="0">
                <a:solidFill>
                  <a:prstClr val="black"/>
                </a:solidFill>
                <a:latin typeface="微软雅黑" panose="020B0503020204020204" pitchFamily="34" charset="-122"/>
                <a:ea typeface="微软雅黑" panose="020B0503020204020204" pitchFamily="34" charset="-122"/>
              </a:rPr>
              <a:t>I</a:t>
            </a:r>
            <a:r>
              <a:rPr lang="en-US" altLang="zh-CN" sz="2400" b="1" baseline="-25000" dirty="0">
                <a:solidFill>
                  <a:prstClr val="black"/>
                </a:solidFill>
                <a:latin typeface="微软雅黑" panose="020B0503020204020204" pitchFamily="34" charset="-122"/>
                <a:ea typeface="微软雅黑" panose="020B0503020204020204" pitchFamily="34" charset="-122"/>
              </a:rPr>
              <a:t>10</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9508">
                                            <p:txEl>
                                              <p:pRg st="0" end="0"/>
                                            </p:txEl>
                                          </p:spTgt>
                                        </p:tgtEl>
                                        <p:attrNameLst>
                                          <p:attrName>style.visibility</p:attrName>
                                        </p:attrNameLst>
                                      </p:cBhvr>
                                      <p:to>
                                        <p:strVal val="visible"/>
                                      </p:to>
                                    </p:set>
                                    <p:anim calcmode="lin" valueType="num">
                                      <p:cBhvr additive="base">
                                        <p:cTn id="7" dur="500" fill="hold"/>
                                        <p:tgtEl>
                                          <p:spTgt spid="14950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950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9508">
                                            <p:txEl>
                                              <p:pRg st="1" end="1"/>
                                            </p:txEl>
                                          </p:spTgt>
                                        </p:tgtEl>
                                        <p:attrNameLst>
                                          <p:attrName>style.visibility</p:attrName>
                                        </p:attrNameLst>
                                      </p:cBhvr>
                                      <p:to>
                                        <p:strVal val="visible"/>
                                      </p:to>
                                    </p:set>
                                    <p:anim calcmode="lin" valueType="num">
                                      <p:cBhvr additive="base">
                                        <p:cTn id="13" dur="500" fill="hold"/>
                                        <p:tgtEl>
                                          <p:spTgt spid="149508">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950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9508">
                                            <p:txEl>
                                              <p:pRg st="2" end="2"/>
                                            </p:txEl>
                                          </p:spTgt>
                                        </p:tgtEl>
                                        <p:attrNameLst>
                                          <p:attrName>style.visibility</p:attrName>
                                        </p:attrNameLst>
                                      </p:cBhvr>
                                      <p:to>
                                        <p:strVal val="visible"/>
                                      </p:to>
                                    </p:set>
                                    <p:anim calcmode="lin" valueType="num">
                                      <p:cBhvr additive="base">
                                        <p:cTn id="19" dur="500" fill="hold"/>
                                        <p:tgtEl>
                                          <p:spTgt spid="149508">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950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9508">
                                            <p:txEl>
                                              <p:pRg st="3" end="3"/>
                                            </p:txEl>
                                          </p:spTgt>
                                        </p:tgtEl>
                                        <p:attrNameLst>
                                          <p:attrName>style.visibility</p:attrName>
                                        </p:attrNameLst>
                                      </p:cBhvr>
                                      <p:to>
                                        <p:strVal val="visible"/>
                                      </p:to>
                                    </p:set>
                                    <p:anim calcmode="lin" valueType="num">
                                      <p:cBhvr additive="base">
                                        <p:cTn id="25" dur="500" fill="hold"/>
                                        <p:tgtEl>
                                          <p:spTgt spid="149508">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950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9508">
                                            <p:txEl>
                                              <p:pRg st="4" end="4"/>
                                            </p:txEl>
                                          </p:spTgt>
                                        </p:tgtEl>
                                        <p:attrNameLst>
                                          <p:attrName>style.visibility</p:attrName>
                                        </p:attrNameLst>
                                      </p:cBhvr>
                                      <p:to>
                                        <p:strVal val="visible"/>
                                      </p:to>
                                    </p:set>
                                    <p:anim calcmode="lin" valueType="num">
                                      <p:cBhvr additive="base">
                                        <p:cTn id="31" dur="500" fill="hold"/>
                                        <p:tgtEl>
                                          <p:spTgt spid="149508">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950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9508">
                                            <p:txEl>
                                              <p:pRg st="5" end="5"/>
                                            </p:txEl>
                                          </p:spTgt>
                                        </p:tgtEl>
                                        <p:attrNameLst>
                                          <p:attrName>style.visibility</p:attrName>
                                        </p:attrNameLst>
                                      </p:cBhvr>
                                      <p:to>
                                        <p:strVal val="visible"/>
                                      </p:to>
                                    </p:set>
                                    <p:anim calcmode="lin" valueType="num">
                                      <p:cBhvr additive="base">
                                        <p:cTn id="37" dur="500" fill="hold"/>
                                        <p:tgtEl>
                                          <p:spTgt spid="149508">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950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9508">
                                            <p:txEl>
                                              <p:pRg st="6" end="6"/>
                                            </p:txEl>
                                          </p:spTgt>
                                        </p:tgtEl>
                                        <p:attrNameLst>
                                          <p:attrName>style.visibility</p:attrName>
                                        </p:attrNameLst>
                                      </p:cBhvr>
                                      <p:to>
                                        <p:strVal val="visible"/>
                                      </p:to>
                                    </p:set>
                                    <p:anim calcmode="lin" valueType="num">
                                      <p:cBhvr additive="base">
                                        <p:cTn id="43" dur="500" fill="hold"/>
                                        <p:tgtEl>
                                          <p:spTgt spid="149508">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950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49508">
                                            <p:txEl>
                                              <p:pRg st="7" end="7"/>
                                            </p:txEl>
                                          </p:spTgt>
                                        </p:tgtEl>
                                        <p:attrNameLst>
                                          <p:attrName>style.visibility</p:attrName>
                                        </p:attrNameLst>
                                      </p:cBhvr>
                                      <p:to>
                                        <p:strVal val="visible"/>
                                      </p:to>
                                    </p:set>
                                    <p:anim calcmode="lin" valueType="num">
                                      <p:cBhvr additive="base">
                                        <p:cTn id="49" dur="500" fill="hold"/>
                                        <p:tgtEl>
                                          <p:spTgt spid="149508">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9508">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8" grpId="0" autoUpdateAnimBg="0" build="p"/>
    </p:bldLst>
  </p:timing>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9267" name="Rectangle 2"/>
          <p:cNvSpPr>
            <a:spLocks noGrp="1" noChangeArrowheads="1"/>
          </p:cNvSpPr>
          <p:nvPr>
            <p:ph type="title" idx="4294967295"/>
          </p:nvPr>
        </p:nvSpPr>
        <p:spPr>
          <a:xfrm>
            <a:off x="842896" y="102381"/>
            <a:ext cx="8064034" cy="923872"/>
          </a:xfrm>
        </p:spPr>
        <p:txBody>
          <a:bodyPr/>
          <a:lstStyle/>
          <a:p>
            <a:r>
              <a:rPr lang="zh-CN" altLang="en-US" dirty="0">
                <a:solidFill>
                  <a:prstClr val="white"/>
                </a:solidFill>
              </a:rPr>
              <a:t>例</a:t>
            </a:r>
            <a:r>
              <a:rPr lang="en-US" altLang="zh-CN" dirty="0">
                <a:solidFill>
                  <a:prstClr val="white"/>
                </a:solidFill>
              </a:rPr>
              <a:t>2.34</a:t>
            </a:r>
            <a:r>
              <a:rPr lang="zh-CN" altLang="en-US" dirty="0">
                <a:solidFill>
                  <a:prstClr val="white"/>
                </a:solidFill>
              </a:rPr>
              <a:t>（续）</a:t>
            </a:r>
            <a:r>
              <a:rPr lang="en-US" altLang="zh-CN" dirty="0">
                <a:solidFill>
                  <a:prstClr val="white"/>
                </a:solidFill>
              </a:rPr>
              <a:t> </a:t>
            </a:r>
            <a:endParaRPr lang="en-US" altLang="zh-CN" dirty="0"/>
          </a:p>
        </p:txBody>
      </p:sp>
      <p:sp>
        <p:nvSpPr>
          <p:cNvPr id="11" name="Rectangle 3"/>
          <p:cNvSpPr txBox="1">
            <a:spLocks noChangeArrowheads="1"/>
          </p:cNvSpPr>
          <p:nvPr/>
        </p:nvSpPr>
        <p:spPr>
          <a:xfrm>
            <a:off x="708367" y="1533152"/>
            <a:ext cx="6876166" cy="5559907"/>
          </a:xfrm>
          <a:prstGeom prst="rect">
            <a:avLst/>
          </a:prstGeom>
        </p:spPr>
        <p:txBody>
          <a:bodyPr vert="horz" lIns="121882" tIns="60940" rIns="121882" bIns="60940" rtlCol="0">
            <a:noAutofit/>
          </a:bodyPr>
          <a:lstStyle>
            <a:lvl1pPr marL="457200" indent="-457200" algn="l" defTabSz="1219835" rtl="0" eaLnBrk="1" latinLnBrk="0" hangingPunct="1">
              <a:lnSpc>
                <a:spcPct val="150000"/>
              </a:lnSpc>
              <a:spcBef>
                <a:spcPts val="0"/>
              </a:spcBef>
              <a:buSzPct val="80000"/>
              <a:buFont typeface="Wingdings" panose="05000000000000000000" pitchFamily="2" charset="2"/>
              <a:buChar char="l"/>
              <a:defRPr sz="2400" b="1" kern="1200">
                <a:solidFill>
                  <a:schemeClr val="tx1"/>
                </a:solidFill>
                <a:latin typeface="+mn-ea"/>
                <a:ea typeface="+mn-ea"/>
                <a:cs typeface="+mn-cs"/>
              </a:defRPr>
            </a:lvl1pPr>
            <a:lvl2pPr marL="991235" indent="-381000" algn="l" defTabSz="1219835" rtl="0" eaLnBrk="1" latinLnBrk="0" hangingPunct="1">
              <a:lnSpc>
                <a:spcPct val="150000"/>
              </a:lnSpc>
              <a:spcBef>
                <a:spcPct val="20000"/>
              </a:spcBef>
              <a:buFont typeface="Arial" panose="020B0604020202020204" pitchFamily="34" charset="0"/>
              <a:buChar char="–"/>
              <a:defRPr sz="2400" b="1"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3pPr>
            <a:lvl4pPr marL="2134235"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4pPr>
            <a:lvl5pPr marL="2744470"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defTabSz="1219200">
              <a:spcBef>
                <a:spcPct val="0"/>
              </a:spcBef>
              <a:buNone/>
              <a:defRPr/>
            </a:pPr>
            <a:r>
              <a:rPr lang="zh-CN" altLang="en-US" sz="2400" dirty="0">
                <a:solidFill>
                  <a:srgbClr val="C00000"/>
                </a:solidFill>
                <a:latin typeface="微软雅黑" panose="020B0503020204020204" pitchFamily="34" charset="-122"/>
                <a:ea typeface="微软雅黑" panose="020B0503020204020204" pitchFamily="34" charset="-122"/>
              </a:rPr>
              <a:t>证明 </a:t>
            </a:r>
            <a:r>
              <a:rPr lang="en-US" altLang="zh-CN" sz="2400" dirty="0">
                <a:solidFill>
                  <a:srgbClr val="C00000"/>
                </a:solidFill>
                <a:latin typeface="微软雅黑" panose="020B0503020204020204" pitchFamily="34" charset="-122"/>
                <a:ea typeface="微软雅黑" panose="020B0503020204020204" pitchFamily="34" charset="-122"/>
              </a:rPr>
              <a:t> </a:t>
            </a:r>
            <a:r>
              <a:rPr lang="en-US" altLang="zh-CN" sz="2400" dirty="0">
                <a:solidFill>
                  <a:prstClr val="black"/>
                </a:solidFill>
                <a:latin typeface="微软雅黑" panose="020B0503020204020204" pitchFamily="34" charset="-122"/>
                <a:ea typeface="微软雅黑" panose="020B0503020204020204" pitchFamily="34" charset="-122"/>
              </a:rPr>
              <a:t>① G∨H                         P</a:t>
            </a:r>
            <a:endParaRPr lang="en-US" altLang="zh-CN" sz="2400" dirty="0">
              <a:solidFill>
                <a:prstClr val="black"/>
              </a:solidFill>
              <a:latin typeface="微软雅黑" panose="020B0503020204020204" pitchFamily="34" charset="-122"/>
              <a:ea typeface="微软雅黑" panose="020B0503020204020204" pitchFamily="34" charset="-122"/>
            </a:endParaRPr>
          </a:p>
          <a:p>
            <a:pPr marL="0" indent="0" defTabSz="1219200">
              <a:spcBef>
                <a:spcPct val="0"/>
              </a:spcBef>
              <a:buNone/>
              <a:defRPr/>
            </a:pPr>
            <a:r>
              <a:rPr lang="en-US" altLang="zh-CN" sz="2400" dirty="0">
                <a:solidFill>
                  <a:prstClr val="black"/>
                </a:solidFill>
                <a:latin typeface="微软雅黑" panose="020B0503020204020204" pitchFamily="34" charset="-122"/>
                <a:ea typeface="微软雅黑" panose="020B0503020204020204" pitchFamily="34" charset="-122"/>
              </a:rPr>
              <a:t>         ② ¬G→H                     T</a:t>
            </a:r>
            <a:r>
              <a:rPr lang="zh-CN" altLang="en-US" sz="2400" dirty="0">
                <a:solidFill>
                  <a:prstClr val="black"/>
                </a:solidFill>
                <a:latin typeface="微软雅黑" panose="020B0503020204020204" pitchFamily="34" charset="-122"/>
                <a:ea typeface="微软雅黑" panose="020B0503020204020204" pitchFamily="34" charset="-122"/>
              </a:rPr>
              <a:t>，①，</a:t>
            </a:r>
            <a:r>
              <a:rPr lang="en-US" altLang="zh-CN" sz="2400" dirty="0">
                <a:solidFill>
                  <a:prstClr val="black"/>
                </a:solidFill>
                <a:latin typeface="微软雅黑" panose="020B0503020204020204" pitchFamily="34" charset="-122"/>
                <a:ea typeface="微软雅黑" panose="020B0503020204020204" pitchFamily="34" charset="-122"/>
              </a:rPr>
              <a:t>E</a:t>
            </a:r>
            <a:endParaRPr lang="en-US" altLang="zh-CN" sz="2400" dirty="0">
              <a:solidFill>
                <a:prstClr val="black"/>
              </a:solidFill>
              <a:latin typeface="微软雅黑" panose="020B0503020204020204" pitchFamily="34" charset="-122"/>
              <a:ea typeface="微软雅黑" panose="020B0503020204020204" pitchFamily="34" charset="-122"/>
            </a:endParaRPr>
          </a:p>
          <a:p>
            <a:pPr marL="0" indent="0" defTabSz="1219200">
              <a:spcBef>
                <a:spcPct val="0"/>
              </a:spcBef>
              <a:buNone/>
              <a:defRPr/>
            </a:pPr>
            <a:r>
              <a:rPr lang="en-US" altLang="zh-CN" sz="2400" dirty="0">
                <a:solidFill>
                  <a:prstClr val="black"/>
                </a:solidFill>
                <a:latin typeface="微软雅黑" panose="020B0503020204020204" pitchFamily="34" charset="-122"/>
                <a:ea typeface="微软雅黑" panose="020B0503020204020204" pitchFamily="34" charset="-122"/>
              </a:rPr>
              <a:t>         ③ H→</a:t>
            </a:r>
            <a:r>
              <a:rPr lang="zh-CN" altLang="en-US" sz="2400" dirty="0">
                <a:solidFill>
                  <a:prstClr val="black"/>
                </a:solidFill>
                <a:latin typeface="微软雅黑" panose="020B0503020204020204" pitchFamily="34" charset="-122"/>
                <a:ea typeface="微软雅黑" panose="020B0503020204020204" pitchFamily="34" charset="-122"/>
              </a:rPr>
              <a:t>Ｉ                       </a:t>
            </a:r>
            <a:r>
              <a:rPr lang="en-US" altLang="zh-CN" sz="2400" dirty="0">
                <a:solidFill>
                  <a:prstClr val="black"/>
                </a:solidFill>
                <a:latin typeface="微软雅黑" panose="020B0503020204020204" pitchFamily="34" charset="-122"/>
                <a:ea typeface="微软雅黑" panose="020B0503020204020204" pitchFamily="34" charset="-122"/>
              </a:rPr>
              <a:t>P</a:t>
            </a:r>
            <a:endParaRPr lang="en-US" altLang="zh-CN" sz="2400" dirty="0">
              <a:solidFill>
                <a:prstClr val="black"/>
              </a:solidFill>
              <a:latin typeface="微软雅黑" panose="020B0503020204020204" pitchFamily="34" charset="-122"/>
              <a:ea typeface="微软雅黑" panose="020B0503020204020204" pitchFamily="34" charset="-122"/>
            </a:endParaRPr>
          </a:p>
          <a:p>
            <a:pPr marL="0" indent="0" defTabSz="1219200">
              <a:spcBef>
                <a:spcPct val="0"/>
              </a:spcBef>
              <a:buNone/>
              <a:defRPr/>
            </a:pPr>
            <a:r>
              <a:rPr lang="en-US" altLang="zh-CN" sz="2400" dirty="0">
                <a:solidFill>
                  <a:prstClr val="black"/>
                </a:solidFill>
                <a:latin typeface="微软雅黑" panose="020B0503020204020204" pitchFamily="34" charset="-122"/>
                <a:ea typeface="微软雅黑" panose="020B0503020204020204" pitchFamily="34" charset="-122"/>
              </a:rPr>
              <a:t>         ④¬G→</a:t>
            </a:r>
            <a:r>
              <a:rPr lang="zh-CN" altLang="en-US" sz="2400" dirty="0">
                <a:solidFill>
                  <a:prstClr val="black"/>
                </a:solidFill>
                <a:latin typeface="微软雅黑" panose="020B0503020204020204" pitchFamily="34" charset="-122"/>
                <a:ea typeface="微软雅黑" panose="020B0503020204020204" pitchFamily="34" charset="-122"/>
              </a:rPr>
              <a:t>Ｉ</a:t>
            </a:r>
            <a:r>
              <a:rPr lang="en-US" altLang="zh-CN" sz="2400" dirty="0">
                <a:solidFill>
                  <a:prstClr val="black"/>
                </a:solidFill>
                <a:latin typeface="微软雅黑" panose="020B0503020204020204" pitchFamily="34" charset="-122"/>
                <a:ea typeface="微软雅黑" panose="020B0503020204020204" pitchFamily="34" charset="-122"/>
              </a:rPr>
              <a:t>	                   T</a:t>
            </a:r>
            <a:r>
              <a:rPr lang="zh-CN" altLang="en-US" sz="2400" dirty="0">
                <a:solidFill>
                  <a:prstClr val="black"/>
                </a:solidFill>
                <a:latin typeface="微软雅黑" panose="020B0503020204020204" pitchFamily="34" charset="-122"/>
                <a:ea typeface="微软雅黑" panose="020B0503020204020204" pitchFamily="34" charset="-122"/>
              </a:rPr>
              <a:t>，②，③，</a:t>
            </a:r>
            <a:r>
              <a:rPr lang="en-US" altLang="zh-CN" sz="2400" dirty="0">
                <a:solidFill>
                  <a:prstClr val="black"/>
                </a:solidFill>
                <a:latin typeface="微软雅黑" panose="020B0503020204020204" pitchFamily="34" charset="-122"/>
                <a:ea typeface="微软雅黑" panose="020B0503020204020204" pitchFamily="34" charset="-122"/>
              </a:rPr>
              <a:t>I</a:t>
            </a:r>
            <a:endParaRPr lang="en-US" altLang="zh-CN" sz="2400" dirty="0">
              <a:solidFill>
                <a:prstClr val="black"/>
              </a:solidFill>
              <a:latin typeface="微软雅黑" panose="020B0503020204020204" pitchFamily="34" charset="-122"/>
              <a:ea typeface="微软雅黑" panose="020B0503020204020204" pitchFamily="34" charset="-122"/>
            </a:endParaRPr>
          </a:p>
          <a:p>
            <a:pPr marL="0" indent="0" defTabSz="1219200">
              <a:spcBef>
                <a:spcPct val="0"/>
              </a:spcBef>
              <a:buNone/>
              <a:defRPr/>
            </a:pPr>
            <a:r>
              <a:rPr lang="en-US" altLang="zh-CN" sz="2400" dirty="0">
                <a:solidFill>
                  <a:prstClr val="black"/>
                </a:solidFill>
                <a:latin typeface="微软雅黑" panose="020B0503020204020204" pitchFamily="34" charset="-122"/>
                <a:ea typeface="微软雅黑" panose="020B0503020204020204" pitchFamily="34" charset="-122"/>
              </a:rPr>
              <a:t>         ⑤ G→</a:t>
            </a:r>
            <a:r>
              <a:rPr lang="zh-CN" altLang="en-US" sz="2400" dirty="0">
                <a:solidFill>
                  <a:prstClr val="black"/>
                </a:solidFill>
                <a:latin typeface="微软雅黑" panose="020B0503020204020204" pitchFamily="34" charset="-122"/>
                <a:ea typeface="微软雅黑" panose="020B0503020204020204" pitchFamily="34" charset="-122"/>
              </a:rPr>
              <a:t>Ｉ      	      </a:t>
            </a:r>
            <a:r>
              <a:rPr lang="en-US" altLang="zh-CN" sz="2400" dirty="0">
                <a:solidFill>
                  <a:prstClr val="black"/>
                </a:solidFill>
                <a:latin typeface="微软雅黑" panose="020B0503020204020204" pitchFamily="34" charset="-122"/>
                <a:ea typeface="微软雅黑" panose="020B0503020204020204" pitchFamily="34" charset="-122"/>
              </a:rPr>
              <a:t>P</a:t>
            </a:r>
            <a:endParaRPr lang="en-US" altLang="zh-CN" sz="2400" dirty="0">
              <a:solidFill>
                <a:prstClr val="black"/>
              </a:solidFill>
              <a:latin typeface="微软雅黑" panose="020B0503020204020204" pitchFamily="34" charset="-122"/>
              <a:ea typeface="微软雅黑" panose="020B0503020204020204" pitchFamily="34" charset="-122"/>
            </a:endParaRPr>
          </a:p>
          <a:p>
            <a:pPr marL="0" indent="0" defTabSz="1219200">
              <a:spcBef>
                <a:spcPct val="0"/>
              </a:spcBef>
              <a:buNone/>
              <a:defRPr/>
            </a:pPr>
            <a:r>
              <a:rPr lang="en-US" altLang="zh-CN" sz="2400" dirty="0">
                <a:solidFill>
                  <a:prstClr val="black"/>
                </a:solidFill>
                <a:latin typeface="微软雅黑" panose="020B0503020204020204" pitchFamily="34" charset="-122"/>
                <a:ea typeface="微软雅黑" panose="020B0503020204020204" pitchFamily="34" charset="-122"/>
              </a:rPr>
              <a:t>         ⑥(¬G→</a:t>
            </a:r>
            <a:r>
              <a:rPr lang="zh-CN" altLang="en-US" sz="2400" dirty="0">
                <a:solidFill>
                  <a:prstClr val="black"/>
                </a:solidFill>
                <a:latin typeface="微软雅黑" panose="020B0503020204020204" pitchFamily="34" charset="-122"/>
                <a:ea typeface="微软雅黑" panose="020B0503020204020204" pitchFamily="34" charset="-122"/>
              </a:rPr>
              <a:t>Ｉ</a:t>
            </a:r>
            <a:r>
              <a:rPr lang="en-US" altLang="zh-CN" sz="2400" dirty="0">
                <a:solidFill>
                  <a:prstClr val="black"/>
                </a:solidFill>
                <a:latin typeface="微软雅黑" panose="020B0503020204020204" pitchFamily="34" charset="-122"/>
                <a:ea typeface="微软雅黑" panose="020B0503020204020204" pitchFamily="34" charset="-122"/>
              </a:rPr>
              <a:t>)∧(G→</a:t>
            </a:r>
            <a:r>
              <a:rPr lang="zh-CN" altLang="en-US" sz="2400" dirty="0">
                <a:solidFill>
                  <a:prstClr val="black"/>
                </a:solidFill>
                <a:latin typeface="微软雅黑" panose="020B0503020204020204" pitchFamily="34" charset="-122"/>
                <a:ea typeface="微软雅黑" panose="020B0503020204020204" pitchFamily="34" charset="-122"/>
              </a:rPr>
              <a:t>Ｉ</a:t>
            </a:r>
            <a:r>
              <a:rPr lang="en-US" altLang="zh-CN" sz="2400" dirty="0">
                <a:solidFill>
                  <a:prstClr val="black"/>
                </a:solidFill>
                <a:latin typeface="微软雅黑" panose="020B0503020204020204" pitchFamily="34" charset="-122"/>
                <a:ea typeface="微软雅黑" panose="020B0503020204020204" pitchFamily="34" charset="-122"/>
              </a:rPr>
              <a:t>)     T</a:t>
            </a:r>
            <a:r>
              <a:rPr lang="zh-CN" altLang="en-US" sz="2400" dirty="0">
                <a:solidFill>
                  <a:prstClr val="black"/>
                </a:solidFill>
                <a:latin typeface="微软雅黑" panose="020B0503020204020204" pitchFamily="34" charset="-122"/>
                <a:ea typeface="微软雅黑" panose="020B0503020204020204" pitchFamily="34" charset="-122"/>
              </a:rPr>
              <a:t>，④，⑤，</a:t>
            </a:r>
            <a:r>
              <a:rPr lang="en-US" altLang="zh-CN" sz="2400" dirty="0">
                <a:solidFill>
                  <a:prstClr val="black"/>
                </a:solidFill>
                <a:latin typeface="微软雅黑" panose="020B0503020204020204" pitchFamily="34" charset="-122"/>
                <a:ea typeface="微软雅黑" panose="020B0503020204020204" pitchFamily="34" charset="-122"/>
              </a:rPr>
              <a:t>I</a:t>
            </a:r>
            <a:endParaRPr lang="en-US" altLang="zh-CN" sz="2400" dirty="0">
              <a:solidFill>
                <a:prstClr val="black"/>
              </a:solidFill>
              <a:latin typeface="微软雅黑" panose="020B0503020204020204" pitchFamily="34" charset="-122"/>
              <a:ea typeface="微软雅黑" panose="020B0503020204020204" pitchFamily="34" charset="-122"/>
            </a:endParaRPr>
          </a:p>
          <a:p>
            <a:pPr marL="0" indent="0" defTabSz="1219200">
              <a:spcBef>
                <a:spcPct val="0"/>
              </a:spcBef>
              <a:buNone/>
              <a:defRPr/>
            </a:pPr>
            <a:r>
              <a:rPr lang="en-US" altLang="zh-CN" sz="2400" dirty="0">
                <a:solidFill>
                  <a:prstClr val="black"/>
                </a:solidFill>
                <a:latin typeface="微软雅黑" panose="020B0503020204020204" pitchFamily="34" charset="-122"/>
                <a:ea typeface="微软雅黑" panose="020B0503020204020204" pitchFamily="34" charset="-122"/>
              </a:rPr>
              <a:t>         ⑦(G∨</a:t>
            </a:r>
            <a:r>
              <a:rPr lang="zh-CN" altLang="en-US" sz="2400" dirty="0">
                <a:solidFill>
                  <a:prstClr val="black"/>
                </a:solidFill>
                <a:latin typeface="微软雅黑" panose="020B0503020204020204" pitchFamily="34" charset="-122"/>
                <a:ea typeface="微软雅黑" panose="020B0503020204020204" pitchFamily="34" charset="-122"/>
              </a:rPr>
              <a:t>Ｉ</a:t>
            </a:r>
            <a:r>
              <a:rPr lang="en-US" altLang="zh-CN" sz="2400" dirty="0">
                <a:solidFill>
                  <a:prstClr val="black"/>
                </a:solidFill>
                <a:latin typeface="微软雅黑" panose="020B0503020204020204" pitchFamily="34" charset="-122"/>
                <a:ea typeface="微软雅黑" panose="020B0503020204020204" pitchFamily="34" charset="-122"/>
              </a:rPr>
              <a:t>)∧(¬G∨</a:t>
            </a:r>
            <a:r>
              <a:rPr lang="zh-CN" altLang="en-US" sz="2400" dirty="0">
                <a:solidFill>
                  <a:prstClr val="black"/>
                </a:solidFill>
                <a:latin typeface="微软雅黑" panose="020B0503020204020204" pitchFamily="34" charset="-122"/>
                <a:ea typeface="微软雅黑" panose="020B0503020204020204" pitchFamily="34" charset="-122"/>
              </a:rPr>
              <a:t>Ｉ</a:t>
            </a:r>
            <a:r>
              <a:rPr lang="en-US" altLang="zh-CN" sz="2400" dirty="0">
                <a:solidFill>
                  <a:prstClr val="black"/>
                </a:solidFill>
                <a:latin typeface="微软雅黑" panose="020B0503020204020204" pitchFamily="34" charset="-122"/>
                <a:ea typeface="微软雅黑" panose="020B0503020204020204" pitchFamily="34" charset="-122"/>
              </a:rPr>
              <a:t>)       T</a:t>
            </a:r>
            <a:r>
              <a:rPr lang="zh-CN" altLang="en-US" sz="2400" dirty="0">
                <a:solidFill>
                  <a:prstClr val="black"/>
                </a:solidFill>
                <a:latin typeface="微软雅黑" panose="020B0503020204020204" pitchFamily="34" charset="-122"/>
                <a:ea typeface="微软雅黑" panose="020B0503020204020204" pitchFamily="34" charset="-122"/>
              </a:rPr>
              <a:t>，⑥，</a:t>
            </a:r>
            <a:r>
              <a:rPr lang="en-US" altLang="zh-CN" sz="2400" dirty="0">
                <a:solidFill>
                  <a:prstClr val="black"/>
                </a:solidFill>
                <a:latin typeface="微软雅黑" panose="020B0503020204020204" pitchFamily="34" charset="-122"/>
                <a:ea typeface="微软雅黑" panose="020B0503020204020204" pitchFamily="34" charset="-122"/>
              </a:rPr>
              <a:t>E</a:t>
            </a:r>
            <a:endParaRPr lang="en-US" altLang="zh-CN" sz="2400" dirty="0">
              <a:solidFill>
                <a:prstClr val="black"/>
              </a:solidFill>
              <a:latin typeface="微软雅黑" panose="020B0503020204020204" pitchFamily="34" charset="-122"/>
              <a:ea typeface="微软雅黑" panose="020B0503020204020204" pitchFamily="34" charset="-122"/>
            </a:endParaRPr>
          </a:p>
          <a:p>
            <a:pPr marL="0" indent="0" defTabSz="1219200">
              <a:spcBef>
                <a:spcPct val="0"/>
              </a:spcBef>
              <a:buNone/>
              <a:defRPr/>
            </a:pPr>
            <a:r>
              <a:rPr lang="en-US" altLang="zh-CN" sz="2400" dirty="0">
                <a:solidFill>
                  <a:prstClr val="black"/>
                </a:solidFill>
                <a:latin typeface="微软雅黑" panose="020B0503020204020204" pitchFamily="34" charset="-122"/>
                <a:ea typeface="微软雅黑" panose="020B0503020204020204" pitchFamily="34" charset="-122"/>
              </a:rPr>
              <a:t>         ⑧(G∧¬G)∨</a:t>
            </a:r>
            <a:r>
              <a:rPr lang="zh-CN" altLang="en-US" sz="2400" dirty="0">
                <a:solidFill>
                  <a:prstClr val="black"/>
                </a:solidFill>
                <a:latin typeface="微软雅黑" panose="020B0503020204020204" pitchFamily="34" charset="-122"/>
                <a:ea typeface="微软雅黑" panose="020B0503020204020204" pitchFamily="34" charset="-122"/>
              </a:rPr>
              <a:t>Ｉ                </a:t>
            </a:r>
            <a:r>
              <a:rPr lang="en-US" altLang="zh-CN" sz="2400" dirty="0">
                <a:solidFill>
                  <a:prstClr val="black"/>
                </a:solidFill>
                <a:latin typeface="微软雅黑" panose="020B0503020204020204" pitchFamily="34" charset="-122"/>
                <a:ea typeface="微软雅黑" panose="020B0503020204020204" pitchFamily="34" charset="-122"/>
              </a:rPr>
              <a:t>T</a:t>
            </a:r>
            <a:r>
              <a:rPr lang="zh-CN" altLang="en-US" sz="2400" dirty="0">
                <a:solidFill>
                  <a:prstClr val="black"/>
                </a:solidFill>
                <a:latin typeface="微软雅黑" panose="020B0503020204020204" pitchFamily="34" charset="-122"/>
                <a:ea typeface="微软雅黑" panose="020B0503020204020204" pitchFamily="34" charset="-122"/>
              </a:rPr>
              <a:t>，⑦，</a:t>
            </a:r>
            <a:r>
              <a:rPr lang="en-US" altLang="zh-CN" sz="2400" dirty="0">
                <a:solidFill>
                  <a:prstClr val="black"/>
                </a:solidFill>
                <a:latin typeface="微软雅黑" panose="020B0503020204020204" pitchFamily="34" charset="-122"/>
                <a:ea typeface="微软雅黑" panose="020B0503020204020204" pitchFamily="34" charset="-122"/>
              </a:rPr>
              <a:t>E</a:t>
            </a:r>
            <a:endParaRPr lang="en-US" altLang="zh-CN" sz="2400" dirty="0">
              <a:solidFill>
                <a:prstClr val="black"/>
              </a:solidFill>
              <a:latin typeface="微软雅黑" panose="020B0503020204020204" pitchFamily="34" charset="-122"/>
              <a:ea typeface="微软雅黑" panose="020B0503020204020204" pitchFamily="34" charset="-122"/>
            </a:endParaRPr>
          </a:p>
          <a:p>
            <a:pPr marL="0" indent="0" defTabSz="1219200">
              <a:spcBef>
                <a:spcPct val="0"/>
              </a:spcBef>
              <a:buNone/>
              <a:defRPr/>
            </a:pPr>
            <a:r>
              <a:rPr lang="en-US" altLang="zh-CN" sz="2400" dirty="0">
                <a:solidFill>
                  <a:prstClr val="black"/>
                </a:solidFill>
                <a:latin typeface="微软雅黑" panose="020B0503020204020204" pitchFamily="34" charset="-122"/>
                <a:ea typeface="微软雅黑" panose="020B0503020204020204" pitchFamily="34" charset="-122"/>
              </a:rPr>
              <a:t>         ⑨ </a:t>
            </a:r>
            <a:r>
              <a:rPr lang="zh-CN" altLang="en-US" sz="2400" dirty="0">
                <a:solidFill>
                  <a:prstClr val="black"/>
                </a:solidFill>
                <a:latin typeface="微软雅黑" panose="020B0503020204020204" pitchFamily="34" charset="-122"/>
                <a:ea typeface="微软雅黑" panose="020B0503020204020204" pitchFamily="34" charset="-122"/>
              </a:rPr>
              <a:t>Ｉ                              </a:t>
            </a:r>
            <a:r>
              <a:rPr lang="en-US" altLang="zh-CN" sz="2400" dirty="0">
                <a:solidFill>
                  <a:prstClr val="black"/>
                </a:solidFill>
                <a:latin typeface="微软雅黑" panose="020B0503020204020204" pitchFamily="34" charset="-122"/>
                <a:ea typeface="微软雅黑" panose="020B0503020204020204" pitchFamily="34" charset="-122"/>
              </a:rPr>
              <a:t>T</a:t>
            </a:r>
            <a:r>
              <a:rPr lang="zh-CN" altLang="en-US" sz="2400" dirty="0">
                <a:solidFill>
                  <a:prstClr val="black"/>
                </a:solidFill>
                <a:latin typeface="微软雅黑" panose="020B0503020204020204" pitchFamily="34" charset="-122"/>
                <a:ea typeface="微软雅黑" panose="020B0503020204020204" pitchFamily="34" charset="-122"/>
              </a:rPr>
              <a:t>，⑧，</a:t>
            </a:r>
            <a:r>
              <a:rPr lang="en-US" altLang="zh-CN" sz="2400" dirty="0">
                <a:solidFill>
                  <a:prstClr val="black"/>
                </a:solidFill>
                <a:latin typeface="微软雅黑" panose="020B0503020204020204" pitchFamily="34" charset="-122"/>
                <a:ea typeface="微软雅黑" panose="020B0503020204020204" pitchFamily="34" charset="-122"/>
              </a:rPr>
              <a:t>E</a:t>
            </a:r>
            <a:endParaRPr lang="en-US" altLang="zh-CN" sz="2400" dirty="0">
              <a:solidFill>
                <a:prstClr val="black"/>
              </a:solidFill>
              <a:latin typeface="微软雅黑" panose="020B0503020204020204" pitchFamily="34" charset="-122"/>
              <a:ea typeface="微软雅黑" panose="020B0503020204020204" pitchFamily="34" charset="-122"/>
            </a:endParaRPr>
          </a:p>
        </p:txBody>
      </p:sp>
      <p:sp>
        <p:nvSpPr>
          <p:cNvPr id="6" name="矩形 5"/>
          <p:cNvSpPr/>
          <p:nvPr/>
        </p:nvSpPr>
        <p:spPr>
          <a:xfrm>
            <a:off x="19591" y="915921"/>
            <a:ext cx="11350517" cy="579542"/>
          </a:xfrm>
          <a:prstGeom prst="rect">
            <a:avLst/>
          </a:prstGeom>
        </p:spPr>
        <p:txBody>
          <a:bodyPr wrap="square">
            <a:spAutoFit/>
          </a:bodyPr>
          <a:lstStyle/>
          <a:p>
            <a:pPr defTabSz="1219200">
              <a:lnSpc>
                <a:spcPct val="150000"/>
              </a:lnSpc>
              <a:defRPr/>
            </a:pP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2</a:t>
            </a:r>
            <a:r>
              <a:rPr lang="zh-CN" altLang="en-US" sz="2400" b="1" dirty="0">
                <a:solidFill>
                  <a:prstClr val="black"/>
                </a:solidFill>
                <a:latin typeface="微软雅黑" panose="020B0503020204020204" pitchFamily="34" charset="-122"/>
                <a:ea typeface="微软雅黑" panose="020B0503020204020204" pitchFamily="34" charset="-122"/>
              </a:rPr>
              <a:t>）证明：</a:t>
            </a:r>
            <a:r>
              <a:rPr lang="en-US" altLang="zh-CN" sz="2400" b="1" dirty="0">
                <a:solidFill>
                  <a:prstClr val="black"/>
                </a:solidFill>
                <a:latin typeface="微软雅黑" panose="020B0503020204020204" pitchFamily="34" charset="-122"/>
                <a:ea typeface="微软雅黑" panose="020B0503020204020204" pitchFamily="34" charset="-122"/>
              </a:rPr>
              <a:t>G∨H</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G→</a:t>
            </a:r>
            <a:r>
              <a:rPr lang="zh-CN" altLang="en-US" sz="2400" b="1" dirty="0">
                <a:solidFill>
                  <a:prstClr val="black"/>
                </a:solidFill>
                <a:latin typeface="微软雅黑" panose="020B0503020204020204" pitchFamily="34" charset="-122"/>
                <a:ea typeface="微软雅黑" panose="020B0503020204020204" pitchFamily="34" charset="-122"/>
              </a:rPr>
              <a:t>Ｉ，</a:t>
            </a:r>
            <a:r>
              <a:rPr lang="en-US" altLang="zh-CN" sz="2400" b="1" dirty="0">
                <a:solidFill>
                  <a:prstClr val="black"/>
                </a:solidFill>
                <a:latin typeface="微软雅黑" panose="020B0503020204020204" pitchFamily="34" charset="-122"/>
                <a:ea typeface="微软雅黑" panose="020B0503020204020204" pitchFamily="34" charset="-122"/>
              </a:rPr>
              <a:t>H→</a:t>
            </a:r>
            <a:r>
              <a:rPr lang="zh-CN" altLang="en-US" sz="2400" b="1" dirty="0">
                <a:solidFill>
                  <a:prstClr val="black"/>
                </a:solidFill>
                <a:latin typeface="微软雅黑" panose="020B0503020204020204" pitchFamily="34" charset="-122"/>
                <a:ea typeface="微软雅黑" panose="020B0503020204020204" pitchFamily="34" charset="-122"/>
              </a:rPr>
              <a:t>Ｉ </a:t>
            </a:r>
            <a:r>
              <a:rPr lang="en-US" altLang="en-US" sz="2400" noProof="1">
                <a:solidFill>
                  <a:prstClr val="black"/>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400" b="1" dirty="0">
                <a:solidFill>
                  <a:prstClr val="black"/>
                </a:solidFill>
                <a:latin typeface="微软雅黑" panose="020B0503020204020204" pitchFamily="34" charset="-122"/>
                <a:ea typeface="微软雅黑" panose="020B0503020204020204" pitchFamily="34" charset="-122"/>
              </a:rPr>
              <a:t>Ｉ</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二难推论</a:t>
            </a:r>
            <a:r>
              <a:rPr lang="en-US" altLang="zh-CN" sz="2400" b="1" dirty="0">
                <a:solidFill>
                  <a:prstClr val="black"/>
                </a:solidFill>
                <a:latin typeface="微软雅黑" panose="020B0503020204020204" pitchFamily="34" charset="-122"/>
                <a:ea typeface="微软雅黑" panose="020B0503020204020204" pitchFamily="34" charset="-122"/>
              </a:rPr>
              <a:t>I</a:t>
            </a:r>
            <a:r>
              <a:rPr lang="en-US" altLang="zh-CN" sz="2400" b="1" baseline="-25000" dirty="0">
                <a:solidFill>
                  <a:prstClr val="black"/>
                </a:solidFill>
                <a:latin typeface="微软雅黑" panose="020B0503020204020204" pitchFamily="34" charset="-122"/>
                <a:ea typeface="微软雅黑" panose="020B0503020204020204" pitchFamily="34" charset="-122"/>
              </a:rPr>
              <a:t>10</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7" name="爆炸形: 8 pt  6"/>
          <p:cNvSpPr/>
          <p:nvPr/>
        </p:nvSpPr>
        <p:spPr>
          <a:xfrm>
            <a:off x="6480065" y="2561955"/>
            <a:ext cx="4705207" cy="18591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noAutofit/>
          </a:bodyPr>
          <a:lstStyle/>
          <a:p>
            <a:pPr algn="ctr" defTabSz="1219200">
              <a:defRPr/>
            </a:pPr>
            <a:r>
              <a:rPr lang="zh-CN" altLang="en-US" sz="2400" b="1" dirty="0">
                <a:solidFill>
                  <a:prstClr val="white"/>
                </a:solidFill>
                <a:latin typeface="微软雅黑" panose="020B0503020204020204" pitchFamily="34" charset="-122"/>
                <a:ea typeface="微软雅黑" panose="020B0503020204020204" pitchFamily="34" charset="-122"/>
              </a:rPr>
              <a:t>直接证明方法</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 calcmode="lin" valueType="num">
                                      <p:cBhvr additive="base">
                                        <p:cTn id="25" dur="500" fill="hold"/>
                                        <p:tgtEl>
                                          <p:spTgt spid="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 calcmode="lin" valueType="num">
                                      <p:cBhvr additive="base">
                                        <p:cTn id="31" dur="500" fill="hold"/>
                                        <p:tgtEl>
                                          <p:spTgt spid="1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1">
                                            <p:txEl>
                                              <p:pRg st="5" end="5"/>
                                            </p:txEl>
                                          </p:spTgt>
                                        </p:tgtEl>
                                        <p:attrNameLst>
                                          <p:attrName>style.visibility</p:attrName>
                                        </p:attrNameLst>
                                      </p:cBhvr>
                                      <p:to>
                                        <p:strVal val="visible"/>
                                      </p:to>
                                    </p:set>
                                    <p:anim calcmode="lin" valueType="num">
                                      <p:cBhvr additive="base">
                                        <p:cTn id="37" dur="500" fill="hold"/>
                                        <p:tgtEl>
                                          <p:spTgt spid="1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anim calcmode="lin" valueType="num">
                                      <p:cBhvr additive="base">
                                        <p:cTn id="43" dur="500" fill="hold"/>
                                        <p:tgtEl>
                                          <p:spTgt spid="1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1">
                                            <p:txEl>
                                              <p:pRg st="7" end="7"/>
                                            </p:txEl>
                                          </p:spTgt>
                                        </p:tgtEl>
                                        <p:attrNameLst>
                                          <p:attrName>style.visibility</p:attrName>
                                        </p:attrNameLst>
                                      </p:cBhvr>
                                      <p:to>
                                        <p:strVal val="visible"/>
                                      </p:to>
                                    </p:set>
                                    <p:anim calcmode="lin" valueType="num">
                                      <p:cBhvr additive="base">
                                        <p:cTn id="49" dur="500" fill="hold"/>
                                        <p:tgtEl>
                                          <p:spTgt spid="11">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1">
                                            <p:txEl>
                                              <p:pRg st="8" end="8"/>
                                            </p:txEl>
                                          </p:spTgt>
                                        </p:tgtEl>
                                        <p:attrNameLst>
                                          <p:attrName>style.visibility</p:attrName>
                                        </p:attrNameLst>
                                      </p:cBhvr>
                                      <p:to>
                                        <p:strVal val="visible"/>
                                      </p:to>
                                    </p:set>
                                    <p:anim calcmode="lin" valueType="num">
                                      <p:cBhvr additive="base">
                                        <p:cTn id="55" dur="500" fill="hold"/>
                                        <p:tgtEl>
                                          <p:spTgt spid="11">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1">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80">
                                          <p:stCondLst>
                                            <p:cond delay="0"/>
                                          </p:stCondLst>
                                        </p:cTn>
                                        <p:tgtEl>
                                          <p:spTgt spid="7"/>
                                        </p:tgtEl>
                                      </p:cBhvr>
                                    </p:animEffect>
                                    <p:anim calcmode="lin" valueType="num">
                                      <p:cBhvr>
                                        <p:cTn id="62"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67" dur="26">
                                          <p:stCondLst>
                                            <p:cond delay="650"/>
                                          </p:stCondLst>
                                        </p:cTn>
                                        <p:tgtEl>
                                          <p:spTgt spid="7"/>
                                        </p:tgtEl>
                                      </p:cBhvr>
                                      <p:to x="100000" y="60000"/>
                                    </p:animScale>
                                    <p:animScale>
                                      <p:cBhvr>
                                        <p:cTn id="68" dur="166" decel="50000">
                                          <p:stCondLst>
                                            <p:cond delay="676"/>
                                          </p:stCondLst>
                                        </p:cTn>
                                        <p:tgtEl>
                                          <p:spTgt spid="7"/>
                                        </p:tgtEl>
                                      </p:cBhvr>
                                      <p:to x="100000" y="100000"/>
                                    </p:animScale>
                                    <p:animScale>
                                      <p:cBhvr>
                                        <p:cTn id="69" dur="26">
                                          <p:stCondLst>
                                            <p:cond delay="1312"/>
                                          </p:stCondLst>
                                        </p:cTn>
                                        <p:tgtEl>
                                          <p:spTgt spid="7"/>
                                        </p:tgtEl>
                                      </p:cBhvr>
                                      <p:to x="100000" y="80000"/>
                                    </p:animScale>
                                    <p:animScale>
                                      <p:cBhvr>
                                        <p:cTn id="70" dur="166" decel="50000">
                                          <p:stCondLst>
                                            <p:cond delay="1338"/>
                                          </p:stCondLst>
                                        </p:cTn>
                                        <p:tgtEl>
                                          <p:spTgt spid="7"/>
                                        </p:tgtEl>
                                      </p:cBhvr>
                                      <p:to x="100000" y="100000"/>
                                    </p:animScale>
                                    <p:animScale>
                                      <p:cBhvr>
                                        <p:cTn id="71" dur="26">
                                          <p:stCondLst>
                                            <p:cond delay="1642"/>
                                          </p:stCondLst>
                                        </p:cTn>
                                        <p:tgtEl>
                                          <p:spTgt spid="7"/>
                                        </p:tgtEl>
                                      </p:cBhvr>
                                      <p:to x="100000" y="90000"/>
                                    </p:animScale>
                                    <p:animScale>
                                      <p:cBhvr>
                                        <p:cTn id="72" dur="166" decel="50000">
                                          <p:stCondLst>
                                            <p:cond delay="1668"/>
                                          </p:stCondLst>
                                        </p:cTn>
                                        <p:tgtEl>
                                          <p:spTgt spid="7"/>
                                        </p:tgtEl>
                                      </p:cBhvr>
                                      <p:to x="100000" y="100000"/>
                                    </p:animScale>
                                    <p:animScale>
                                      <p:cBhvr>
                                        <p:cTn id="73" dur="26">
                                          <p:stCondLst>
                                            <p:cond delay="1808"/>
                                          </p:stCondLst>
                                        </p:cTn>
                                        <p:tgtEl>
                                          <p:spTgt spid="7"/>
                                        </p:tgtEl>
                                      </p:cBhvr>
                                      <p:to x="100000" y="95000"/>
                                    </p:animScale>
                                    <p:animScale>
                                      <p:cBhvr>
                                        <p:cTn id="74"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uiExpand="1" build="p"/>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742191" y="259252"/>
            <a:ext cx="10755156" cy="635147"/>
          </a:xfrm>
        </p:spPr>
        <p:txBody>
          <a:bodyPr/>
          <a:lstStyle/>
          <a:p>
            <a:pPr eaLnBrk="1" hangingPunct="1"/>
            <a:r>
              <a:rPr lang="zh-CN" altLang="en-US" sz="3200" dirty="0">
                <a:latin typeface="Times New Roman" panose="02020603050405020304" pitchFamily="18" charset="0"/>
              </a:rPr>
              <a:t>例</a:t>
            </a:r>
            <a:r>
              <a:rPr lang="en-US" altLang="zh-CN" sz="3200" dirty="0">
                <a:latin typeface="Times New Roman" panose="02020603050405020304" pitchFamily="18" charset="0"/>
              </a:rPr>
              <a:t>2.1(</a:t>
            </a:r>
            <a:r>
              <a:rPr lang="zh-CN" altLang="en-US" sz="3200" dirty="0">
                <a:latin typeface="Times New Roman" panose="02020603050405020304" pitchFamily="18" charset="0"/>
              </a:rPr>
              <a:t>续</a:t>
            </a:r>
            <a:r>
              <a:rPr lang="en-US" altLang="zh-CN" sz="3200" dirty="0">
                <a:latin typeface="Times New Roman" panose="02020603050405020304" pitchFamily="18" charset="0"/>
              </a:rPr>
              <a:t>)</a:t>
            </a:r>
            <a:endParaRPr lang="zh-CN" altLang="en-US" sz="3200" dirty="0">
              <a:latin typeface="Times New Roman" panose="02020603050405020304" pitchFamily="18" charset="0"/>
            </a:endParaRPr>
          </a:p>
        </p:txBody>
      </p:sp>
      <p:sp>
        <p:nvSpPr>
          <p:cNvPr id="1488899" name="Rectangle 3"/>
          <p:cNvSpPr>
            <a:spLocks noGrp="1" noChangeArrowheads="1"/>
          </p:cNvSpPr>
          <p:nvPr>
            <p:ph type="body" idx="1"/>
          </p:nvPr>
        </p:nvSpPr>
        <p:spPr>
          <a:xfrm>
            <a:off x="914261" y="1268707"/>
            <a:ext cx="8259027" cy="4126102"/>
          </a:xfrm>
        </p:spPr>
        <p:txBody>
          <a:bodyPr>
            <a:normAutofit fontScale="92500" lnSpcReduction="10000"/>
          </a:bodyPr>
          <a:lstStyle/>
          <a:p>
            <a:pPr marL="711200" indent="-711200">
              <a:buClr>
                <a:srgbClr val="800080"/>
              </a:buClr>
              <a:buFont typeface="+mj-lt"/>
              <a:buAutoNum type="arabicPeriod" startAt="6"/>
            </a:pPr>
            <a:r>
              <a:rPr lang="es-ES" altLang="zh-CN" sz="3200" dirty="0"/>
              <a:t>x + y &gt; 0</a:t>
            </a:r>
            <a:r>
              <a:rPr lang="zh-CN" altLang="es-ES" sz="3200" dirty="0"/>
              <a:t>；</a:t>
            </a:r>
            <a:endParaRPr lang="zh-CN" altLang="es-ES" sz="3200" dirty="0"/>
          </a:p>
          <a:p>
            <a:pPr marL="711200" indent="-711200">
              <a:buClr>
                <a:srgbClr val="800080"/>
              </a:buClr>
              <a:buFont typeface="Wingdings" panose="05000000000000000000" pitchFamily="2" charset="2"/>
              <a:buAutoNum type="arabicPeriod" startAt="6"/>
            </a:pPr>
            <a:r>
              <a:rPr lang="zh-CN" altLang="en-US" sz="3200" dirty="0">
                <a:latin typeface="Times New Roman" panose="02020603050405020304" pitchFamily="18" charset="0"/>
              </a:rPr>
              <a:t>把门关上；</a:t>
            </a:r>
            <a:endParaRPr lang="zh-CN" altLang="en-US" sz="3200" dirty="0">
              <a:latin typeface="Times New Roman" panose="02020603050405020304" pitchFamily="18" charset="0"/>
            </a:endParaRPr>
          </a:p>
          <a:p>
            <a:pPr marL="711200" indent="-711200">
              <a:buClr>
                <a:srgbClr val="800080"/>
              </a:buClr>
              <a:buFont typeface="Wingdings" panose="05000000000000000000" pitchFamily="2" charset="2"/>
              <a:buAutoNum type="arabicPeriod" startAt="6"/>
            </a:pPr>
            <a:r>
              <a:rPr lang="zh-CN" altLang="en-US" sz="3200" dirty="0">
                <a:latin typeface="Times New Roman" panose="02020603050405020304" pitchFamily="18" charset="0"/>
              </a:rPr>
              <a:t>滚出去！</a:t>
            </a:r>
            <a:endParaRPr lang="zh-CN" altLang="en-US" sz="3200" dirty="0">
              <a:latin typeface="Times New Roman" panose="02020603050405020304" pitchFamily="18" charset="0"/>
            </a:endParaRPr>
          </a:p>
          <a:p>
            <a:pPr marL="711200" indent="-711200">
              <a:buClr>
                <a:srgbClr val="800080"/>
              </a:buClr>
              <a:buFont typeface="Wingdings" panose="05000000000000000000" pitchFamily="2" charset="2"/>
              <a:buAutoNum type="arabicPeriod" startAt="6"/>
            </a:pPr>
            <a:r>
              <a:rPr lang="zh-CN" altLang="en-US" sz="3200" dirty="0">
                <a:latin typeface="Times New Roman" panose="02020603050405020304" pitchFamily="18" charset="0"/>
              </a:rPr>
              <a:t>你要出去吗？</a:t>
            </a:r>
            <a:endParaRPr lang="zh-CN" altLang="en-US" sz="3200" dirty="0">
              <a:latin typeface="Times New Roman" panose="02020603050405020304" pitchFamily="18" charset="0"/>
            </a:endParaRPr>
          </a:p>
          <a:p>
            <a:pPr marL="711200" indent="-711200">
              <a:buClr>
                <a:srgbClr val="800080"/>
              </a:buClr>
              <a:buFont typeface="Wingdings" panose="05000000000000000000" pitchFamily="2" charset="2"/>
              <a:buAutoNum type="arabicPeriod" startAt="6"/>
            </a:pPr>
            <a:r>
              <a:rPr lang="zh-CN" altLang="en-US" sz="3200" dirty="0">
                <a:latin typeface="Times New Roman" panose="02020603050405020304" pitchFamily="18" charset="0"/>
              </a:rPr>
              <a:t>今天天气真好啊！</a:t>
            </a:r>
            <a:endParaRPr lang="zh-CN" altLang="en-US" sz="3200" dirty="0">
              <a:latin typeface="Times New Roman" panose="02020603050405020304" pitchFamily="18" charset="0"/>
            </a:endParaRPr>
          </a:p>
          <a:p>
            <a:pPr marL="711200" indent="-711200">
              <a:buClr>
                <a:srgbClr val="800080"/>
              </a:buClr>
              <a:buFont typeface="Wingdings" panose="05000000000000000000" pitchFamily="2" charset="2"/>
              <a:buAutoNum type="arabicPeriod" startAt="6"/>
            </a:pPr>
            <a:r>
              <a:rPr lang="zh-CN" altLang="en-US" sz="3200" dirty="0">
                <a:latin typeface="Times New Roman" panose="02020603050405020304" pitchFamily="18" charset="0"/>
              </a:rPr>
              <a:t>这个语句是假的。</a:t>
            </a:r>
            <a:endParaRPr lang="en-US" altLang="zh-CN" sz="3200" dirty="0">
              <a:latin typeface="Times New Roman" panose="02020603050405020304" pitchFamily="18" charset="0"/>
            </a:endParaRPr>
          </a:p>
        </p:txBody>
      </p:sp>
      <p:sp>
        <p:nvSpPr>
          <p:cNvPr id="1488904" name="Rectangle 8"/>
          <p:cNvSpPr>
            <a:spLocks noChangeArrowheads="1"/>
          </p:cNvSpPr>
          <p:nvPr/>
        </p:nvSpPr>
        <p:spPr bwMode="auto">
          <a:xfrm>
            <a:off x="9653884" y="1268707"/>
            <a:ext cx="1822871" cy="5434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spcBef>
                <a:spcPts val="800"/>
              </a:spcBef>
              <a:buClr>
                <a:srgbClr val="800080"/>
              </a:buClr>
              <a:buNone/>
            </a:pPr>
            <a:r>
              <a:rPr kumimoji="1" lang="zh-CN" altLang="en-US" sz="3200" dirty="0">
                <a:solidFill>
                  <a:schemeClr val="accent2"/>
                </a:solidFill>
                <a:latin typeface="Times New Roman" panose="02020603050405020304" pitchFamily="18" charset="0"/>
              </a:rPr>
              <a:t>非命题</a:t>
            </a:r>
            <a:endParaRPr kumimoji="1" lang="zh-CN" altLang="en-US" sz="3200" dirty="0">
              <a:solidFill>
                <a:schemeClr val="accent2"/>
              </a:solidFill>
              <a:latin typeface="Times New Roman" panose="02020603050405020304" pitchFamily="18" charset="0"/>
            </a:endParaRPr>
          </a:p>
          <a:p>
            <a:pPr eaLnBrk="1" hangingPunct="1">
              <a:spcBef>
                <a:spcPts val="800"/>
              </a:spcBef>
              <a:buClr>
                <a:srgbClr val="800080"/>
              </a:buClr>
              <a:buNone/>
            </a:pPr>
            <a:r>
              <a:rPr kumimoji="1" lang="zh-CN" altLang="en-US" sz="3200" dirty="0">
                <a:solidFill>
                  <a:schemeClr val="accent2"/>
                </a:solidFill>
                <a:latin typeface="Times New Roman" panose="02020603050405020304" pitchFamily="18" charset="0"/>
              </a:rPr>
              <a:t>非命题</a:t>
            </a:r>
            <a:endParaRPr kumimoji="1" lang="zh-CN" altLang="en-US" sz="3200" dirty="0">
              <a:solidFill>
                <a:schemeClr val="accent2"/>
              </a:solidFill>
              <a:latin typeface="Times New Roman" panose="02020603050405020304" pitchFamily="18" charset="0"/>
            </a:endParaRPr>
          </a:p>
          <a:p>
            <a:pPr eaLnBrk="1" hangingPunct="1">
              <a:spcBef>
                <a:spcPts val="800"/>
              </a:spcBef>
              <a:buClr>
                <a:srgbClr val="800080"/>
              </a:buClr>
              <a:buNone/>
            </a:pPr>
            <a:r>
              <a:rPr kumimoji="1" lang="zh-CN" altLang="en-US" sz="3200" dirty="0">
                <a:solidFill>
                  <a:schemeClr val="accent2"/>
                </a:solidFill>
                <a:latin typeface="Times New Roman" panose="02020603050405020304" pitchFamily="18" charset="0"/>
              </a:rPr>
              <a:t>非命题</a:t>
            </a:r>
            <a:endParaRPr kumimoji="1" lang="zh-CN" altLang="en-US" sz="3200" dirty="0">
              <a:solidFill>
                <a:schemeClr val="accent2"/>
              </a:solidFill>
              <a:latin typeface="Times New Roman" panose="02020603050405020304" pitchFamily="18" charset="0"/>
            </a:endParaRPr>
          </a:p>
          <a:p>
            <a:pPr eaLnBrk="1" hangingPunct="1">
              <a:spcBef>
                <a:spcPts val="800"/>
              </a:spcBef>
              <a:buClr>
                <a:srgbClr val="800080"/>
              </a:buClr>
              <a:buNone/>
            </a:pPr>
            <a:r>
              <a:rPr kumimoji="1" lang="zh-CN" altLang="en-US" sz="3200" dirty="0">
                <a:solidFill>
                  <a:schemeClr val="accent2"/>
                </a:solidFill>
                <a:latin typeface="Times New Roman" panose="02020603050405020304" pitchFamily="18" charset="0"/>
              </a:rPr>
              <a:t>非命题</a:t>
            </a:r>
            <a:endParaRPr kumimoji="1" lang="zh-CN" altLang="en-US" sz="3200" dirty="0">
              <a:solidFill>
                <a:schemeClr val="accent2"/>
              </a:solidFill>
              <a:latin typeface="Times New Roman" panose="02020603050405020304" pitchFamily="18" charset="0"/>
            </a:endParaRPr>
          </a:p>
          <a:p>
            <a:pPr eaLnBrk="1" hangingPunct="1">
              <a:spcBef>
                <a:spcPts val="800"/>
              </a:spcBef>
              <a:buClr>
                <a:srgbClr val="800080"/>
              </a:buClr>
              <a:buNone/>
            </a:pPr>
            <a:r>
              <a:rPr kumimoji="1" lang="zh-CN" altLang="en-US" sz="3200" dirty="0">
                <a:solidFill>
                  <a:schemeClr val="accent2"/>
                </a:solidFill>
                <a:latin typeface="Times New Roman" panose="02020603050405020304" pitchFamily="18" charset="0"/>
              </a:rPr>
              <a:t>非命题</a:t>
            </a:r>
            <a:endParaRPr kumimoji="1" lang="zh-CN" altLang="en-US" sz="3200" dirty="0">
              <a:solidFill>
                <a:schemeClr val="accent2"/>
              </a:solidFill>
              <a:latin typeface="Times New Roman" panose="02020603050405020304" pitchFamily="18" charset="0"/>
            </a:endParaRPr>
          </a:p>
          <a:p>
            <a:pPr eaLnBrk="1" hangingPunct="1">
              <a:spcBef>
                <a:spcPts val="800"/>
              </a:spcBef>
              <a:buClr>
                <a:srgbClr val="800080"/>
              </a:buClr>
              <a:buNone/>
            </a:pPr>
            <a:r>
              <a:rPr kumimoji="1" lang="zh-CN" altLang="en-US" sz="3200" dirty="0">
                <a:solidFill>
                  <a:schemeClr val="accent2"/>
                </a:solidFill>
                <a:latin typeface="Times New Roman" panose="02020603050405020304" pitchFamily="18" charset="0"/>
              </a:rPr>
              <a:t>非命题</a:t>
            </a:r>
            <a:endParaRPr kumimoji="1" lang="zh-CN" altLang="en-US" sz="3200" dirty="0">
              <a:solidFill>
                <a:schemeClr val="accent2"/>
              </a:solidFill>
              <a:latin typeface="Times New Roman" panose="02020603050405020304" pitchFamily="18" charset="0"/>
            </a:endParaRPr>
          </a:p>
        </p:txBody>
      </p:sp>
      <p:sp>
        <p:nvSpPr>
          <p:cNvPr id="2" name="矩形 1"/>
          <p:cNvSpPr/>
          <p:nvPr/>
        </p:nvSpPr>
        <p:spPr>
          <a:xfrm>
            <a:off x="1057879" y="5522862"/>
            <a:ext cx="10082592" cy="1077474"/>
          </a:xfrm>
          <a:prstGeom prst="rect">
            <a:avLst/>
          </a:prstGeom>
        </p:spPr>
        <p:txBody>
          <a:bodyPr wrap="square">
            <a:spAutoFit/>
          </a:bodyPr>
          <a:lstStyle/>
          <a:p>
            <a:r>
              <a:rPr lang="zh-CN" altLang="en-US" sz="3200" dirty="0">
                <a:solidFill>
                  <a:srgbClr val="0000FF"/>
                </a:solidFill>
              </a:rPr>
              <a:t>一切没有判断内容的句子，如命令句</a:t>
            </a:r>
            <a:r>
              <a:rPr lang="en-US" altLang="zh-CN" sz="3200" dirty="0">
                <a:solidFill>
                  <a:srgbClr val="0000FF"/>
                </a:solidFill>
              </a:rPr>
              <a:t>(</a:t>
            </a:r>
            <a:r>
              <a:rPr lang="zh-CN" altLang="en-US" sz="3200" dirty="0">
                <a:solidFill>
                  <a:srgbClr val="0000FF"/>
                </a:solidFill>
              </a:rPr>
              <a:t>或祈使句</a:t>
            </a:r>
            <a:r>
              <a:rPr lang="en-US" altLang="zh-CN" sz="3200" dirty="0">
                <a:solidFill>
                  <a:srgbClr val="0000FF"/>
                </a:solidFill>
              </a:rPr>
              <a:t>)</a:t>
            </a:r>
            <a:r>
              <a:rPr lang="zh-CN" altLang="en-US" sz="3200" dirty="0">
                <a:solidFill>
                  <a:srgbClr val="0000FF"/>
                </a:solidFill>
              </a:rPr>
              <a:t>、感叹句、疑问句、二义性的陈述句等都不能作为命题。</a:t>
            </a:r>
            <a:endParaRPr lang="zh-CN" altLang="en-US" sz="3200" dirty="0">
              <a:solidFill>
                <a:srgbClr val="0000FF"/>
              </a:solidFill>
            </a:endParaRPr>
          </a:p>
        </p:txBody>
      </p:sp>
      <p:sp>
        <p:nvSpPr>
          <p:cNvPr id="6" name="椭圆形标注 5"/>
          <p:cNvSpPr>
            <a:spLocks noChangeArrowheads="1"/>
          </p:cNvSpPr>
          <p:nvPr/>
        </p:nvSpPr>
        <p:spPr bwMode="auto">
          <a:xfrm>
            <a:off x="4879975" y="3886994"/>
            <a:ext cx="1406285" cy="725728"/>
          </a:xfrm>
          <a:prstGeom prst="wedgeEllipseCallout">
            <a:avLst>
              <a:gd name="adj1" fmla="val -77467"/>
              <a:gd name="adj2" fmla="val 86036"/>
            </a:avLst>
          </a:prstGeom>
          <a:solidFill>
            <a:srgbClr val="FFFF66">
              <a:alpha val="89803"/>
            </a:srgbClr>
          </a:solidFill>
          <a:ln w="12700">
            <a:solidFill>
              <a:srgbClr val="003300"/>
            </a:solidFill>
            <a:miter lim="800000"/>
          </a:ln>
        </p:spPr>
        <p:txBody>
          <a:bodyPr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zh-CN" altLang="en-US" sz="2800" b="0">
                <a:solidFill>
                  <a:srgbClr val="FF0000"/>
                </a:solidFill>
              </a:rPr>
              <a:t>悖论</a:t>
            </a:r>
            <a:endParaRPr lang="zh-CN" altLang="en-US" sz="2800" b="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488899">
                                            <p:txEl>
                                              <p:pRg st="0" end="0"/>
                                            </p:txEl>
                                          </p:spTgt>
                                        </p:tgtEl>
                                        <p:attrNameLst>
                                          <p:attrName>style.visibility</p:attrName>
                                        </p:attrNameLst>
                                      </p:cBhvr>
                                      <p:to>
                                        <p:strVal val="visible"/>
                                      </p:to>
                                    </p:set>
                                    <p:anim calcmode="lin" valueType="num">
                                      <p:cBhvr additive="base">
                                        <p:cTn id="7" dur="500" fill="hold"/>
                                        <p:tgtEl>
                                          <p:spTgt spid="14888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88899">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488899">
                                            <p:txEl>
                                              <p:pRg st="1" end="1"/>
                                            </p:txEl>
                                          </p:spTgt>
                                        </p:tgtEl>
                                        <p:attrNameLst>
                                          <p:attrName>style.visibility</p:attrName>
                                        </p:attrNameLst>
                                      </p:cBhvr>
                                      <p:to>
                                        <p:strVal val="visible"/>
                                      </p:to>
                                    </p:set>
                                    <p:anim calcmode="lin" valueType="num">
                                      <p:cBhvr additive="base">
                                        <p:cTn id="12" dur="500" fill="hold"/>
                                        <p:tgtEl>
                                          <p:spTgt spid="1488899">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88899">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488899">
                                            <p:txEl>
                                              <p:pRg st="2" end="2"/>
                                            </p:txEl>
                                          </p:spTgt>
                                        </p:tgtEl>
                                        <p:attrNameLst>
                                          <p:attrName>style.visibility</p:attrName>
                                        </p:attrNameLst>
                                      </p:cBhvr>
                                      <p:to>
                                        <p:strVal val="visible"/>
                                      </p:to>
                                    </p:set>
                                    <p:anim calcmode="lin" valueType="num">
                                      <p:cBhvr additive="base">
                                        <p:cTn id="17" dur="500" fill="hold"/>
                                        <p:tgtEl>
                                          <p:spTgt spid="148889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88899">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488899">
                                            <p:txEl>
                                              <p:pRg st="3" end="3"/>
                                            </p:txEl>
                                          </p:spTgt>
                                        </p:tgtEl>
                                        <p:attrNameLst>
                                          <p:attrName>style.visibility</p:attrName>
                                        </p:attrNameLst>
                                      </p:cBhvr>
                                      <p:to>
                                        <p:strVal val="visible"/>
                                      </p:to>
                                    </p:set>
                                    <p:anim calcmode="lin" valueType="num">
                                      <p:cBhvr additive="base">
                                        <p:cTn id="22" dur="500" fill="hold"/>
                                        <p:tgtEl>
                                          <p:spTgt spid="1488899">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488899">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488899">
                                            <p:txEl>
                                              <p:pRg st="4" end="4"/>
                                            </p:txEl>
                                          </p:spTgt>
                                        </p:tgtEl>
                                        <p:attrNameLst>
                                          <p:attrName>style.visibility</p:attrName>
                                        </p:attrNameLst>
                                      </p:cBhvr>
                                      <p:to>
                                        <p:strVal val="visible"/>
                                      </p:to>
                                    </p:set>
                                    <p:anim calcmode="lin" valueType="num">
                                      <p:cBhvr additive="base">
                                        <p:cTn id="27" dur="500" fill="hold"/>
                                        <p:tgtEl>
                                          <p:spTgt spid="148889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88899">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1488899">
                                            <p:txEl>
                                              <p:pRg st="5" end="5"/>
                                            </p:txEl>
                                          </p:spTgt>
                                        </p:tgtEl>
                                        <p:attrNameLst>
                                          <p:attrName>style.visibility</p:attrName>
                                        </p:attrNameLst>
                                      </p:cBhvr>
                                      <p:to>
                                        <p:strVal val="visible"/>
                                      </p:to>
                                    </p:set>
                                    <p:anim calcmode="lin" valueType="num">
                                      <p:cBhvr additive="base">
                                        <p:cTn id="32" dur="500" fill="hold"/>
                                        <p:tgtEl>
                                          <p:spTgt spid="1488899">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48889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488904">
                                            <p:txEl>
                                              <p:pRg st="0" end="0"/>
                                            </p:txEl>
                                          </p:spTgt>
                                        </p:tgtEl>
                                        <p:attrNameLst>
                                          <p:attrName>style.visibility</p:attrName>
                                        </p:attrNameLst>
                                      </p:cBhvr>
                                      <p:to>
                                        <p:strVal val="visible"/>
                                      </p:to>
                                    </p:set>
                                    <p:anim calcmode="lin" valueType="num">
                                      <p:cBhvr additive="base">
                                        <p:cTn id="38" dur="500" fill="hold"/>
                                        <p:tgtEl>
                                          <p:spTgt spid="1488904">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48890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488904">
                                            <p:txEl>
                                              <p:pRg st="1" end="1"/>
                                            </p:txEl>
                                          </p:spTgt>
                                        </p:tgtEl>
                                        <p:attrNameLst>
                                          <p:attrName>style.visibility</p:attrName>
                                        </p:attrNameLst>
                                      </p:cBhvr>
                                      <p:to>
                                        <p:strVal val="visible"/>
                                      </p:to>
                                    </p:set>
                                    <p:anim calcmode="lin" valueType="num">
                                      <p:cBhvr additive="base">
                                        <p:cTn id="44" dur="500" fill="hold"/>
                                        <p:tgtEl>
                                          <p:spTgt spid="1488904">
                                            <p:txEl>
                                              <p:pRg st="1" end="1"/>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48890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488904">
                                            <p:txEl>
                                              <p:pRg st="2" end="2"/>
                                            </p:txEl>
                                          </p:spTgt>
                                        </p:tgtEl>
                                        <p:attrNameLst>
                                          <p:attrName>style.visibility</p:attrName>
                                        </p:attrNameLst>
                                      </p:cBhvr>
                                      <p:to>
                                        <p:strVal val="visible"/>
                                      </p:to>
                                    </p:set>
                                    <p:anim calcmode="lin" valueType="num">
                                      <p:cBhvr additive="base">
                                        <p:cTn id="50" dur="500" fill="hold"/>
                                        <p:tgtEl>
                                          <p:spTgt spid="1488904">
                                            <p:txEl>
                                              <p:pRg st="2" end="2"/>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148890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1488904">
                                            <p:txEl>
                                              <p:pRg st="3" end="3"/>
                                            </p:txEl>
                                          </p:spTgt>
                                        </p:tgtEl>
                                        <p:attrNameLst>
                                          <p:attrName>style.visibility</p:attrName>
                                        </p:attrNameLst>
                                      </p:cBhvr>
                                      <p:to>
                                        <p:strVal val="visible"/>
                                      </p:to>
                                    </p:set>
                                    <p:anim calcmode="lin" valueType="num">
                                      <p:cBhvr additive="base">
                                        <p:cTn id="56" dur="500" fill="hold"/>
                                        <p:tgtEl>
                                          <p:spTgt spid="1488904">
                                            <p:txEl>
                                              <p:pRg st="3" end="3"/>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48890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1488904">
                                            <p:txEl>
                                              <p:pRg st="4" end="4"/>
                                            </p:txEl>
                                          </p:spTgt>
                                        </p:tgtEl>
                                        <p:attrNameLst>
                                          <p:attrName>style.visibility</p:attrName>
                                        </p:attrNameLst>
                                      </p:cBhvr>
                                      <p:to>
                                        <p:strVal val="visible"/>
                                      </p:to>
                                    </p:set>
                                    <p:anim calcmode="lin" valueType="num">
                                      <p:cBhvr additive="base">
                                        <p:cTn id="62" dur="500" fill="hold"/>
                                        <p:tgtEl>
                                          <p:spTgt spid="1488904">
                                            <p:txEl>
                                              <p:pRg st="4" end="4"/>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148890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1488904">
                                            <p:txEl>
                                              <p:pRg st="5" end="5"/>
                                            </p:txEl>
                                          </p:spTgt>
                                        </p:tgtEl>
                                        <p:attrNameLst>
                                          <p:attrName>style.visibility</p:attrName>
                                        </p:attrNameLst>
                                      </p:cBhvr>
                                      <p:to>
                                        <p:strVal val="visible"/>
                                      </p:to>
                                    </p:set>
                                    <p:anim calcmode="lin" valueType="num">
                                      <p:cBhvr additive="base">
                                        <p:cTn id="68" dur="500" fill="hold"/>
                                        <p:tgtEl>
                                          <p:spTgt spid="1488904">
                                            <p:txEl>
                                              <p:pRg st="5" end="5"/>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148890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grpId="0"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circle(in)">
                                      <p:cBhvr>
                                        <p:cTn id="74" dur="2000"/>
                                        <p:tgtEl>
                                          <p:spTgt spid="6"/>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9267" name="Rectangle 2"/>
          <p:cNvSpPr>
            <a:spLocks noGrp="1" noChangeArrowheads="1"/>
          </p:cNvSpPr>
          <p:nvPr>
            <p:ph type="title" idx="4294967295"/>
          </p:nvPr>
        </p:nvSpPr>
        <p:spPr>
          <a:xfrm>
            <a:off x="842896" y="102381"/>
            <a:ext cx="8064034" cy="923872"/>
          </a:xfrm>
        </p:spPr>
        <p:txBody>
          <a:bodyPr/>
          <a:lstStyle/>
          <a:p>
            <a:r>
              <a:rPr lang="zh-CN" altLang="en-US" dirty="0">
                <a:solidFill>
                  <a:prstClr val="white"/>
                </a:solidFill>
              </a:rPr>
              <a:t>例</a:t>
            </a:r>
            <a:r>
              <a:rPr lang="en-US" altLang="zh-CN" dirty="0">
                <a:solidFill>
                  <a:prstClr val="white"/>
                </a:solidFill>
              </a:rPr>
              <a:t>2.34</a:t>
            </a:r>
            <a:r>
              <a:rPr lang="zh-CN" altLang="en-US" dirty="0">
                <a:solidFill>
                  <a:prstClr val="white"/>
                </a:solidFill>
              </a:rPr>
              <a:t>（续）</a:t>
            </a:r>
            <a:r>
              <a:rPr lang="en-US" altLang="zh-CN" dirty="0">
                <a:solidFill>
                  <a:prstClr val="white"/>
                </a:solidFill>
              </a:rPr>
              <a:t> </a:t>
            </a:r>
            <a:endParaRPr lang="en-US" altLang="zh-CN" dirty="0"/>
          </a:p>
        </p:txBody>
      </p:sp>
      <mc:AlternateContent xmlns:mc="http://schemas.openxmlformats.org/markup-compatibility/2006">
        <mc:Choice xmlns:a14="http://schemas.microsoft.com/office/drawing/2010/main" Requires="a14">
          <p:sp>
            <p:nvSpPr>
              <p:cNvPr id="2" name="矩形 1"/>
              <p:cNvSpPr/>
              <p:nvPr/>
            </p:nvSpPr>
            <p:spPr>
              <a:xfrm>
                <a:off x="590206" y="1745620"/>
                <a:ext cx="6097411" cy="5011589"/>
              </a:xfrm>
              <a:prstGeom prst="rect">
                <a:avLst/>
              </a:prstGeom>
            </p:spPr>
            <p:txBody>
              <a:bodyPr>
                <a:spAutoFit/>
              </a:bodyPr>
              <a:lstStyle/>
              <a:p>
                <a:pPr marR="16510" indent="267970" algn="just" defTabSz="1219200">
                  <a:lnSpc>
                    <a:spcPct val="150000"/>
                  </a:lnSpc>
                  <a:defRPr/>
                </a:pPr>
                <a:r>
                  <a:rPr lang="zh-CN"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证明</a:t>
                </a:r>
                <a:r>
                  <a:rPr lang="zh-CN" altLang="en-US"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（反证法）</a:t>
                </a:r>
                <a:r>
                  <a:rPr lang="en-US" altLang="zh-CN" sz="24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rPr>
                  <a:t>  </a:t>
                </a:r>
                <a:endParaRPr lang="zh-CN" altLang="zh-CN" sz="24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endParaRPr>
              </a:p>
              <a:p>
                <a:pPr indent="533400" algn="just" defTabSz="1219200">
                  <a:lnSpc>
                    <a:spcPct val="150000"/>
                  </a:lnSpc>
                  <a:defRPr/>
                </a:pP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①</a:t>
                </a:r>
                <a14:m>
                  <m:oMath xmlns:m="http://schemas.openxmlformats.org/officeDocument/2006/math">
                    <m:r>
                      <a:rPr lang="zh-CN" altLang="zh-CN" sz="2400" b="1" kern="100">
                        <a:solidFill>
                          <a:prstClr val="black"/>
                        </a:solidFill>
                        <a:latin typeface="Cambria Math" panose="02040503050406030204" pitchFamily="18" charset="0"/>
                        <a:cs typeface="宋体" panose="02010600030101010101" pitchFamily="2" charset="-122"/>
                      </a:rPr>
                      <m:t> </m:t>
                    </m:r>
                    <m:r>
                      <a:rPr lang="en-US" altLang="zh-CN" sz="2400" b="1" kern="0">
                        <a:solidFill>
                          <a:prstClr val="black"/>
                        </a:solidFill>
                        <a:latin typeface="Cambria Math" panose="02040503050406030204" pitchFamily="18" charset="0"/>
                        <a:cs typeface="Times New Roman" panose="02020603050405020304" pitchFamily="18" charset="0"/>
                      </a:rPr>
                      <m:t>¬</m:t>
                    </m:r>
                  </m:oMath>
                </a14:m>
                <a:r>
                  <a:rPr lang="zh-CN" altLang="en-US" sz="2400" b="1" dirty="0">
                    <a:solidFill>
                      <a:prstClr val="black"/>
                    </a:solidFill>
                    <a:latin typeface="微软雅黑" panose="020B0503020204020204" pitchFamily="34" charset="-122"/>
                    <a:ea typeface="微软雅黑" panose="020B0503020204020204" pitchFamily="34" charset="-122"/>
                  </a:rPr>
                  <a:t>Ｉ            </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P</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附加前提</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533400" algn="just" defTabSz="1219200">
                  <a:lnSpc>
                    <a:spcPct val="150000"/>
                  </a:lnSpc>
                  <a:defRPr/>
                </a:pP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② </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G→</a:t>
                </a:r>
                <a:r>
                  <a:rPr lang="zh-CN" altLang="en-US" sz="2400" b="1" dirty="0">
                    <a:solidFill>
                      <a:prstClr val="black"/>
                    </a:solidFill>
                    <a:latin typeface="微软雅黑" panose="020B0503020204020204" pitchFamily="34" charset="-122"/>
                    <a:ea typeface="微软雅黑" panose="020B0503020204020204" pitchFamily="34" charset="-122"/>
                  </a:rPr>
                  <a:t>Ｉ</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P</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533400" algn="just" defTabSz="1219200">
                  <a:lnSpc>
                    <a:spcPct val="150000"/>
                  </a:lnSpc>
                  <a:defRPr/>
                </a:pP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③</a:t>
                </a:r>
                <a14:m>
                  <m:oMath xmlns:m="http://schemas.openxmlformats.org/officeDocument/2006/math">
                    <m:r>
                      <a:rPr lang="zh-CN" altLang="zh-CN" sz="2400" b="1" kern="100">
                        <a:solidFill>
                          <a:prstClr val="black"/>
                        </a:solidFill>
                        <a:latin typeface="Cambria Math" panose="02040503050406030204" pitchFamily="18" charset="0"/>
                        <a:cs typeface="宋体" panose="02010600030101010101" pitchFamily="2" charset="-122"/>
                      </a:rPr>
                      <m:t> </m:t>
                    </m:r>
                    <m:r>
                      <a:rPr lang="en-US" altLang="zh-CN" sz="2400" b="1" kern="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G                         T</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①</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②</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I</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533400" algn="just" defTabSz="1219200">
                  <a:lnSpc>
                    <a:spcPct val="150000"/>
                  </a:lnSpc>
                  <a:defRPr/>
                </a:pP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④ </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H→</a:t>
                </a:r>
                <a:r>
                  <a:rPr lang="zh-CN" altLang="en-US" sz="2400" b="1" dirty="0">
                    <a:solidFill>
                      <a:prstClr val="black"/>
                    </a:solidFill>
                    <a:latin typeface="微软雅黑" panose="020B0503020204020204" pitchFamily="34" charset="-122"/>
                    <a:ea typeface="微软雅黑" panose="020B0503020204020204" pitchFamily="34" charset="-122"/>
                  </a:rPr>
                  <a:t>Ｉ         </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P</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533400" algn="just" defTabSz="1219200">
                  <a:lnSpc>
                    <a:spcPct val="150000"/>
                  </a:lnSpc>
                  <a:defRPr/>
                </a:pP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⑤</a:t>
                </a:r>
                <a14:m>
                  <m:oMath xmlns:m="http://schemas.openxmlformats.org/officeDocument/2006/math">
                    <m:r>
                      <a:rPr lang="zh-CN" altLang="zh-CN" sz="2400" b="1" kern="100">
                        <a:solidFill>
                          <a:prstClr val="black"/>
                        </a:solidFill>
                        <a:latin typeface="Cambria Math" panose="02040503050406030204" pitchFamily="18" charset="0"/>
                        <a:cs typeface="宋体" panose="02010600030101010101" pitchFamily="2" charset="-122"/>
                      </a:rPr>
                      <m:t> </m:t>
                    </m:r>
                    <m:r>
                      <a:rPr lang="en-US" altLang="zh-CN" sz="2400" b="1" kern="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H                        </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Ｔ，</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①</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④</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I</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533400" algn="just" defTabSz="1219200">
                  <a:lnSpc>
                    <a:spcPct val="150000"/>
                  </a:lnSpc>
                  <a:defRPr/>
                </a:pP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⑥ </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G</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H                   	P</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533400" algn="just" defTabSz="1219200">
                  <a:lnSpc>
                    <a:spcPct val="150000"/>
                  </a:lnSpc>
                  <a:defRPr/>
                </a:pP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⑦ </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G                          </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Ｔ，</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⑤</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⑥</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I</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533400" algn="just" defTabSz="1219200">
                  <a:lnSpc>
                    <a:spcPct val="150000"/>
                  </a:lnSpc>
                  <a:defRPr/>
                </a:pP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⑧ </a:t>
                </a:r>
                <a:r>
                  <a:rPr lang="en-US" altLang="zh-CN" sz="2400" b="1" kern="100" dirty="0">
                    <a:solidFill>
                      <a:srgbClr val="3333FF"/>
                    </a:solidFill>
                    <a:latin typeface="微软雅黑" panose="020B0503020204020204" pitchFamily="34" charset="-122"/>
                    <a:ea typeface="微软雅黑" panose="020B0503020204020204" pitchFamily="34" charset="-122"/>
                    <a:cs typeface="黑体" panose="02010609060101010101" pitchFamily="49" charset="-122"/>
                  </a:rPr>
                  <a:t>G</a:t>
                </a:r>
                <a:r>
                  <a:rPr lang="zh-CN" altLang="zh-CN" sz="2400" b="1" kern="100" dirty="0">
                    <a:solidFill>
                      <a:srgbClr val="3333FF"/>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kern="0">
                        <a:solidFill>
                          <a:srgbClr val="3333FF"/>
                        </a:solidFill>
                        <a:latin typeface="Cambria Math" panose="02040503050406030204" pitchFamily="18" charset="0"/>
                        <a:cs typeface="Times New Roman" panose="02020603050405020304" pitchFamily="18" charset="0"/>
                      </a:rPr>
                      <m:t>¬</m:t>
                    </m:r>
                  </m:oMath>
                </a14:m>
                <a:r>
                  <a:rPr lang="en-US" altLang="zh-CN" sz="2400" b="1" kern="100" dirty="0">
                    <a:solidFill>
                      <a:srgbClr val="3333FF"/>
                    </a:solidFill>
                    <a:latin typeface="微软雅黑" panose="020B0503020204020204" pitchFamily="34" charset="-122"/>
                    <a:ea typeface="微软雅黑" panose="020B0503020204020204" pitchFamily="34" charset="-122"/>
                    <a:cs typeface="黑体" panose="02010609060101010101" pitchFamily="49" charset="-122"/>
                  </a:rPr>
                  <a:t>G                  </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Ｔ，</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③</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⑦</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I     </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mc:Choice>
        <mc:Fallback>
          <p:sp>
            <p:nvSpPr>
              <p:cNvPr id="2" name="矩形 1"/>
              <p:cNvSpPr>
                <a:spLocks noRot="1" noChangeAspect="1" noMove="1" noResize="1" noEditPoints="1" noAdjustHandles="1" noChangeArrowheads="1" noChangeShapeType="1" noTextEdit="1"/>
              </p:cNvSpPr>
              <p:nvPr/>
            </p:nvSpPr>
            <p:spPr>
              <a:xfrm>
                <a:off x="590206" y="1745620"/>
                <a:ext cx="6097411" cy="5011589"/>
              </a:xfrm>
              <a:prstGeom prst="rect">
                <a:avLst/>
              </a:prstGeom>
              <a:blipFill rotWithShape="1">
                <a:blip r:embed="rId1"/>
                <a:stretch>
                  <a:fillRect l="-5" r="7" b="3"/>
                </a:stretch>
              </a:blipFill>
            </p:spPr>
            <p:txBody>
              <a:bodyPr/>
              <a:lstStyle/>
              <a:p>
                <a:r>
                  <a:rPr lang="zh-CN" altLang="en-US">
                    <a:noFill/>
                  </a:rPr>
                  <a:t> </a:t>
                </a:r>
              </a:p>
            </p:txBody>
          </p:sp>
        </mc:Fallback>
      </mc:AlternateContent>
      <p:sp>
        <p:nvSpPr>
          <p:cNvPr id="6" name="矩形 5"/>
          <p:cNvSpPr/>
          <p:nvPr/>
        </p:nvSpPr>
        <p:spPr>
          <a:xfrm>
            <a:off x="53786" y="1005373"/>
            <a:ext cx="11350517" cy="579542"/>
          </a:xfrm>
          <a:prstGeom prst="rect">
            <a:avLst/>
          </a:prstGeom>
        </p:spPr>
        <p:txBody>
          <a:bodyPr wrap="square">
            <a:spAutoFit/>
          </a:bodyPr>
          <a:lstStyle/>
          <a:p>
            <a:pPr defTabSz="1219200">
              <a:lnSpc>
                <a:spcPct val="150000"/>
              </a:lnSpc>
              <a:defRPr/>
            </a:pP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2</a:t>
            </a:r>
            <a:r>
              <a:rPr lang="zh-CN" altLang="en-US" sz="2400" b="1" dirty="0">
                <a:solidFill>
                  <a:prstClr val="black"/>
                </a:solidFill>
                <a:latin typeface="微软雅黑" panose="020B0503020204020204" pitchFamily="34" charset="-122"/>
                <a:ea typeface="微软雅黑" panose="020B0503020204020204" pitchFamily="34" charset="-122"/>
              </a:rPr>
              <a:t>）证明：</a:t>
            </a:r>
            <a:r>
              <a:rPr lang="en-US" altLang="zh-CN" sz="2400" b="1" dirty="0">
                <a:solidFill>
                  <a:prstClr val="black"/>
                </a:solidFill>
                <a:latin typeface="微软雅黑" panose="020B0503020204020204" pitchFamily="34" charset="-122"/>
                <a:ea typeface="微软雅黑" panose="020B0503020204020204" pitchFamily="34" charset="-122"/>
              </a:rPr>
              <a:t>G∨H</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G→</a:t>
            </a:r>
            <a:r>
              <a:rPr lang="zh-CN" altLang="en-US" sz="2400" b="1" dirty="0">
                <a:solidFill>
                  <a:prstClr val="black"/>
                </a:solidFill>
                <a:latin typeface="微软雅黑" panose="020B0503020204020204" pitchFamily="34" charset="-122"/>
                <a:ea typeface="微软雅黑" panose="020B0503020204020204" pitchFamily="34" charset="-122"/>
              </a:rPr>
              <a:t>Ｉ，</a:t>
            </a:r>
            <a:r>
              <a:rPr lang="en-US" altLang="zh-CN" sz="2400" b="1" dirty="0">
                <a:solidFill>
                  <a:prstClr val="black"/>
                </a:solidFill>
                <a:latin typeface="微软雅黑" panose="020B0503020204020204" pitchFamily="34" charset="-122"/>
                <a:ea typeface="微软雅黑" panose="020B0503020204020204" pitchFamily="34" charset="-122"/>
              </a:rPr>
              <a:t>H→</a:t>
            </a:r>
            <a:r>
              <a:rPr lang="zh-CN" altLang="en-US" sz="2400" b="1" dirty="0">
                <a:solidFill>
                  <a:prstClr val="black"/>
                </a:solidFill>
                <a:latin typeface="微软雅黑" panose="020B0503020204020204" pitchFamily="34" charset="-122"/>
                <a:ea typeface="微软雅黑" panose="020B0503020204020204" pitchFamily="34" charset="-122"/>
              </a:rPr>
              <a:t>Ｉ </a:t>
            </a:r>
            <a:r>
              <a:rPr lang="en-US" altLang="en-US" sz="2400" noProof="1">
                <a:solidFill>
                  <a:prstClr val="black"/>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400" b="1" dirty="0">
                <a:solidFill>
                  <a:prstClr val="black"/>
                </a:solidFill>
                <a:latin typeface="微软雅黑" panose="020B0503020204020204" pitchFamily="34" charset="-122"/>
                <a:ea typeface="微软雅黑" panose="020B0503020204020204" pitchFamily="34" charset="-122"/>
              </a:rPr>
              <a:t>Ｉ</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二难推论</a:t>
            </a:r>
            <a:r>
              <a:rPr lang="en-US" altLang="zh-CN" sz="2400" b="1" dirty="0">
                <a:solidFill>
                  <a:prstClr val="black"/>
                </a:solidFill>
                <a:latin typeface="微软雅黑" panose="020B0503020204020204" pitchFamily="34" charset="-122"/>
                <a:ea typeface="微软雅黑" panose="020B0503020204020204" pitchFamily="34" charset="-122"/>
              </a:rPr>
              <a:t>I</a:t>
            </a:r>
            <a:r>
              <a:rPr lang="en-US" altLang="zh-CN" sz="2400" b="1" baseline="-25000" dirty="0">
                <a:solidFill>
                  <a:prstClr val="black"/>
                </a:solidFill>
                <a:latin typeface="微软雅黑" panose="020B0503020204020204" pitchFamily="34" charset="-122"/>
                <a:ea typeface="微软雅黑" panose="020B0503020204020204" pitchFamily="34" charset="-122"/>
              </a:rPr>
              <a:t>10</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10" name="矩形 9"/>
          <p:cNvSpPr/>
          <p:nvPr/>
        </p:nvSpPr>
        <p:spPr>
          <a:xfrm>
            <a:off x="6739707" y="1945692"/>
            <a:ext cx="4650030" cy="1688564"/>
          </a:xfrm>
          <a:prstGeom prst="rect">
            <a:avLst/>
          </a:prstGeom>
          <a:solidFill>
            <a:schemeClr val="bg2">
              <a:lumMod val="75000"/>
            </a:schemeClr>
          </a:solidFill>
        </p:spPr>
        <p:txBody>
          <a:bodyPr wrap="square">
            <a:spAutoFit/>
          </a:bodyPr>
          <a:lstStyle/>
          <a:p>
            <a:pPr defTabSz="1219200">
              <a:lnSpc>
                <a:spcPct val="150000"/>
              </a:lnSpc>
              <a:defRPr/>
            </a:pPr>
            <a:r>
              <a:rPr lang="zh-CN" altLang="en-US" sz="2400" b="1" dirty="0">
                <a:solidFill>
                  <a:prstClr val="black"/>
                </a:solidFill>
                <a:latin typeface="微软雅黑" panose="020B0503020204020204" pitchFamily="34" charset="-122"/>
                <a:ea typeface="微软雅黑" panose="020B0503020204020204" pitchFamily="34" charset="-122"/>
              </a:rPr>
              <a:t>所谓</a:t>
            </a:r>
            <a:r>
              <a:rPr lang="zh-CN" altLang="en-US" sz="2400" b="1" dirty="0">
                <a:solidFill>
                  <a:srgbClr val="3333FF"/>
                </a:solidFill>
                <a:latin typeface="微软雅黑" panose="020B0503020204020204" pitchFamily="34" charset="-122"/>
                <a:ea typeface="微软雅黑" panose="020B0503020204020204" pitchFamily="34" charset="-122"/>
              </a:rPr>
              <a:t>反证法</a:t>
            </a:r>
            <a:r>
              <a:rPr lang="zh-CN" altLang="en-US" sz="2400" b="1" dirty="0">
                <a:solidFill>
                  <a:prstClr val="black"/>
                </a:solidFill>
                <a:latin typeface="微软雅黑" panose="020B0503020204020204" pitchFamily="34" charset="-122"/>
                <a:ea typeface="微软雅黑" panose="020B0503020204020204" pitchFamily="34" charset="-122"/>
              </a:rPr>
              <a:t>，就是在完成</a:t>
            </a:r>
            <a:r>
              <a:rPr lang="en-US" altLang="zh-CN" sz="2400" b="1" dirty="0">
                <a:solidFill>
                  <a:prstClr val="black"/>
                </a:solidFill>
                <a:latin typeface="微软雅黑" panose="020B0503020204020204" pitchFamily="34" charset="-122"/>
                <a:ea typeface="微软雅黑" panose="020B0503020204020204" pitchFamily="34" charset="-122"/>
              </a:rPr>
              <a:t>Г</a:t>
            </a:r>
            <a:r>
              <a:rPr lang="en-US" altLang="en-US" sz="2400" b="1" noProof="1">
                <a:solidFill>
                  <a:prstClr val="black"/>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400" b="1" dirty="0">
                <a:solidFill>
                  <a:prstClr val="black"/>
                </a:solidFill>
                <a:latin typeface="微软雅黑" panose="020B0503020204020204" pitchFamily="34" charset="-122"/>
                <a:ea typeface="微软雅黑" panose="020B0503020204020204" pitchFamily="34" charset="-122"/>
              </a:rPr>
              <a:t> G</a:t>
            </a:r>
            <a:r>
              <a:rPr lang="zh-CN" altLang="en-US" sz="2400" b="1" dirty="0">
                <a:solidFill>
                  <a:prstClr val="black"/>
                </a:solidFill>
                <a:latin typeface="微软雅黑" panose="020B0503020204020204" pitchFamily="34" charset="-122"/>
                <a:ea typeface="微软雅黑" panose="020B0503020204020204" pitchFamily="34" charset="-122"/>
              </a:rPr>
              <a:t>的证明过程中，将</a:t>
            </a:r>
            <a:r>
              <a:rPr lang="en-US" altLang="zh-CN" sz="2400" b="1" dirty="0">
                <a:solidFill>
                  <a:prstClr val="black"/>
                </a:solidFill>
                <a:latin typeface="微软雅黑" panose="020B0503020204020204" pitchFamily="34" charset="-122"/>
                <a:ea typeface="微软雅黑" panose="020B0503020204020204" pitchFamily="34" charset="-122"/>
              </a:rPr>
              <a:t>¬G</a:t>
            </a:r>
            <a:r>
              <a:rPr lang="zh-CN" altLang="en-US" sz="2400" b="1" dirty="0">
                <a:solidFill>
                  <a:prstClr val="black"/>
                </a:solidFill>
                <a:latin typeface="微软雅黑" panose="020B0503020204020204" pitchFamily="34" charset="-122"/>
                <a:ea typeface="微软雅黑" panose="020B0503020204020204" pitchFamily="34" charset="-122"/>
              </a:rPr>
              <a:t>作为附加前提，然后推出</a:t>
            </a:r>
            <a:r>
              <a:rPr lang="zh-CN" altLang="en-US" sz="2400" b="1" dirty="0">
                <a:solidFill>
                  <a:srgbClr val="3333FF"/>
                </a:solidFill>
                <a:latin typeface="微软雅黑" panose="020B0503020204020204" pitchFamily="34" charset="-122"/>
                <a:ea typeface="微软雅黑" panose="020B0503020204020204" pitchFamily="34" charset="-122"/>
              </a:rPr>
              <a:t>“矛盾”</a:t>
            </a:r>
            <a:r>
              <a:rPr lang="zh-CN" altLang="en-US" sz="2400" b="1" dirty="0">
                <a:solidFill>
                  <a:prstClr val="black"/>
                </a:solidFill>
                <a:latin typeface="微软雅黑" panose="020B0503020204020204" pitchFamily="34" charset="-122"/>
                <a:ea typeface="微软雅黑" panose="020B0503020204020204" pitchFamily="34" charset="-122"/>
              </a:rPr>
              <a:t>的方法。</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down)">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2000"/>
                                        <p:tgtEl>
                                          <p:spTgt spid="2">
                                            <p:txEl>
                                              <p:pRg st="1" end="1"/>
                                            </p:txEl>
                                          </p:spTgt>
                                        </p:tgtEl>
                                      </p:cBhvr>
                                    </p:animEffect>
                                    <p:anim calcmode="lin" valueType="num">
                                      <p:cBhvr>
                                        <p:cTn id="18" dur="2000" fill="hold"/>
                                        <p:tgtEl>
                                          <p:spTgt spid="2">
                                            <p:txEl>
                                              <p:pRg st="1" end="1"/>
                                            </p:txEl>
                                          </p:spTgt>
                                        </p:tgtEl>
                                        <p:attrNameLst>
                                          <p:attrName>ppt_w</p:attrName>
                                        </p:attrNameLst>
                                      </p:cBhvr>
                                      <p:tavLst>
                                        <p:tav tm="0" fmla="#ppt_w*sin(2.5*pi*$)">
                                          <p:val>
                                            <p:fltVal val="0"/>
                                          </p:val>
                                        </p:tav>
                                        <p:tav tm="100000">
                                          <p:val>
                                            <p:fltVal val="1"/>
                                          </p:val>
                                        </p:tav>
                                      </p:tavLst>
                                    </p:anim>
                                    <p:anim calcmode="lin" valueType="num">
                                      <p:cBhvr>
                                        <p:cTn id="19" dur="2000" fill="hold"/>
                                        <p:tgtEl>
                                          <p:spTgt spid="2">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 calcmode="lin" valueType="num">
                                      <p:cBhvr>
                                        <p:cTn id="24"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25"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26" dur="500"/>
                                        <p:tgtEl>
                                          <p:spTgt spid="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 calcmode="lin" valueType="num">
                                      <p:cBhvr>
                                        <p:cTn id="31" dur="500" fill="hold"/>
                                        <p:tgtEl>
                                          <p:spTgt spid="2">
                                            <p:txEl>
                                              <p:pRg st="3" end="3"/>
                                            </p:txEl>
                                          </p:spTgt>
                                        </p:tgtEl>
                                        <p:attrNameLst>
                                          <p:attrName>ppt_w</p:attrName>
                                        </p:attrNameLst>
                                      </p:cBhvr>
                                      <p:tavLst>
                                        <p:tav tm="0">
                                          <p:val>
                                            <p:fltVal val="0"/>
                                          </p:val>
                                        </p:tav>
                                        <p:tav tm="100000">
                                          <p:val>
                                            <p:strVal val="#ppt_w"/>
                                          </p:val>
                                        </p:tav>
                                      </p:tavLst>
                                    </p:anim>
                                    <p:anim calcmode="lin" valueType="num">
                                      <p:cBhvr>
                                        <p:cTn id="32" dur="500" fill="hold"/>
                                        <p:tgtEl>
                                          <p:spTgt spid="2">
                                            <p:txEl>
                                              <p:pRg st="3" end="3"/>
                                            </p:txEl>
                                          </p:spTgt>
                                        </p:tgtEl>
                                        <p:attrNameLst>
                                          <p:attrName>ppt_h</p:attrName>
                                        </p:attrNameLst>
                                      </p:cBhvr>
                                      <p:tavLst>
                                        <p:tav tm="0">
                                          <p:val>
                                            <p:fltVal val="0"/>
                                          </p:val>
                                        </p:tav>
                                        <p:tav tm="100000">
                                          <p:val>
                                            <p:strVal val="#ppt_h"/>
                                          </p:val>
                                        </p:tav>
                                      </p:tavLst>
                                    </p:anim>
                                    <p:animEffect transition="in" filter="fade">
                                      <p:cBhvr>
                                        <p:cTn id="33" dur="500"/>
                                        <p:tgtEl>
                                          <p:spTgt spid="2">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2">
                                            <p:txEl>
                                              <p:pRg st="4" end="4"/>
                                            </p:txEl>
                                          </p:spTgt>
                                        </p:tgtEl>
                                        <p:attrNameLst>
                                          <p:attrName>style.visibility</p:attrName>
                                        </p:attrNameLst>
                                      </p:cBhvr>
                                      <p:to>
                                        <p:strVal val="visible"/>
                                      </p:to>
                                    </p:set>
                                    <p:anim calcmode="lin" valueType="num">
                                      <p:cBhvr>
                                        <p:cTn id="38"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39"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40" dur="500"/>
                                        <p:tgtEl>
                                          <p:spTgt spid="2">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anim calcmode="lin" valueType="num">
                                      <p:cBhvr>
                                        <p:cTn id="45" dur="500" fill="hold"/>
                                        <p:tgtEl>
                                          <p:spTgt spid="2">
                                            <p:txEl>
                                              <p:pRg st="5" end="5"/>
                                            </p:txEl>
                                          </p:spTgt>
                                        </p:tgtEl>
                                        <p:attrNameLst>
                                          <p:attrName>ppt_w</p:attrName>
                                        </p:attrNameLst>
                                      </p:cBhvr>
                                      <p:tavLst>
                                        <p:tav tm="0">
                                          <p:val>
                                            <p:fltVal val="0"/>
                                          </p:val>
                                        </p:tav>
                                        <p:tav tm="100000">
                                          <p:val>
                                            <p:strVal val="#ppt_w"/>
                                          </p:val>
                                        </p:tav>
                                      </p:tavLst>
                                    </p:anim>
                                    <p:anim calcmode="lin" valueType="num">
                                      <p:cBhvr>
                                        <p:cTn id="46" dur="500" fill="hold"/>
                                        <p:tgtEl>
                                          <p:spTgt spid="2">
                                            <p:txEl>
                                              <p:pRg st="5" end="5"/>
                                            </p:txEl>
                                          </p:spTgt>
                                        </p:tgtEl>
                                        <p:attrNameLst>
                                          <p:attrName>ppt_h</p:attrName>
                                        </p:attrNameLst>
                                      </p:cBhvr>
                                      <p:tavLst>
                                        <p:tav tm="0">
                                          <p:val>
                                            <p:fltVal val="0"/>
                                          </p:val>
                                        </p:tav>
                                        <p:tav tm="100000">
                                          <p:val>
                                            <p:strVal val="#ppt_h"/>
                                          </p:val>
                                        </p:tav>
                                      </p:tavLst>
                                    </p:anim>
                                    <p:animEffect transition="in" filter="fade">
                                      <p:cBhvr>
                                        <p:cTn id="47" dur="500"/>
                                        <p:tgtEl>
                                          <p:spTgt spid="2">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2">
                                            <p:txEl>
                                              <p:pRg st="6" end="6"/>
                                            </p:txEl>
                                          </p:spTgt>
                                        </p:tgtEl>
                                        <p:attrNameLst>
                                          <p:attrName>style.visibility</p:attrName>
                                        </p:attrNameLst>
                                      </p:cBhvr>
                                      <p:to>
                                        <p:strVal val="visible"/>
                                      </p:to>
                                    </p:set>
                                    <p:anim calcmode="lin" valueType="num">
                                      <p:cBhvr>
                                        <p:cTn id="52"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53" dur="500" fill="hold"/>
                                        <p:tgtEl>
                                          <p:spTgt spid="2">
                                            <p:txEl>
                                              <p:pRg st="6" end="6"/>
                                            </p:txEl>
                                          </p:spTgt>
                                        </p:tgtEl>
                                        <p:attrNameLst>
                                          <p:attrName>ppt_h</p:attrName>
                                        </p:attrNameLst>
                                      </p:cBhvr>
                                      <p:tavLst>
                                        <p:tav tm="0">
                                          <p:val>
                                            <p:fltVal val="0"/>
                                          </p:val>
                                        </p:tav>
                                        <p:tav tm="100000">
                                          <p:val>
                                            <p:strVal val="#ppt_h"/>
                                          </p:val>
                                        </p:tav>
                                      </p:tavLst>
                                    </p:anim>
                                    <p:animEffect transition="in" filter="fade">
                                      <p:cBhvr>
                                        <p:cTn id="54" dur="500"/>
                                        <p:tgtEl>
                                          <p:spTgt spid="2">
                                            <p:txEl>
                                              <p:pRg st="6" end="6"/>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2">
                                            <p:txEl>
                                              <p:pRg st="7" end="7"/>
                                            </p:txEl>
                                          </p:spTgt>
                                        </p:tgtEl>
                                        <p:attrNameLst>
                                          <p:attrName>style.visibility</p:attrName>
                                        </p:attrNameLst>
                                      </p:cBhvr>
                                      <p:to>
                                        <p:strVal val="visible"/>
                                      </p:to>
                                    </p:set>
                                    <p:anim calcmode="lin" valueType="num">
                                      <p:cBhvr>
                                        <p:cTn id="59" dur="500" fill="hold"/>
                                        <p:tgtEl>
                                          <p:spTgt spid="2">
                                            <p:txEl>
                                              <p:pRg st="7" end="7"/>
                                            </p:txEl>
                                          </p:spTgt>
                                        </p:tgtEl>
                                        <p:attrNameLst>
                                          <p:attrName>ppt_w</p:attrName>
                                        </p:attrNameLst>
                                      </p:cBhvr>
                                      <p:tavLst>
                                        <p:tav tm="0">
                                          <p:val>
                                            <p:fltVal val="0"/>
                                          </p:val>
                                        </p:tav>
                                        <p:tav tm="100000">
                                          <p:val>
                                            <p:strVal val="#ppt_w"/>
                                          </p:val>
                                        </p:tav>
                                      </p:tavLst>
                                    </p:anim>
                                    <p:anim calcmode="lin" valueType="num">
                                      <p:cBhvr>
                                        <p:cTn id="60" dur="500" fill="hold"/>
                                        <p:tgtEl>
                                          <p:spTgt spid="2">
                                            <p:txEl>
                                              <p:pRg st="7" end="7"/>
                                            </p:txEl>
                                          </p:spTgt>
                                        </p:tgtEl>
                                        <p:attrNameLst>
                                          <p:attrName>ppt_h</p:attrName>
                                        </p:attrNameLst>
                                      </p:cBhvr>
                                      <p:tavLst>
                                        <p:tav tm="0">
                                          <p:val>
                                            <p:fltVal val="0"/>
                                          </p:val>
                                        </p:tav>
                                        <p:tav tm="100000">
                                          <p:val>
                                            <p:strVal val="#ppt_h"/>
                                          </p:val>
                                        </p:tav>
                                      </p:tavLst>
                                    </p:anim>
                                    <p:animEffect transition="in" filter="fade">
                                      <p:cBhvr>
                                        <p:cTn id="61" dur="500"/>
                                        <p:tgtEl>
                                          <p:spTgt spid="2">
                                            <p:txEl>
                                              <p:pRg st="7" end="7"/>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
                                            <p:txEl>
                                              <p:pRg st="8" end="8"/>
                                            </p:txEl>
                                          </p:spTgt>
                                        </p:tgtEl>
                                        <p:attrNameLst>
                                          <p:attrName>style.visibility</p:attrName>
                                        </p:attrNameLst>
                                      </p:cBhvr>
                                      <p:to>
                                        <p:strVal val="visible"/>
                                      </p:to>
                                    </p:set>
                                    <p:anim calcmode="lin" valueType="num">
                                      <p:cBhvr>
                                        <p:cTn id="66" dur="500" fill="hold"/>
                                        <p:tgtEl>
                                          <p:spTgt spid="2">
                                            <p:txEl>
                                              <p:pRg st="8" end="8"/>
                                            </p:txEl>
                                          </p:spTgt>
                                        </p:tgtEl>
                                        <p:attrNameLst>
                                          <p:attrName>ppt_w</p:attrName>
                                        </p:attrNameLst>
                                      </p:cBhvr>
                                      <p:tavLst>
                                        <p:tav tm="0">
                                          <p:val>
                                            <p:fltVal val="0"/>
                                          </p:val>
                                        </p:tav>
                                        <p:tav tm="100000">
                                          <p:val>
                                            <p:strVal val="#ppt_w"/>
                                          </p:val>
                                        </p:tav>
                                      </p:tavLst>
                                    </p:anim>
                                    <p:anim calcmode="lin" valueType="num">
                                      <p:cBhvr>
                                        <p:cTn id="67" dur="500" fill="hold"/>
                                        <p:tgtEl>
                                          <p:spTgt spid="2">
                                            <p:txEl>
                                              <p:pRg st="8" end="8"/>
                                            </p:txEl>
                                          </p:spTgt>
                                        </p:tgtEl>
                                        <p:attrNameLst>
                                          <p:attrName>ppt_h</p:attrName>
                                        </p:attrNameLst>
                                      </p:cBhvr>
                                      <p:tavLst>
                                        <p:tav tm="0">
                                          <p:val>
                                            <p:fltVal val="0"/>
                                          </p:val>
                                        </p:tav>
                                        <p:tav tm="100000">
                                          <p:val>
                                            <p:strVal val="#ppt_h"/>
                                          </p:val>
                                        </p:tav>
                                      </p:tavLst>
                                    </p:anim>
                                    <p:animEffect transition="in" filter="fade">
                                      <p:cBhvr>
                                        <p:cTn id="68"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9" name="Rectangle 2"/>
          <p:cNvSpPr>
            <a:spLocks noGrp="1" noChangeArrowheads="1"/>
          </p:cNvSpPr>
          <p:nvPr>
            <p:ph type="title"/>
          </p:nvPr>
        </p:nvSpPr>
        <p:spPr/>
        <p:txBody>
          <a:bodyPr/>
          <a:lstStyle/>
          <a:p>
            <a:pPr eaLnBrk="1" hangingPunct="1"/>
            <a:r>
              <a:rPr lang="zh-CN" altLang="en-US" dirty="0">
                <a:latin typeface="Times New Roman" panose="02020603050405020304" pitchFamily="18" charset="0"/>
              </a:rPr>
              <a:t>课堂练习</a:t>
            </a:r>
            <a:endParaRPr lang="en-US" altLang="zh-CN" dirty="0">
              <a:latin typeface="Times New Roman" panose="02020603050405020304" pitchFamily="18" charset="0"/>
            </a:endParaRPr>
          </a:p>
        </p:txBody>
      </p:sp>
      <p:sp>
        <p:nvSpPr>
          <p:cNvPr id="985091" name="Rectangle 3"/>
          <p:cNvSpPr>
            <a:spLocks noGrp="1" noChangeArrowheads="1"/>
          </p:cNvSpPr>
          <p:nvPr>
            <p:ph type="body" idx="1"/>
          </p:nvPr>
        </p:nvSpPr>
        <p:spPr>
          <a:xfrm>
            <a:off x="460375" y="1054420"/>
            <a:ext cx="10808084" cy="5352447"/>
          </a:xfrm>
        </p:spPr>
        <p:txBody>
          <a:bodyPr>
            <a:normAutofit/>
          </a:bodyPr>
          <a:lstStyle/>
          <a:p>
            <a:pPr indent="0">
              <a:lnSpc>
                <a:spcPct val="130000"/>
              </a:lnSpc>
              <a:spcBef>
                <a:spcPct val="0"/>
              </a:spcBef>
            </a:pPr>
            <a:r>
              <a:rPr kumimoji="1" lang="zh-CN" altLang="en-US" sz="3200" noProof="1">
                <a:solidFill>
                  <a:srgbClr val="0000FF"/>
                </a:solidFill>
              </a:rPr>
              <a:t>设前提</a:t>
            </a:r>
            <a:r>
              <a:rPr kumimoji="1" lang="az-Cyrl-AZ" altLang="zh-CN" sz="3200" noProof="1">
                <a:solidFill>
                  <a:srgbClr val="0000FF"/>
                </a:solidFill>
              </a:rPr>
              <a:t>Г</a:t>
            </a:r>
            <a:r>
              <a:rPr kumimoji="1" lang="en-US" altLang="zh-CN" sz="3200" noProof="1">
                <a:solidFill>
                  <a:srgbClr val="0000FF"/>
                </a:solidFill>
              </a:rPr>
              <a:t> =  {P∨Q</a:t>
            </a:r>
            <a:r>
              <a:rPr kumimoji="1" lang="zh-CN" altLang="zh-CN" sz="3200" dirty="0">
                <a:solidFill>
                  <a:srgbClr val="0000FF"/>
                </a:solidFill>
              </a:rPr>
              <a:t>，</a:t>
            </a:r>
            <a:r>
              <a:rPr kumimoji="1" lang="en-US" altLang="zh-CN" sz="3200" noProof="1">
                <a:solidFill>
                  <a:srgbClr val="0000FF"/>
                </a:solidFill>
              </a:rPr>
              <a:t>P</a:t>
            </a:r>
            <a:r>
              <a:rPr kumimoji="1" lang="en-US" altLang="zh-CN" sz="3200" noProof="1">
                <a:solidFill>
                  <a:srgbClr val="0000FF"/>
                </a:solidFill>
                <a:sym typeface="Symbol" panose="05050102010706020507" pitchFamily="18" charset="2"/>
              </a:rPr>
              <a:t></a:t>
            </a:r>
            <a:r>
              <a:rPr kumimoji="1" lang="en-US" altLang="zh-CN" sz="3200" noProof="1">
                <a:solidFill>
                  <a:srgbClr val="0000FF"/>
                </a:solidFill>
              </a:rPr>
              <a:t>R</a:t>
            </a:r>
            <a:r>
              <a:rPr kumimoji="1" lang="zh-CN" altLang="zh-CN" sz="3200" dirty="0">
                <a:solidFill>
                  <a:srgbClr val="0000FF"/>
                </a:solidFill>
              </a:rPr>
              <a:t>，</a:t>
            </a:r>
            <a:r>
              <a:rPr kumimoji="1" lang="en-US" altLang="zh-CN" sz="3200" noProof="1">
                <a:solidFill>
                  <a:srgbClr val="0000FF"/>
                </a:solidFill>
              </a:rPr>
              <a:t>Q→S}</a:t>
            </a:r>
            <a:r>
              <a:rPr kumimoji="1" lang="zh-CN" altLang="zh-CN" sz="3200" dirty="0">
                <a:solidFill>
                  <a:srgbClr val="0000FF"/>
                </a:solidFill>
              </a:rPr>
              <a:t>，</a:t>
            </a:r>
            <a:r>
              <a:rPr kumimoji="1" lang="en-US" altLang="zh-CN" sz="3200" dirty="0">
                <a:solidFill>
                  <a:srgbClr val="0000FF"/>
                </a:solidFill>
              </a:rPr>
              <a:t>H</a:t>
            </a:r>
            <a:r>
              <a:rPr kumimoji="1" lang="en-US" altLang="zh-CN" sz="3200" noProof="1">
                <a:solidFill>
                  <a:srgbClr val="0000FF"/>
                </a:solidFill>
              </a:rPr>
              <a:t>=S∨R。</a:t>
            </a:r>
            <a:endParaRPr kumimoji="1" lang="en-US" altLang="zh-CN" sz="3200" noProof="1">
              <a:solidFill>
                <a:srgbClr val="0000FF"/>
              </a:solidFill>
            </a:endParaRPr>
          </a:p>
          <a:p>
            <a:pPr indent="0">
              <a:lnSpc>
                <a:spcPct val="130000"/>
              </a:lnSpc>
              <a:spcBef>
                <a:spcPct val="0"/>
              </a:spcBef>
            </a:pPr>
            <a:r>
              <a:rPr kumimoji="1" lang="zh-CN" altLang="en-US" sz="3200" noProof="1">
                <a:solidFill>
                  <a:srgbClr val="0000FF"/>
                </a:solidFill>
              </a:rPr>
              <a:t>证明</a:t>
            </a:r>
            <a:r>
              <a:rPr kumimoji="1" lang="az-Cyrl-AZ" altLang="zh-CN" sz="3200" noProof="1">
                <a:solidFill>
                  <a:srgbClr val="0000FF"/>
                </a:solidFill>
              </a:rPr>
              <a:t>Г</a:t>
            </a:r>
            <a:r>
              <a:rPr kumimoji="1" lang="en-US" altLang="zh-CN" sz="3200" noProof="1">
                <a:solidFill>
                  <a:srgbClr val="0000FF"/>
                </a:solidFill>
              </a:rPr>
              <a:t> </a:t>
            </a:r>
            <a:r>
              <a:rPr kumimoji="1" lang="az-Cyrl-AZ" altLang="zh-CN" sz="3200" noProof="1">
                <a:solidFill>
                  <a:srgbClr val="0000FF"/>
                </a:solidFill>
                <a:sym typeface="Symbol" panose="05050102010706020507" pitchFamily="18" charset="2"/>
              </a:rPr>
              <a:t></a:t>
            </a:r>
            <a:r>
              <a:rPr kumimoji="1" lang="az-Cyrl-AZ" altLang="en-US" sz="3200" noProof="1">
                <a:solidFill>
                  <a:srgbClr val="0000FF"/>
                </a:solidFill>
              </a:rPr>
              <a:t> </a:t>
            </a:r>
            <a:r>
              <a:rPr kumimoji="1" lang="en-US" altLang="zh-CN" sz="3200" noProof="1">
                <a:solidFill>
                  <a:srgbClr val="0000FF"/>
                </a:solidFill>
              </a:rPr>
              <a:t>H。</a:t>
            </a:r>
            <a:endParaRPr kumimoji="1" lang="zh-CN" altLang="en-US" sz="3200" dirty="0">
              <a:solidFill>
                <a:srgbClr val="0000FF"/>
              </a:solidFill>
            </a:endParaRPr>
          </a:p>
          <a:p>
            <a:pPr marL="0" indent="0">
              <a:lnSpc>
                <a:spcPct val="130000"/>
              </a:lnSpc>
              <a:spcBef>
                <a:spcPct val="0"/>
              </a:spcBef>
              <a:buNone/>
            </a:pPr>
            <a:r>
              <a:rPr lang="zh-CN" altLang="zh-CN" sz="3200" dirty="0">
                <a:solidFill>
                  <a:schemeClr val="accent1"/>
                </a:solidFill>
              </a:rPr>
              <a:t>证明</a:t>
            </a:r>
            <a:r>
              <a:rPr lang="zh-CN" altLang="en-US" sz="3200" noProof="1">
                <a:solidFill>
                  <a:schemeClr val="accent1"/>
                </a:solidFill>
              </a:rPr>
              <a:t>1</a:t>
            </a:r>
            <a:r>
              <a:rPr lang="zh-CN" altLang="en-US" sz="3200" noProof="1">
                <a:solidFill>
                  <a:srgbClr val="0000FF"/>
                </a:solidFill>
              </a:rPr>
              <a:t>（直接证明）</a:t>
            </a:r>
            <a:endParaRPr lang="en-US" altLang="zh-CN" sz="3200" noProof="1">
              <a:solidFill>
                <a:srgbClr val="0000FF"/>
              </a:solidFill>
            </a:endParaRPr>
          </a:p>
          <a:p>
            <a:pPr marL="0" indent="0">
              <a:lnSpc>
                <a:spcPct val="130000"/>
              </a:lnSpc>
              <a:spcBef>
                <a:spcPct val="0"/>
              </a:spcBef>
              <a:buNone/>
            </a:pPr>
            <a:r>
              <a:rPr lang="zh-CN" altLang="en-US" sz="3200" noProof="1">
                <a:solidFill>
                  <a:srgbClr val="0000FF"/>
                </a:solidFill>
              </a:rPr>
              <a:t>⑴</a:t>
            </a:r>
            <a:r>
              <a:rPr lang="zh-CN" altLang="en-US" sz="3200" noProof="1"/>
              <a:t> </a:t>
            </a:r>
            <a:r>
              <a:rPr lang="en-US" altLang="zh-CN" sz="3200" noProof="1"/>
              <a:t>P∨Q</a:t>
            </a:r>
            <a:r>
              <a:rPr lang="en-US" altLang="zh-CN" sz="3200" dirty="0"/>
              <a:t>	   </a:t>
            </a:r>
            <a:r>
              <a:rPr lang="en-US" altLang="en-US" sz="3200" noProof="1">
                <a:solidFill>
                  <a:srgbClr val="800080"/>
                </a:solidFill>
              </a:rPr>
              <a:t>P</a:t>
            </a:r>
            <a:endParaRPr lang="en-US" altLang="en-US" sz="3200" noProof="1">
              <a:solidFill>
                <a:srgbClr val="800080"/>
              </a:solidFill>
            </a:endParaRPr>
          </a:p>
          <a:p>
            <a:pPr marL="0" indent="0">
              <a:lnSpc>
                <a:spcPct val="130000"/>
              </a:lnSpc>
              <a:spcBef>
                <a:spcPct val="0"/>
              </a:spcBef>
              <a:buNone/>
            </a:pPr>
            <a:r>
              <a:rPr lang="en-US" altLang="en-US" sz="3200" noProof="1">
                <a:solidFill>
                  <a:srgbClr val="0000FF"/>
                </a:solidFill>
              </a:rPr>
              <a:t>⑵ </a:t>
            </a:r>
            <a:r>
              <a:rPr lang="en-US" altLang="en-US" sz="3200" noProof="1"/>
              <a:t>┐</a:t>
            </a:r>
            <a:r>
              <a:rPr lang="en-US" altLang="zh-CN" sz="3200" noProof="1"/>
              <a:t>P→Q</a:t>
            </a:r>
            <a:r>
              <a:rPr lang="en-US" altLang="zh-CN" sz="3200" dirty="0"/>
              <a:t>	   </a:t>
            </a:r>
            <a:r>
              <a:rPr lang="en-US" altLang="en-US" sz="3200" noProof="1">
                <a:solidFill>
                  <a:srgbClr val="800080"/>
                </a:solidFill>
              </a:rPr>
              <a:t>T,(1),</a:t>
            </a:r>
            <a:r>
              <a:rPr lang="en-US" altLang="zh-CN" sz="3200" noProof="1">
                <a:solidFill>
                  <a:srgbClr val="800080"/>
                </a:solidFill>
              </a:rPr>
              <a:t>E</a:t>
            </a:r>
            <a:endParaRPr lang="en-US" altLang="zh-CN" sz="3200" noProof="1">
              <a:solidFill>
                <a:srgbClr val="800080"/>
              </a:solidFill>
            </a:endParaRPr>
          </a:p>
          <a:p>
            <a:pPr marL="0" indent="0">
              <a:lnSpc>
                <a:spcPct val="130000"/>
              </a:lnSpc>
              <a:spcBef>
                <a:spcPct val="0"/>
              </a:spcBef>
              <a:buNone/>
            </a:pPr>
            <a:r>
              <a:rPr lang="zh-CN" altLang="zh-CN" sz="3200" noProof="1">
                <a:solidFill>
                  <a:srgbClr val="0000FF"/>
                </a:solidFill>
              </a:rPr>
              <a:t>⑶</a:t>
            </a:r>
            <a:r>
              <a:rPr lang="en-US" altLang="zh-CN" sz="3200" noProof="1">
                <a:solidFill>
                  <a:srgbClr val="0000FF"/>
                </a:solidFill>
              </a:rPr>
              <a:t> </a:t>
            </a:r>
            <a:r>
              <a:rPr lang="en-US" altLang="zh-CN" sz="3200" noProof="1"/>
              <a:t>Q→S</a:t>
            </a:r>
            <a:r>
              <a:rPr lang="en-US" altLang="zh-CN" sz="3200" dirty="0"/>
              <a:t>	   </a:t>
            </a:r>
            <a:r>
              <a:rPr lang="en-US" altLang="en-US" sz="3200" noProof="1">
                <a:solidFill>
                  <a:srgbClr val="800080"/>
                </a:solidFill>
              </a:rPr>
              <a:t>P</a:t>
            </a:r>
            <a:endParaRPr lang="en-US" altLang="en-US" sz="3200" noProof="1">
              <a:solidFill>
                <a:srgbClr val="800080"/>
              </a:solidFill>
            </a:endParaRPr>
          </a:p>
          <a:p>
            <a:pPr marL="0" indent="0">
              <a:lnSpc>
                <a:spcPct val="130000"/>
              </a:lnSpc>
              <a:spcBef>
                <a:spcPct val="0"/>
              </a:spcBef>
              <a:buNone/>
            </a:pPr>
            <a:r>
              <a:rPr lang="en-US" altLang="en-US" sz="3200" noProof="1">
                <a:solidFill>
                  <a:srgbClr val="0000FF"/>
                </a:solidFill>
              </a:rPr>
              <a:t>⑷</a:t>
            </a:r>
            <a:r>
              <a:rPr lang="en-US" altLang="en-US" sz="3200" noProof="1"/>
              <a:t> ┐</a:t>
            </a:r>
            <a:r>
              <a:rPr lang="en-US" altLang="zh-CN" sz="3200" noProof="1"/>
              <a:t>P→S</a:t>
            </a:r>
            <a:r>
              <a:rPr lang="en-US" altLang="zh-CN" sz="3200" dirty="0"/>
              <a:t>	   </a:t>
            </a:r>
            <a:r>
              <a:rPr lang="en-US" altLang="en-US" sz="3200" noProof="1">
                <a:solidFill>
                  <a:srgbClr val="800080"/>
                </a:solidFill>
              </a:rPr>
              <a:t>T,⑵,⑶,</a:t>
            </a:r>
            <a:r>
              <a:rPr lang="en-US" altLang="zh-CN" sz="3200" noProof="1">
                <a:solidFill>
                  <a:srgbClr val="800080"/>
                </a:solidFill>
              </a:rPr>
              <a:t>I</a:t>
            </a:r>
            <a:endParaRPr lang="en-US" altLang="zh-CN" sz="3200" dirty="0">
              <a:solidFill>
                <a:srgbClr val="800080"/>
              </a:solidFill>
            </a:endParaRPr>
          </a:p>
        </p:txBody>
      </p:sp>
      <p:sp>
        <p:nvSpPr>
          <p:cNvPr id="6" name="Rectangle 3"/>
          <p:cNvSpPr txBox="1">
            <a:spLocks noChangeArrowheads="1"/>
          </p:cNvSpPr>
          <p:nvPr/>
        </p:nvSpPr>
        <p:spPr bwMode="auto">
          <a:xfrm>
            <a:off x="5619011" y="1964745"/>
            <a:ext cx="6242138" cy="452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48" tIns="60974" rIns="121948" bIns="60974" numCol="1" anchor="t" anchorCtr="0" compatLnSpc="1">
            <a:spAutoFit/>
          </a:bodyPr>
          <a:lstStyle>
            <a:lvl1pPr marL="0" indent="791845" algn="just" rtl="0" eaLnBrk="0" fontAlgn="base" hangingPunct="0">
              <a:lnSpc>
                <a:spcPct val="120000"/>
              </a:lnSpc>
              <a:spcBef>
                <a:spcPts val="600"/>
              </a:spcBef>
              <a:spcAft>
                <a:spcPct val="0"/>
              </a:spcAft>
              <a:buClr>
                <a:srgbClr val="FF3300"/>
              </a:buClr>
              <a:buFont typeface="Wingdings" panose="05000000000000000000" pitchFamily="2" charset="2"/>
              <a:defRPr sz="2800" b="1">
                <a:solidFill>
                  <a:srgbClr val="000000"/>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lnSpc>
                <a:spcPct val="120000"/>
              </a:lnSpc>
              <a:spcBef>
                <a:spcPts val="600"/>
              </a:spcBef>
              <a:spcAft>
                <a:spcPct val="0"/>
              </a:spcAft>
              <a:buClr>
                <a:srgbClr val="FF3300"/>
              </a:buClr>
              <a:buFont typeface="Wingdings" panose="05000000000000000000" pitchFamily="2" charset="2"/>
              <a:defRPr sz="2800" b="1">
                <a:solidFill>
                  <a:srgbClr val="000000"/>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lnSpc>
                <a:spcPct val="120000"/>
              </a:lnSpc>
              <a:spcBef>
                <a:spcPts val="600"/>
              </a:spcBef>
              <a:spcAft>
                <a:spcPct val="0"/>
              </a:spcAft>
              <a:buClr>
                <a:srgbClr val="FF3300"/>
              </a:buClr>
              <a:buFont typeface="Wingdings" panose="05000000000000000000" pitchFamily="2" charset="2"/>
              <a:defRPr sz="2800" b="1">
                <a:solidFill>
                  <a:srgbClr val="000000"/>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lnSpc>
                <a:spcPct val="120000"/>
              </a:lnSpc>
              <a:spcBef>
                <a:spcPts val="600"/>
              </a:spcBef>
              <a:spcAft>
                <a:spcPct val="0"/>
              </a:spcAft>
              <a:buClr>
                <a:srgbClr val="FF3300"/>
              </a:buClr>
              <a:defRPr sz="2800" b="1">
                <a:solidFill>
                  <a:srgbClr val="000000"/>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lnSpc>
                <a:spcPct val="120000"/>
              </a:lnSpc>
              <a:spcBef>
                <a:spcPts val="600"/>
              </a:spcBef>
              <a:spcAft>
                <a:spcPct val="0"/>
              </a:spcAft>
              <a:buClr>
                <a:srgbClr val="FF3300"/>
              </a:buClr>
              <a:defRPr sz="2800" b="1">
                <a:solidFill>
                  <a:srgbClr val="000000"/>
                </a:solidFill>
                <a:latin typeface="Times New Roman" panose="02020603050405020304" pitchFamily="18" charset="0"/>
                <a:ea typeface="+mn-ea"/>
                <a:cs typeface="Times New Roman" panose="02020603050405020304" pitchFamily="18" charset="0"/>
              </a:defRPr>
            </a:lvl5pPr>
            <a:lvl6pPr marL="2514600" indent="-228600" algn="just" rtl="0" fontAlgn="base">
              <a:lnSpc>
                <a:spcPct val="120000"/>
              </a:lnSpc>
              <a:spcBef>
                <a:spcPct val="20000"/>
              </a:spcBef>
              <a:spcAft>
                <a:spcPct val="0"/>
              </a:spcAft>
              <a:buClr>
                <a:srgbClr val="FF3300"/>
              </a:buClr>
              <a:defRPr sz="2800" b="1">
                <a:solidFill>
                  <a:srgbClr val="000000"/>
                </a:solidFill>
                <a:latin typeface="+mn-lt"/>
                <a:ea typeface="+mn-ea"/>
              </a:defRPr>
            </a:lvl6pPr>
            <a:lvl7pPr marL="2971800" indent="-228600" algn="just" rtl="0" fontAlgn="base">
              <a:lnSpc>
                <a:spcPct val="120000"/>
              </a:lnSpc>
              <a:spcBef>
                <a:spcPct val="20000"/>
              </a:spcBef>
              <a:spcAft>
                <a:spcPct val="0"/>
              </a:spcAft>
              <a:buClr>
                <a:srgbClr val="FF3300"/>
              </a:buClr>
              <a:defRPr sz="2800" b="1">
                <a:solidFill>
                  <a:srgbClr val="000000"/>
                </a:solidFill>
                <a:latin typeface="+mn-lt"/>
                <a:ea typeface="+mn-ea"/>
              </a:defRPr>
            </a:lvl7pPr>
            <a:lvl8pPr marL="3429000" indent="-228600" algn="just" rtl="0" fontAlgn="base">
              <a:lnSpc>
                <a:spcPct val="120000"/>
              </a:lnSpc>
              <a:spcBef>
                <a:spcPct val="20000"/>
              </a:spcBef>
              <a:spcAft>
                <a:spcPct val="0"/>
              </a:spcAft>
              <a:buClr>
                <a:srgbClr val="FF3300"/>
              </a:buClr>
              <a:defRPr sz="2800" b="1">
                <a:solidFill>
                  <a:srgbClr val="000000"/>
                </a:solidFill>
                <a:latin typeface="+mn-lt"/>
                <a:ea typeface="+mn-ea"/>
              </a:defRPr>
            </a:lvl8pPr>
            <a:lvl9pPr marL="3886200" indent="-228600" algn="just" rtl="0" fontAlgn="base">
              <a:lnSpc>
                <a:spcPct val="120000"/>
              </a:lnSpc>
              <a:spcBef>
                <a:spcPct val="20000"/>
              </a:spcBef>
              <a:spcAft>
                <a:spcPct val="0"/>
              </a:spcAft>
              <a:buClr>
                <a:srgbClr val="FF3300"/>
              </a:buClr>
              <a:defRPr sz="2800" b="1">
                <a:solidFill>
                  <a:srgbClr val="000000"/>
                </a:solidFill>
                <a:latin typeface="+mn-lt"/>
                <a:ea typeface="+mn-ea"/>
              </a:defRPr>
            </a:lvl9pPr>
          </a:lstStyle>
          <a:p>
            <a:pPr indent="0" eaLnBrk="1" hangingPunct="1">
              <a:lnSpc>
                <a:spcPct val="130000"/>
              </a:lnSpc>
              <a:spcBef>
                <a:spcPct val="0"/>
              </a:spcBef>
            </a:pPr>
            <a:r>
              <a:rPr lang="zh-CN" altLang="en-US" sz="3735" dirty="0">
                <a:solidFill>
                  <a:srgbClr val="0000FF"/>
                </a:solidFill>
              </a:rPr>
              <a:t>⑸ </a:t>
            </a:r>
            <a:r>
              <a:rPr lang="zh-CN" altLang="en-US" sz="3735" dirty="0"/>
              <a:t>┐</a:t>
            </a:r>
            <a:r>
              <a:rPr lang="en-US" altLang="zh-CN" sz="3735" dirty="0"/>
              <a:t>S→P</a:t>
            </a:r>
            <a:r>
              <a:rPr lang="zh-CN" altLang="en-US" sz="3735" dirty="0"/>
              <a:t>		    </a:t>
            </a:r>
            <a:r>
              <a:rPr lang="en-US" altLang="zh-CN" sz="3735" dirty="0">
                <a:solidFill>
                  <a:srgbClr val="800080"/>
                </a:solidFill>
              </a:rPr>
              <a:t>T,⑷,E</a:t>
            </a:r>
            <a:endParaRPr lang="en-US" altLang="zh-CN" sz="3735" dirty="0">
              <a:solidFill>
                <a:srgbClr val="800080"/>
              </a:solidFill>
            </a:endParaRPr>
          </a:p>
          <a:p>
            <a:pPr indent="0" eaLnBrk="1" hangingPunct="1">
              <a:lnSpc>
                <a:spcPct val="130000"/>
              </a:lnSpc>
              <a:spcBef>
                <a:spcPct val="0"/>
              </a:spcBef>
            </a:pPr>
            <a:r>
              <a:rPr lang="zh-CN" altLang="en-US" sz="3735" kern="0" dirty="0">
                <a:solidFill>
                  <a:srgbClr val="0000FF"/>
                </a:solidFill>
              </a:rPr>
              <a:t>⑹ </a:t>
            </a:r>
            <a:r>
              <a:rPr lang="en-US" altLang="zh-CN" sz="3735" kern="0" dirty="0"/>
              <a:t>P</a:t>
            </a:r>
            <a:r>
              <a:rPr lang="en-US" altLang="zh-CN" sz="3735" kern="0" noProof="1">
                <a:sym typeface="Symbol" panose="05050102010706020507" pitchFamily="18" charset="2"/>
              </a:rPr>
              <a:t></a:t>
            </a:r>
            <a:r>
              <a:rPr lang="en-US" altLang="zh-CN" sz="3735" kern="0" dirty="0"/>
              <a:t>R</a:t>
            </a:r>
            <a:r>
              <a:rPr lang="zh-CN" altLang="en-US" sz="3735" kern="0" dirty="0"/>
              <a:t>		    </a:t>
            </a:r>
            <a:r>
              <a:rPr lang="en-US" altLang="zh-CN" sz="3735" kern="0" dirty="0">
                <a:solidFill>
                  <a:srgbClr val="800080"/>
                </a:solidFill>
              </a:rPr>
              <a:t>P</a:t>
            </a:r>
            <a:endParaRPr lang="en-US" altLang="zh-CN" sz="3735" kern="0" dirty="0">
              <a:solidFill>
                <a:srgbClr val="800080"/>
              </a:solidFill>
            </a:endParaRPr>
          </a:p>
          <a:p>
            <a:pPr indent="0" eaLnBrk="1" hangingPunct="1">
              <a:lnSpc>
                <a:spcPct val="130000"/>
              </a:lnSpc>
              <a:spcBef>
                <a:spcPct val="0"/>
              </a:spcBef>
            </a:pPr>
            <a:r>
              <a:rPr lang="en-US" altLang="zh-CN" sz="3735" kern="0" dirty="0">
                <a:solidFill>
                  <a:srgbClr val="0000FF"/>
                </a:solidFill>
              </a:rPr>
              <a:t>⑺</a:t>
            </a:r>
            <a:r>
              <a:rPr lang="en-US" altLang="zh-CN" sz="3735" kern="0" dirty="0"/>
              <a:t> (P→R)</a:t>
            </a:r>
            <a:r>
              <a:rPr lang="en-US" altLang="zh-CN" sz="3735" kern="0" dirty="0">
                <a:sym typeface="Symbol" panose="05050102010706020507" pitchFamily="18" charset="2"/>
              </a:rPr>
              <a:t></a:t>
            </a:r>
            <a:r>
              <a:rPr lang="en-US" altLang="zh-CN" sz="3735" kern="0" dirty="0"/>
              <a:t>(R→P)   </a:t>
            </a:r>
            <a:r>
              <a:rPr lang="en-US" altLang="zh-CN" sz="3735" kern="0" dirty="0">
                <a:solidFill>
                  <a:srgbClr val="800080"/>
                </a:solidFill>
              </a:rPr>
              <a:t>T,⑹,E</a:t>
            </a:r>
            <a:endParaRPr lang="en-US" altLang="zh-CN" sz="3735" kern="0" dirty="0">
              <a:solidFill>
                <a:srgbClr val="800080"/>
              </a:solidFill>
            </a:endParaRPr>
          </a:p>
          <a:p>
            <a:pPr indent="0" eaLnBrk="1" hangingPunct="1">
              <a:lnSpc>
                <a:spcPct val="130000"/>
              </a:lnSpc>
              <a:spcBef>
                <a:spcPct val="0"/>
              </a:spcBef>
            </a:pPr>
            <a:r>
              <a:rPr lang="en-US" altLang="zh-CN" sz="3735" kern="0" dirty="0">
                <a:solidFill>
                  <a:srgbClr val="0000FF"/>
                </a:solidFill>
              </a:rPr>
              <a:t>⑻</a:t>
            </a:r>
            <a:r>
              <a:rPr lang="en-US" altLang="zh-CN" sz="3735" kern="0" dirty="0"/>
              <a:t> P→R		    </a:t>
            </a:r>
            <a:r>
              <a:rPr lang="en-US" altLang="zh-CN" sz="3735" kern="0" dirty="0">
                <a:solidFill>
                  <a:srgbClr val="800080"/>
                </a:solidFill>
              </a:rPr>
              <a:t>T,⑺,I</a:t>
            </a:r>
            <a:endParaRPr lang="en-US" altLang="zh-CN" sz="3735" kern="0" dirty="0">
              <a:solidFill>
                <a:srgbClr val="800080"/>
              </a:solidFill>
            </a:endParaRPr>
          </a:p>
          <a:p>
            <a:pPr indent="0" eaLnBrk="1" hangingPunct="1">
              <a:lnSpc>
                <a:spcPct val="130000"/>
              </a:lnSpc>
              <a:spcBef>
                <a:spcPct val="0"/>
              </a:spcBef>
            </a:pPr>
            <a:r>
              <a:rPr lang="zh-CN" altLang="en-US" sz="3735" kern="0" dirty="0">
                <a:solidFill>
                  <a:srgbClr val="0000FF"/>
                </a:solidFill>
              </a:rPr>
              <a:t>⑼</a:t>
            </a:r>
            <a:r>
              <a:rPr lang="zh-CN" altLang="en-US" sz="3735" kern="0" dirty="0"/>
              <a:t> ┐</a:t>
            </a:r>
            <a:r>
              <a:rPr lang="en-US" altLang="zh-CN" sz="3735" kern="0" dirty="0"/>
              <a:t>S→R</a:t>
            </a:r>
            <a:r>
              <a:rPr lang="zh-CN" altLang="en-US" sz="3735" kern="0" dirty="0"/>
              <a:t>		    </a:t>
            </a:r>
            <a:r>
              <a:rPr lang="en-US" altLang="zh-CN" sz="3735" kern="0" dirty="0">
                <a:solidFill>
                  <a:srgbClr val="800080"/>
                </a:solidFill>
              </a:rPr>
              <a:t>T,⑸,⑻,I</a:t>
            </a:r>
            <a:endParaRPr lang="en-US" altLang="zh-CN" sz="3735" kern="0" dirty="0">
              <a:solidFill>
                <a:srgbClr val="800080"/>
              </a:solidFill>
            </a:endParaRPr>
          </a:p>
          <a:p>
            <a:pPr indent="0" eaLnBrk="1" hangingPunct="1">
              <a:lnSpc>
                <a:spcPct val="130000"/>
              </a:lnSpc>
              <a:spcBef>
                <a:spcPct val="0"/>
              </a:spcBef>
            </a:pPr>
            <a:r>
              <a:rPr lang="zh-CN" altLang="en-US" sz="3735" kern="0" dirty="0">
                <a:solidFill>
                  <a:srgbClr val="0000FF"/>
                </a:solidFill>
              </a:rPr>
              <a:t>⑽ </a:t>
            </a:r>
            <a:r>
              <a:rPr lang="en-US" altLang="zh-CN" sz="3735" kern="0" dirty="0"/>
              <a:t>S∨R</a:t>
            </a:r>
            <a:r>
              <a:rPr lang="zh-CN" altLang="en-US" sz="3735" kern="0" dirty="0"/>
              <a:t>		    </a:t>
            </a:r>
            <a:r>
              <a:rPr lang="en-US" altLang="zh-CN" sz="3735" kern="0" dirty="0">
                <a:solidFill>
                  <a:srgbClr val="800080"/>
                </a:solidFill>
              </a:rPr>
              <a:t>T,(9),E</a:t>
            </a:r>
            <a:endParaRPr lang="en-US" altLang="zh-CN" sz="3735" kern="0" dirty="0">
              <a:solidFill>
                <a:srgbClr val="800080"/>
              </a:solidFill>
            </a:endParaRPr>
          </a:p>
        </p:txBody>
      </p:sp>
      <p:cxnSp>
        <p:nvCxnSpPr>
          <p:cNvPr id="7" name="直接连接符 6"/>
          <p:cNvCxnSpPr/>
          <p:nvPr/>
        </p:nvCxnSpPr>
        <p:spPr bwMode="auto">
          <a:xfrm>
            <a:off x="5522978" y="2085867"/>
            <a:ext cx="0" cy="4321000"/>
          </a:xfrm>
          <a:prstGeom prst="line">
            <a:avLst/>
          </a:prstGeom>
          <a:solidFill>
            <a:srgbClr val="FFFF66">
              <a:alpha val="89999"/>
            </a:srgbClr>
          </a:solidFill>
          <a:ln w="38100" cap="flat" cmpd="sng" algn="ctr">
            <a:solidFill>
              <a:srgbClr val="FFFF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p:nvPr/>
        </p:nvCxnSpPr>
        <p:spPr bwMode="auto">
          <a:xfrm flipV="1">
            <a:off x="5522978" y="2085867"/>
            <a:ext cx="6529511" cy="0"/>
          </a:xfrm>
          <a:prstGeom prst="line">
            <a:avLst/>
          </a:prstGeom>
          <a:solidFill>
            <a:srgbClr val="FFFF66">
              <a:alpha val="89999"/>
            </a:srgbClr>
          </a:solidFill>
          <a:ln w="38100" cap="flat" cmpd="sng" algn="ctr">
            <a:solidFill>
              <a:srgbClr val="FFFF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85091">
                                            <p:txEl>
                                              <p:pRg st="0" end="0"/>
                                            </p:txEl>
                                          </p:spTgt>
                                        </p:tgtEl>
                                        <p:attrNameLst>
                                          <p:attrName>style.visibility</p:attrName>
                                        </p:attrNameLst>
                                      </p:cBhvr>
                                      <p:to>
                                        <p:strVal val="visible"/>
                                      </p:to>
                                    </p:set>
                                    <p:anim calcmode="lin" valueType="num">
                                      <p:cBhvr additive="base">
                                        <p:cTn id="7" dur="500" fill="hold"/>
                                        <p:tgtEl>
                                          <p:spTgt spid="9850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85091">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985091">
                                            <p:txEl>
                                              <p:pRg st="1" end="1"/>
                                            </p:txEl>
                                          </p:spTgt>
                                        </p:tgtEl>
                                        <p:attrNameLst>
                                          <p:attrName>style.visibility</p:attrName>
                                        </p:attrNameLst>
                                      </p:cBhvr>
                                      <p:to>
                                        <p:strVal val="visible"/>
                                      </p:to>
                                    </p:set>
                                    <p:anim calcmode="lin" valueType="num">
                                      <p:cBhvr additive="base">
                                        <p:cTn id="12" dur="500" fill="hold"/>
                                        <p:tgtEl>
                                          <p:spTgt spid="985091">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98509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85091">
                                            <p:txEl>
                                              <p:pRg st="2" end="2"/>
                                            </p:txEl>
                                          </p:spTgt>
                                        </p:tgtEl>
                                        <p:attrNameLst>
                                          <p:attrName>style.visibility</p:attrName>
                                        </p:attrNameLst>
                                      </p:cBhvr>
                                      <p:to>
                                        <p:strVal val="visible"/>
                                      </p:to>
                                    </p:set>
                                    <p:anim calcmode="lin" valueType="num">
                                      <p:cBhvr additive="base">
                                        <p:cTn id="18" dur="500" fill="hold"/>
                                        <p:tgtEl>
                                          <p:spTgt spid="985091">
                                            <p:txEl>
                                              <p:pRg st="2" end="2"/>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98509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985091">
                                            <p:txEl>
                                              <p:pRg st="3" end="3"/>
                                            </p:txEl>
                                          </p:spTgt>
                                        </p:tgtEl>
                                        <p:attrNameLst>
                                          <p:attrName>style.visibility</p:attrName>
                                        </p:attrNameLst>
                                      </p:cBhvr>
                                      <p:to>
                                        <p:strVal val="visible"/>
                                      </p:to>
                                    </p:set>
                                    <p:anim calcmode="lin" valueType="num">
                                      <p:cBhvr additive="base">
                                        <p:cTn id="24" dur="500" fill="hold"/>
                                        <p:tgtEl>
                                          <p:spTgt spid="985091">
                                            <p:txEl>
                                              <p:pRg st="3" end="3"/>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98509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985091">
                                            <p:txEl>
                                              <p:pRg st="4" end="4"/>
                                            </p:txEl>
                                          </p:spTgt>
                                        </p:tgtEl>
                                        <p:attrNameLst>
                                          <p:attrName>style.visibility</p:attrName>
                                        </p:attrNameLst>
                                      </p:cBhvr>
                                      <p:to>
                                        <p:strVal val="visible"/>
                                      </p:to>
                                    </p:set>
                                    <p:anim calcmode="lin" valueType="num">
                                      <p:cBhvr additive="base">
                                        <p:cTn id="30" dur="500" fill="hold"/>
                                        <p:tgtEl>
                                          <p:spTgt spid="985091">
                                            <p:txEl>
                                              <p:pRg st="4" end="4"/>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98509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985091">
                                            <p:txEl>
                                              <p:pRg st="5" end="5"/>
                                            </p:txEl>
                                          </p:spTgt>
                                        </p:tgtEl>
                                        <p:attrNameLst>
                                          <p:attrName>style.visibility</p:attrName>
                                        </p:attrNameLst>
                                      </p:cBhvr>
                                      <p:to>
                                        <p:strVal val="visible"/>
                                      </p:to>
                                    </p:set>
                                    <p:anim calcmode="lin" valueType="num">
                                      <p:cBhvr additive="base">
                                        <p:cTn id="36" dur="500" fill="hold"/>
                                        <p:tgtEl>
                                          <p:spTgt spid="985091">
                                            <p:txEl>
                                              <p:pRg st="5" end="5"/>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98509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985091">
                                            <p:txEl>
                                              <p:pRg st="6" end="6"/>
                                            </p:txEl>
                                          </p:spTgt>
                                        </p:tgtEl>
                                        <p:attrNameLst>
                                          <p:attrName>style.visibility</p:attrName>
                                        </p:attrNameLst>
                                      </p:cBhvr>
                                      <p:to>
                                        <p:strVal val="visible"/>
                                      </p:to>
                                    </p:set>
                                    <p:anim calcmode="lin" valueType="num">
                                      <p:cBhvr additive="base">
                                        <p:cTn id="42" dur="500" fill="hold"/>
                                        <p:tgtEl>
                                          <p:spTgt spid="985091">
                                            <p:txEl>
                                              <p:pRg st="6" end="6"/>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98509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up)">
                                      <p:cBhvr>
                                        <p:cTn id="48" dur="500"/>
                                        <p:tgtEl>
                                          <p:spTgt spid="7"/>
                                        </p:tgtEl>
                                      </p:cBhvr>
                                    </p:animEffect>
                                  </p:childTnLst>
                                </p:cTn>
                              </p:par>
                              <p:par>
                                <p:cTn id="49" presetID="22" presetClass="entr" presetSubtype="8"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left)">
                                      <p:cBhvr>
                                        <p:cTn id="51" dur="500"/>
                                        <p:tgtEl>
                                          <p:spTgt spid="9"/>
                                        </p:tgtEl>
                                      </p:cBhvr>
                                    </p:animEffect>
                                  </p:childTnLst>
                                </p:cTn>
                              </p:par>
                              <p:par>
                                <p:cTn id="52" presetID="2" presetClass="entr" presetSubtype="2" fill="hold" grpId="0" nodeType="withEffect">
                                  <p:stCondLst>
                                    <p:cond delay="0"/>
                                  </p:stCondLst>
                                  <p:childTnLst>
                                    <p:set>
                                      <p:cBhvr>
                                        <p:cTn id="53" dur="1" fill="hold">
                                          <p:stCondLst>
                                            <p:cond delay="0"/>
                                          </p:stCondLst>
                                        </p:cTn>
                                        <p:tgtEl>
                                          <p:spTgt spid="6">
                                            <p:txEl>
                                              <p:pRg st="0" end="0"/>
                                            </p:txEl>
                                          </p:spTgt>
                                        </p:tgtEl>
                                        <p:attrNameLst>
                                          <p:attrName>style.visibility</p:attrName>
                                        </p:attrNameLst>
                                      </p:cBhvr>
                                      <p:to>
                                        <p:strVal val="visible"/>
                                      </p:to>
                                    </p:set>
                                    <p:anim calcmode="lin" valueType="num">
                                      <p:cBhvr additive="base">
                                        <p:cTn id="54"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grpId="0" nodeType="clickEffect">
                                  <p:stCondLst>
                                    <p:cond delay="0"/>
                                  </p:stCondLst>
                                  <p:childTnLst>
                                    <p:set>
                                      <p:cBhvr>
                                        <p:cTn id="59" dur="1" fill="hold">
                                          <p:stCondLst>
                                            <p:cond delay="0"/>
                                          </p:stCondLst>
                                        </p:cTn>
                                        <p:tgtEl>
                                          <p:spTgt spid="6">
                                            <p:txEl>
                                              <p:pRg st="1" end="1"/>
                                            </p:txEl>
                                          </p:spTgt>
                                        </p:tgtEl>
                                        <p:attrNameLst>
                                          <p:attrName>style.visibility</p:attrName>
                                        </p:attrNameLst>
                                      </p:cBhvr>
                                      <p:to>
                                        <p:strVal val="visible"/>
                                      </p:to>
                                    </p:set>
                                    <p:anim calcmode="lin" valueType="num">
                                      <p:cBhvr additive="base">
                                        <p:cTn id="60"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grpId="0" nodeType="clickEffect">
                                  <p:stCondLst>
                                    <p:cond delay="0"/>
                                  </p:stCondLst>
                                  <p:childTnLst>
                                    <p:set>
                                      <p:cBhvr>
                                        <p:cTn id="65" dur="1" fill="hold">
                                          <p:stCondLst>
                                            <p:cond delay="0"/>
                                          </p:stCondLst>
                                        </p:cTn>
                                        <p:tgtEl>
                                          <p:spTgt spid="6">
                                            <p:txEl>
                                              <p:pRg st="2" end="2"/>
                                            </p:txEl>
                                          </p:spTgt>
                                        </p:tgtEl>
                                        <p:attrNameLst>
                                          <p:attrName>style.visibility</p:attrName>
                                        </p:attrNameLst>
                                      </p:cBhvr>
                                      <p:to>
                                        <p:strVal val="visible"/>
                                      </p:to>
                                    </p:set>
                                    <p:anim calcmode="lin" valueType="num">
                                      <p:cBhvr additive="base">
                                        <p:cTn id="66" dur="500" fill="hold"/>
                                        <p:tgtEl>
                                          <p:spTgt spid="6">
                                            <p:txEl>
                                              <p:pRg st="2" end="2"/>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2" fill="hold" grpId="0" nodeType="clickEffect">
                                  <p:stCondLst>
                                    <p:cond delay="0"/>
                                  </p:stCondLst>
                                  <p:childTnLst>
                                    <p:set>
                                      <p:cBhvr>
                                        <p:cTn id="71" dur="1" fill="hold">
                                          <p:stCondLst>
                                            <p:cond delay="0"/>
                                          </p:stCondLst>
                                        </p:cTn>
                                        <p:tgtEl>
                                          <p:spTgt spid="6">
                                            <p:txEl>
                                              <p:pRg st="3" end="3"/>
                                            </p:txEl>
                                          </p:spTgt>
                                        </p:tgtEl>
                                        <p:attrNameLst>
                                          <p:attrName>style.visibility</p:attrName>
                                        </p:attrNameLst>
                                      </p:cBhvr>
                                      <p:to>
                                        <p:strVal val="visible"/>
                                      </p:to>
                                    </p:set>
                                    <p:anim calcmode="lin" valueType="num">
                                      <p:cBhvr additive="base">
                                        <p:cTn id="72" dur="500" fill="hold"/>
                                        <p:tgtEl>
                                          <p:spTgt spid="6">
                                            <p:txEl>
                                              <p:pRg st="3" end="3"/>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2" fill="hold" grpId="0" nodeType="clickEffect">
                                  <p:stCondLst>
                                    <p:cond delay="0"/>
                                  </p:stCondLst>
                                  <p:childTnLst>
                                    <p:set>
                                      <p:cBhvr>
                                        <p:cTn id="77" dur="1" fill="hold">
                                          <p:stCondLst>
                                            <p:cond delay="0"/>
                                          </p:stCondLst>
                                        </p:cTn>
                                        <p:tgtEl>
                                          <p:spTgt spid="6">
                                            <p:txEl>
                                              <p:pRg st="4" end="4"/>
                                            </p:txEl>
                                          </p:spTgt>
                                        </p:tgtEl>
                                        <p:attrNameLst>
                                          <p:attrName>style.visibility</p:attrName>
                                        </p:attrNameLst>
                                      </p:cBhvr>
                                      <p:to>
                                        <p:strVal val="visible"/>
                                      </p:to>
                                    </p:set>
                                    <p:anim calcmode="lin" valueType="num">
                                      <p:cBhvr additive="base">
                                        <p:cTn id="78" dur="500" fill="hold"/>
                                        <p:tgtEl>
                                          <p:spTgt spid="6">
                                            <p:txEl>
                                              <p:pRg st="4" end="4"/>
                                            </p:txEl>
                                          </p:spTgt>
                                        </p:tgtEl>
                                        <p:attrNameLst>
                                          <p:attrName>ppt_x</p:attrName>
                                        </p:attrNameLst>
                                      </p:cBhvr>
                                      <p:tavLst>
                                        <p:tav tm="0">
                                          <p:val>
                                            <p:strVal val="1+#ppt_w/2"/>
                                          </p:val>
                                        </p:tav>
                                        <p:tav tm="100000">
                                          <p:val>
                                            <p:strVal val="#ppt_x"/>
                                          </p:val>
                                        </p:tav>
                                      </p:tavLst>
                                    </p:anim>
                                    <p:anim calcmode="lin" valueType="num">
                                      <p:cBhvr additive="base">
                                        <p:cTn id="79"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2" fill="hold" grpId="0" nodeType="clickEffect">
                                  <p:stCondLst>
                                    <p:cond delay="0"/>
                                  </p:stCondLst>
                                  <p:childTnLst>
                                    <p:set>
                                      <p:cBhvr>
                                        <p:cTn id="83" dur="1" fill="hold">
                                          <p:stCondLst>
                                            <p:cond delay="0"/>
                                          </p:stCondLst>
                                        </p:cTn>
                                        <p:tgtEl>
                                          <p:spTgt spid="6">
                                            <p:txEl>
                                              <p:pRg st="5" end="5"/>
                                            </p:txEl>
                                          </p:spTgt>
                                        </p:tgtEl>
                                        <p:attrNameLst>
                                          <p:attrName>style.visibility</p:attrName>
                                        </p:attrNameLst>
                                      </p:cBhvr>
                                      <p:to>
                                        <p:strVal val="visible"/>
                                      </p:to>
                                    </p:set>
                                    <p:anim calcmode="lin" valueType="num">
                                      <p:cBhvr additive="base">
                                        <p:cTn id="84" dur="500" fill="hold"/>
                                        <p:tgtEl>
                                          <p:spTgt spid="6">
                                            <p:txEl>
                                              <p:pRg st="5" end="5"/>
                                            </p:txEl>
                                          </p:spTgt>
                                        </p:tgtEl>
                                        <p:attrNameLst>
                                          <p:attrName>ppt_x</p:attrName>
                                        </p:attrNameLst>
                                      </p:cBhvr>
                                      <p:tavLst>
                                        <p:tav tm="0">
                                          <p:val>
                                            <p:strVal val="1+#ppt_w/2"/>
                                          </p:val>
                                        </p:tav>
                                        <p:tav tm="100000">
                                          <p:val>
                                            <p:strVal val="#ppt_x"/>
                                          </p:val>
                                        </p:tav>
                                      </p:tavLst>
                                    </p:anim>
                                    <p:anim calcmode="lin" valueType="num">
                                      <p:cBhvr additive="base">
                                        <p:cTn id="85" dur="5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5091" grpId="0" autoUpdateAnimBg="0" build="p"/>
      <p:bldP spid="6" grpId="0" autoUpdateAnimBg="0" build="p"/>
    </p:bldLst>
  </p:timing>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3" name="Rectangle 2"/>
          <p:cNvSpPr>
            <a:spLocks noGrp="1" noChangeArrowheads="1"/>
          </p:cNvSpPr>
          <p:nvPr>
            <p:ph type="title"/>
          </p:nvPr>
        </p:nvSpPr>
        <p:spPr/>
        <p:txBody>
          <a:bodyPr/>
          <a:lstStyle/>
          <a:p>
            <a:pPr lvl="0" eaLnBrk="1" hangingPunct="1">
              <a:lnSpc>
                <a:spcPct val="130000"/>
              </a:lnSpc>
            </a:pPr>
            <a:r>
              <a:rPr lang="zh-CN" altLang="en-US" sz="2800" dirty="0"/>
              <a:t>证明</a:t>
            </a:r>
            <a:r>
              <a:rPr lang="en-US" altLang="zh-CN" sz="2800" dirty="0"/>
              <a:t>2</a:t>
            </a:r>
            <a:r>
              <a:rPr lang="zh-CN" altLang="en-US" sz="2800" noProof="1"/>
              <a:t>（利用规则</a:t>
            </a:r>
            <a:r>
              <a:rPr lang="en-US" altLang="zh-CN" sz="2800" noProof="1"/>
              <a:t>CP</a:t>
            </a:r>
            <a:r>
              <a:rPr lang="zh-CN" altLang="en-US" sz="2800" noProof="1"/>
              <a:t>证明）</a:t>
            </a:r>
            <a:endParaRPr lang="en-US" altLang="zh-CN" sz="2800" dirty="0">
              <a:latin typeface="Times New Roman" panose="02020603050405020304" pitchFamily="18" charset="0"/>
            </a:endParaRPr>
          </a:p>
        </p:txBody>
      </p:sp>
      <p:sp>
        <p:nvSpPr>
          <p:cNvPr id="986115" name="Rectangle 3"/>
          <p:cNvSpPr>
            <a:spLocks noGrp="1" noChangeArrowheads="1"/>
          </p:cNvSpPr>
          <p:nvPr>
            <p:ph type="body" idx="1"/>
          </p:nvPr>
        </p:nvSpPr>
        <p:spPr>
          <a:xfrm>
            <a:off x="625300" y="1111831"/>
            <a:ext cx="4801645" cy="5294983"/>
          </a:xfrm>
        </p:spPr>
        <p:txBody>
          <a:bodyPr>
            <a:normAutofit/>
          </a:bodyPr>
          <a:lstStyle/>
          <a:p>
            <a:pPr marL="0" indent="0">
              <a:spcBef>
                <a:spcPct val="0"/>
              </a:spcBef>
              <a:buNone/>
            </a:pPr>
            <a:r>
              <a:rPr lang="en-US" altLang="zh-CN" sz="3600" dirty="0">
                <a:latin typeface="Times New Roman" panose="02020603050405020304" pitchFamily="18" charset="0"/>
                <a:cs typeface="Times New Roman" panose="02020603050405020304" pitchFamily="18" charset="0"/>
              </a:rPr>
              <a:t>⑴ </a:t>
            </a:r>
            <a:r>
              <a:rPr lang="zh-CN" altLang="en-US" sz="3600" dirty="0">
                <a:solidFill>
                  <a:srgbClr val="0000FF"/>
                </a:solidFill>
                <a:latin typeface="Times New Roman" panose="02020603050405020304" pitchFamily="18" charset="0"/>
                <a:cs typeface="Times New Roman" panose="02020603050405020304" pitchFamily="18" charset="0"/>
              </a:rPr>
              <a:t>┐</a:t>
            </a:r>
            <a:r>
              <a:rPr lang="en-US" altLang="zh-CN" sz="3600" dirty="0">
                <a:solidFill>
                  <a:srgbClr val="0000FF"/>
                </a:solidFill>
                <a:latin typeface="Times New Roman" panose="02020603050405020304" pitchFamily="18" charset="0"/>
                <a:cs typeface="Times New Roman" panose="02020603050405020304" pitchFamily="18" charset="0"/>
              </a:rPr>
              <a:t>S		</a:t>
            </a:r>
            <a:r>
              <a:rPr lang="en-US" altLang="zh-CN" sz="3600" dirty="0">
                <a:solidFill>
                  <a:srgbClr val="800080"/>
                </a:solidFill>
                <a:latin typeface="Times New Roman" panose="02020603050405020304" pitchFamily="18" charset="0"/>
                <a:cs typeface="Times New Roman" panose="02020603050405020304" pitchFamily="18" charset="0"/>
              </a:rPr>
              <a:t>P(</a:t>
            </a:r>
            <a:r>
              <a:rPr lang="zh-CN" altLang="en-US" sz="3600" dirty="0">
                <a:solidFill>
                  <a:srgbClr val="800080"/>
                </a:solidFill>
                <a:latin typeface="Times New Roman" panose="02020603050405020304" pitchFamily="18" charset="0"/>
                <a:cs typeface="Times New Roman" panose="02020603050405020304" pitchFamily="18" charset="0"/>
              </a:rPr>
              <a:t>附加</a:t>
            </a:r>
            <a:r>
              <a:rPr lang="en-US" altLang="zh-CN" sz="3600" dirty="0">
                <a:solidFill>
                  <a:srgbClr val="800080"/>
                </a:solidFill>
                <a:latin typeface="Times New Roman" panose="02020603050405020304" pitchFamily="18" charset="0"/>
                <a:cs typeface="Times New Roman" panose="02020603050405020304" pitchFamily="18" charset="0"/>
              </a:rPr>
              <a:t>)</a:t>
            </a:r>
            <a:endParaRPr lang="en-US" altLang="zh-CN" sz="3600" dirty="0">
              <a:solidFill>
                <a:srgbClr val="800080"/>
              </a:solidFill>
              <a:latin typeface="Times New Roman" panose="02020603050405020304" pitchFamily="18" charset="0"/>
              <a:cs typeface="Times New Roman" panose="02020603050405020304" pitchFamily="18" charset="0"/>
            </a:endParaRPr>
          </a:p>
          <a:p>
            <a:pPr marL="0" indent="0">
              <a:spcBef>
                <a:spcPct val="0"/>
              </a:spcBef>
              <a:buNone/>
            </a:pPr>
            <a:r>
              <a:rPr lang="en-US" altLang="zh-CN" sz="3600" dirty="0">
                <a:latin typeface="Times New Roman" panose="02020603050405020304" pitchFamily="18" charset="0"/>
                <a:cs typeface="Times New Roman" panose="02020603050405020304" pitchFamily="18" charset="0"/>
              </a:rPr>
              <a:t>⑵</a:t>
            </a:r>
            <a:r>
              <a:rPr lang="zh-CN" altLang="en-US" sz="3600" dirty="0">
                <a:solidFill>
                  <a:srgbClr val="0000FF"/>
                </a:solidFill>
                <a:latin typeface="Times New Roman" panose="02020603050405020304" pitchFamily="18" charset="0"/>
                <a:cs typeface="Times New Roman" panose="02020603050405020304" pitchFamily="18" charset="0"/>
              </a:rPr>
              <a:t> </a:t>
            </a:r>
            <a:r>
              <a:rPr lang="en-US" altLang="zh-CN" sz="3600" dirty="0">
                <a:solidFill>
                  <a:srgbClr val="0000FF"/>
                </a:solidFill>
                <a:latin typeface="Times New Roman" panose="02020603050405020304" pitchFamily="18" charset="0"/>
                <a:cs typeface="Times New Roman" panose="02020603050405020304" pitchFamily="18" charset="0"/>
              </a:rPr>
              <a:t>Q→S	</a:t>
            </a:r>
            <a:r>
              <a:rPr lang="en-US" altLang="zh-CN" sz="3600" dirty="0">
                <a:solidFill>
                  <a:srgbClr val="800080"/>
                </a:solidFill>
                <a:latin typeface="Times New Roman" panose="02020603050405020304" pitchFamily="18" charset="0"/>
                <a:cs typeface="Times New Roman" panose="02020603050405020304" pitchFamily="18" charset="0"/>
              </a:rPr>
              <a:t>P</a:t>
            </a:r>
            <a:endParaRPr lang="en-US" altLang="zh-CN" sz="3600" dirty="0">
              <a:solidFill>
                <a:srgbClr val="800080"/>
              </a:solidFill>
              <a:latin typeface="Times New Roman" panose="02020603050405020304" pitchFamily="18" charset="0"/>
              <a:cs typeface="Times New Roman" panose="02020603050405020304" pitchFamily="18" charset="0"/>
            </a:endParaRPr>
          </a:p>
          <a:p>
            <a:pPr marL="0" indent="0">
              <a:spcBef>
                <a:spcPct val="0"/>
              </a:spcBef>
              <a:buNone/>
            </a:pPr>
            <a:r>
              <a:rPr lang="en-US" altLang="zh-CN" sz="3600" dirty="0">
                <a:latin typeface="Times New Roman" panose="02020603050405020304" pitchFamily="18" charset="0"/>
                <a:cs typeface="Times New Roman" panose="02020603050405020304" pitchFamily="18" charset="0"/>
              </a:rPr>
              <a:t>⑶ </a:t>
            </a:r>
            <a:r>
              <a:rPr lang="zh-CN" altLang="en-US" sz="3600" dirty="0">
                <a:solidFill>
                  <a:srgbClr val="0000FF"/>
                </a:solidFill>
                <a:latin typeface="Times New Roman" panose="02020603050405020304" pitchFamily="18" charset="0"/>
                <a:cs typeface="Times New Roman" panose="02020603050405020304" pitchFamily="18" charset="0"/>
              </a:rPr>
              <a:t>┐</a:t>
            </a:r>
            <a:r>
              <a:rPr lang="en-US" altLang="zh-CN" sz="3600" dirty="0">
                <a:solidFill>
                  <a:srgbClr val="0000FF"/>
                </a:solidFill>
                <a:latin typeface="Times New Roman" panose="02020603050405020304" pitchFamily="18" charset="0"/>
                <a:cs typeface="Times New Roman" panose="02020603050405020304" pitchFamily="18" charset="0"/>
              </a:rPr>
              <a:t>Q	</a:t>
            </a:r>
            <a:r>
              <a:rPr lang="en-US" altLang="zh-CN" sz="3600" dirty="0">
                <a:solidFill>
                  <a:srgbClr val="800080"/>
                </a:solidFill>
                <a:latin typeface="Times New Roman" panose="02020603050405020304" pitchFamily="18" charset="0"/>
                <a:cs typeface="Times New Roman" panose="02020603050405020304" pitchFamily="18" charset="0"/>
              </a:rPr>
              <a:t>T,⑴,⑵,I</a:t>
            </a:r>
            <a:endParaRPr lang="en-US" altLang="zh-CN" sz="3600" dirty="0">
              <a:solidFill>
                <a:srgbClr val="800080"/>
              </a:solidFill>
              <a:latin typeface="Times New Roman" panose="02020603050405020304" pitchFamily="18" charset="0"/>
              <a:cs typeface="Times New Roman" panose="02020603050405020304" pitchFamily="18" charset="0"/>
            </a:endParaRPr>
          </a:p>
          <a:p>
            <a:pPr marL="0" indent="0">
              <a:spcBef>
                <a:spcPct val="0"/>
              </a:spcBef>
              <a:buNone/>
            </a:pPr>
            <a:r>
              <a:rPr lang="en-US" altLang="zh-CN" sz="3600" dirty="0">
                <a:latin typeface="Times New Roman" panose="02020603050405020304" pitchFamily="18" charset="0"/>
                <a:cs typeface="Times New Roman" panose="02020603050405020304" pitchFamily="18" charset="0"/>
              </a:rPr>
              <a:t>⑷</a:t>
            </a:r>
            <a:r>
              <a:rPr lang="zh-CN" altLang="en-US" sz="3600" dirty="0">
                <a:solidFill>
                  <a:srgbClr val="0000FF"/>
                </a:solidFill>
                <a:latin typeface="Times New Roman" panose="02020603050405020304" pitchFamily="18" charset="0"/>
                <a:cs typeface="Times New Roman" panose="02020603050405020304" pitchFamily="18" charset="0"/>
              </a:rPr>
              <a:t> </a:t>
            </a:r>
            <a:r>
              <a:rPr lang="en-US" altLang="zh-CN" sz="3600" dirty="0">
                <a:solidFill>
                  <a:srgbClr val="0000FF"/>
                </a:solidFill>
                <a:latin typeface="Times New Roman" panose="02020603050405020304" pitchFamily="18" charset="0"/>
                <a:cs typeface="Times New Roman" panose="02020603050405020304" pitchFamily="18" charset="0"/>
              </a:rPr>
              <a:t>P∨Q	</a:t>
            </a:r>
            <a:r>
              <a:rPr lang="en-US" altLang="zh-CN" sz="3600" dirty="0">
                <a:solidFill>
                  <a:srgbClr val="800080"/>
                </a:solidFill>
                <a:latin typeface="Times New Roman" panose="02020603050405020304" pitchFamily="18" charset="0"/>
                <a:cs typeface="Times New Roman" panose="02020603050405020304" pitchFamily="18" charset="0"/>
              </a:rPr>
              <a:t>P</a:t>
            </a:r>
            <a:endParaRPr lang="en-US" altLang="zh-CN" sz="3600" dirty="0">
              <a:solidFill>
                <a:srgbClr val="800080"/>
              </a:solidFill>
              <a:latin typeface="Times New Roman" panose="02020603050405020304" pitchFamily="18" charset="0"/>
              <a:cs typeface="Times New Roman" panose="02020603050405020304" pitchFamily="18" charset="0"/>
            </a:endParaRPr>
          </a:p>
          <a:p>
            <a:pPr marL="0" indent="0">
              <a:spcBef>
                <a:spcPct val="0"/>
              </a:spcBef>
              <a:buNone/>
            </a:pPr>
            <a:r>
              <a:rPr lang="en-US" altLang="zh-CN" sz="3600" dirty="0">
                <a:latin typeface="Times New Roman" panose="02020603050405020304" pitchFamily="18" charset="0"/>
                <a:cs typeface="Times New Roman" panose="02020603050405020304" pitchFamily="18" charset="0"/>
              </a:rPr>
              <a:t>⑸</a:t>
            </a:r>
            <a:r>
              <a:rPr lang="zh-CN" altLang="en-US" sz="3600" dirty="0">
                <a:solidFill>
                  <a:srgbClr val="0000FF"/>
                </a:solidFill>
                <a:latin typeface="Times New Roman" panose="02020603050405020304" pitchFamily="18" charset="0"/>
                <a:cs typeface="Times New Roman" panose="02020603050405020304" pitchFamily="18" charset="0"/>
              </a:rPr>
              <a:t> </a:t>
            </a:r>
            <a:r>
              <a:rPr lang="en-US" altLang="zh-CN" sz="3600" dirty="0">
                <a:solidFill>
                  <a:srgbClr val="0000FF"/>
                </a:solidFill>
                <a:latin typeface="Times New Roman" panose="02020603050405020304" pitchFamily="18" charset="0"/>
                <a:cs typeface="Times New Roman" panose="02020603050405020304" pitchFamily="18" charset="0"/>
              </a:rPr>
              <a:t>P		</a:t>
            </a:r>
            <a:r>
              <a:rPr lang="en-US" altLang="zh-CN" sz="3600" dirty="0">
                <a:solidFill>
                  <a:srgbClr val="800080"/>
                </a:solidFill>
                <a:latin typeface="Times New Roman" panose="02020603050405020304" pitchFamily="18" charset="0"/>
                <a:cs typeface="Times New Roman" panose="02020603050405020304" pitchFamily="18" charset="0"/>
              </a:rPr>
              <a:t>T,⑶,⑷,I</a:t>
            </a:r>
            <a:endParaRPr lang="en-US" altLang="zh-CN" sz="3600" dirty="0">
              <a:solidFill>
                <a:srgbClr val="800080"/>
              </a:solidFill>
              <a:latin typeface="Times New Roman" panose="02020603050405020304" pitchFamily="18" charset="0"/>
              <a:cs typeface="Times New Roman" panose="02020603050405020304" pitchFamily="18" charset="0"/>
            </a:endParaRPr>
          </a:p>
          <a:p>
            <a:pPr marL="0" indent="0">
              <a:spcBef>
                <a:spcPct val="0"/>
              </a:spcBef>
              <a:buNone/>
            </a:pPr>
            <a:r>
              <a:rPr lang="en-US" altLang="zh-CN" sz="3600" dirty="0">
                <a:latin typeface="Times New Roman" panose="02020603050405020304" pitchFamily="18" charset="0"/>
                <a:cs typeface="Times New Roman" panose="02020603050405020304" pitchFamily="18" charset="0"/>
              </a:rPr>
              <a:t>⑹</a:t>
            </a:r>
            <a:r>
              <a:rPr lang="en-US" altLang="zh-CN" sz="3600" dirty="0">
                <a:solidFill>
                  <a:srgbClr val="0000FF"/>
                </a:solidFill>
                <a:latin typeface="Times New Roman" panose="02020603050405020304" pitchFamily="18" charset="0"/>
                <a:cs typeface="Times New Roman" panose="02020603050405020304" pitchFamily="18" charset="0"/>
              </a:rPr>
              <a:t> P</a:t>
            </a:r>
            <a:r>
              <a:rPr lang="en-US" altLang="zh-CN" sz="3600" noProof="1">
                <a:solidFill>
                  <a:srgbClr val="0000FF"/>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3600" dirty="0">
                <a:solidFill>
                  <a:srgbClr val="0000FF"/>
                </a:solidFill>
                <a:latin typeface="Times New Roman" panose="02020603050405020304" pitchFamily="18" charset="0"/>
                <a:cs typeface="Times New Roman" panose="02020603050405020304" pitchFamily="18" charset="0"/>
              </a:rPr>
              <a:t>R</a:t>
            </a:r>
            <a:r>
              <a:rPr lang="zh-CN" altLang="en-US" sz="3600" dirty="0">
                <a:solidFill>
                  <a:srgbClr val="0000FF"/>
                </a:solidFill>
                <a:latin typeface="Times New Roman" panose="02020603050405020304" pitchFamily="18" charset="0"/>
                <a:cs typeface="Times New Roman" panose="02020603050405020304" pitchFamily="18" charset="0"/>
              </a:rPr>
              <a:t>	</a:t>
            </a:r>
            <a:r>
              <a:rPr lang="en-US" altLang="zh-CN" sz="3600" dirty="0">
                <a:solidFill>
                  <a:srgbClr val="800080"/>
                </a:solidFill>
                <a:latin typeface="Times New Roman" panose="02020603050405020304" pitchFamily="18" charset="0"/>
                <a:cs typeface="Times New Roman" panose="02020603050405020304" pitchFamily="18" charset="0"/>
              </a:rPr>
              <a:t>P</a:t>
            </a:r>
            <a:endParaRPr lang="en-US" altLang="zh-CN" sz="3600" dirty="0">
              <a:solidFill>
                <a:srgbClr val="800080"/>
              </a:solidFill>
              <a:latin typeface="Times New Roman" panose="02020603050405020304" pitchFamily="18" charset="0"/>
              <a:cs typeface="Times New Roman" panose="02020603050405020304" pitchFamily="18" charset="0"/>
            </a:endParaRPr>
          </a:p>
        </p:txBody>
      </p:sp>
      <p:sp>
        <p:nvSpPr>
          <p:cNvPr id="5" name="Rectangle 3"/>
          <p:cNvSpPr txBox="1">
            <a:spLocks noChangeArrowheads="1"/>
          </p:cNvSpPr>
          <p:nvPr/>
        </p:nvSpPr>
        <p:spPr bwMode="auto">
          <a:xfrm>
            <a:off x="5522978" y="1111831"/>
            <a:ext cx="6338171" cy="432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48" tIns="60974" rIns="121948" bIns="60974" numCol="1" anchor="t" anchorCtr="0" compatLnSpc="1">
            <a:spAutoFit/>
          </a:bodyPr>
          <a:lstStyle>
            <a:lvl1pPr marL="0" indent="791845" algn="just" rtl="0" eaLnBrk="0" fontAlgn="base" hangingPunct="0">
              <a:lnSpc>
                <a:spcPct val="120000"/>
              </a:lnSpc>
              <a:spcBef>
                <a:spcPts val="600"/>
              </a:spcBef>
              <a:spcAft>
                <a:spcPct val="0"/>
              </a:spcAft>
              <a:buClr>
                <a:srgbClr val="FF3300"/>
              </a:buClr>
              <a:buFont typeface="Wingdings" panose="05000000000000000000" pitchFamily="2" charset="2"/>
              <a:defRPr sz="2800" b="1">
                <a:solidFill>
                  <a:srgbClr val="000000"/>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lnSpc>
                <a:spcPct val="120000"/>
              </a:lnSpc>
              <a:spcBef>
                <a:spcPts val="600"/>
              </a:spcBef>
              <a:spcAft>
                <a:spcPct val="0"/>
              </a:spcAft>
              <a:buClr>
                <a:srgbClr val="FF3300"/>
              </a:buClr>
              <a:buFont typeface="Wingdings" panose="05000000000000000000" pitchFamily="2" charset="2"/>
              <a:defRPr sz="2800" b="1">
                <a:solidFill>
                  <a:srgbClr val="000000"/>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lnSpc>
                <a:spcPct val="120000"/>
              </a:lnSpc>
              <a:spcBef>
                <a:spcPts val="600"/>
              </a:spcBef>
              <a:spcAft>
                <a:spcPct val="0"/>
              </a:spcAft>
              <a:buClr>
                <a:srgbClr val="FF3300"/>
              </a:buClr>
              <a:buFont typeface="Wingdings" panose="05000000000000000000" pitchFamily="2" charset="2"/>
              <a:defRPr sz="2800" b="1">
                <a:solidFill>
                  <a:srgbClr val="000000"/>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lnSpc>
                <a:spcPct val="120000"/>
              </a:lnSpc>
              <a:spcBef>
                <a:spcPts val="600"/>
              </a:spcBef>
              <a:spcAft>
                <a:spcPct val="0"/>
              </a:spcAft>
              <a:buClr>
                <a:srgbClr val="FF3300"/>
              </a:buClr>
              <a:defRPr sz="2800" b="1">
                <a:solidFill>
                  <a:srgbClr val="000000"/>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lnSpc>
                <a:spcPct val="120000"/>
              </a:lnSpc>
              <a:spcBef>
                <a:spcPts val="600"/>
              </a:spcBef>
              <a:spcAft>
                <a:spcPct val="0"/>
              </a:spcAft>
              <a:buClr>
                <a:srgbClr val="FF3300"/>
              </a:buClr>
              <a:defRPr sz="2800" b="1">
                <a:solidFill>
                  <a:srgbClr val="000000"/>
                </a:solidFill>
                <a:latin typeface="Times New Roman" panose="02020603050405020304" pitchFamily="18" charset="0"/>
                <a:ea typeface="+mn-ea"/>
                <a:cs typeface="Times New Roman" panose="02020603050405020304" pitchFamily="18" charset="0"/>
              </a:defRPr>
            </a:lvl5pPr>
            <a:lvl6pPr marL="2514600" indent="-228600" algn="just" rtl="0" fontAlgn="base">
              <a:lnSpc>
                <a:spcPct val="120000"/>
              </a:lnSpc>
              <a:spcBef>
                <a:spcPct val="20000"/>
              </a:spcBef>
              <a:spcAft>
                <a:spcPct val="0"/>
              </a:spcAft>
              <a:buClr>
                <a:srgbClr val="FF3300"/>
              </a:buClr>
              <a:defRPr sz="2800" b="1">
                <a:solidFill>
                  <a:srgbClr val="000000"/>
                </a:solidFill>
                <a:latin typeface="+mn-lt"/>
                <a:ea typeface="+mn-ea"/>
              </a:defRPr>
            </a:lvl6pPr>
            <a:lvl7pPr marL="2971800" indent="-228600" algn="just" rtl="0" fontAlgn="base">
              <a:lnSpc>
                <a:spcPct val="120000"/>
              </a:lnSpc>
              <a:spcBef>
                <a:spcPct val="20000"/>
              </a:spcBef>
              <a:spcAft>
                <a:spcPct val="0"/>
              </a:spcAft>
              <a:buClr>
                <a:srgbClr val="FF3300"/>
              </a:buClr>
              <a:defRPr sz="2800" b="1">
                <a:solidFill>
                  <a:srgbClr val="000000"/>
                </a:solidFill>
                <a:latin typeface="+mn-lt"/>
                <a:ea typeface="+mn-ea"/>
              </a:defRPr>
            </a:lvl7pPr>
            <a:lvl8pPr marL="3429000" indent="-228600" algn="just" rtl="0" fontAlgn="base">
              <a:lnSpc>
                <a:spcPct val="120000"/>
              </a:lnSpc>
              <a:spcBef>
                <a:spcPct val="20000"/>
              </a:spcBef>
              <a:spcAft>
                <a:spcPct val="0"/>
              </a:spcAft>
              <a:buClr>
                <a:srgbClr val="FF3300"/>
              </a:buClr>
              <a:defRPr sz="2800" b="1">
                <a:solidFill>
                  <a:srgbClr val="000000"/>
                </a:solidFill>
                <a:latin typeface="+mn-lt"/>
                <a:ea typeface="+mn-ea"/>
              </a:defRPr>
            </a:lvl8pPr>
            <a:lvl9pPr marL="3886200" indent="-228600" algn="just" rtl="0" fontAlgn="base">
              <a:lnSpc>
                <a:spcPct val="120000"/>
              </a:lnSpc>
              <a:spcBef>
                <a:spcPct val="20000"/>
              </a:spcBef>
              <a:spcAft>
                <a:spcPct val="0"/>
              </a:spcAft>
              <a:buClr>
                <a:srgbClr val="FF3300"/>
              </a:buClr>
              <a:defRPr sz="2800" b="1">
                <a:solidFill>
                  <a:srgbClr val="000000"/>
                </a:solidFill>
                <a:latin typeface="+mn-lt"/>
                <a:ea typeface="+mn-ea"/>
              </a:defRPr>
            </a:lvl9pPr>
          </a:lstStyle>
          <a:p>
            <a:pPr indent="0" eaLnBrk="1" hangingPunct="1">
              <a:lnSpc>
                <a:spcPct val="150000"/>
              </a:lnSpc>
              <a:spcBef>
                <a:spcPct val="0"/>
              </a:spcBef>
            </a:pPr>
            <a:r>
              <a:rPr lang="en-US" altLang="zh-CN" sz="3735" kern="0" dirty="0"/>
              <a:t>⑺</a:t>
            </a:r>
            <a:r>
              <a:rPr lang="en-US" altLang="zh-CN" sz="3735" kern="0" dirty="0">
                <a:solidFill>
                  <a:srgbClr val="0000FF"/>
                </a:solidFill>
              </a:rPr>
              <a:t> (P→R)</a:t>
            </a:r>
            <a:r>
              <a:rPr lang="en-US" altLang="zh-CN" sz="3735" kern="0" dirty="0">
                <a:solidFill>
                  <a:srgbClr val="0000FF"/>
                </a:solidFill>
                <a:sym typeface="Symbol" panose="05050102010706020507" pitchFamily="18" charset="2"/>
              </a:rPr>
              <a:t></a:t>
            </a:r>
            <a:r>
              <a:rPr lang="en-US" altLang="zh-CN" sz="3735" kern="0" dirty="0">
                <a:solidFill>
                  <a:srgbClr val="0000FF"/>
                </a:solidFill>
              </a:rPr>
              <a:t>(R→P)    </a:t>
            </a:r>
            <a:r>
              <a:rPr lang="en-US" altLang="zh-CN" sz="3735" kern="0" dirty="0">
                <a:solidFill>
                  <a:srgbClr val="800080"/>
                </a:solidFill>
              </a:rPr>
              <a:t>T,⑹,E</a:t>
            </a:r>
            <a:endParaRPr lang="en-US" altLang="zh-CN" sz="3735" kern="0" dirty="0">
              <a:solidFill>
                <a:srgbClr val="800080"/>
              </a:solidFill>
            </a:endParaRPr>
          </a:p>
          <a:p>
            <a:pPr indent="0" eaLnBrk="1" hangingPunct="1">
              <a:lnSpc>
                <a:spcPct val="150000"/>
              </a:lnSpc>
              <a:spcBef>
                <a:spcPct val="0"/>
              </a:spcBef>
            </a:pPr>
            <a:r>
              <a:rPr lang="en-US" altLang="zh-CN" sz="3735" kern="0" dirty="0"/>
              <a:t>⑻ </a:t>
            </a:r>
            <a:r>
              <a:rPr lang="en-US" altLang="zh-CN" sz="3735" kern="0" dirty="0">
                <a:solidFill>
                  <a:srgbClr val="0000FF"/>
                </a:solidFill>
              </a:rPr>
              <a:t> P→R		     </a:t>
            </a:r>
            <a:r>
              <a:rPr lang="en-US" altLang="zh-CN" sz="3735" kern="0" dirty="0">
                <a:solidFill>
                  <a:srgbClr val="800080"/>
                </a:solidFill>
              </a:rPr>
              <a:t>T,⑺,I</a:t>
            </a:r>
            <a:endParaRPr lang="en-US" altLang="zh-CN" sz="3735" kern="0" dirty="0">
              <a:solidFill>
                <a:srgbClr val="800080"/>
              </a:solidFill>
            </a:endParaRPr>
          </a:p>
          <a:p>
            <a:pPr indent="0" eaLnBrk="1" hangingPunct="1">
              <a:lnSpc>
                <a:spcPct val="150000"/>
              </a:lnSpc>
              <a:spcBef>
                <a:spcPct val="0"/>
              </a:spcBef>
            </a:pPr>
            <a:r>
              <a:rPr lang="en-US" altLang="zh-CN" sz="3735" kern="0" dirty="0"/>
              <a:t>⑼</a:t>
            </a:r>
            <a:r>
              <a:rPr lang="en-US" altLang="zh-CN" sz="3735" kern="0" dirty="0">
                <a:solidFill>
                  <a:srgbClr val="0000FF"/>
                </a:solidFill>
              </a:rPr>
              <a:t>  R			     </a:t>
            </a:r>
            <a:r>
              <a:rPr lang="en-US" altLang="zh-CN" sz="3735" kern="0" dirty="0">
                <a:solidFill>
                  <a:srgbClr val="800080"/>
                </a:solidFill>
              </a:rPr>
              <a:t>T,⑸,⑻,I</a:t>
            </a:r>
            <a:endParaRPr lang="en-US" altLang="zh-CN" sz="3735" kern="0" dirty="0">
              <a:solidFill>
                <a:srgbClr val="800080"/>
              </a:solidFill>
            </a:endParaRPr>
          </a:p>
          <a:p>
            <a:pPr indent="0" eaLnBrk="1" hangingPunct="1">
              <a:lnSpc>
                <a:spcPct val="150000"/>
              </a:lnSpc>
              <a:spcBef>
                <a:spcPct val="0"/>
              </a:spcBef>
            </a:pPr>
            <a:r>
              <a:rPr lang="en-US" altLang="zh-CN" sz="3735" kern="0" dirty="0"/>
              <a:t>⑽</a:t>
            </a:r>
            <a:r>
              <a:rPr lang="en-US" altLang="zh-CN" sz="3735" kern="0" dirty="0">
                <a:solidFill>
                  <a:srgbClr val="0000FF"/>
                </a:solidFill>
              </a:rPr>
              <a:t> ┐S→R		     </a:t>
            </a:r>
            <a:r>
              <a:rPr lang="en-US" altLang="zh-CN" sz="3735" kern="0" dirty="0">
                <a:solidFill>
                  <a:srgbClr val="800080"/>
                </a:solidFill>
              </a:rPr>
              <a:t>CP,⑴,⑼</a:t>
            </a:r>
            <a:endParaRPr lang="en-US" altLang="zh-CN" sz="3735" kern="0" dirty="0">
              <a:solidFill>
                <a:srgbClr val="800080"/>
              </a:solidFill>
            </a:endParaRPr>
          </a:p>
          <a:p>
            <a:pPr indent="0" eaLnBrk="1" hangingPunct="1">
              <a:lnSpc>
                <a:spcPct val="150000"/>
              </a:lnSpc>
              <a:spcBef>
                <a:spcPct val="0"/>
              </a:spcBef>
            </a:pPr>
            <a:r>
              <a:rPr lang="en-US" altLang="zh-CN" sz="3735" kern="0" dirty="0"/>
              <a:t>⑾ </a:t>
            </a:r>
            <a:r>
              <a:rPr lang="en-US" altLang="zh-CN" sz="3735" kern="0" dirty="0">
                <a:solidFill>
                  <a:srgbClr val="0000FF"/>
                </a:solidFill>
              </a:rPr>
              <a:t> S∨R		</a:t>
            </a:r>
            <a:r>
              <a:rPr lang="en-US" altLang="zh-CN" sz="3735" kern="0" dirty="0">
                <a:solidFill>
                  <a:srgbClr val="800080"/>
                </a:solidFill>
              </a:rPr>
              <a:t>     T,⑽,E</a:t>
            </a:r>
            <a:endParaRPr lang="en-US" altLang="zh-CN" sz="3735" kern="0" dirty="0">
              <a:solidFill>
                <a:srgbClr val="800080"/>
              </a:solidFill>
            </a:endParaRPr>
          </a:p>
        </p:txBody>
      </p:sp>
      <p:cxnSp>
        <p:nvCxnSpPr>
          <p:cNvPr id="3" name="直接连接符 2"/>
          <p:cNvCxnSpPr/>
          <p:nvPr/>
        </p:nvCxnSpPr>
        <p:spPr bwMode="auto">
          <a:xfrm>
            <a:off x="5426945" y="1186136"/>
            <a:ext cx="0" cy="5329233"/>
          </a:xfrm>
          <a:prstGeom prst="line">
            <a:avLst/>
          </a:prstGeom>
          <a:solidFill>
            <a:srgbClr val="FFFF66">
              <a:alpha val="89999"/>
            </a:srgbClr>
          </a:solidFill>
          <a:ln w="38100" cap="flat" cmpd="sng" algn="ctr">
            <a:solidFill>
              <a:srgbClr val="FFFF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图片 1"/>
          <p:cNvPicPr>
            <a:picLocks noChangeAspect="1"/>
          </p:cNvPicPr>
          <p:nvPr/>
        </p:nvPicPr>
        <p:blipFill>
          <a:blip r:embed="rId1"/>
          <a:stretch>
            <a:fillRect/>
          </a:stretch>
        </p:blipFill>
        <p:spPr>
          <a:xfrm>
            <a:off x="3441701" y="844586"/>
            <a:ext cx="5209524" cy="485714"/>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86115">
                                            <p:txEl>
                                              <p:pRg st="0" end="0"/>
                                            </p:txEl>
                                          </p:spTgt>
                                        </p:tgtEl>
                                        <p:attrNameLst>
                                          <p:attrName>style.visibility</p:attrName>
                                        </p:attrNameLst>
                                      </p:cBhvr>
                                      <p:to>
                                        <p:strVal val="visible"/>
                                      </p:to>
                                    </p:set>
                                    <p:anim calcmode="lin" valueType="num">
                                      <p:cBhvr additive="base">
                                        <p:cTn id="7" dur="500" fill="hold"/>
                                        <p:tgtEl>
                                          <p:spTgt spid="9861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861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86115">
                                            <p:txEl>
                                              <p:pRg st="1" end="1"/>
                                            </p:txEl>
                                          </p:spTgt>
                                        </p:tgtEl>
                                        <p:attrNameLst>
                                          <p:attrName>style.visibility</p:attrName>
                                        </p:attrNameLst>
                                      </p:cBhvr>
                                      <p:to>
                                        <p:strVal val="visible"/>
                                      </p:to>
                                    </p:set>
                                    <p:anim calcmode="lin" valueType="num">
                                      <p:cBhvr additive="base">
                                        <p:cTn id="13" dur="500" fill="hold"/>
                                        <p:tgtEl>
                                          <p:spTgt spid="9861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861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86115">
                                            <p:txEl>
                                              <p:pRg st="2" end="2"/>
                                            </p:txEl>
                                          </p:spTgt>
                                        </p:tgtEl>
                                        <p:attrNameLst>
                                          <p:attrName>style.visibility</p:attrName>
                                        </p:attrNameLst>
                                      </p:cBhvr>
                                      <p:to>
                                        <p:strVal val="visible"/>
                                      </p:to>
                                    </p:set>
                                    <p:anim calcmode="lin" valueType="num">
                                      <p:cBhvr additive="base">
                                        <p:cTn id="19" dur="500" fill="hold"/>
                                        <p:tgtEl>
                                          <p:spTgt spid="98611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8611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86115">
                                            <p:txEl>
                                              <p:pRg st="3" end="3"/>
                                            </p:txEl>
                                          </p:spTgt>
                                        </p:tgtEl>
                                        <p:attrNameLst>
                                          <p:attrName>style.visibility</p:attrName>
                                        </p:attrNameLst>
                                      </p:cBhvr>
                                      <p:to>
                                        <p:strVal val="visible"/>
                                      </p:to>
                                    </p:set>
                                    <p:anim calcmode="lin" valueType="num">
                                      <p:cBhvr additive="base">
                                        <p:cTn id="25" dur="500" fill="hold"/>
                                        <p:tgtEl>
                                          <p:spTgt spid="98611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8611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86115">
                                            <p:txEl>
                                              <p:pRg st="4" end="4"/>
                                            </p:txEl>
                                          </p:spTgt>
                                        </p:tgtEl>
                                        <p:attrNameLst>
                                          <p:attrName>style.visibility</p:attrName>
                                        </p:attrNameLst>
                                      </p:cBhvr>
                                      <p:to>
                                        <p:strVal val="visible"/>
                                      </p:to>
                                    </p:set>
                                    <p:anim calcmode="lin" valueType="num">
                                      <p:cBhvr additive="base">
                                        <p:cTn id="31" dur="500" fill="hold"/>
                                        <p:tgtEl>
                                          <p:spTgt spid="98611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8611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86115">
                                            <p:txEl>
                                              <p:pRg st="5" end="5"/>
                                            </p:txEl>
                                          </p:spTgt>
                                        </p:tgtEl>
                                        <p:attrNameLst>
                                          <p:attrName>style.visibility</p:attrName>
                                        </p:attrNameLst>
                                      </p:cBhvr>
                                      <p:to>
                                        <p:strVal val="visible"/>
                                      </p:to>
                                    </p:set>
                                    <p:anim calcmode="lin" valueType="num">
                                      <p:cBhvr additive="base">
                                        <p:cTn id="37" dur="500" fill="hold"/>
                                        <p:tgtEl>
                                          <p:spTgt spid="98611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8611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up)">
                                      <p:cBhvr>
                                        <p:cTn id="43" dur="500"/>
                                        <p:tgtEl>
                                          <p:spTgt spid="3"/>
                                        </p:tgtEl>
                                      </p:cBhvr>
                                    </p:animEffect>
                                  </p:childTnLst>
                                </p:cTn>
                              </p:par>
                            </p:childTnLst>
                          </p:cTn>
                        </p:par>
                        <p:par>
                          <p:cTn id="44" fill="hold">
                            <p:stCondLst>
                              <p:cond delay="500"/>
                            </p:stCondLst>
                            <p:childTnLst>
                              <p:par>
                                <p:cTn id="45" presetID="2" presetClass="entr" presetSubtype="2" fill="hold" grpId="0" nodeType="after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anim calcmode="lin" valueType="num">
                                      <p:cBhvr additive="base">
                                        <p:cTn id="4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5">
                                            <p:txEl>
                                              <p:pRg st="1" end="1"/>
                                            </p:txEl>
                                          </p:spTgt>
                                        </p:tgtEl>
                                        <p:attrNameLst>
                                          <p:attrName>style.visibility</p:attrName>
                                        </p:attrNameLst>
                                      </p:cBhvr>
                                      <p:to>
                                        <p:strVal val="visible"/>
                                      </p:to>
                                    </p:set>
                                    <p:anim calcmode="lin" valueType="num">
                                      <p:cBhvr additive="base">
                                        <p:cTn id="53"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5">
                                            <p:txEl>
                                              <p:pRg st="2" end="2"/>
                                            </p:txEl>
                                          </p:spTgt>
                                        </p:tgtEl>
                                        <p:attrNameLst>
                                          <p:attrName>style.visibility</p:attrName>
                                        </p:attrNameLst>
                                      </p:cBhvr>
                                      <p:to>
                                        <p:strVal val="visible"/>
                                      </p:to>
                                    </p:set>
                                    <p:anim calcmode="lin" valueType="num">
                                      <p:cBhvr additive="base">
                                        <p:cTn id="59"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5">
                                            <p:txEl>
                                              <p:pRg st="3" end="3"/>
                                            </p:txEl>
                                          </p:spTgt>
                                        </p:tgtEl>
                                        <p:attrNameLst>
                                          <p:attrName>style.visibility</p:attrName>
                                        </p:attrNameLst>
                                      </p:cBhvr>
                                      <p:to>
                                        <p:strVal val="visible"/>
                                      </p:to>
                                    </p:set>
                                    <p:anim calcmode="lin" valueType="num">
                                      <p:cBhvr additive="base">
                                        <p:cTn id="65"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grpId="0" nodeType="clickEffect">
                                  <p:stCondLst>
                                    <p:cond delay="0"/>
                                  </p:stCondLst>
                                  <p:childTnLst>
                                    <p:set>
                                      <p:cBhvr>
                                        <p:cTn id="70" dur="1" fill="hold">
                                          <p:stCondLst>
                                            <p:cond delay="0"/>
                                          </p:stCondLst>
                                        </p:cTn>
                                        <p:tgtEl>
                                          <p:spTgt spid="5">
                                            <p:txEl>
                                              <p:pRg st="4" end="4"/>
                                            </p:txEl>
                                          </p:spTgt>
                                        </p:tgtEl>
                                        <p:attrNameLst>
                                          <p:attrName>style.visibility</p:attrName>
                                        </p:attrNameLst>
                                      </p:cBhvr>
                                      <p:to>
                                        <p:strVal val="visible"/>
                                      </p:to>
                                    </p:set>
                                    <p:anim calcmode="lin" valueType="num">
                                      <p:cBhvr additive="base">
                                        <p:cTn id="71"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6115" grpId="0" autoUpdateAnimBg="0" build="p"/>
      <p:bldP spid="5" grpId="0" autoUpdateAnimBg="0" build="p"/>
    </p:bldLst>
  </p:timing>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4147" name="Rectangle 2"/>
          <p:cNvSpPr>
            <a:spLocks noGrp="1" noChangeArrowheads="1"/>
          </p:cNvSpPr>
          <p:nvPr>
            <p:ph type="title"/>
          </p:nvPr>
        </p:nvSpPr>
        <p:spPr/>
        <p:txBody>
          <a:bodyPr/>
          <a:lstStyle/>
          <a:p>
            <a:pPr eaLnBrk="1" hangingPunct="1"/>
            <a:r>
              <a:rPr lang="zh-CN" altLang="en-US">
                <a:latin typeface="Times New Roman" panose="02020603050405020304" pitchFamily="18" charset="0"/>
              </a:rPr>
              <a:t>例</a:t>
            </a:r>
            <a:r>
              <a:rPr lang="en-US" altLang="zh-CN">
                <a:latin typeface="Times New Roman" panose="02020603050405020304" pitchFamily="18" charset="0"/>
              </a:rPr>
              <a:t>3.6.3</a:t>
            </a:r>
            <a:endParaRPr lang="en-US" altLang="zh-CN">
              <a:latin typeface="Times New Roman" panose="02020603050405020304" pitchFamily="18" charset="0"/>
            </a:endParaRPr>
          </a:p>
        </p:txBody>
      </p:sp>
      <p:sp>
        <p:nvSpPr>
          <p:cNvPr id="987139" name="Rectangle 3"/>
          <p:cNvSpPr>
            <a:spLocks noGrp="1" noChangeArrowheads="1"/>
          </p:cNvSpPr>
          <p:nvPr>
            <p:ph type="body" idx="1"/>
          </p:nvPr>
        </p:nvSpPr>
        <p:spPr>
          <a:xfrm>
            <a:off x="529267" y="2697752"/>
            <a:ext cx="5377842" cy="3777977"/>
          </a:xfrm>
        </p:spPr>
        <p:txBody>
          <a:bodyPr>
            <a:normAutofit/>
          </a:bodyPr>
          <a:lstStyle/>
          <a:p>
            <a:pPr indent="0">
              <a:lnSpc>
                <a:spcPct val="130000"/>
              </a:lnSpc>
              <a:buNone/>
            </a:pPr>
            <a:r>
              <a:rPr lang="zh-CN" altLang="en-US" sz="2400" noProof="1">
                <a:solidFill>
                  <a:srgbClr val="FF0000"/>
                </a:solidFill>
              </a:rPr>
              <a:t>证</a:t>
            </a:r>
            <a:r>
              <a:rPr lang="zh-CN" altLang="zh-CN" sz="2400" dirty="0">
                <a:solidFill>
                  <a:srgbClr val="FF0000"/>
                </a:solidFill>
              </a:rPr>
              <a:t>明</a:t>
            </a:r>
            <a:r>
              <a:rPr lang="zh-CN" altLang="en-US" sz="2400" dirty="0"/>
              <a:t>：</a:t>
            </a:r>
            <a:endParaRPr lang="en-US" altLang="zh-CN" sz="2400" dirty="0"/>
          </a:p>
          <a:p>
            <a:pPr indent="0">
              <a:lnSpc>
                <a:spcPct val="130000"/>
              </a:lnSpc>
              <a:buNone/>
            </a:pPr>
            <a:r>
              <a:rPr lang="zh-CN" altLang="en-US" sz="3200" dirty="0"/>
              <a:t> </a:t>
            </a:r>
            <a:r>
              <a:rPr lang="zh-CN" altLang="en-US" sz="3200" noProof="1">
                <a:latin typeface="Times New Roman" panose="02020603050405020304" pitchFamily="18" charset="0"/>
              </a:rPr>
              <a:t>⑴</a:t>
            </a:r>
            <a:r>
              <a:rPr lang="zh-CN" altLang="en-US" sz="3200" noProof="1">
                <a:solidFill>
                  <a:srgbClr val="0000FF"/>
                </a:solidFill>
                <a:latin typeface="Times New Roman" panose="02020603050405020304" pitchFamily="18" charset="0"/>
              </a:rPr>
              <a:t> </a:t>
            </a:r>
            <a:r>
              <a:rPr lang="en-US" altLang="zh-CN" sz="3200" noProof="1">
                <a:solidFill>
                  <a:srgbClr val="0000FF"/>
                </a:solidFill>
                <a:latin typeface="Times New Roman" panose="02020603050405020304" pitchFamily="18" charset="0"/>
              </a:rPr>
              <a:t>R</a:t>
            </a:r>
            <a:r>
              <a:rPr lang="en-US" altLang="zh-CN" sz="3200" dirty="0">
                <a:solidFill>
                  <a:srgbClr val="0000FF"/>
                </a:solidFill>
                <a:latin typeface="Times New Roman" panose="02020603050405020304" pitchFamily="18" charset="0"/>
              </a:rPr>
              <a:t>	       </a:t>
            </a:r>
            <a:r>
              <a:rPr lang="en-US" altLang="en-US" sz="3200" noProof="1">
                <a:solidFill>
                  <a:srgbClr val="800080"/>
                </a:solidFill>
                <a:latin typeface="Times New Roman" panose="02020603050405020304" pitchFamily="18" charset="0"/>
              </a:rPr>
              <a:t>P(</a:t>
            </a:r>
            <a:r>
              <a:rPr lang="zh-CN" altLang="en-US" sz="3200" noProof="1">
                <a:solidFill>
                  <a:srgbClr val="800080"/>
                </a:solidFill>
                <a:latin typeface="Times New Roman" panose="02020603050405020304" pitchFamily="18" charset="0"/>
              </a:rPr>
              <a:t>附加)</a:t>
            </a:r>
            <a:endParaRPr lang="en-US" altLang="zh-CN" sz="3200" noProof="1">
              <a:solidFill>
                <a:srgbClr val="800080"/>
              </a:solidFill>
              <a:latin typeface="Times New Roman" panose="02020603050405020304" pitchFamily="18" charset="0"/>
            </a:endParaRPr>
          </a:p>
          <a:p>
            <a:pPr indent="0">
              <a:lnSpc>
                <a:spcPct val="130000"/>
              </a:lnSpc>
              <a:buNone/>
            </a:pPr>
            <a:r>
              <a:rPr lang="zh-CN" altLang="en-US" sz="3200" noProof="1">
                <a:latin typeface="Times New Roman" panose="02020603050405020304" pitchFamily="18" charset="0"/>
              </a:rPr>
              <a:t>⑵ </a:t>
            </a:r>
            <a:r>
              <a:rPr lang="zh-CN" altLang="en-US" sz="3200" noProof="1">
                <a:solidFill>
                  <a:srgbClr val="0000FF"/>
                </a:solidFill>
                <a:latin typeface="Times New Roman" panose="02020603050405020304" pitchFamily="18" charset="0"/>
              </a:rPr>
              <a:t>┐</a:t>
            </a:r>
            <a:r>
              <a:rPr lang="en-US" altLang="zh-CN" sz="3200" noProof="1">
                <a:solidFill>
                  <a:srgbClr val="0000FF"/>
                </a:solidFill>
                <a:latin typeface="Times New Roman" panose="02020603050405020304" pitchFamily="18" charset="0"/>
              </a:rPr>
              <a:t>R∨P</a:t>
            </a:r>
            <a:r>
              <a:rPr lang="en-US" altLang="zh-CN" sz="3200" dirty="0">
                <a:solidFill>
                  <a:srgbClr val="0000FF"/>
                </a:solidFill>
                <a:latin typeface="Times New Roman" panose="02020603050405020304" pitchFamily="18" charset="0"/>
              </a:rPr>
              <a:t>	       </a:t>
            </a:r>
            <a:r>
              <a:rPr lang="en-US" altLang="en-US" sz="3200" noProof="1">
                <a:solidFill>
                  <a:srgbClr val="800080"/>
                </a:solidFill>
                <a:latin typeface="Times New Roman" panose="02020603050405020304" pitchFamily="18" charset="0"/>
              </a:rPr>
              <a:t>P</a:t>
            </a:r>
            <a:endParaRPr lang="en-US" altLang="en-US" sz="3200" noProof="1">
              <a:solidFill>
                <a:srgbClr val="800080"/>
              </a:solidFill>
              <a:latin typeface="Times New Roman" panose="02020603050405020304" pitchFamily="18" charset="0"/>
            </a:endParaRPr>
          </a:p>
          <a:p>
            <a:pPr indent="0">
              <a:lnSpc>
                <a:spcPct val="130000"/>
              </a:lnSpc>
              <a:buNone/>
            </a:pPr>
            <a:r>
              <a:rPr lang="en-US" altLang="en-US" sz="3200" noProof="1">
                <a:latin typeface="Times New Roman" panose="02020603050405020304" pitchFamily="18" charset="0"/>
              </a:rPr>
              <a:t>⑶</a:t>
            </a:r>
            <a:r>
              <a:rPr lang="en-US" altLang="en-US" sz="3200" noProof="1">
                <a:solidFill>
                  <a:srgbClr val="0000FF"/>
                </a:solidFill>
                <a:latin typeface="Times New Roman" panose="02020603050405020304" pitchFamily="18" charset="0"/>
              </a:rPr>
              <a:t> </a:t>
            </a:r>
            <a:r>
              <a:rPr lang="en-US" altLang="zh-CN" sz="3200" noProof="1">
                <a:solidFill>
                  <a:srgbClr val="0000FF"/>
                </a:solidFill>
                <a:latin typeface="Times New Roman" panose="02020603050405020304" pitchFamily="18" charset="0"/>
              </a:rPr>
              <a:t>P</a:t>
            </a:r>
            <a:r>
              <a:rPr lang="en-US" altLang="zh-CN" sz="3200" dirty="0">
                <a:solidFill>
                  <a:srgbClr val="0000FF"/>
                </a:solidFill>
                <a:latin typeface="Times New Roman" panose="02020603050405020304" pitchFamily="18" charset="0"/>
              </a:rPr>
              <a:t>		       </a:t>
            </a:r>
            <a:r>
              <a:rPr lang="en-US" altLang="en-US" sz="3200" noProof="1">
                <a:solidFill>
                  <a:srgbClr val="800080"/>
                </a:solidFill>
                <a:latin typeface="Times New Roman" panose="02020603050405020304" pitchFamily="18" charset="0"/>
              </a:rPr>
              <a:t>T,⑴,⑵,</a:t>
            </a:r>
            <a:r>
              <a:rPr lang="en-US" altLang="zh-CN" sz="3200" noProof="1">
                <a:solidFill>
                  <a:srgbClr val="800080"/>
                </a:solidFill>
                <a:latin typeface="Times New Roman" panose="02020603050405020304" pitchFamily="18" charset="0"/>
                <a:cs typeface="Times New Roman" panose="02020603050405020304" pitchFamily="18" charset="0"/>
              </a:rPr>
              <a:t>I</a:t>
            </a:r>
            <a:endParaRPr lang="en-US" altLang="zh-CN" sz="3200" noProof="1">
              <a:solidFill>
                <a:srgbClr val="800080"/>
              </a:solidFill>
              <a:latin typeface="Times New Roman" panose="02020603050405020304" pitchFamily="18" charset="0"/>
              <a:cs typeface="Times New Roman" panose="02020603050405020304" pitchFamily="18" charset="0"/>
            </a:endParaRPr>
          </a:p>
          <a:p>
            <a:pPr indent="0">
              <a:lnSpc>
                <a:spcPct val="130000"/>
              </a:lnSpc>
              <a:buNone/>
            </a:pPr>
            <a:r>
              <a:rPr lang="en-US" altLang="zh-CN" sz="3200" noProof="1">
                <a:latin typeface="Times New Roman" panose="02020603050405020304" pitchFamily="18" charset="0"/>
              </a:rPr>
              <a:t>⑷</a:t>
            </a:r>
            <a:r>
              <a:rPr lang="en-US" altLang="zh-CN" sz="3200" noProof="1">
                <a:solidFill>
                  <a:srgbClr val="0000FF"/>
                </a:solidFill>
                <a:latin typeface="Times New Roman" panose="02020603050405020304" pitchFamily="18" charset="0"/>
              </a:rPr>
              <a:t> P→(Q→S)</a:t>
            </a:r>
            <a:r>
              <a:rPr lang="en-US" altLang="zh-CN" sz="3200" dirty="0">
                <a:solidFill>
                  <a:srgbClr val="0000FF"/>
                </a:solidFill>
                <a:latin typeface="Times New Roman" panose="02020603050405020304" pitchFamily="18" charset="0"/>
              </a:rPr>
              <a:t>      </a:t>
            </a:r>
            <a:r>
              <a:rPr lang="en-US" altLang="en-US" sz="3200" noProof="1">
                <a:solidFill>
                  <a:srgbClr val="800080"/>
                </a:solidFill>
                <a:latin typeface="Times New Roman" panose="02020603050405020304" pitchFamily="18" charset="0"/>
              </a:rPr>
              <a:t>P</a:t>
            </a:r>
            <a:endParaRPr lang="en-US" altLang="zh-CN" sz="3200" dirty="0">
              <a:solidFill>
                <a:srgbClr val="800080"/>
              </a:solidFill>
              <a:latin typeface="Times New Roman" panose="02020603050405020304" pitchFamily="18" charset="0"/>
            </a:endParaRPr>
          </a:p>
        </p:txBody>
      </p:sp>
      <p:sp>
        <p:nvSpPr>
          <p:cNvPr id="987140" name="Rectangle 4"/>
          <p:cNvSpPr>
            <a:spLocks noChangeArrowheads="1"/>
          </p:cNvSpPr>
          <p:nvPr/>
        </p:nvSpPr>
        <p:spPr bwMode="auto">
          <a:xfrm>
            <a:off x="914259" y="1187725"/>
            <a:ext cx="10422761" cy="151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30000"/>
              </a:lnSpc>
              <a:spcBef>
                <a:spcPts val="0"/>
              </a:spcBef>
              <a:buClrTx/>
              <a:buNone/>
            </a:pPr>
            <a:r>
              <a:rPr kumimoji="1" lang="zh-CN" altLang="en-US" sz="3735" dirty="0">
                <a:latin typeface="Times New Roman" panose="02020603050405020304" pitchFamily="18" charset="0"/>
                <a:ea typeface="+mn-ea"/>
                <a:cs typeface="Times New Roman" panose="02020603050405020304" pitchFamily="18" charset="0"/>
              </a:rPr>
              <a:t>设</a:t>
            </a:r>
            <a:r>
              <a:rPr kumimoji="1" lang="en-US" altLang="zh-CN" sz="3735" dirty="0">
                <a:latin typeface="Times New Roman" panose="02020603050405020304" pitchFamily="18" charset="0"/>
                <a:ea typeface="+mn-ea"/>
                <a:cs typeface="Times New Roman" panose="02020603050405020304" pitchFamily="18" charset="0"/>
              </a:rPr>
              <a:t>Г =  {P→(Q→S)</a:t>
            </a:r>
            <a:r>
              <a:rPr kumimoji="1" lang="zh-CN" altLang="en-US" sz="3735" dirty="0">
                <a:latin typeface="Times New Roman" panose="02020603050405020304" pitchFamily="18" charset="0"/>
                <a:ea typeface="+mn-ea"/>
                <a:cs typeface="Times New Roman" panose="02020603050405020304" pitchFamily="18" charset="0"/>
              </a:rPr>
              <a:t>，┐</a:t>
            </a:r>
            <a:r>
              <a:rPr kumimoji="1" lang="en-US" altLang="zh-CN" sz="3735" dirty="0">
                <a:latin typeface="Times New Roman" panose="02020603050405020304" pitchFamily="18" charset="0"/>
                <a:ea typeface="+mn-ea"/>
                <a:cs typeface="Times New Roman" panose="02020603050405020304" pitchFamily="18" charset="0"/>
              </a:rPr>
              <a:t>R∨P</a:t>
            </a:r>
            <a:r>
              <a:rPr kumimoji="1" lang="zh-CN" altLang="en-US" sz="3735" dirty="0">
                <a:latin typeface="Times New Roman" panose="02020603050405020304" pitchFamily="18" charset="0"/>
                <a:ea typeface="+mn-ea"/>
                <a:cs typeface="Times New Roman" panose="02020603050405020304" pitchFamily="18" charset="0"/>
              </a:rPr>
              <a:t>，</a:t>
            </a:r>
            <a:r>
              <a:rPr kumimoji="1" lang="en-US" altLang="zh-CN" sz="3735" dirty="0">
                <a:latin typeface="Times New Roman" panose="02020603050405020304" pitchFamily="18" charset="0"/>
                <a:ea typeface="+mn-ea"/>
                <a:cs typeface="Times New Roman" panose="02020603050405020304" pitchFamily="18" charset="0"/>
              </a:rPr>
              <a:t>Q}</a:t>
            </a:r>
            <a:r>
              <a:rPr kumimoji="1" lang="zh-CN" altLang="en-US" sz="3735" dirty="0">
                <a:latin typeface="Times New Roman" panose="02020603050405020304" pitchFamily="18" charset="0"/>
                <a:ea typeface="+mn-ea"/>
                <a:cs typeface="Times New Roman" panose="02020603050405020304" pitchFamily="18" charset="0"/>
              </a:rPr>
              <a:t>，</a:t>
            </a:r>
            <a:r>
              <a:rPr kumimoji="1" lang="en-US" altLang="zh-CN" sz="3735" dirty="0">
                <a:latin typeface="Times New Roman" panose="02020603050405020304" pitchFamily="18" charset="0"/>
                <a:ea typeface="+mn-ea"/>
                <a:cs typeface="Times New Roman" panose="02020603050405020304" pitchFamily="18" charset="0"/>
              </a:rPr>
              <a:t>H = R→S</a:t>
            </a:r>
            <a:r>
              <a:rPr kumimoji="1" lang="zh-CN" altLang="en-US" sz="3735" dirty="0">
                <a:latin typeface="Times New Roman" panose="02020603050405020304" pitchFamily="18" charset="0"/>
                <a:ea typeface="+mn-ea"/>
                <a:cs typeface="Times New Roman" panose="02020603050405020304" pitchFamily="18" charset="0"/>
              </a:rPr>
              <a:t>。</a:t>
            </a:r>
            <a:endParaRPr kumimoji="1" lang="zh-CN" altLang="en-US" sz="3735" dirty="0">
              <a:latin typeface="Times New Roman" panose="02020603050405020304" pitchFamily="18" charset="0"/>
              <a:ea typeface="+mn-ea"/>
              <a:cs typeface="Times New Roman" panose="02020603050405020304" pitchFamily="18" charset="0"/>
            </a:endParaRPr>
          </a:p>
          <a:p>
            <a:pPr eaLnBrk="1" hangingPunct="1">
              <a:lnSpc>
                <a:spcPct val="130000"/>
              </a:lnSpc>
              <a:spcBef>
                <a:spcPts val="0"/>
              </a:spcBef>
              <a:buClrTx/>
              <a:buNone/>
            </a:pPr>
            <a:r>
              <a:rPr kumimoji="1" lang="zh-CN" altLang="en-US" sz="3735" dirty="0">
                <a:latin typeface="Times New Roman" panose="02020603050405020304" pitchFamily="18" charset="0"/>
                <a:ea typeface="+mn-ea"/>
                <a:cs typeface="Times New Roman" panose="02020603050405020304" pitchFamily="18" charset="0"/>
              </a:rPr>
              <a:t>证明：</a:t>
            </a:r>
            <a:r>
              <a:rPr kumimoji="1" lang="en-US" altLang="zh-CN" sz="3735" dirty="0">
                <a:latin typeface="Times New Roman" panose="02020603050405020304" pitchFamily="18" charset="0"/>
                <a:ea typeface="+mn-ea"/>
                <a:cs typeface="Times New Roman" panose="02020603050405020304" pitchFamily="18" charset="0"/>
              </a:rPr>
              <a:t>Г </a:t>
            </a:r>
            <a:r>
              <a:rPr kumimoji="1" lang="en-US" altLang="zh-CN" sz="3735" noProof="1">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en-US" sz="3735" noProof="1">
                <a:latin typeface="Times New Roman" panose="02020603050405020304" pitchFamily="18" charset="0"/>
                <a:ea typeface="+mn-ea"/>
                <a:cs typeface="Times New Roman" panose="02020603050405020304" pitchFamily="18" charset="0"/>
              </a:rPr>
              <a:t> </a:t>
            </a:r>
            <a:r>
              <a:rPr kumimoji="1" lang="en-US" altLang="zh-CN" sz="3735" noProof="1">
                <a:latin typeface="Times New Roman" panose="02020603050405020304" pitchFamily="18" charset="0"/>
                <a:ea typeface="+mn-ea"/>
                <a:cs typeface="Times New Roman" panose="02020603050405020304" pitchFamily="18" charset="0"/>
              </a:rPr>
              <a:t>H。</a:t>
            </a:r>
            <a:endParaRPr kumimoji="1" lang="zh-CN" altLang="en-US" sz="3735" dirty="0">
              <a:latin typeface="Times New Roman" panose="02020603050405020304" pitchFamily="18" charset="0"/>
              <a:ea typeface="+mn-ea"/>
              <a:cs typeface="Times New Roman" panose="02020603050405020304" pitchFamily="18" charset="0"/>
            </a:endParaRPr>
          </a:p>
        </p:txBody>
      </p:sp>
      <p:sp>
        <p:nvSpPr>
          <p:cNvPr id="7" name="Rectangle 3"/>
          <p:cNvSpPr txBox="1">
            <a:spLocks noChangeArrowheads="1"/>
          </p:cNvSpPr>
          <p:nvPr/>
        </p:nvSpPr>
        <p:spPr bwMode="auto">
          <a:xfrm>
            <a:off x="6195208" y="2697752"/>
            <a:ext cx="5377842" cy="3038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48" tIns="60974" rIns="121948" bIns="60974" numCol="1" anchor="t" anchorCtr="0" compatLnSpc="1">
            <a:spAutoFit/>
          </a:bodyPr>
          <a:lstStyle>
            <a:lvl1pPr marL="0" indent="791845" algn="just" rtl="0" eaLnBrk="0" fontAlgn="base" hangingPunct="0">
              <a:lnSpc>
                <a:spcPct val="120000"/>
              </a:lnSpc>
              <a:spcBef>
                <a:spcPts val="600"/>
              </a:spcBef>
              <a:spcAft>
                <a:spcPct val="0"/>
              </a:spcAft>
              <a:buClr>
                <a:srgbClr val="FF3300"/>
              </a:buClr>
              <a:buFont typeface="Wingdings" panose="05000000000000000000" pitchFamily="2" charset="2"/>
              <a:defRPr sz="2800" b="1">
                <a:solidFill>
                  <a:srgbClr val="000000"/>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lnSpc>
                <a:spcPct val="120000"/>
              </a:lnSpc>
              <a:spcBef>
                <a:spcPts val="600"/>
              </a:spcBef>
              <a:spcAft>
                <a:spcPct val="0"/>
              </a:spcAft>
              <a:buClr>
                <a:srgbClr val="FF3300"/>
              </a:buClr>
              <a:buFont typeface="Wingdings" panose="05000000000000000000" pitchFamily="2" charset="2"/>
              <a:defRPr sz="2800" b="1">
                <a:solidFill>
                  <a:srgbClr val="000000"/>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lnSpc>
                <a:spcPct val="120000"/>
              </a:lnSpc>
              <a:spcBef>
                <a:spcPts val="600"/>
              </a:spcBef>
              <a:spcAft>
                <a:spcPct val="0"/>
              </a:spcAft>
              <a:buClr>
                <a:srgbClr val="FF3300"/>
              </a:buClr>
              <a:buFont typeface="Wingdings" panose="05000000000000000000" pitchFamily="2" charset="2"/>
              <a:defRPr sz="2800" b="1">
                <a:solidFill>
                  <a:srgbClr val="000000"/>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lnSpc>
                <a:spcPct val="120000"/>
              </a:lnSpc>
              <a:spcBef>
                <a:spcPts val="600"/>
              </a:spcBef>
              <a:spcAft>
                <a:spcPct val="0"/>
              </a:spcAft>
              <a:buClr>
                <a:srgbClr val="FF3300"/>
              </a:buClr>
              <a:defRPr sz="2800" b="1">
                <a:solidFill>
                  <a:srgbClr val="000000"/>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lnSpc>
                <a:spcPct val="120000"/>
              </a:lnSpc>
              <a:spcBef>
                <a:spcPts val="600"/>
              </a:spcBef>
              <a:spcAft>
                <a:spcPct val="0"/>
              </a:spcAft>
              <a:buClr>
                <a:srgbClr val="FF3300"/>
              </a:buClr>
              <a:defRPr sz="2800" b="1">
                <a:solidFill>
                  <a:srgbClr val="000000"/>
                </a:solidFill>
                <a:latin typeface="Times New Roman" panose="02020603050405020304" pitchFamily="18" charset="0"/>
                <a:ea typeface="+mn-ea"/>
                <a:cs typeface="Times New Roman" panose="02020603050405020304" pitchFamily="18" charset="0"/>
              </a:defRPr>
            </a:lvl5pPr>
            <a:lvl6pPr marL="2514600" indent="-228600" algn="just" rtl="0" fontAlgn="base">
              <a:lnSpc>
                <a:spcPct val="120000"/>
              </a:lnSpc>
              <a:spcBef>
                <a:spcPct val="20000"/>
              </a:spcBef>
              <a:spcAft>
                <a:spcPct val="0"/>
              </a:spcAft>
              <a:buClr>
                <a:srgbClr val="FF3300"/>
              </a:buClr>
              <a:defRPr sz="2800" b="1">
                <a:solidFill>
                  <a:srgbClr val="000000"/>
                </a:solidFill>
                <a:latin typeface="+mn-lt"/>
                <a:ea typeface="+mn-ea"/>
              </a:defRPr>
            </a:lvl6pPr>
            <a:lvl7pPr marL="2971800" indent="-228600" algn="just" rtl="0" fontAlgn="base">
              <a:lnSpc>
                <a:spcPct val="120000"/>
              </a:lnSpc>
              <a:spcBef>
                <a:spcPct val="20000"/>
              </a:spcBef>
              <a:spcAft>
                <a:spcPct val="0"/>
              </a:spcAft>
              <a:buClr>
                <a:srgbClr val="FF3300"/>
              </a:buClr>
              <a:defRPr sz="2800" b="1">
                <a:solidFill>
                  <a:srgbClr val="000000"/>
                </a:solidFill>
                <a:latin typeface="+mn-lt"/>
                <a:ea typeface="+mn-ea"/>
              </a:defRPr>
            </a:lvl7pPr>
            <a:lvl8pPr marL="3429000" indent="-228600" algn="just" rtl="0" fontAlgn="base">
              <a:lnSpc>
                <a:spcPct val="120000"/>
              </a:lnSpc>
              <a:spcBef>
                <a:spcPct val="20000"/>
              </a:spcBef>
              <a:spcAft>
                <a:spcPct val="0"/>
              </a:spcAft>
              <a:buClr>
                <a:srgbClr val="FF3300"/>
              </a:buClr>
              <a:defRPr sz="2800" b="1">
                <a:solidFill>
                  <a:srgbClr val="000000"/>
                </a:solidFill>
                <a:latin typeface="+mn-lt"/>
                <a:ea typeface="+mn-ea"/>
              </a:defRPr>
            </a:lvl8pPr>
            <a:lvl9pPr marL="3886200" indent="-228600" algn="just" rtl="0" fontAlgn="base">
              <a:lnSpc>
                <a:spcPct val="120000"/>
              </a:lnSpc>
              <a:spcBef>
                <a:spcPct val="20000"/>
              </a:spcBef>
              <a:spcAft>
                <a:spcPct val="0"/>
              </a:spcAft>
              <a:buClr>
                <a:srgbClr val="FF3300"/>
              </a:buClr>
              <a:defRPr sz="2800" b="1">
                <a:solidFill>
                  <a:srgbClr val="000000"/>
                </a:solidFill>
                <a:latin typeface="+mn-lt"/>
                <a:ea typeface="+mn-ea"/>
              </a:defRPr>
            </a:lvl9pPr>
          </a:lstStyle>
          <a:p>
            <a:pPr indent="0" eaLnBrk="1" hangingPunct="1">
              <a:lnSpc>
                <a:spcPct val="130000"/>
              </a:lnSpc>
              <a:spcBef>
                <a:spcPts val="0"/>
              </a:spcBef>
            </a:pPr>
            <a:r>
              <a:rPr lang="zh-CN" altLang="en-US" sz="3735" kern="0" dirty="0"/>
              <a:t>⑸</a:t>
            </a:r>
            <a:r>
              <a:rPr lang="zh-CN" altLang="en-US" sz="3735" kern="0" dirty="0">
                <a:solidFill>
                  <a:srgbClr val="0000FF"/>
                </a:solidFill>
              </a:rPr>
              <a:t> </a:t>
            </a:r>
            <a:r>
              <a:rPr lang="en-US" altLang="zh-CN" sz="3735" kern="0" dirty="0">
                <a:solidFill>
                  <a:srgbClr val="0000FF"/>
                </a:solidFill>
              </a:rPr>
              <a:t>Q→S	       </a:t>
            </a:r>
            <a:r>
              <a:rPr lang="en-US" altLang="zh-CN" sz="3735" kern="0" dirty="0">
                <a:solidFill>
                  <a:srgbClr val="800080"/>
                </a:solidFill>
              </a:rPr>
              <a:t>T,⑶,⑷,I</a:t>
            </a:r>
            <a:endParaRPr lang="en-US" altLang="zh-CN" sz="3735" kern="0" dirty="0">
              <a:solidFill>
                <a:srgbClr val="800080"/>
              </a:solidFill>
            </a:endParaRPr>
          </a:p>
          <a:p>
            <a:pPr indent="0" eaLnBrk="1" hangingPunct="1">
              <a:lnSpc>
                <a:spcPct val="130000"/>
              </a:lnSpc>
              <a:spcBef>
                <a:spcPts val="0"/>
              </a:spcBef>
            </a:pPr>
            <a:r>
              <a:rPr lang="zh-CN" altLang="en-US" sz="3735" kern="0" dirty="0"/>
              <a:t>⑹</a:t>
            </a:r>
            <a:r>
              <a:rPr lang="zh-CN" altLang="en-US" sz="3735" kern="0" dirty="0">
                <a:solidFill>
                  <a:srgbClr val="0000FF"/>
                </a:solidFill>
              </a:rPr>
              <a:t> </a:t>
            </a:r>
            <a:r>
              <a:rPr lang="en-US" altLang="zh-CN" sz="3735" kern="0" dirty="0">
                <a:solidFill>
                  <a:srgbClr val="0000FF"/>
                </a:solidFill>
              </a:rPr>
              <a:t>Q		       </a:t>
            </a:r>
            <a:r>
              <a:rPr lang="en-US" altLang="zh-CN" sz="3735" kern="0" dirty="0">
                <a:solidFill>
                  <a:srgbClr val="800080"/>
                </a:solidFill>
              </a:rPr>
              <a:t>P</a:t>
            </a:r>
            <a:endParaRPr lang="en-US" altLang="zh-CN" sz="3735" kern="0" dirty="0">
              <a:solidFill>
                <a:srgbClr val="800080"/>
              </a:solidFill>
            </a:endParaRPr>
          </a:p>
          <a:p>
            <a:pPr indent="0" eaLnBrk="1" hangingPunct="1">
              <a:lnSpc>
                <a:spcPct val="130000"/>
              </a:lnSpc>
              <a:spcBef>
                <a:spcPts val="0"/>
              </a:spcBef>
            </a:pPr>
            <a:r>
              <a:rPr lang="zh-CN" altLang="en-US" sz="3735" kern="0" dirty="0"/>
              <a:t>⑺</a:t>
            </a:r>
            <a:r>
              <a:rPr lang="zh-CN" altLang="en-US" sz="3735" kern="0" dirty="0">
                <a:solidFill>
                  <a:srgbClr val="0000FF"/>
                </a:solidFill>
              </a:rPr>
              <a:t> </a:t>
            </a:r>
            <a:r>
              <a:rPr lang="en-US" altLang="zh-CN" sz="3735" kern="0" dirty="0">
                <a:solidFill>
                  <a:srgbClr val="0000FF"/>
                </a:solidFill>
              </a:rPr>
              <a:t>S		       </a:t>
            </a:r>
            <a:r>
              <a:rPr lang="en-US" altLang="zh-CN" sz="3735" kern="0" dirty="0">
                <a:solidFill>
                  <a:srgbClr val="800080"/>
                </a:solidFill>
              </a:rPr>
              <a:t>T,⑸,⑹,I</a:t>
            </a:r>
            <a:endParaRPr lang="en-US" altLang="zh-CN" sz="3735" kern="0" dirty="0">
              <a:solidFill>
                <a:srgbClr val="800080"/>
              </a:solidFill>
            </a:endParaRPr>
          </a:p>
          <a:p>
            <a:pPr indent="0" eaLnBrk="1" hangingPunct="1">
              <a:lnSpc>
                <a:spcPct val="130000"/>
              </a:lnSpc>
              <a:spcBef>
                <a:spcPts val="0"/>
              </a:spcBef>
            </a:pPr>
            <a:r>
              <a:rPr lang="zh-CN" altLang="en-US" sz="3735" kern="0" dirty="0"/>
              <a:t>⑻ </a:t>
            </a:r>
            <a:r>
              <a:rPr lang="en-US" altLang="zh-CN" sz="3735" kern="0" dirty="0">
                <a:solidFill>
                  <a:srgbClr val="0000FF"/>
                </a:solidFill>
              </a:rPr>
              <a:t>R→S	       </a:t>
            </a:r>
            <a:r>
              <a:rPr lang="en-US" altLang="zh-CN" sz="3735" kern="0" dirty="0">
                <a:solidFill>
                  <a:srgbClr val="800080"/>
                </a:solidFill>
              </a:rPr>
              <a:t>CP,⑴,⑺</a:t>
            </a:r>
            <a:endParaRPr lang="en-US" altLang="zh-CN" sz="3735" kern="0" dirty="0">
              <a:solidFill>
                <a:srgbClr val="800080"/>
              </a:solidFill>
            </a:endParaRPr>
          </a:p>
        </p:txBody>
      </p:sp>
      <p:cxnSp>
        <p:nvCxnSpPr>
          <p:cNvPr id="8" name="直接连接符 7"/>
          <p:cNvCxnSpPr/>
          <p:nvPr/>
        </p:nvCxnSpPr>
        <p:spPr bwMode="auto">
          <a:xfrm>
            <a:off x="6099175" y="2757564"/>
            <a:ext cx="0" cy="3936911"/>
          </a:xfrm>
          <a:prstGeom prst="line">
            <a:avLst/>
          </a:prstGeom>
          <a:solidFill>
            <a:srgbClr val="FFFF66">
              <a:alpha val="89999"/>
            </a:srgbClr>
          </a:solidFill>
          <a:ln w="38100" cap="flat" cmpd="sng" algn="ctr">
            <a:solidFill>
              <a:srgbClr val="FFFF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p:nvPr/>
        </p:nvCxnSpPr>
        <p:spPr bwMode="auto">
          <a:xfrm flipV="1">
            <a:off x="433235" y="2757564"/>
            <a:ext cx="11330622" cy="0"/>
          </a:xfrm>
          <a:prstGeom prst="line">
            <a:avLst/>
          </a:prstGeom>
          <a:solidFill>
            <a:srgbClr val="FFFF66">
              <a:alpha val="89999"/>
            </a:srgbClr>
          </a:solidFill>
          <a:ln w="38100" cap="flat" cmpd="sng" algn="ctr">
            <a:solidFill>
              <a:srgbClr val="FFFF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87140">
                                            <p:txEl>
                                              <p:pRg st="0" end="0"/>
                                            </p:txEl>
                                          </p:spTgt>
                                        </p:tgtEl>
                                        <p:attrNameLst>
                                          <p:attrName>style.visibility</p:attrName>
                                        </p:attrNameLst>
                                      </p:cBhvr>
                                      <p:to>
                                        <p:strVal val="visible"/>
                                      </p:to>
                                    </p:set>
                                    <p:anim calcmode="lin" valueType="num">
                                      <p:cBhvr additive="base">
                                        <p:cTn id="7" dur="500" fill="hold"/>
                                        <p:tgtEl>
                                          <p:spTgt spid="98714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8714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987140">
                                            <p:txEl>
                                              <p:pRg st="1" end="1"/>
                                            </p:txEl>
                                          </p:spTgt>
                                        </p:tgtEl>
                                        <p:attrNameLst>
                                          <p:attrName>style.visibility</p:attrName>
                                        </p:attrNameLst>
                                      </p:cBhvr>
                                      <p:to>
                                        <p:strVal val="visible"/>
                                      </p:to>
                                    </p:set>
                                    <p:anim calcmode="lin" valueType="num">
                                      <p:cBhvr additive="base">
                                        <p:cTn id="12" dur="500" fill="hold"/>
                                        <p:tgtEl>
                                          <p:spTgt spid="987140">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98714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12" fill="hold" grpId="0" nodeType="clickEffect">
                                  <p:stCondLst>
                                    <p:cond delay="0"/>
                                  </p:stCondLst>
                                  <p:childTnLst>
                                    <p:set>
                                      <p:cBhvr>
                                        <p:cTn id="27" dur="1" fill="hold">
                                          <p:stCondLst>
                                            <p:cond delay="0"/>
                                          </p:stCondLst>
                                        </p:cTn>
                                        <p:tgtEl>
                                          <p:spTgt spid="987139">
                                            <p:txEl>
                                              <p:pRg st="0" end="0"/>
                                            </p:txEl>
                                          </p:spTgt>
                                        </p:tgtEl>
                                        <p:attrNameLst>
                                          <p:attrName>style.visibility</p:attrName>
                                        </p:attrNameLst>
                                      </p:cBhvr>
                                      <p:to>
                                        <p:strVal val="visible"/>
                                      </p:to>
                                    </p:set>
                                    <p:anim calcmode="lin" valueType="num">
                                      <p:cBhvr additive="base">
                                        <p:cTn id="28" dur="500" fill="hold"/>
                                        <p:tgtEl>
                                          <p:spTgt spid="987139">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9871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12" fill="hold" grpId="0" nodeType="clickEffect">
                                  <p:stCondLst>
                                    <p:cond delay="0"/>
                                  </p:stCondLst>
                                  <p:childTnLst>
                                    <p:set>
                                      <p:cBhvr>
                                        <p:cTn id="33" dur="1" fill="hold">
                                          <p:stCondLst>
                                            <p:cond delay="0"/>
                                          </p:stCondLst>
                                        </p:cTn>
                                        <p:tgtEl>
                                          <p:spTgt spid="987139">
                                            <p:txEl>
                                              <p:pRg st="1" end="1"/>
                                            </p:txEl>
                                          </p:spTgt>
                                        </p:tgtEl>
                                        <p:attrNameLst>
                                          <p:attrName>style.visibility</p:attrName>
                                        </p:attrNameLst>
                                      </p:cBhvr>
                                      <p:to>
                                        <p:strVal val="visible"/>
                                      </p:to>
                                    </p:set>
                                    <p:anim calcmode="lin" valueType="num">
                                      <p:cBhvr additive="base">
                                        <p:cTn id="34" dur="500" fill="hold"/>
                                        <p:tgtEl>
                                          <p:spTgt spid="987139">
                                            <p:txEl>
                                              <p:pRg st="1" end="1"/>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9871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12" fill="hold" grpId="0" nodeType="clickEffect">
                                  <p:stCondLst>
                                    <p:cond delay="0"/>
                                  </p:stCondLst>
                                  <p:childTnLst>
                                    <p:set>
                                      <p:cBhvr>
                                        <p:cTn id="39" dur="1" fill="hold">
                                          <p:stCondLst>
                                            <p:cond delay="0"/>
                                          </p:stCondLst>
                                        </p:cTn>
                                        <p:tgtEl>
                                          <p:spTgt spid="987139">
                                            <p:txEl>
                                              <p:pRg st="2" end="2"/>
                                            </p:txEl>
                                          </p:spTgt>
                                        </p:tgtEl>
                                        <p:attrNameLst>
                                          <p:attrName>style.visibility</p:attrName>
                                        </p:attrNameLst>
                                      </p:cBhvr>
                                      <p:to>
                                        <p:strVal val="visible"/>
                                      </p:to>
                                    </p:set>
                                    <p:anim calcmode="lin" valueType="num">
                                      <p:cBhvr additive="base">
                                        <p:cTn id="40" dur="500" fill="hold"/>
                                        <p:tgtEl>
                                          <p:spTgt spid="987139">
                                            <p:txEl>
                                              <p:pRg st="2" end="2"/>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9871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12" fill="hold" grpId="0" nodeType="clickEffect">
                                  <p:stCondLst>
                                    <p:cond delay="0"/>
                                  </p:stCondLst>
                                  <p:childTnLst>
                                    <p:set>
                                      <p:cBhvr>
                                        <p:cTn id="45" dur="1" fill="hold">
                                          <p:stCondLst>
                                            <p:cond delay="0"/>
                                          </p:stCondLst>
                                        </p:cTn>
                                        <p:tgtEl>
                                          <p:spTgt spid="987139">
                                            <p:txEl>
                                              <p:pRg st="3" end="3"/>
                                            </p:txEl>
                                          </p:spTgt>
                                        </p:tgtEl>
                                        <p:attrNameLst>
                                          <p:attrName>style.visibility</p:attrName>
                                        </p:attrNameLst>
                                      </p:cBhvr>
                                      <p:to>
                                        <p:strVal val="visible"/>
                                      </p:to>
                                    </p:set>
                                    <p:anim calcmode="lin" valueType="num">
                                      <p:cBhvr additive="base">
                                        <p:cTn id="46" dur="500" fill="hold"/>
                                        <p:tgtEl>
                                          <p:spTgt spid="987139">
                                            <p:txEl>
                                              <p:pRg st="3" end="3"/>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9871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12" fill="hold" grpId="0" nodeType="clickEffect">
                                  <p:stCondLst>
                                    <p:cond delay="0"/>
                                  </p:stCondLst>
                                  <p:childTnLst>
                                    <p:set>
                                      <p:cBhvr>
                                        <p:cTn id="51" dur="1" fill="hold">
                                          <p:stCondLst>
                                            <p:cond delay="0"/>
                                          </p:stCondLst>
                                        </p:cTn>
                                        <p:tgtEl>
                                          <p:spTgt spid="987139">
                                            <p:txEl>
                                              <p:pRg st="4" end="4"/>
                                            </p:txEl>
                                          </p:spTgt>
                                        </p:tgtEl>
                                        <p:attrNameLst>
                                          <p:attrName>style.visibility</p:attrName>
                                        </p:attrNameLst>
                                      </p:cBhvr>
                                      <p:to>
                                        <p:strVal val="visible"/>
                                      </p:to>
                                    </p:set>
                                    <p:anim calcmode="lin" valueType="num">
                                      <p:cBhvr additive="base">
                                        <p:cTn id="52" dur="500" fill="hold"/>
                                        <p:tgtEl>
                                          <p:spTgt spid="987139">
                                            <p:txEl>
                                              <p:pRg st="4" end="4"/>
                                            </p:txEl>
                                          </p:spTgt>
                                        </p:tgtEl>
                                        <p:attrNameLst>
                                          <p:attrName>ppt_x</p:attrName>
                                        </p:attrNameLst>
                                      </p:cBhvr>
                                      <p:tavLst>
                                        <p:tav tm="0">
                                          <p:val>
                                            <p:strVal val="0-#ppt_w/2"/>
                                          </p:val>
                                        </p:tav>
                                        <p:tav tm="100000">
                                          <p:val>
                                            <p:strVal val="#ppt_x"/>
                                          </p:val>
                                        </p:tav>
                                      </p:tavLst>
                                    </p:anim>
                                    <p:anim calcmode="lin" valueType="num">
                                      <p:cBhvr additive="base">
                                        <p:cTn id="53" dur="500" fill="hold"/>
                                        <p:tgtEl>
                                          <p:spTgt spid="9871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6" fill="hold" grpId="0" nodeType="clickEffect">
                                  <p:stCondLst>
                                    <p:cond delay="0"/>
                                  </p:stCondLst>
                                  <p:childTnLst>
                                    <p:set>
                                      <p:cBhvr>
                                        <p:cTn id="57" dur="1" fill="hold">
                                          <p:stCondLst>
                                            <p:cond delay="0"/>
                                          </p:stCondLst>
                                        </p:cTn>
                                        <p:tgtEl>
                                          <p:spTgt spid="7">
                                            <p:txEl>
                                              <p:pRg st="0" end="0"/>
                                            </p:txEl>
                                          </p:spTgt>
                                        </p:tgtEl>
                                        <p:attrNameLst>
                                          <p:attrName>style.visibility</p:attrName>
                                        </p:attrNameLst>
                                      </p:cBhvr>
                                      <p:to>
                                        <p:strVal val="visible"/>
                                      </p:to>
                                    </p:set>
                                    <p:anim calcmode="lin" valueType="num">
                                      <p:cBhvr additive="base">
                                        <p:cTn id="58"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6" fill="hold" grpId="0" nodeType="clickEffect">
                                  <p:stCondLst>
                                    <p:cond delay="0"/>
                                  </p:stCondLst>
                                  <p:childTnLst>
                                    <p:set>
                                      <p:cBhvr>
                                        <p:cTn id="63" dur="1" fill="hold">
                                          <p:stCondLst>
                                            <p:cond delay="0"/>
                                          </p:stCondLst>
                                        </p:cTn>
                                        <p:tgtEl>
                                          <p:spTgt spid="7">
                                            <p:txEl>
                                              <p:pRg st="1" end="1"/>
                                            </p:txEl>
                                          </p:spTgt>
                                        </p:tgtEl>
                                        <p:attrNameLst>
                                          <p:attrName>style.visibility</p:attrName>
                                        </p:attrNameLst>
                                      </p:cBhvr>
                                      <p:to>
                                        <p:strVal val="visible"/>
                                      </p:to>
                                    </p:set>
                                    <p:anim calcmode="lin" valueType="num">
                                      <p:cBhvr additive="base">
                                        <p:cTn id="64" dur="5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65"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6" fill="hold" grpId="0" nodeType="clickEffect">
                                  <p:stCondLst>
                                    <p:cond delay="0"/>
                                  </p:stCondLst>
                                  <p:childTnLst>
                                    <p:set>
                                      <p:cBhvr>
                                        <p:cTn id="69" dur="1" fill="hold">
                                          <p:stCondLst>
                                            <p:cond delay="0"/>
                                          </p:stCondLst>
                                        </p:cTn>
                                        <p:tgtEl>
                                          <p:spTgt spid="7">
                                            <p:txEl>
                                              <p:pRg st="2" end="2"/>
                                            </p:txEl>
                                          </p:spTgt>
                                        </p:tgtEl>
                                        <p:attrNameLst>
                                          <p:attrName>style.visibility</p:attrName>
                                        </p:attrNameLst>
                                      </p:cBhvr>
                                      <p:to>
                                        <p:strVal val="visible"/>
                                      </p:to>
                                    </p:set>
                                    <p:anim calcmode="lin" valueType="num">
                                      <p:cBhvr additive="base">
                                        <p:cTn id="70" dur="5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6" fill="hold" grpId="0" nodeType="clickEffect">
                                  <p:stCondLst>
                                    <p:cond delay="0"/>
                                  </p:stCondLst>
                                  <p:childTnLst>
                                    <p:set>
                                      <p:cBhvr>
                                        <p:cTn id="75" dur="1" fill="hold">
                                          <p:stCondLst>
                                            <p:cond delay="0"/>
                                          </p:stCondLst>
                                        </p:cTn>
                                        <p:tgtEl>
                                          <p:spTgt spid="7">
                                            <p:txEl>
                                              <p:pRg st="3" end="3"/>
                                            </p:txEl>
                                          </p:spTgt>
                                        </p:tgtEl>
                                        <p:attrNameLst>
                                          <p:attrName>style.visibility</p:attrName>
                                        </p:attrNameLst>
                                      </p:cBhvr>
                                      <p:to>
                                        <p:strVal val="visible"/>
                                      </p:to>
                                    </p:set>
                                    <p:anim calcmode="lin" valueType="num">
                                      <p:cBhvr additive="base">
                                        <p:cTn id="76" dur="500" fill="hold"/>
                                        <p:tgtEl>
                                          <p:spTgt spid="7">
                                            <p:txEl>
                                              <p:pRg st="3" end="3"/>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7139" grpId="0" autoUpdateAnimBg="0" build="p"/>
      <p:bldP spid="987140" grpId="0" build="p"/>
      <p:bldP spid="7" grpId="0" autoUpdateAnimBg="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67738"/>
            <a:ext cx="6629400" cy="5510051"/>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29" name="矩形 28"/>
          <p:cNvSpPr/>
          <p:nvPr/>
        </p:nvSpPr>
        <p:spPr>
          <a:xfrm>
            <a:off x="5757541" y="5271778"/>
            <a:ext cx="4913633" cy="439022"/>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TextBox 1"/>
          <p:cNvSpPr txBox="1"/>
          <p:nvPr/>
        </p:nvSpPr>
        <p:spPr>
          <a:xfrm>
            <a:off x="7013575" y="2368891"/>
            <a:ext cx="1231106" cy="369353"/>
          </a:xfrm>
          <a:prstGeom prst="rect">
            <a:avLst/>
          </a:prstGeom>
          <a:noFill/>
          <a:ln>
            <a:noFill/>
          </a:ln>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历史人物</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18" name="TextBox 1"/>
          <p:cNvSpPr txBox="1"/>
          <p:nvPr/>
        </p:nvSpPr>
        <p:spPr>
          <a:xfrm>
            <a:off x="7013575" y="1771674"/>
            <a:ext cx="2769989"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本章导读及学习要求</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7" name="TextBox 1"/>
          <p:cNvSpPr txBox="1"/>
          <p:nvPr/>
        </p:nvSpPr>
        <p:spPr>
          <a:xfrm>
            <a:off x="7013575" y="3010694"/>
            <a:ext cx="246221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命题与命题联结词</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8" name="TextBox 1"/>
          <p:cNvSpPr txBox="1"/>
          <p:nvPr/>
        </p:nvSpPr>
        <p:spPr>
          <a:xfrm>
            <a:off x="7013575" y="3549826"/>
            <a:ext cx="3385542"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命题公式、解释与真值表</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51" name="Freeform 3"/>
          <p:cNvSpPr/>
          <p:nvPr/>
        </p:nvSpPr>
        <p:spPr>
          <a:xfrm>
            <a:off x="6695261" y="1305604"/>
            <a:ext cx="45719" cy="5024095"/>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52" name="Freeform 3"/>
          <p:cNvSpPr/>
          <p:nvPr/>
        </p:nvSpPr>
        <p:spPr>
          <a:xfrm>
            <a:off x="6632575" y="181272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7" name="Freeform 3"/>
          <p:cNvSpPr/>
          <p:nvPr/>
        </p:nvSpPr>
        <p:spPr>
          <a:xfrm>
            <a:off x="6632575" y="241969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3" name="Freeform 3"/>
          <p:cNvSpPr/>
          <p:nvPr/>
        </p:nvSpPr>
        <p:spPr>
          <a:xfrm>
            <a:off x="6632575" y="30511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4" name="Freeform 3"/>
          <p:cNvSpPr/>
          <p:nvPr/>
        </p:nvSpPr>
        <p:spPr>
          <a:xfrm>
            <a:off x="6632575" y="35923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74B836"/>
          </a:solidFill>
          <a:ln w="12700">
            <a:solidFill>
              <a:srgbClr val="92D05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6" name="TextBox 1"/>
          <p:cNvSpPr txBox="1"/>
          <p:nvPr/>
        </p:nvSpPr>
        <p:spPr>
          <a:xfrm>
            <a:off x="6048108" y="1777080"/>
            <a:ext cx="426399"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icrosoft YaHei UI" panose="020B0503020204020204" pitchFamily="18" charset="-122"/>
              </a:rPr>
              <a:t>   1</a:t>
            </a:r>
            <a:endParaRPr kumimoji="0" lang="zh-CN" altLang="en-US" sz="24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icrosoft YaHei UI" panose="020B0503020204020204" pitchFamily="18" charset="-122"/>
            </a:endParaRPr>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marL="0" marR="0" lvl="0" indent="0" algn="l" defTabSz="1219835" rtl="0" eaLnBrk="1" fontAlgn="auto" latinLnBrk="0" hangingPunct="1">
              <a:lnSpc>
                <a:spcPts val="6935"/>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4197DF"/>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内容导航</a:t>
            </a:r>
            <a:endParaRPr kumimoji="0" lang="en-US" altLang="zh-CN" sz="3600" b="1" i="0" u="none" strike="noStrike" kern="1200" cap="none" spc="0" normalizeH="0" baseline="0" noProof="0" dirty="0">
              <a:ln>
                <a:noFill/>
              </a:ln>
              <a:solidFill>
                <a:srgbClr val="4197DF"/>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marL="0" marR="0" lvl="0" indent="0" algn="dist" defTabSz="1219835" rtl="0" eaLnBrk="1" fontAlgn="auto" latinLnBrk="0" hangingPunct="1">
              <a:lnSpc>
                <a:spcPts val="1600"/>
              </a:lnSpc>
              <a:spcBef>
                <a:spcPts val="0"/>
              </a:spcBef>
              <a:spcAft>
                <a:spcPts val="0"/>
              </a:spcAft>
              <a:buClrTx/>
              <a:buSzTx/>
              <a:buFontTx/>
              <a:buNone/>
              <a:defRPr/>
            </a:pPr>
            <a:r>
              <a:rPr kumimoji="0" lang="en-US" altLang="zh-CN" sz="1900" b="1" i="0" u="none" strike="noStrike" kern="1200" cap="none" spc="0" normalizeH="0" baseline="0" noProof="0" dirty="0">
                <a:ln>
                  <a:noFill/>
                </a:ln>
                <a:solidFill>
                  <a:srgbClr val="4197D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CONTENTS</a:t>
            </a:r>
            <a:endParaRPr kumimoji="0" lang="en-US" altLang="zh-CN" sz="1900" b="1" i="0" u="none" strike="noStrike" kern="1200" cap="none" spc="0" normalizeH="0" baseline="0" noProof="0" dirty="0">
              <a:ln>
                <a:noFill/>
              </a:ln>
              <a:solidFill>
                <a:srgbClr val="4197D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8" name="TextBox 1"/>
          <p:cNvSpPr txBox="1"/>
          <p:nvPr/>
        </p:nvSpPr>
        <p:spPr>
          <a:xfrm>
            <a:off x="7013575" y="4191794"/>
            <a:ext cx="2794035"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公式的标准型</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a:t>
            </a: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范式</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39" name="TextBox 1"/>
          <p:cNvSpPr txBox="1"/>
          <p:nvPr/>
        </p:nvSpPr>
        <p:spPr>
          <a:xfrm>
            <a:off x="7000875" y="4775994"/>
            <a:ext cx="2769989"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命题逻辑的推理理论</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0" name="Freeform 3"/>
          <p:cNvSpPr/>
          <p:nvPr/>
        </p:nvSpPr>
        <p:spPr>
          <a:xfrm>
            <a:off x="6632575" y="423657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1" name="Freeform 3"/>
          <p:cNvSpPr/>
          <p:nvPr/>
        </p:nvSpPr>
        <p:spPr>
          <a:xfrm>
            <a:off x="6632575" y="481914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2" name="TextBox 1"/>
          <p:cNvSpPr txBox="1"/>
          <p:nvPr/>
        </p:nvSpPr>
        <p:spPr>
          <a:xfrm>
            <a:off x="6048108" y="2972594"/>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2.1</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3" name="TextBox 1"/>
          <p:cNvSpPr txBox="1"/>
          <p:nvPr/>
        </p:nvSpPr>
        <p:spPr>
          <a:xfrm>
            <a:off x="6048108" y="3531394"/>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2.2</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4" name="TextBox 1"/>
          <p:cNvSpPr txBox="1"/>
          <p:nvPr/>
        </p:nvSpPr>
        <p:spPr>
          <a:xfrm>
            <a:off x="6048108" y="4185778"/>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2.3</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5" name="TextBox 1"/>
          <p:cNvSpPr txBox="1"/>
          <p:nvPr/>
        </p:nvSpPr>
        <p:spPr>
          <a:xfrm>
            <a:off x="6048108" y="4789362"/>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2.4</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77" name="等腰三角形 76"/>
          <p:cNvSpPr/>
          <p:nvPr/>
        </p:nvSpPr>
        <p:spPr>
          <a:xfrm>
            <a:off x="6190430" y="1686470"/>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78" name="等腰三角形 77"/>
          <p:cNvSpPr/>
          <p:nvPr/>
        </p:nvSpPr>
        <p:spPr>
          <a:xfrm>
            <a:off x="6169707" y="2350828"/>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TextBox 1"/>
          <p:cNvSpPr txBox="1"/>
          <p:nvPr/>
        </p:nvSpPr>
        <p:spPr>
          <a:xfrm>
            <a:off x="7018519" y="5351908"/>
            <a:ext cx="2154436"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zh-CN" sz="2400" b="1" i="0" u="none" strike="noStrike" kern="1200" cap="none" spc="0" normalizeH="0" baseline="0" noProof="0" dirty="0">
                <a:ln>
                  <a:noFill/>
                </a:ln>
                <a:solidFill>
                  <a:schemeClr val="bg1"/>
                </a:solidFill>
                <a:effectLst/>
                <a:uLnTx/>
                <a:uFillTx/>
                <a:latin typeface="Arial" panose="020B0604020202020204"/>
                <a:ea typeface="微软雅黑" panose="020B0503020204020204" pitchFamily="34" charset="-122"/>
              </a:rPr>
              <a:t>命题逻辑的应用</a:t>
            </a:r>
            <a:endParaRPr kumimoji="0" lang="zh-CN" altLang="en-US" sz="2400" b="1"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81" name="Freeform 3"/>
          <p:cNvSpPr/>
          <p:nvPr/>
        </p:nvSpPr>
        <p:spPr>
          <a:xfrm>
            <a:off x="6650219" y="53950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chemeClr val="bg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82" name="TextBox 1"/>
          <p:cNvSpPr txBox="1"/>
          <p:nvPr/>
        </p:nvSpPr>
        <p:spPr>
          <a:xfrm>
            <a:off x="6065752" y="5365276"/>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bg1"/>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2.5</a:t>
            </a:r>
            <a:endParaRPr kumimoji="0" lang="en-US" altLang="zh-CN" sz="2400" b="1"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9" name="TextBox 1"/>
          <p:cNvSpPr txBox="1"/>
          <p:nvPr/>
        </p:nvSpPr>
        <p:spPr>
          <a:xfrm>
            <a:off x="6993940" y="5910708"/>
            <a:ext cx="61555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作业</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50" name="Freeform 3"/>
          <p:cNvSpPr/>
          <p:nvPr/>
        </p:nvSpPr>
        <p:spPr>
          <a:xfrm>
            <a:off x="6625640" y="59538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5" name="TextBox 1"/>
          <p:cNvSpPr txBox="1"/>
          <p:nvPr/>
        </p:nvSpPr>
        <p:spPr>
          <a:xfrm>
            <a:off x="6058106" y="5924076"/>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2.6</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Tree>
  </p:cSld>
  <p:clrMapOvr>
    <a:masterClrMapping/>
  </p:clrMapOvr>
  <p:transition spd="slow">
    <p:push dir="u"/>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zh-CN" altLang="en-US"/>
              <a:t>在自然推理系统</a:t>
            </a:r>
            <a:r>
              <a:rPr lang="en-US" altLang="zh-CN" i="1">
                <a:latin typeface="Times New Roman" panose="02020603050405020304" pitchFamily="18" charset="0"/>
              </a:rPr>
              <a:t>P</a:t>
            </a:r>
            <a:r>
              <a:rPr lang="zh-CN" altLang="en-US"/>
              <a:t>中构造证明</a:t>
            </a:r>
            <a:endParaRPr lang="zh-CN" altLang="en-US"/>
          </a:p>
        </p:txBody>
      </p:sp>
      <p:sp>
        <p:nvSpPr>
          <p:cNvPr id="25604" name="Rectangle 3"/>
          <p:cNvSpPr>
            <a:spLocks noGrp="1" noChangeArrowheads="1"/>
          </p:cNvSpPr>
          <p:nvPr>
            <p:ph type="body" idx="1"/>
          </p:nvPr>
        </p:nvSpPr>
        <p:spPr>
          <a:xfrm>
            <a:off x="721333" y="1125007"/>
            <a:ext cx="10850692" cy="5274459"/>
          </a:xfrm>
        </p:spPr>
        <p:txBody>
          <a:bodyPr/>
          <a:lstStyle/>
          <a:p>
            <a:pPr marL="0" indent="0" defTabSz="898525">
              <a:lnSpc>
                <a:spcPct val="100000"/>
              </a:lnSpc>
              <a:buNone/>
            </a:pPr>
            <a:r>
              <a:rPr lang="zh-CN" altLang="en-US" sz="2665" cap="all" dirty="0">
                <a:solidFill>
                  <a:srgbClr val="A50021"/>
                </a:solidFill>
                <a:latin typeface="Times New Roman" panose="02020603050405020304" pitchFamily="18" charset="0"/>
                <a:cs typeface="Times New Roman" panose="02020603050405020304" pitchFamily="18" charset="0"/>
              </a:rPr>
              <a:t>例</a:t>
            </a:r>
            <a:r>
              <a:rPr lang="en-US" altLang="zh-CN" sz="2665" cap="all" dirty="0">
                <a:latin typeface="Times New Roman" panose="02020603050405020304" pitchFamily="18" charset="0"/>
                <a:cs typeface="Times New Roman" panose="02020603050405020304" pitchFamily="18" charset="0"/>
              </a:rPr>
              <a:t>  </a:t>
            </a:r>
            <a:r>
              <a:rPr lang="zh-CN" altLang="en-US" sz="2665" cap="all" dirty="0">
                <a:latin typeface="Times New Roman" panose="02020603050405020304" pitchFamily="18" charset="0"/>
                <a:cs typeface="Times New Roman" panose="02020603050405020304" pitchFamily="18" charset="0"/>
              </a:rPr>
              <a:t>构造下面推理的证明：</a:t>
            </a:r>
            <a:endParaRPr lang="zh-CN" altLang="en-US" sz="2665" cap="all" dirty="0">
              <a:latin typeface="Times New Roman" panose="02020603050405020304" pitchFamily="18" charset="0"/>
              <a:cs typeface="Times New Roman" panose="02020603050405020304" pitchFamily="18" charset="0"/>
            </a:endParaRPr>
          </a:p>
          <a:p>
            <a:pPr marL="0" indent="0" defTabSz="898525">
              <a:lnSpc>
                <a:spcPct val="100000"/>
              </a:lnSpc>
              <a:buNone/>
            </a:pPr>
            <a:r>
              <a:rPr lang="zh-CN" altLang="en-US" sz="2665" cap="all" dirty="0">
                <a:latin typeface="Times New Roman" panose="02020603050405020304" pitchFamily="18" charset="0"/>
                <a:cs typeface="Times New Roman" panose="02020603050405020304" pitchFamily="18" charset="0"/>
              </a:rPr>
              <a:t>    若明天是星期一或星期五，我明天就有课</a:t>
            </a:r>
            <a:r>
              <a:rPr lang="en-US" altLang="zh-CN" sz="2665" cap="all" dirty="0">
                <a:latin typeface="Times New Roman" panose="02020603050405020304" pitchFamily="18" charset="0"/>
                <a:cs typeface="Times New Roman" panose="02020603050405020304" pitchFamily="18" charset="0"/>
              </a:rPr>
              <a:t>. </a:t>
            </a:r>
            <a:r>
              <a:rPr lang="zh-CN" altLang="en-US" sz="2665" cap="all" dirty="0">
                <a:latin typeface="Times New Roman" panose="02020603050405020304" pitchFamily="18" charset="0"/>
                <a:cs typeface="Times New Roman" panose="02020603050405020304" pitchFamily="18" charset="0"/>
              </a:rPr>
              <a:t>若我明天有</a:t>
            </a:r>
            <a:endParaRPr lang="zh-CN" altLang="en-US" sz="2665" cap="all" dirty="0">
              <a:latin typeface="Times New Roman" panose="02020603050405020304" pitchFamily="18" charset="0"/>
              <a:cs typeface="Times New Roman" panose="02020603050405020304" pitchFamily="18" charset="0"/>
            </a:endParaRPr>
          </a:p>
          <a:p>
            <a:pPr marL="0" indent="0" defTabSz="898525">
              <a:lnSpc>
                <a:spcPct val="100000"/>
              </a:lnSpc>
              <a:buNone/>
            </a:pPr>
            <a:r>
              <a:rPr lang="zh-CN" altLang="en-US" sz="2665" cap="all" dirty="0">
                <a:latin typeface="Times New Roman" panose="02020603050405020304" pitchFamily="18" charset="0"/>
                <a:cs typeface="Times New Roman" panose="02020603050405020304" pitchFamily="18" charset="0"/>
              </a:rPr>
              <a:t>    课，今天必备课</a:t>
            </a:r>
            <a:r>
              <a:rPr lang="en-US" altLang="zh-CN" sz="2665" cap="all" dirty="0">
                <a:latin typeface="Times New Roman" panose="02020603050405020304" pitchFamily="18" charset="0"/>
                <a:cs typeface="Times New Roman" panose="02020603050405020304" pitchFamily="18" charset="0"/>
              </a:rPr>
              <a:t>. </a:t>
            </a:r>
            <a:r>
              <a:rPr lang="zh-CN" altLang="en-US" sz="2665" cap="all" dirty="0">
                <a:latin typeface="Times New Roman" panose="02020603050405020304" pitchFamily="18" charset="0"/>
                <a:cs typeface="Times New Roman" panose="02020603050405020304" pitchFamily="18" charset="0"/>
              </a:rPr>
              <a:t>我今天没备课</a:t>
            </a:r>
            <a:r>
              <a:rPr lang="en-US" altLang="zh-CN" sz="2665" cap="all" dirty="0">
                <a:latin typeface="Times New Roman" panose="02020603050405020304" pitchFamily="18" charset="0"/>
                <a:cs typeface="Times New Roman" panose="02020603050405020304" pitchFamily="18" charset="0"/>
              </a:rPr>
              <a:t>. </a:t>
            </a:r>
            <a:r>
              <a:rPr lang="zh-CN" altLang="en-US" sz="2665" cap="all" dirty="0">
                <a:latin typeface="Times New Roman" panose="02020603050405020304" pitchFamily="18" charset="0"/>
                <a:cs typeface="Times New Roman" panose="02020603050405020304" pitchFamily="18" charset="0"/>
              </a:rPr>
              <a:t>所以，明天不是星期一，</a:t>
            </a:r>
            <a:endParaRPr lang="zh-CN" altLang="en-US" sz="2665" cap="all" dirty="0">
              <a:latin typeface="Times New Roman" panose="02020603050405020304" pitchFamily="18" charset="0"/>
              <a:cs typeface="Times New Roman" panose="02020603050405020304" pitchFamily="18" charset="0"/>
            </a:endParaRPr>
          </a:p>
          <a:p>
            <a:pPr marL="0" indent="0" defTabSz="898525">
              <a:lnSpc>
                <a:spcPct val="100000"/>
              </a:lnSpc>
              <a:buNone/>
            </a:pPr>
            <a:r>
              <a:rPr lang="zh-CN" altLang="en-US" sz="2665" cap="all" dirty="0">
                <a:latin typeface="Times New Roman" panose="02020603050405020304" pitchFamily="18" charset="0"/>
                <a:cs typeface="Times New Roman" panose="02020603050405020304" pitchFamily="18" charset="0"/>
              </a:rPr>
              <a:t>    也不是星期五</a:t>
            </a:r>
            <a:r>
              <a:rPr lang="en-US" altLang="zh-CN" sz="2665" cap="all" dirty="0">
                <a:latin typeface="Times New Roman" panose="02020603050405020304" pitchFamily="18" charset="0"/>
                <a:cs typeface="Times New Roman" panose="02020603050405020304" pitchFamily="18" charset="0"/>
              </a:rPr>
              <a:t>. </a:t>
            </a:r>
            <a:endParaRPr lang="en-US" altLang="zh-CN" sz="2665" cap="all" dirty="0">
              <a:latin typeface="Times New Roman" panose="02020603050405020304" pitchFamily="18" charset="0"/>
              <a:cs typeface="Times New Roman" panose="02020603050405020304" pitchFamily="18" charset="0"/>
            </a:endParaRPr>
          </a:p>
          <a:p>
            <a:pPr marL="0" indent="0" defTabSz="898525">
              <a:lnSpc>
                <a:spcPct val="100000"/>
              </a:lnSpc>
              <a:spcBef>
                <a:spcPct val="55000"/>
              </a:spcBef>
              <a:buNone/>
            </a:pPr>
            <a:r>
              <a:rPr lang="zh-CN" altLang="en-US" sz="2665" cap="all" dirty="0">
                <a:latin typeface="Times New Roman" panose="02020603050405020304" pitchFamily="18" charset="0"/>
                <a:cs typeface="Times New Roman" panose="02020603050405020304" pitchFamily="18" charset="0"/>
              </a:rPr>
              <a:t>解   </a:t>
            </a:r>
            <a:r>
              <a:rPr lang="en-US" altLang="zh-CN" sz="2665" cap="all" dirty="0">
                <a:latin typeface="Times New Roman" panose="02020603050405020304" pitchFamily="18" charset="0"/>
                <a:cs typeface="Times New Roman" panose="02020603050405020304" pitchFamily="18" charset="0"/>
              </a:rPr>
              <a:t>(1)  </a:t>
            </a:r>
            <a:r>
              <a:rPr lang="zh-CN" altLang="en-US" sz="2665" cap="all" dirty="0">
                <a:latin typeface="Times New Roman" panose="02020603050405020304" pitchFamily="18" charset="0"/>
                <a:cs typeface="Times New Roman" panose="02020603050405020304" pitchFamily="18" charset="0"/>
              </a:rPr>
              <a:t>设命题并符号化 </a:t>
            </a:r>
            <a:endParaRPr lang="zh-CN" altLang="en-US" sz="2665" cap="all" dirty="0">
              <a:latin typeface="Times New Roman" panose="02020603050405020304" pitchFamily="18" charset="0"/>
              <a:cs typeface="Times New Roman" panose="02020603050405020304" pitchFamily="18" charset="0"/>
            </a:endParaRPr>
          </a:p>
          <a:p>
            <a:pPr marL="0" indent="0" defTabSz="898525">
              <a:lnSpc>
                <a:spcPct val="100000"/>
              </a:lnSpc>
              <a:buNone/>
            </a:pPr>
            <a:r>
              <a:rPr lang="zh-CN" altLang="en-US" sz="2665" cap="all" dirty="0">
                <a:latin typeface="Times New Roman" panose="02020603050405020304" pitchFamily="18" charset="0"/>
                <a:cs typeface="Times New Roman" panose="02020603050405020304" pitchFamily="18" charset="0"/>
              </a:rPr>
              <a:t>      设 </a:t>
            </a:r>
            <a:r>
              <a:rPr lang="en-US" altLang="zh-CN" sz="2665" i="1" cap="all" dirty="0">
                <a:latin typeface="Times New Roman" panose="02020603050405020304" pitchFamily="18" charset="0"/>
                <a:cs typeface="Times New Roman" panose="02020603050405020304" pitchFamily="18" charset="0"/>
              </a:rPr>
              <a:t>p</a:t>
            </a:r>
            <a:r>
              <a:rPr lang="zh-CN" altLang="en-US" sz="2665" cap="all" dirty="0">
                <a:latin typeface="Times New Roman" panose="02020603050405020304" pitchFamily="18" charset="0"/>
                <a:cs typeface="Times New Roman" panose="02020603050405020304" pitchFamily="18" charset="0"/>
              </a:rPr>
              <a:t>：明天是星期一，</a:t>
            </a:r>
            <a:r>
              <a:rPr lang="en-US" altLang="zh-CN" sz="2665" i="1" cap="all" dirty="0">
                <a:latin typeface="Times New Roman" panose="02020603050405020304" pitchFamily="18" charset="0"/>
                <a:cs typeface="Times New Roman" panose="02020603050405020304" pitchFamily="18" charset="0"/>
              </a:rPr>
              <a:t>q</a:t>
            </a:r>
            <a:r>
              <a:rPr lang="zh-CN" altLang="en-US" sz="2665" cap="all" dirty="0">
                <a:latin typeface="Times New Roman" panose="02020603050405020304" pitchFamily="18" charset="0"/>
                <a:cs typeface="Times New Roman" panose="02020603050405020304" pitchFamily="18" charset="0"/>
              </a:rPr>
              <a:t>：明天是星期五，</a:t>
            </a:r>
            <a:endParaRPr lang="zh-CN" altLang="en-US" sz="2665" cap="all" dirty="0">
              <a:latin typeface="Times New Roman" panose="02020603050405020304" pitchFamily="18" charset="0"/>
              <a:cs typeface="Times New Roman" panose="02020603050405020304" pitchFamily="18" charset="0"/>
            </a:endParaRPr>
          </a:p>
          <a:p>
            <a:pPr marL="0" indent="0" defTabSz="898525">
              <a:lnSpc>
                <a:spcPct val="100000"/>
              </a:lnSpc>
              <a:buNone/>
            </a:pPr>
            <a:r>
              <a:rPr lang="zh-CN" altLang="en-US" sz="2665" cap="all" dirty="0">
                <a:latin typeface="Times New Roman" panose="02020603050405020304" pitchFamily="18" charset="0"/>
                <a:cs typeface="Times New Roman" panose="02020603050405020304" pitchFamily="18" charset="0"/>
              </a:rPr>
              <a:t>           </a:t>
            </a:r>
            <a:r>
              <a:rPr lang="en-US" altLang="zh-CN" sz="2665" i="1" cap="all" dirty="0">
                <a:latin typeface="Times New Roman" panose="02020603050405020304" pitchFamily="18" charset="0"/>
                <a:cs typeface="Times New Roman" panose="02020603050405020304" pitchFamily="18" charset="0"/>
              </a:rPr>
              <a:t>r</a:t>
            </a:r>
            <a:r>
              <a:rPr lang="zh-CN" altLang="en-US" sz="2665" cap="all" dirty="0">
                <a:latin typeface="Times New Roman" panose="02020603050405020304" pitchFamily="18" charset="0"/>
                <a:cs typeface="Times New Roman" panose="02020603050405020304" pitchFamily="18" charset="0"/>
              </a:rPr>
              <a:t>：我明天有课，</a:t>
            </a:r>
            <a:r>
              <a:rPr lang="en-US" altLang="zh-CN" sz="2665" i="1" cap="all" dirty="0">
                <a:latin typeface="Times New Roman" panose="02020603050405020304" pitchFamily="18" charset="0"/>
                <a:cs typeface="Times New Roman" panose="02020603050405020304" pitchFamily="18" charset="0"/>
              </a:rPr>
              <a:t>s</a:t>
            </a:r>
            <a:r>
              <a:rPr lang="zh-CN" altLang="en-US" sz="2665" cap="all" dirty="0">
                <a:latin typeface="Times New Roman" panose="02020603050405020304" pitchFamily="18" charset="0"/>
                <a:cs typeface="Times New Roman" panose="02020603050405020304" pitchFamily="18" charset="0"/>
              </a:rPr>
              <a:t>：我今天备课</a:t>
            </a:r>
            <a:endParaRPr lang="en-US" altLang="zh-CN" sz="2665" cap="all" dirty="0">
              <a:latin typeface="Times New Roman" panose="02020603050405020304" pitchFamily="18" charset="0"/>
              <a:cs typeface="Times New Roman" panose="02020603050405020304" pitchFamily="18" charset="0"/>
            </a:endParaRPr>
          </a:p>
          <a:p>
            <a:pPr marL="0" indent="0" defTabSz="898525">
              <a:lnSpc>
                <a:spcPct val="100000"/>
              </a:lnSpc>
              <a:buNone/>
            </a:pPr>
            <a:r>
              <a:rPr lang="en-US" altLang="zh-CN" sz="2665" cap="all" dirty="0">
                <a:latin typeface="Times New Roman" panose="02020603050405020304" pitchFamily="18" charset="0"/>
                <a:cs typeface="Times New Roman" panose="02020603050405020304" pitchFamily="18" charset="0"/>
              </a:rPr>
              <a:t>      (2) </a:t>
            </a:r>
            <a:r>
              <a:rPr lang="zh-CN" altLang="en-US" sz="2665" cap="all" dirty="0">
                <a:latin typeface="Times New Roman" panose="02020603050405020304" pitchFamily="18" charset="0"/>
                <a:cs typeface="Times New Roman" panose="02020603050405020304" pitchFamily="18" charset="0"/>
              </a:rPr>
              <a:t>写出证明的形式结构</a:t>
            </a:r>
            <a:endParaRPr lang="zh-CN" altLang="en-US" sz="2665" cap="all" dirty="0">
              <a:latin typeface="Times New Roman" panose="02020603050405020304" pitchFamily="18" charset="0"/>
              <a:cs typeface="Times New Roman" panose="02020603050405020304" pitchFamily="18" charset="0"/>
            </a:endParaRPr>
          </a:p>
          <a:p>
            <a:pPr marL="0" indent="0" defTabSz="898525">
              <a:lnSpc>
                <a:spcPct val="100000"/>
              </a:lnSpc>
              <a:buNone/>
            </a:pPr>
            <a:r>
              <a:rPr lang="zh-CN" altLang="en-US" sz="2665" cap="all" dirty="0">
                <a:latin typeface="Times New Roman" panose="02020603050405020304" pitchFamily="18" charset="0"/>
                <a:cs typeface="Times New Roman" panose="02020603050405020304" pitchFamily="18" charset="0"/>
              </a:rPr>
              <a:t>     前提：</a:t>
            </a:r>
            <a:r>
              <a:rPr lang="en-US" altLang="zh-CN" sz="2665" cap="all" dirty="0">
                <a:latin typeface="Times New Roman" panose="02020603050405020304" pitchFamily="18" charset="0"/>
                <a:cs typeface="Times New Roman" panose="02020603050405020304" pitchFamily="18" charset="0"/>
              </a:rPr>
              <a:t>(</a:t>
            </a:r>
            <a:r>
              <a:rPr lang="en-US" altLang="zh-CN" sz="2665" i="1" cap="all" dirty="0" err="1">
                <a:latin typeface="Times New Roman" panose="02020603050405020304" pitchFamily="18" charset="0"/>
                <a:cs typeface="Times New Roman" panose="02020603050405020304" pitchFamily="18" charset="0"/>
              </a:rPr>
              <a:t>p</a:t>
            </a:r>
            <a:r>
              <a:rPr lang="en-US" altLang="zh-CN" sz="2665" cap="all"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err="1">
                <a:latin typeface="Times New Roman" panose="02020603050405020304" pitchFamily="18" charset="0"/>
                <a:cs typeface="Times New Roman" panose="02020603050405020304" pitchFamily="18" charset="0"/>
              </a:rPr>
              <a:t>q</a:t>
            </a:r>
            <a:r>
              <a:rPr lang="en-US" altLang="zh-CN" sz="2665" cap="all" dirty="0">
                <a:latin typeface="Times New Roman" panose="02020603050405020304" pitchFamily="18" charset="0"/>
                <a:cs typeface="Times New Roman" panose="02020603050405020304" pitchFamily="18" charset="0"/>
              </a:rPr>
              <a:t>)</a:t>
            </a:r>
            <a:r>
              <a:rPr lang="en-US" altLang="zh-CN" sz="2665" cap="all"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a:latin typeface="Times New Roman" panose="02020603050405020304" pitchFamily="18" charset="0"/>
                <a:cs typeface="Times New Roman" panose="02020603050405020304" pitchFamily="18" charset="0"/>
              </a:rPr>
              <a:t>r</a:t>
            </a:r>
            <a:r>
              <a:rPr lang="en-US" altLang="zh-CN" sz="2665" cap="all" dirty="0">
                <a:latin typeface="Times New Roman" panose="02020603050405020304" pitchFamily="18" charset="0"/>
                <a:cs typeface="Times New Roman" panose="02020603050405020304" pitchFamily="18" charset="0"/>
              </a:rPr>
              <a:t>,  </a:t>
            </a:r>
            <a:r>
              <a:rPr lang="en-US" altLang="zh-CN" sz="2665" i="1" cap="all" dirty="0" err="1">
                <a:latin typeface="Times New Roman" panose="02020603050405020304" pitchFamily="18" charset="0"/>
                <a:cs typeface="Times New Roman" panose="02020603050405020304" pitchFamily="18" charset="0"/>
              </a:rPr>
              <a:t>r</a:t>
            </a:r>
            <a:r>
              <a:rPr lang="en-US" altLang="zh-CN" sz="2665" cap="all"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err="1">
                <a:latin typeface="Times New Roman" panose="02020603050405020304" pitchFamily="18" charset="0"/>
                <a:cs typeface="Times New Roman" panose="02020603050405020304" pitchFamily="18" charset="0"/>
              </a:rPr>
              <a:t>s</a:t>
            </a:r>
            <a:r>
              <a:rPr lang="en-US" altLang="zh-CN" sz="2665" cap="all" dirty="0">
                <a:latin typeface="Times New Roman" panose="02020603050405020304" pitchFamily="18" charset="0"/>
                <a:cs typeface="Times New Roman" panose="02020603050405020304" pitchFamily="18" charset="0"/>
              </a:rPr>
              <a:t>,  </a:t>
            </a:r>
            <a:r>
              <a:rPr lang="en-US" altLang="zh-CN" sz="2665" cap="all"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a:latin typeface="Times New Roman" panose="02020603050405020304" pitchFamily="18" charset="0"/>
                <a:cs typeface="Times New Roman" panose="02020603050405020304" pitchFamily="18" charset="0"/>
              </a:rPr>
              <a:t>s</a:t>
            </a:r>
            <a:endParaRPr lang="en-US" altLang="zh-CN" sz="2665" cap="all" dirty="0">
              <a:latin typeface="Times New Roman" panose="02020603050405020304" pitchFamily="18" charset="0"/>
              <a:cs typeface="Times New Roman" panose="02020603050405020304" pitchFamily="18" charset="0"/>
            </a:endParaRPr>
          </a:p>
          <a:p>
            <a:pPr marL="0" indent="0" defTabSz="898525">
              <a:lnSpc>
                <a:spcPct val="100000"/>
              </a:lnSpc>
              <a:buNone/>
            </a:pPr>
            <a:r>
              <a:rPr lang="en-US" altLang="zh-CN" sz="2665" cap="all" dirty="0">
                <a:latin typeface="Times New Roman" panose="02020603050405020304" pitchFamily="18" charset="0"/>
                <a:cs typeface="Times New Roman" panose="02020603050405020304" pitchFamily="18" charset="0"/>
              </a:rPr>
              <a:t>     </a:t>
            </a:r>
            <a:r>
              <a:rPr lang="zh-CN" altLang="en-US" sz="2665" cap="all" dirty="0">
                <a:latin typeface="Times New Roman" panose="02020603050405020304" pitchFamily="18" charset="0"/>
                <a:cs typeface="Times New Roman" panose="02020603050405020304" pitchFamily="18" charset="0"/>
              </a:rPr>
              <a:t>结论：</a:t>
            </a:r>
            <a:r>
              <a:rPr lang="zh-CN" altLang="en-US" sz="2665" cap="all"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a:latin typeface="Times New Roman" panose="02020603050405020304" pitchFamily="18" charset="0"/>
                <a:cs typeface="Times New Roman" panose="02020603050405020304" pitchFamily="18" charset="0"/>
              </a:rPr>
              <a:t>p</a:t>
            </a:r>
            <a:r>
              <a:rPr lang="en-US" altLang="zh-CN" sz="2665" cap="all"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a:latin typeface="Times New Roman" panose="02020603050405020304" pitchFamily="18" charset="0"/>
                <a:cs typeface="Times New Roman" panose="02020603050405020304" pitchFamily="18" charset="0"/>
              </a:rPr>
              <a:t>q</a:t>
            </a:r>
            <a:endParaRPr lang="zh-CN" altLang="en-US" sz="2665" cap="all"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0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60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algn="ctr" eaLnBrk="1" hangingPunct="1"/>
            <a:r>
              <a:rPr lang="zh-CN" altLang="en-US"/>
              <a:t>直接证明法</a:t>
            </a:r>
            <a:endParaRPr lang="zh-CN" altLang="en-US"/>
          </a:p>
        </p:txBody>
      </p:sp>
      <p:sp>
        <p:nvSpPr>
          <p:cNvPr id="27652" name="Rectangle 3"/>
          <p:cNvSpPr>
            <a:spLocks noGrp="1" noChangeArrowheads="1"/>
          </p:cNvSpPr>
          <p:nvPr>
            <p:ph type="body" idx="1"/>
          </p:nvPr>
        </p:nvSpPr>
        <p:spPr>
          <a:xfrm>
            <a:off x="625300" y="1125006"/>
            <a:ext cx="9819040" cy="5565888"/>
          </a:xfrm>
        </p:spPr>
        <p:txBody>
          <a:bodyPr/>
          <a:lstStyle/>
          <a:p>
            <a:pPr marL="0" indent="0" defTabSz="898525">
              <a:buNone/>
            </a:pPr>
            <a:r>
              <a:rPr lang="en-US" altLang="zh-CN" cap="all" dirty="0">
                <a:latin typeface="Times New Roman" panose="02020603050405020304" pitchFamily="18" charset="0"/>
              </a:rPr>
              <a:t>(3) </a:t>
            </a:r>
            <a:r>
              <a:rPr lang="zh-CN" altLang="en-US" cap="all" dirty="0">
                <a:latin typeface="Times New Roman" panose="02020603050405020304" pitchFamily="18" charset="0"/>
              </a:rPr>
              <a:t>证明</a:t>
            </a:r>
            <a:endParaRPr lang="zh-CN" altLang="en-US" cap="all" dirty="0">
              <a:latin typeface="Times New Roman" panose="02020603050405020304" pitchFamily="18" charset="0"/>
            </a:endParaRPr>
          </a:p>
          <a:p>
            <a:pPr marL="0" indent="0" defTabSz="898525">
              <a:buNone/>
            </a:pPr>
            <a:r>
              <a:rPr lang="zh-CN" altLang="en-US" cap="all" dirty="0"/>
              <a:t>     </a:t>
            </a:r>
            <a:r>
              <a:rPr lang="zh-CN" altLang="en-US" cap="all" dirty="0">
                <a:latin typeface="Times New Roman" panose="02020603050405020304" pitchFamily="18" charset="0"/>
              </a:rPr>
              <a:t>① </a:t>
            </a:r>
            <a:r>
              <a:rPr lang="en-US" altLang="zh-CN" i="1" cap="all" dirty="0" err="1">
                <a:latin typeface="Times New Roman" panose="02020603050405020304" pitchFamily="18" charset="0"/>
              </a:rPr>
              <a:t>r</a:t>
            </a:r>
            <a:r>
              <a:rPr lang="en-US" altLang="zh-CN" cap="all" dirty="0" err="1">
                <a:latin typeface="Times New Roman" panose="02020603050405020304" pitchFamily="18" charset="0"/>
                <a:sym typeface="Symbol" panose="05050102010706020507" pitchFamily="18" charset="2"/>
              </a:rPr>
              <a:t></a:t>
            </a:r>
            <a:r>
              <a:rPr lang="en-US" altLang="zh-CN" i="1" cap="all" dirty="0" err="1">
                <a:latin typeface="Times New Roman" panose="02020603050405020304" pitchFamily="18" charset="0"/>
              </a:rPr>
              <a:t>s</a:t>
            </a:r>
            <a:r>
              <a:rPr lang="en-US" altLang="zh-CN" cap="all" dirty="0">
                <a:latin typeface="Times New Roman" panose="02020603050405020304" pitchFamily="18" charset="0"/>
              </a:rPr>
              <a:t>                 P</a:t>
            </a:r>
            <a:endParaRPr lang="zh-CN" altLang="en-US" cap="all" dirty="0">
              <a:latin typeface="Times New Roman" panose="02020603050405020304" pitchFamily="18" charset="0"/>
            </a:endParaRPr>
          </a:p>
          <a:p>
            <a:pPr marL="0" indent="0" defTabSz="898525">
              <a:buNone/>
            </a:pPr>
            <a:r>
              <a:rPr lang="zh-CN" altLang="en-US" cap="all" dirty="0">
                <a:latin typeface="Times New Roman" panose="02020603050405020304" pitchFamily="18" charset="0"/>
              </a:rPr>
              <a:t>      ② </a:t>
            </a:r>
            <a:r>
              <a:rPr lang="zh-CN" altLang="en-US" cap="all" dirty="0">
                <a:latin typeface="Times New Roman" panose="02020603050405020304" pitchFamily="18" charset="0"/>
                <a:sym typeface="Symbol" panose="05050102010706020507" pitchFamily="18" charset="2"/>
              </a:rPr>
              <a:t></a:t>
            </a:r>
            <a:r>
              <a:rPr lang="en-US" altLang="zh-CN" i="1" cap="all" dirty="0">
                <a:latin typeface="Times New Roman" panose="02020603050405020304" pitchFamily="18" charset="0"/>
              </a:rPr>
              <a:t>s</a:t>
            </a:r>
            <a:r>
              <a:rPr lang="en-US" altLang="zh-CN" cap="all" dirty="0">
                <a:latin typeface="Times New Roman" panose="02020603050405020304" pitchFamily="18" charset="0"/>
              </a:rPr>
              <a:t>                     P</a:t>
            </a:r>
            <a:endParaRPr lang="zh-CN" altLang="en-US" cap="all" dirty="0">
              <a:latin typeface="Times New Roman" panose="02020603050405020304" pitchFamily="18" charset="0"/>
            </a:endParaRPr>
          </a:p>
          <a:p>
            <a:pPr marL="0" indent="0" defTabSz="898525">
              <a:buNone/>
            </a:pPr>
            <a:r>
              <a:rPr lang="zh-CN" altLang="en-US" cap="all" dirty="0">
                <a:latin typeface="Times New Roman" panose="02020603050405020304" pitchFamily="18" charset="0"/>
              </a:rPr>
              <a:t>      ③ </a:t>
            </a:r>
            <a:r>
              <a:rPr lang="zh-CN" altLang="en-US" cap="all" dirty="0">
                <a:latin typeface="Times New Roman" panose="02020603050405020304" pitchFamily="18" charset="0"/>
                <a:sym typeface="Symbol" panose="05050102010706020507" pitchFamily="18" charset="2"/>
              </a:rPr>
              <a:t></a:t>
            </a:r>
            <a:r>
              <a:rPr lang="en-US" altLang="zh-CN" i="1" cap="all" dirty="0">
                <a:latin typeface="Times New Roman" panose="02020603050405020304" pitchFamily="18" charset="0"/>
              </a:rPr>
              <a:t>r</a:t>
            </a:r>
            <a:r>
              <a:rPr lang="en-US" altLang="zh-CN" cap="all" dirty="0">
                <a:latin typeface="Times New Roman" panose="02020603050405020304" pitchFamily="18" charset="0"/>
              </a:rPr>
              <a:t>                    T</a:t>
            </a:r>
            <a:r>
              <a:rPr lang="zh-CN" altLang="en-US" cap="all" dirty="0">
                <a:latin typeface="Times New Roman" panose="02020603050405020304" pitchFamily="18" charset="0"/>
              </a:rPr>
              <a:t>，</a:t>
            </a:r>
            <a:r>
              <a:rPr lang="en-US" altLang="zh-CN" cap="all" dirty="0">
                <a:latin typeface="Times New Roman" panose="02020603050405020304" pitchFamily="18" charset="0"/>
              </a:rPr>
              <a:t>①②</a:t>
            </a:r>
            <a:r>
              <a:rPr lang="zh-CN" altLang="en-US" cap="all" dirty="0">
                <a:latin typeface="Times New Roman" panose="02020603050405020304" pitchFamily="18" charset="0"/>
              </a:rPr>
              <a:t>，</a:t>
            </a:r>
            <a:r>
              <a:rPr lang="en-US" altLang="zh-CN" cap="all" dirty="0">
                <a:latin typeface="Times New Roman" panose="02020603050405020304" pitchFamily="18" charset="0"/>
              </a:rPr>
              <a:t>I</a:t>
            </a:r>
            <a:r>
              <a:rPr lang="zh-CN" altLang="en-US" cap="all" dirty="0">
                <a:latin typeface="Times New Roman" panose="02020603050405020304" pitchFamily="18" charset="0"/>
              </a:rPr>
              <a:t>，否定后件式</a:t>
            </a:r>
            <a:endParaRPr lang="zh-CN" altLang="en-US" cap="all" dirty="0">
              <a:latin typeface="Times New Roman" panose="02020603050405020304" pitchFamily="18" charset="0"/>
            </a:endParaRPr>
          </a:p>
          <a:p>
            <a:pPr marL="0" indent="0" defTabSz="898525">
              <a:buNone/>
            </a:pPr>
            <a:r>
              <a:rPr lang="zh-CN" altLang="en-US" cap="all" dirty="0">
                <a:latin typeface="Times New Roman" panose="02020603050405020304" pitchFamily="18" charset="0"/>
              </a:rPr>
              <a:t>      ④ </a:t>
            </a:r>
            <a:r>
              <a:rPr lang="en-US" altLang="zh-CN" cap="all" dirty="0">
                <a:latin typeface="Times New Roman" panose="02020603050405020304" pitchFamily="18" charset="0"/>
              </a:rPr>
              <a:t>(</a:t>
            </a:r>
            <a:r>
              <a:rPr lang="en-US" altLang="zh-CN" i="1" cap="all" dirty="0" err="1">
                <a:latin typeface="Times New Roman" panose="02020603050405020304" pitchFamily="18" charset="0"/>
              </a:rPr>
              <a:t>p</a:t>
            </a:r>
            <a:r>
              <a:rPr lang="en-US" altLang="zh-CN" cap="all" dirty="0" err="1">
                <a:latin typeface="Times New Roman" panose="02020603050405020304" pitchFamily="18" charset="0"/>
                <a:sym typeface="Symbol" panose="05050102010706020507" pitchFamily="18" charset="2"/>
              </a:rPr>
              <a:t></a:t>
            </a:r>
            <a:r>
              <a:rPr lang="en-US" altLang="zh-CN" i="1" cap="all" dirty="0" err="1">
                <a:latin typeface="Times New Roman" panose="02020603050405020304" pitchFamily="18" charset="0"/>
              </a:rPr>
              <a:t>q</a:t>
            </a:r>
            <a:r>
              <a:rPr lang="en-US" altLang="zh-CN" cap="all" dirty="0">
                <a:latin typeface="Times New Roman" panose="02020603050405020304" pitchFamily="18" charset="0"/>
              </a:rPr>
              <a:t>)</a:t>
            </a:r>
            <a:r>
              <a:rPr lang="en-US" altLang="zh-CN" cap="all" dirty="0">
                <a:latin typeface="Times New Roman" panose="02020603050405020304" pitchFamily="18" charset="0"/>
                <a:sym typeface="Symbol" panose="05050102010706020507" pitchFamily="18" charset="2"/>
              </a:rPr>
              <a:t></a:t>
            </a:r>
            <a:r>
              <a:rPr lang="en-US" altLang="zh-CN" i="1" cap="all" dirty="0">
                <a:latin typeface="Times New Roman" panose="02020603050405020304" pitchFamily="18" charset="0"/>
              </a:rPr>
              <a:t>r</a:t>
            </a:r>
            <a:r>
              <a:rPr lang="en-US" altLang="zh-CN" cap="all" dirty="0">
                <a:latin typeface="Times New Roman" panose="02020603050405020304" pitchFamily="18" charset="0"/>
              </a:rPr>
              <a:t>         P</a:t>
            </a:r>
            <a:endParaRPr lang="zh-CN" altLang="en-US" cap="all" dirty="0">
              <a:latin typeface="Times New Roman" panose="02020603050405020304" pitchFamily="18" charset="0"/>
            </a:endParaRPr>
          </a:p>
          <a:p>
            <a:pPr marL="0" indent="0" defTabSz="898525">
              <a:buNone/>
            </a:pPr>
            <a:r>
              <a:rPr lang="zh-CN" altLang="en-US" cap="all" dirty="0">
                <a:latin typeface="Times New Roman" panose="02020603050405020304" pitchFamily="18" charset="0"/>
              </a:rPr>
              <a:t>      ⑤ </a:t>
            </a:r>
            <a:r>
              <a:rPr lang="zh-CN" altLang="en-US" cap="all" dirty="0">
                <a:latin typeface="Times New Roman" panose="02020603050405020304" pitchFamily="18" charset="0"/>
                <a:sym typeface="Symbol" panose="05050102010706020507" pitchFamily="18" charset="2"/>
              </a:rPr>
              <a:t></a:t>
            </a:r>
            <a:r>
              <a:rPr lang="en-US" altLang="zh-CN" cap="all" dirty="0">
                <a:latin typeface="Times New Roman" panose="02020603050405020304" pitchFamily="18" charset="0"/>
              </a:rPr>
              <a:t>(</a:t>
            </a:r>
            <a:r>
              <a:rPr lang="en-US" altLang="zh-CN" i="1" cap="all" dirty="0" err="1">
                <a:latin typeface="Times New Roman" panose="02020603050405020304" pitchFamily="18" charset="0"/>
              </a:rPr>
              <a:t>p</a:t>
            </a:r>
            <a:r>
              <a:rPr lang="en-US" altLang="zh-CN" cap="all" dirty="0" err="1">
                <a:latin typeface="Times New Roman" panose="02020603050405020304" pitchFamily="18" charset="0"/>
                <a:sym typeface="Symbol" panose="05050102010706020507" pitchFamily="18" charset="2"/>
              </a:rPr>
              <a:t></a:t>
            </a:r>
            <a:r>
              <a:rPr lang="en-US" altLang="zh-CN" i="1" cap="all" dirty="0" err="1">
                <a:latin typeface="Times New Roman" panose="02020603050405020304" pitchFamily="18" charset="0"/>
              </a:rPr>
              <a:t>q</a:t>
            </a:r>
            <a:r>
              <a:rPr lang="en-US" altLang="zh-CN" cap="all" dirty="0">
                <a:latin typeface="Times New Roman" panose="02020603050405020304" pitchFamily="18" charset="0"/>
              </a:rPr>
              <a:t>)            T</a:t>
            </a:r>
            <a:r>
              <a:rPr lang="zh-CN" altLang="en-US" cap="all" dirty="0">
                <a:latin typeface="Times New Roman" panose="02020603050405020304" pitchFamily="18" charset="0"/>
              </a:rPr>
              <a:t>，</a:t>
            </a:r>
            <a:r>
              <a:rPr lang="en-US" altLang="zh-CN" cap="all" dirty="0">
                <a:latin typeface="Times New Roman" panose="02020603050405020304" pitchFamily="18" charset="0"/>
              </a:rPr>
              <a:t>③④</a:t>
            </a:r>
            <a:r>
              <a:rPr lang="zh-CN" altLang="en-US" cap="all" dirty="0">
                <a:latin typeface="Times New Roman" panose="02020603050405020304" pitchFamily="18" charset="0"/>
              </a:rPr>
              <a:t>，</a:t>
            </a:r>
            <a:r>
              <a:rPr lang="en-US" altLang="zh-CN" cap="all" dirty="0">
                <a:latin typeface="Times New Roman" panose="02020603050405020304" pitchFamily="18" charset="0"/>
              </a:rPr>
              <a:t>I</a:t>
            </a:r>
            <a:r>
              <a:rPr lang="zh-CN" altLang="en-US" cap="all" dirty="0">
                <a:latin typeface="Times New Roman" panose="02020603050405020304" pitchFamily="18" charset="0"/>
              </a:rPr>
              <a:t> ，否定后件式</a:t>
            </a:r>
            <a:endParaRPr lang="zh-CN" altLang="en-US" cap="all" dirty="0">
              <a:latin typeface="Times New Roman" panose="02020603050405020304" pitchFamily="18" charset="0"/>
            </a:endParaRPr>
          </a:p>
          <a:p>
            <a:pPr marL="0" indent="0" defTabSz="898525">
              <a:buNone/>
            </a:pPr>
            <a:r>
              <a:rPr lang="zh-CN" altLang="en-US" cap="all" dirty="0">
                <a:latin typeface="Times New Roman" panose="02020603050405020304" pitchFamily="18" charset="0"/>
              </a:rPr>
              <a:t>      ⑥ </a:t>
            </a:r>
            <a:r>
              <a:rPr lang="zh-CN" altLang="en-US" cap="all" dirty="0">
                <a:latin typeface="Times New Roman" panose="02020603050405020304" pitchFamily="18" charset="0"/>
                <a:sym typeface="Symbol" panose="05050102010706020507" pitchFamily="18" charset="2"/>
              </a:rPr>
              <a:t></a:t>
            </a:r>
            <a:r>
              <a:rPr lang="en-US" altLang="zh-CN" i="1" cap="all" dirty="0">
                <a:latin typeface="Times New Roman" panose="02020603050405020304" pitchFamily="18" charset="0"/>
              </a:rPr>
              <a:t>p</a:t>
            </a:r>
            <a:r>
              <a:rPr lang="en-US" altLang="zh-CN" cap="all" dirty="0">
                <a:latin typeface="Times New Roman" panose="02020603050405020304" pitchFamily="18" charset="0"/>
                <a:sym typeface="Symbol" panose="05050102010706020507" pitchFamily="18" charset="2"/>
              </a:rPr>
              <a:t></a:t>
            </a:r>
            <a:r>
              <a:rPr lang="en-US" altLang="zh-CN" i="1" cap="all" dirty="0">
                <a:latin typeface="Times New Roman" panose="02020603050405020304" pitchFamily="18" charset="0"/>
              </a:rPr>
              <a:t>q</a:t>
            </a:r>
            <a:r>
              <a:rPr lang="en-US" altLang="zh-CN" cap="all" dirty="0">
                <a:latin typeface="Times New Roman" panose="02020603050405020304" pitchFamily="18" charset="0"/>
              </a:rPr>
              <a:t>            T</a:t>
            </a:r>
            <a:r>
              <a:rPr lang="zh-CN" altLang="en-US" cap="all" dirty="0">
                <a:latin typeface="Times New Roman" panose="02020603050405020304" pitchFamily="18" charset="0"/>
              </a:rPr>
              <a:t>，</a:t>
            </a:r>
            <a:r>
              <a:rPr lang="en-US" altLang="zh-CN" cap="all" dirty="0">
                <a:latin typeface="Times New Roman" panose="02020603050405020304" pitchFamily="18" charset="0"/>
              </a:rPr>
              <a:t>⑤</a:t>
            </a:r>
            <a:r>
              <a:rPr lang="zh-CN" altLang="en-US" cap="all" dirty="0">
                <a:latin typeface="Times New Roman" panose="02020603050405020304" pitchFamily="18" charset="0"/>
              </a:rPr>
              <a:t>，</a:t>
            </a:r>
            <a:r>
              <a:rPr lang="en-US" altLang="zh-CN" cap="all" dirty="0">
                <a:latin typeface="Times New Roman" panose="02020603050405020304" pitchFamily="18" charset="0"/>
              </a:rPr>
              <a:t>E</a:t>
            </a:r>
            <a:r>
              <a:rPr lang="zh-CN" altLang="en-US" cap="all" dirty="0">
                <a:latin typeface="Times New Roman" panose="02020603050405020304" pitchFamily="18" charset="0"/>
              </a:rPr>
              <a:t>，德摩根律</a:t>
            </a:r>
            <a:endParaRPr lang="zh-CN" altLang="en-US" i="1" cap="all" dirty="0">
              <a:latin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5946775" y="991394"/>
            <a:ext cx="3409524" cy="7333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65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65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65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algn="ctr" eaLnBrk="1" hangingPunct="1"/>
            <a:r>
              <a:rPr lang="zh-CN" altLang="en-US"/>
              <a:t>附加前提证明法实例</a:t>
            </a:r>
            <a:endParaRPr lang="zh-CN" altLang="en-US"/>
          </a:p>
        </p:txBody>
      </p:sp>
      <p:sp>
        <p:nvSpPr>
          <p:cNvPr id="31748" name="Rectangle 3"/>
          <p:cNvSpPr>
            <a:spLocks noGrp="1" noChangeArrowheads="1"/>
          </p:cNvSpPr>
          <p:nvPr>
            <p:ph type="body" idx="1"/>
          </p:nvPr>
        </p:nvSpPr>
        <p:spPr>
          <a:xfrm>
            <a:off x="721333" y="1197253"/>
            <a:ext cx="11043783" cy="5377075"/>
          </a:xfrm>
        </p:spPr>
        <p:txBody>
          <a:bodyPr>
            <a:normAutofit fontScale="92500" lnSpcReduction="10000"/>
          </a:bodyPr>
          <a:lstStyle/>
          <a:p>
            <a:pPr marL="0" indent="0">
              <a:buNone/>
              <a:tabLst>
                <a:tab pos="365125" algn="l"/>
              </a:tabLst>
            </a:pPr>
            <a:r>
              <a:rPr lang="zh-CN" altLang="en-US" sz="2665" cap="all" dirty="0">
                <a:solidFill>
                  <a:srgbClr val="A50021"/>
                </a:solidFill>
                <a:latin typeface="Times New Roman" panose="02020603050405020304" pitchFamily="18" charset="0"/>
                <a:cs typeface="Times New Roman" panose="02020603050405020304" pitchFamily="18" charset="0"/>
              </a:rPr>
              <a:t>例</a:t>
            </a:r>
            <a:r>
              <a:rPr lang="en-US" altLang="zh-CN" sz="2665" cap="all" dirty="0">
                <a:solidFill>
                  <a:srgbClr val="A50021"/>
                </a:solidFill>
                <a:latin typeface="Times New Roman" panose="02020603050405020304" pitchFamily="18" charset="0"/>
                <a:cs typeface="Times New Roman" panose="02020603050405020304" pitchFamily="18" charset="0"/>
              </a:rPr>
              <a:t>3</a:t>
            </a:r>
            <a:r>
              <a:rPr lang="en-US" altLang="zh-CN" sz="2665" cap="all" dirty="0">
                <a:latin typeface="Times New Roman" panose="02020603050405020304" pitchFamily="18" charset="0"/>
                <a:cs typeface="Times New Roman" panose="02020603050405020304" pitchFamily="18" charset="0"/>
              </a:rPr>
              <a:t>  </a:t>
            </a:r>
            <a:r>
              <a:rPr lang="zh-CN" altLang="en-US" sz="2665" cap="all" dirty="0">
                <a:latin typeface="Times New Roman" panose="02020603050405020304" pitchFamily="18" charset="0"/>
                <a:cs typeface="Times New Roman" panose="02020603050405020304" pitchFamily="18" charset="0"/>
              </a:rPr>
              <a:t>构造下面推理的证明</a:t>
            </a:r>
            <a:endParaRPr lang="zh-CN" altLang="en-US" sz="2665" cap="all" dirty="0">
              <a:latin typeface="Times New Roman" panose="02020603050405020304" pitchFamily="18" charset="0"/>
              <a:cs typeface="Times New Roman" panose="02020603050405020304" pitchFamily="18" charset="0"/>
            </a:endParaRPr>
          </a:p>
          <a:p>
            <a:pPr marL="0" indent="0">
              <a:buNone/>
              <a:tabLst>
                <a:tab pos="365125" algn="l"/>
              </a:tabLst>
            </a:pPr>
            <a:r>
              <a:rPr lang="en-US" altLang="zh-CN" sz="2665" cap="all" dirty="0">
                <a:latin typeface="Times New Roman" panose="02020603050405020304" pitchFamily="18" charset="0"/>
                <a:cs typeface="Times New Roman" panose="02020603050405020304" pitchFamily="18" charset="0"/>
              </a:rPr>
              <a:t>2</a:t>
            </a:r>
            <a:r>
              <a:rPr lang="zh-CN" altLang="en-US" sz="2665" cap="all" dirty="0">
                <a:latin typeface="Times New Roman" panose="02020603050405020304" pitchFamily="18" charset="0"/>
                <a:cs typeface="Times New Roman" panose="02020603050405020304" pitchFamily="18" charset="0"/>
              </a:rPr>
              <a:t>是素数或合数</a:t>
            </a:r>
            <a:r>
              <a:rPr lang="en-US" altLang="zh-CN" sz="2665" cap="all" dirty="0">
                <a:latin typeface="Times New Roman" panose="02020603050405020304" pitchFamily="18" charset="0"/>
                <a:cs typeface="Times New Roman" panose="02020603050405020304" pitchFamily="18" charset="0"/>
              </a:rPr>
              <a:t>. </a:t>
            </a:r>
            <a:r>
              <a:rPr lang="zh-CN" altLang="en-US" sz="2665" cap="all" dirty="0">
                <a:latin typeface="Times New Roman" panose="02020603050405020304" pitchFamily="18" charset="0"/>
                <a:cs typeface="Times New Roman" panose="02020603050405020304" pitchFamily="18" charset="0"/>
              </a:rPr>
              <a:t>若</a:t>
            </a:r>
            <a:r>
              <a:rPr lang="en-US" altLang="zh-CN" sz="2665" cap="all" dirty="0">
                <a:latin typeface="Times New Roman" panose="02020603050405020304" pitchFamily="18" charset="0"/>
                <a:cs typeface="Times New Roman" panose="02020603050405020304" pitchFamily="18" charset="0"/>
              </a:rPr>
              <a:t>2</a:t>
            </a:r>
            <a:r>
              <a:rPr lang="zh-CN" altLang="en-US" sz="2665" cap="all" dirty="0">
                <a:latin typeface="Times New Roman" panose="02020603050405020304" pitchFamily="18" charset="0"/>
                <a:cs typeface="Times New Roman" panose="02020603050405020304" pitchFamily="18" charset="0"/>
              </a:rPr>
              <a:t>是素数，则      是无理数</a:t>
            </a:r>
            <a:r>
              <a:rPr lang="en-US" altLang="zh-CN" sz="2665" cap="all" dirty="0">
                <a:latin typeface="Times New Roman" panose="02020603050405020304" pitchFamily="18" charset="0"/>
                <a:cs typeface="Times New Roman" panose="02020603050405020304" pitchFamily="18" charset="0"/>
              </a:rPr>
              <a:t>. </a:t>
            </a:r>
            <a:r>
              <a:rPr lang="zh-CN" altLang="en-US" sz="2665" cap="all" dirty="0">
                <a:latin typeface="Times New Roman" panose="02020603050405020304" pitchFamily="18" charset="0"/>
                <a:cs typeface="Times New Roman" panose="02020603050405020304" pitchFamily="18" charset="0"/>
              </a:rPr>
              <a:t>若     是无理数，则</a:t>
            </a:r>
            <a:r>
              <a:rPr lang="en-US" altLang="zh-CN" sz="2665" cap="all" dirty="0">
                <a:latin typeface="Times New Roman" panose="02020603050405020304" pitchFamily="18" charset="0"/>
                <a:cs typeface="Times New Roman" panose="02020603050405020304" pitchFamily="18" charset="0"/>
              </a:rPr>
              <a:t>4</a:t>
            </a:r>
            <a:r>
              <a:rPr lang="zh-CN" altLang="en-US" sz="2665" cap="all" dirty="0">
                <a:latin typeface="Times New Roman" panose="02020603050405020304" pitchFamily="18" charset="0"/>
                <a:cs typeface="Times New Roman" panose="02020603050405020304" pitchFamily="18" charset="0"/>
              </a:rPr>
              <a:t>不是素数</a:t>
            </a:r>
            <a:r>
              <a:rPr lang="en-US" altLang="zh-CN" sz="2665" cap="all" dirty="0">
                <a:latin typeface="Times New Roman" panose="02020603050405020304" pitchFamily="18" charset="0"/>
                <a:cs typeface="Times New Roman" panose="02020603050405020304" pitchFamily="18" charset="0"/>
              </a:rPr>
              <a:t>. </a:t>
            </a:r>
            <a:r>
              <a:rPr lang="zh-CN" altLang="en-US" sz="2665" cap="all" dirty="0">
                <a:latin typeface="Times New Roman" panose="02020603050405020304" pitchFamily="18" charset="0"/>
                <a:cs typeface="Times New Roman" panose="02020603050405020304" pitchFamily="18" charset="0"/>
              </a:rPr>
              <a:t>所以，如果</a:t>
            </a:r>
            <a:r>
              <a:rPr lang="en-US" altLang="zh-CN" sz="2665" cap="all" dirty="0">
                <a:latin typeface="Times New Roman" panose="02020603050405020304" pitchFamily="18" charset="0"/>
                <a:cs typeface="Times New Roman" panose="02020603050405020304" pitchFamily="18" charset="0"/>
              </a:rPr>
              <a:t>4</a:t>
            </a:r>
            <a:r>
              <a:rPr lang="zh-CN" altLang="en-US" sz="2665" cap="all" dirty="0">
                <a:latin typeface="Times New Roman" panose="02020603050405020304" pitchFamily="18" charset="0"/>
                <a:cs typeface="Times New Roman" panose="02020603050405020304" pitchFamily="18" charset="0"/>
              </a:rPr>
              <a:t>是素数，则</a:t>
            </a:r>
            <a:r>
              <a:rPr lang="en-US" altLang="zh-CN" sz="2665" cap="all" dirty="0">
                <a:latin typeface="Times New Roman" panose="02020603050405020304" pitchFamily="18" charset="0"/>
                <a:cs typeface="Times New Roman" panose="02020603050405020304" pitchFamily="18" charset="0"/>
              </a:rPr>
              <a:t>2</a:t>
            </a:r>
            <a:r>
              <a:rPr lang="zh-CN" altLang="en-US" sz="2665" cap="all" dirty="0">
                <a:latin typeface="Times New Roman" panose="02020603050405020304" pitchFamily="18" charset="0"/>
                <a:cs typeface="Times New Roman" panose="02020603050405020304" pitchFamily="18" charset="0"/>
              </a:rPr>
              <a:t>是合数</a:t>
            </a:r>
            <a:r>
              <a:rPr lang="en-US" altLang="zh-CN" sz="2665" cap="all" dirty="0">
                <a:latin typeface="Times New Roman" panose="02020603050405020304" pitchFamily="18" charset="0"/>
                <a:cs typeface="Times New Roman" panose="02020603050405020304" pitchFamily="18" charset="0"/>
              </a:rPr>
              <a:t>. </a:t>
            </a:r>
            <a:endParaRPr lang="en-US" altLang="zh-CN" sz="2665" cap="all" dirty="0">
              <a:latin typeface="Times New Roman" panose="02020603050405020304" pitchFamily="18" charset="0"/>
              <a:cs typeface="Times New Roman" panose="02020603050405020304" pitchFamily="18" charset="0"/>
            </a:endParaRPr>
          </a:p>
          <a:p>
            <a:pPr marL="0" indent="0">
              <a:spcBef>
                <a:spcPct val="50000"/>
              </a:spcBef>
              <a:buNone/>
              <a:tabLst>
                <a:tab pos="365125" algn="l"/>
              </a:tabLst>
            </a:pPr>
            <a:r>
              <a:rPr lang="zh-CN" altLang="en-US" sz="2665" cap="all" dirty="0">
                <a:latin typeface="Times New Roman" panose="02020603050405020304" pitchFamily="18" charset="0"/>
                <a:cs typeface="Times New Roman" panose="02020603050405020304" pitchFamily="18" charset="0"/>
              </a:rPr>
              <a:t>解 用附加前提证明法构造证明</a:t>
            </a:r>
            <a:endParaRPr lang="zh-CN" altLang="en-US" sz="2665" cap="all" dirty="0">
              <a:latin typeface="Times New Roman" panose="02020603050405020304" pitchFamily="18" charset="0"/>
              <a:cs typeface="Times New Roman" panose="02020603050405020304" pitchFamily="18" charset="0"/>
            </a:endParaRPr>
          </a:p>
          <a:p>
            <a:pPr marL="0" indent="0">
              <a:buNone/>
              <a:tabLst>
                <a:tab pos="365125" algn="l"/>
              </a:tabLst>
            </a:pPr>
            <a:r>
              <a:rPr lang="zh-CN" altLang="en-US" sz="2665" cap="all" dirty="0">
                <a:latin typeface="Times New Roman" panose="02020603050405020304" pitchFamily="18" charset="0"/>
                <a:cs typeface="Times New Roman" panose="02020603050405020304" pitchFamily="18" charset="0"/>
              </a:rPr>
              <a:t>     </a:t>
            </a:r>
            <a:r>
              <a:rPr lang="en-US" altLang="zh-CN" sz="2665" cap="all" dirty="0">
                <a:latin typeface="Times New Roman" panose="02020603050405020304" pitchFamily="18" charset="0"/>
                <a:cs typeface="Times New Roman" panose="02020603050405020304" pitchFamily="18" charset="0"/>
              </a:rPr>
              <a:t>(1) </a:t>
            </a:r>
            <a:r>
              <a:rPr lang="zh-CN" altLang="en-US" sz="2665" cap="all" dirty="0">
                <a:latin typeface="Times New Roman" panose="02020603050405020304" pitchFamily="18" charset="0"/>
                <a:cs typeface="Times New Roman" panose="02020603050405020304" pitchFamily="18" charset="0"/>
              </a:rPr>
              <a:t>设 </a:t>
            </a:r>
            <a:r>
              <a:rPr lang="en-US" altLang="zh-CN" sz="2665" i="1" cap="all" dirty="0">
                <a:latin typeface="Times New Roman" panose="02020603050405020304" pitchFamily="18" charset="0"/>
                <a:cs typeface="Times New Roman" panose="02020603050405020304" pitchFamily="18" charset="0"/>
              </a:rPr>
              <a:t>p</a:t>
            </a:r>
            <a:r>
              <a:rPr lang="zh-CN" altLang="en-US" sz="2665" cap="all" dirty="0">
                <a:latin typeface="Times New Roman" panose="02020603050405020304" pitchFamily="18" charset="0"/>
                <a:cs typeface="Times New Roman" panose="02020603050405020304" pitchFamily="18" charset="0"/>
              </a:rPr>
              <a:t>：</a:t>
            </a:r>
            <a:r>
              <a:rPr lang="en-US" altLang="zh-CN" sz="2665" cap="all" dirty="0">
                <a:latin typeface="Times New Roman" panose="02020603050405020304" pitchFamily="18" charset="0"/>
                <a:cs typeface="Times New Roman" panose="02020603050405020304" pitchFamily="18" charset="0"/>
              </a:rPr>
              <a:t>2</a:t>
            </a:r>
            <a:r>
              <a:rPr lang="zh-CN" altLang="en-US" sz="2665" cap="all" dirty="0">
                <a:latin typeface="Times New Roman" panose="02020603050405020304" pitchFamily="18" charset="0"/>
                <a:cs typeface="Times New Roman" panose="02020603050405020304" pitchFamily="18" charset="0"/>
              </a:rPr>
              <a:t>是素数，</a:t>
            </a:r>
            <a:r>
              <a:rPr lang="en-US" altLang="zh-CN" sz="2665" i="1" cap="all" dirty="0">
                <a:latin typeface="Times New Roman" panose="02020603050405020304" pitchFamily="18" charset="0"/>
                <a:cs typeface="Times New Roman" panose="02020603050405020304" pitchFamily="18" charset="0"/>
              </a:rPr>
              <a:t>q</a:t>
            </a:r>
            <a:r>
              <a:rPr lang="zh-CN" altLang="en-US" sz="2665" cap="all" dirty="0">
                <a:latin typeface="Times New Roman" panose="02020603050405020304" pitchFamily="18" charset="0"/>
                <a:cs typeface="Times New Roman" panose="02020603050405020304" pitchFamily="18" charset="0"/>
              </a:rPr>
              <a:t>：</a:t>
            </a:r>
            <a:r>
              <a:rPr lang="en-US" altLang="zh-CN" sz="2665" cap="all" dirty="0">
                <a:latin typeface="Times New Roman" panose="02020603050405020304" pitchFamily="18" charset="0"/>
                <a:cs typeface="Times New Roman" panose="02020603050405020304" pitchFamily="18" charset="0"/>
              </a:rPr>
              <a:t>2</a:t>
            </a:r>
            <a:r>
              <a:rPr lang="zh-CN" altLang="en-US" sz="2665" cap="all" dirty="0">
                <a:latin typeface="Times New Roman" panose="02020603050405020304" pitchFamily="18" charset="0"/>
                <a:cs typeface="Times New Roman" panose="02020603050405020304" pitchFamily="18" charset="0"/>
              </a:rPr>
              <a:t>是合数，</a:t>
            </a:r>
            <a:endParaRPr lang="zh-CN" altLang="en-US" sz="2665" cap="all" dirty="0">
              <a:latin typeface="Times New Roman" panose="02020603050405020304" pitchFamily="18" charset="0"/>
              <a:cs typeface="Times New Roman" panose="02020603050405020304" pitchFamily="18" charset="0"/>
            </a:endParaRPr>
          </a:p>
          <a:p>
            <a:pPr marL="0" indent="0">
              <a:buNone/>
              <a:tabLst>
                <a:tab pos="365125" algn="l"/>
              </a:tabLst>
            </a:pPr>
            <a:r>
              <a:rPr lang="zh-CN" altLang="en-US" sz="2665" cap="all" dirty="0">
                <a:latin typeface="Times New Roman" panose="02020603050405020304" pitchFamily="18" charset="0"/>
                <a:cs typeface="Times New Roman" panose="02020603050405020304" pitchFamily="18" charset="0"/>
              </a:rPr>
              <a:t>                </a:t>
            </a:r>
            <a:r>
              <a:rPr lang="en-US" altLang="zh-CN" sz="2665" i="1" cap="all" dirty="0">
                <a:latin typeface="Times New Roman" panose="02020603050405020304" pitchFamily="18" charset="0"/>
                <a:cs typeface="Times New Roman" panose="02020603050405020304" pitchFamily="18" charset="0"/>
              </a:rPr>
              <a:t>r</a:t>
            </a:r>
            <a:r>
              <a:rPr lang="zh-CN" altLang="en-US" sz="2665" cap="all" dirty="0">
                <a:latin typeface="Times New Roman" panose="02020603050405020304" pitchFamily="18" charset="0"/>
                <a:cs typeface="Times New Roman" panose="02020603050405020304" pitchFamily="18" charset="0"/>
              </a:rPr>
              <a:t>：      是无理数，</a:t>
            </a:r>
            <a:r>
              <a:rPr lang="en-US" altLang="zh-CN" sz="2665" i="1" cap="all" dirty="0">
                <a:latin typeface="Times New Roman" panose="02020603050405020304" pitchFamily="18" charset="0"/>
                <a:cs typeface="Times New Roman" panose="02020603050405020304" pitchFamily="18" charset="0"/>
              </a:rPr>
              <a:t>s</a:t>
            </a:r>
            <a:r>
              <a:rPr lang="zh-CN" altLang="en-US" sz="2665" cap="all" dirty="0">
                <a:latin typeface="Times New Roman" panose="02020603050405020304" pitchFamily="18" charset="0"/>
                <a:cs typeface="Times New Roman" panose="02020603050405020304" pitchFamily="18" charset="0"/>
              </a:rPr>
              <a:t>：</a:t>
            </a:r>
            <a:r>
              <a:rPr lang="en-US" altLang="zh-CN" sz="2665" cap="all" dirty="0">
                <a:latin typeface="Times New Roman" panose="02020603050405020304" pitchFamily="18" charset="0"/>
                <a:cs typeface="Times New Roman" panose="02020603050405020304" pitchFamily="18" charset="0"/>
              </a:rPr>
              <a:t>4</a:t>
            </a:r>
            <a:r>
              <a:rPr lang="zh-CN" altLang="en-US" sz="2665" cap="all" dirty="0">
                <a:latin typeface="Times New Roman" panose="02020603050405020304" pitchFamily="18" charset="0"/>
                <a:cs typeface="Times New Roman" panose="02020603050405020304" pitchFamily="18" charset="0"/>
              </a:rPr>
              <a:t>是素数</a:t>
            </a:r>
            <a:endParaRPr lang="zh-CN" altLang="en-US" sz="2665" cap="all" dirty="0">
              <a:latin typeface="Times New Roman" panose="02020603050405020304" pitchFamily="18" charset="0"/>
              <a:cs typeface="Times New Roman" panose="02020603050405020304" pitchFamily="18" charset="0"/>
            </a:endParaRPr>
          </a:p>
          <a:p>
            <a:pPr marL="0" indent="0">
              <a:buNone/>
              <a:tabLst>
                <a:tab pos="365125" algn="l"/>
              </a:tabLst>
            </a:pPr>
            <a:r>
              <a:rPr lang="zh-CN" altLang="en-US" sz="2665" cap="all" dirty="0">
                <a:latin typeface="Times New Roman" panose="02020603050405020304" pitchFamily="18" charset="0"/>
                <a:cs typeface="Times New Roman" panose="02020603050405020304" pitchFamily="18" charset="0"/>
              </a:rPr>
              <a:t>     </a:t>
            </a:r>
            <a:r>
              <a:rPr lang="en-US" altLang="zh-CN" sz="2665" cap="all" dirty="0">
                <a:latin typeface="Times New Roman" panose="02020603050405020304" pitchFamily="18" charset="0"/>
                <a:cs typeface="Times New Roman" panose="02020603050405020304" pitchFamily="18" charset="0"/>
              </a:rPr>
              <a:t>(2)  </a:t>
            </a:r>
            <a:r>
              <a:rPr lang="zh-CN" altLang="en-US" sz="2665" cap="all" dirty="0">
                <a:latin typeface="Times New Roman" panose="02020603050405020304" pitchFamily="18" charset="0"/>
                <a:cs typeface="Times New Roman" panose="02020603050405020304" pitchFamily="18" charset="0"/>
              </a:rPr>
              <a:t>推理的形式结构</a:t>
            </a:r>
            <a:endParaRPr lang="zh-CN" altLang="en-US" sz="2665" cap="all" dirty="0">
              <a:latin typeface="Times New Roman" panose="02020603050405020304" pitchFamily="18" charset="0"/>
              <a:cs typeface="Times New Roman" panose="02020603050405020304" pitchFamily="18" charset="0"/>
            </a:endParaRPr>
          </a:p>
          <a:p>
            <a:pPr marL="0" indent="0">
              <a:buNone/>
              <a:tabLst>
                <a:tab pos="365125" algn="l"/>
              </a:tabLst>
            </a:pPr>
            <a:r>
              <a:rPr lang="zh-CN" altLang="en-US" sz="2665" cap="all" dirty="0">
                <a:latin typeface="Times New Roman" panose="02020603050405020304" pitchFamily="18" charset="0"/>
                <a:cs typeface="Times New Roman" panose="02020603050405020304" pitchFamily="18" charset="0"/>
              </a:rPr>
              <a:t>           前提：</a:t>
            </a:r>
            <a:r>
              <a:rPr lang="en-US" altLang="zh-CN" sz="2665" i="1" cap="all" dirty="0" err="1">
                <a:latin typeface="Times New Roman" panose="02020603050405020304" pitchFamily="18" charset="0"/>
                <a:cs typeface="Times New Roman" panose="02020603050405020304" pitchFamily="18" charset="0"/>
              </a:rPr>
              <a:t>p</a:t>
            </a:r>
            <a:r>
              <a:rPr lang="en-US" altLang="zh-CN" sz="2665" cap="all"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err="1">
                <a:latin typeface="Times New Roman" panose="02020603050405020304" pitchFamily="18" charset="0"/>
                <a:cs typeface="Times New Roman" panose="02020603050405020304" pitchFamily="18" charset="0"/>
              </a:rPr>
              <a:t>q</a:t>
            </a:r>
            <a:r>
              <a:rPr lang="en-US" altLang="zh-CN" sz="2665" cap="all" dirty="0">
                <a:latin typeface="Times New Roman" panose="02020603050405020304" pitchFamily="18" charset="0"/>
                <a:cs typeface="Times New Roman" panose="02020603050405020304" pitchFamily="18" charset="0"/>
              </a:rPr>
              <a:t>,  </a:t>
            </a:r>
            <a:r>
              <a:rPr lang="en-US" altLang="zh-CN" sz="2665" i="1" cap="all" dirty="0" err="1">
                <a:latin typeface="Times New Roman" panose="02020603050405020304" pitchFamily="18" charset="0"/>
                <a:cs typeface="Times New Roman" panose="02020603050405020304" pitchFamily="18" charset="0"/>
              </a:rPr>
              <a:t>p</a:t>
            </a:r>
            <a:r>
              <a:rPr lang="en-US" altLang="zh-CN" sz="2665" cap="all"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err="1">
                <a:latin typeface="Times New Roman" panose="02020603050405020304" pitchFamily="18" charset="0"/>
                <a:cs typeface="Times New Roman" panose="02020603050405020304" pitchFamily="18" charset="0"/>
              </a:rPr>
              <a:t>r</a:t>
            </a:r>
            <a:r>
              <a:rPr lang="en-US" altLang="zh-CN" sz="2665" cap="all" dirty="0">
                <a:latin typeface="Times New Roman" panose="02020603050405020304" pitchFamily="18" charset="0"/>
                <a:cs typeface="Times New Roman" panose="02020603050405020304" pitchFamily="18" charset="0"/>
              </a:rPr>
              <a:t>,  </a:t>
            </a:r>
            <a:r>
              <a:rPr lang="en-US" altLang="zh-CN" sz="2665" i="1" cap="all" dirty="0">
                <a:latin typeface="Times New Roman" panose="02020603050405020304" pitchFamily="18" charset="0"/>
                <a:cs typeface="Times New Roman" panose="02020603050405020304" pitchFamily="18" charset="0"/>
              </a:rPr>
              <a:t>r</a:t>
            </a:r>
            <a:r>
              <a:rPr lang="en-US" altLang="zh-CN" sz="2665" cap="all"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a:latin typeface="Times New Roman" panose="02020603050405020304" pitchFamily="18" charset="0"/>
                <a:cs typeface="Times New Roman" panose="02020603050405020304" pitchFamily="18" charset="0"/>
              </a:rPr>
              <a:t>s</a:t>
            </a:r>
            <a:endParaRPr lang="en-US" altLang="zh-CN" sz="2665" cap="all" dirty="0">
              <a:latin typeface="Times New Roman" panose="02020603050405020304" pitchFamily="18" charset="0"/>
              <a:cs typeface="Times New Roman" panose="02020603050405020304" pitchFamily="18" charset="0"/>
            </a:endParaRPr>
          </a:p>
          <a:p>
            <a:pPr marL="0" indent="0">
              <a:buNone/>
              <a:tabLst>
                <a:tab pos="365125" algn="l"/>
              </a:tabLst>
            </a:pPr>
            <a:r>
              <a:rPr lang="en-US" altLang="zh-CN" sz="2665" cap="all" dirty="0">
                <a:latin typeface="Times New Roman" panose="02020603050405020304" pitchFamily="18" charset="0"/>
                <a:cs typeface="Times New Roman" panose="02020603050405020304" pitchFamily="18" charset="0"/>
              </a:rPr>
              <a:t>           </a:t>
            </a:r>
            <a:r>
              <a:rPr lang="zh-CN" altLang="en-US" sz="2665" cap="all" dirty="0">
                <a:latin typeface="Times New Roman" panose="02020603050405020304" pitchFamily="18" charset="0"/>
                <a:cs typeface="Times New Roman" panose="02020603050405020304" pitchFamily="18" charset="0"/>
              </a:rPr>
              <a:t>结论：</a:t>
            </a:r>
            <a:r>
              <a:rPr lang="en-US" altLang="zh-CN" sz="2665" i="1" cap="all" dirty="0" err="1">
                <a:latin typeface="Times New Roman" panose="02020603050405020304" pitchFamily="18" charset="0"/>
                <a:cs typeface="Times New Roman" panose="02020603050405020304" pitchFamily="18" charset="0"/>
              </a:rPr>
              <a:t>s</a:t>
            </a:r>
            <a:r>
              <a:rPr lang="en-US" altLang="zh-CN" sz="2665" cap="all"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err="1">
                <a:latin typeface="Times New Roman" panose="02020603050405020304" pitchFamily="18" charset="0"/>
                <a:cs typeface="Times New Roman" panose="02020603050405020304" pitchFamily="18" charset="0"/>
              </a:rPr>
              <a:t>q</a:t>
            </a:r>
            <a:r>
              <a:rPr lang="en-US" altLang="zh-CN" sz="2665" cap="all" dirty="0">
                <a:latin typeface="Times New Roman" panose="02020603050405020304" pitchFamily="18" charset="0"/>
                <a:cs typeface="Times New Roman" panose="02020603050405020304" pitchFamily="18" charset="0"/>
              </a:rPr>
              <a:t> </a:t>
            </a:r>
            <a:endParaRPr lang="en-US" altLang="zh-CN" sz="2665" cap="all" dirty="0">
              <a:latin typeface="Times New Roman" panose="02020603050405020304" pitchFamily="18" charset="0"/>
              <a:cs typeface="Times New Roman" panose="02020603050405020304" pitchFamily="18" charset="0"/>
            </a:endParaRPr>
          </a:p>
        </p:txBody>
      </p:sp>
      <p:graphicFrame>
        <p:nvGraphicFramePr>
          <p:cNvPr id="31749" name="Object 5"/>
          <p:cNvGraphicFramePr>
            <a:graphicFrameLocks noChangeAspect="1"/>
          </p:cNvGraphicFramePr>
          <p:nvPr/>
        </p:nvGraphicFramePr>
        <p:xfrm>
          <a:off x="5108575" y="1832478"/>
          <a:ext cx="504942" cy="452543"/>
        </p:xfrm>
        <a:graphic>
          <a:graphicData uri="http://schemas.openxmlformats.org/presentationml/2006/ole">
            <mc:AlternateContent xmlns:mc="http://schemas.openxmlformats.org/markup-compatibility/2006">
              <mc:Choice xmlns:v="urn:schemas-microsoft-com:vml" Requires="v">
                <p:oleObj spid="_x0000_s69706" name="公式" r:id="rId1" imgW="144780" imgH="133350" progId="Equation.3">
                  <p:embed/>
                </p:oleObj>
              </mc:Choice>
              <mc:Fallback>
                <p:oleObj name="公式" r:id="rId1" imgW="144780" imgH="133350" progId="Equation.3">
                  <p:embed/>
                  <p:pic>
                    <p:nvPicPr>
                      <p:cNvPr id="0" name="Object 5"/>
                      <p:cNvPicPr>
                        <a:picLocks noChangeAspect="1" noChangeArrowheads="1"/>
                      </p:cNvPicPr>
                      <p:nvPr/>
                    </p:nvPicPr>
                    <p:blipFill>
                      <a:blip r:embed="rId2">
                        <a:lum bright="-14000" contrast="100000"/>
                        <a:extLst>
                          <a:ext uri="{28A0092B-C50C-407E-A947-70E740481C1C}">
                            <a14:useLocalDpi xmlns:a14="http://schemas.microsoft.com/office/drawing/2010/main" val="0"/>
                          </a:ext>
                        </a:extLst>
                      </a:blip>
                      <a:srcRect/>
                      <a:stretch>
                        <a:fillRect/>
                      </a:stretch>
                    </p:blipFill>
                    <p:spPr bwMode="auto">
                      <a:xfrm>
                        <a:off x="5108575" y="1832478"/>
                        <a:ext cx="504942" cy="452543"/>
                      </a:xfrm>
                      <a:prstGeom prst="rect">
                        <a:avLst/>
                      </a:prstGeom>
                      <a:noFill/>
                      <a:ln>
                        <a:noFill/>
                      </a:ln>
                      <a:effectLst/>
                      <a:extLst>
                        <a:ext uri="{909E8E84-426E-40DD-AFC4-6F175D3DCCD1}">
                          <a14:hiddenFill xmlns:a14="http://schemas.microsoft.com/office/drawing/2010/main">
                            <a:solidFill>
                              <a:schemeClr val="accent1">
                                <a:alpha val="5098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0" name="Object 6"/>
          <p:cNvGraphicFramePr>
            <a:graphicFrameLocks noChangeAspect="1"/>
          </p:cNvGraphicFramePr>
          <p:nvPr/>
        </p:nvGraphicFramePr>
        <p:xfrm>
          <a:off x="7242175" y="1834066"/>
          <a:ext cx="503354" cy="450955"/>
        </p:xfrm>
        <a:graphic>
          <a:graphicData uri="http://schemas.openxmlformats.org/presentationml/2006/ole">
            <mc:AlternateContent xmlns:mc="http://schemas.openxmlformats.org/markup-compatibility/2006">
              <mc:Choice xmlns:v="urn:schemas-microsoft-com:vml" Requires="v">
                <p:oleObj spid="_x0000_s69707" name="公式" r:id="rId3" imgW="144780" imgH="133350" progId="Equation.3">
                  <p:embed/>
                </p:oleObj>
              </mc:Choice>
              <mc:Fallback>
                <p:oleObj name="公式" r:id="rId3" imgW="144780" imgH="133350" progId="Equation.3">
                  <p:embed/>
                  <p:pic>
                    <p:nvPicPr>
                      <p:cNvPr id="0" name="Object 6"/>
                      <p:cNvPicPr>
                        <a:picLocks noChangeAspect="1" noChangeArrowheads="1"/>
                      </p:cNvPicPr>
                      <p:nvPr/>
                    </p:nvPicPr>
                    <p:blipFill>
                      <a:blip r:embed="rId4">
                        <a:lum bright="-14000" contrast="100000"/>
                        <a:extLst>
                          <a:ext uri="{28A0092B-C50C-407E-A947-70E740481C1C}">
                            <a14:useLocalDpi xmlns:a14="http://schemas.microsoft.com/office/drawing/2010/main" val="0"/>
                          </a:ext>
                        </a:extLst>
                      </a:blip>
                      <a:srcRect/>
                      <a:stretch>
                        <a:fillRect/>
                      </a:stretch>
                    </p:blipFill>
                    <p:spPr bwMode="auto">
                      <a:xfrm>
                        <a:off x="7242175" y="1834066"/>
                        <a:ext cx="503354" cy="450955"/>
                      </a:xfrm>
                      <a:prstGeom prst="rect">
                        <a:avLst/>
                      </a:prstGeom>
                      <a:noFill/>
                      <a:ln>
                        <a:noFill/>
                      </a:ln>
                      <a:effectLst/>
                      <a:extLst>
                        <a:ext uri="{909E8E84-426E-40DD-AFC4-6F175D3DCCD1}">
                          <a14:hiddenFill xmlns:a14="http://schemas.microsoft.com/office/drawing/2010/main">
                            <a:solidFill>
                              <a:schemeClr val="accent1">
                                <a:alpha val="5098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1" name="Object 7"/>
          <p:cNvGraphicFramePr>
            <a:graphicFrameLocks noChangeAspect="1"/>
          </p:cNvGraphicFramePr>
          <p:nvPr/>
        </p:nvGraphicFramePr>
        <p:xfrm>
          <a:off x="2517775" y="4191794"/>
          <a:ext cx="503355" cy="450955"/>
        </p:xfrm>
        <a:graphic>
          <a:graphicData uri="http://schemas.openxmlformats.org/presentationml/2006/ole">
            <mc:AlternateContent xmlns:mc="http://schemas.openxmlformats.org/markup-compatibility/2006">
              <mc:Choice xmlns:v="urn:schemas-microsoft-com:vml" Requires="v">
                <p:oleObj spid="_x0000_s69708" name="公式" r:id="rId5" imgW="144780" imgH="133350" progId="Equation.3">
                  <p:embed/>
                </p:oleObj>
              </mc:Choice>
              <mc:Fallback>
                <p:oleObj name="公式" r:id="rId5" imgW="144780" imgH="133350" progId="Equation.3">
                  <p:embed/>
                  <p:pic>
                    <p:nvPicPr>
                      <p:cNvPr id="0" name="Object 7"/>
                      <p:cNvPicPr>
                        <a:picLocks noChangeAspect="1" noChangeArrowheads="1"/>
                      </p:cNvPicPr>
                      <p:nvPr/>
                    </p:nvPicPr>
                    <p:blipFill>
                      <a:blip r:embed="rId6">
                        <a:lum bright="-14000" contrast="100000"/>
                        <a:extLst>
                          <a:ext uri="{28A0092B-C50C-407E-A947-70E740481C1C}">
                            <a14:useLocalDpi xmlns:a14="http://schemas.microsoft.com/office/drawing/2010/main" val="0"/>
                          </a:ext>
                        </a:extLst>
                      </a:blip>
                      <a:srcRect/>
                      <a:stretch>
                        <a:fillRect/>
                      </a:stretch>
                    </p:blipFill>
                    <p:spPr bwMode="auto">
                      <a:xfrm>
                        <a:off x="2517775" y="4191794"/>
                        <a:ext cx="503355" cy="450955"/>
                      </a:xfrm>
                      <a:prstGeom prst="rect">
                        <a:avLst/>
                      </a:prstGeom>
                      <a:noFill/>
                      <a:ln>
                        <a:noFill/>
                      </a:ln>
                      <a:effectLst/>
                      <a:extLst>
                        <a:ext uri="{909E8E84-426E-40DD-AFC4-6F175D3DCCD1}">
                          <a14:hiddenFill xmlns:a14="http://schemas.microsoft.com/office/drawing/2010/main">
                            <a:solidFill>
                              <a:schemeClr val="accent1">
                                <a:alpha val="5098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74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748">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748">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74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pPr algn="ctr" eaLnBrk="1" hangingPunct="1"/>
            <a:r>
              <a:rPr lang="zh-CN" altLang="en-US"/>
              <a:t>附加前提证明法实例</a:t>
            </a:r>
            <a:endParaRPr lang="zh-CN" altLang="en-US"/>
          </a:p>
        </p:txBody>
      </p:sp>
      <p:sp>
        <p:nvSpPr>
          <p:cNvPr id="33796" name="Rectangle 3"/>
          <p:cNvSpPr>
            <a:spLocks noGrp="1" noChangeArrowheads="1"/>
          </p:cNvSpPr>
          <p:nvPr>
            <p:ph type="body" idx="1"/>
          </p:nvPr>
        </p:nvSpPr>
        <p:spPr>
          <a:xfrm>
            <a:off x="4843626" y="1372394"/>
            <a:ext cx="7257687" cy="5377075"/>
          </a:xfrm>
        </p:spPr>
        <p:txBody>
          <a:bodyPr>
            <a:normAutofit lnSpcReduction="10000"/>
          </a:bodyPr>
          <a:lstStyle/>
          <a:p>
            <a:pPr marL="0" indent="0" eaLnBrk="1" hangingPunct="1">
              <a:buNone/>
            </a:pPr>
            <a:r>
              <a:rPr lang="en-US" altLang="zh-CN" sz="2665" cap="all" dirty="0">
                <a:latin typeface="Times New Roman" panose="02020603050405020304" pitchFamily="18" charset="0"/>
                <a:cs typeface="Times New Roman" panose="02020603050405020304" pitchFamily="18" charset="0"/>
              </a:rPr>
              <a:t>   (3) </a:t>
            </a:r>
            <a:r>
              <a:rPr lang="zh-CN" altLang="en-US" sz="2665" cap="all" dirty="0">
                <a:latin typeface="Times New Roman" panose="02020603050405020304" pitchFamily="18" charset="0"/>
                <a:cs typeface="Times New Roman" panose="02020603050405020304" pitchFamily="18" charset="0"/>
              </a:rPr>
              <a:t>证明</a:t>
            </a:r>
            <a:endParaRPr lang="zh-CN" altLang="en-US" sz="2665" cap="all" dirty="0">
              <a:latin typeface="Times New Roman" panose="02020603050405020304" pitchFamily="18" charset="0"/>
              <a:cs typeface="Times New Roman" panose="02020603050405020304" pitchFamily="18" charset="0"/>
            </a:endParaRPr>
          </a:p>
          <a:p>
            <a:pPr marL="0" indent="0" eaLnBrk="1" hangingPunct="1">
              <a:buNone/>
            </a:pPr>
            <a:r>
              <a:rPr lang="zh-CN" altLang="en-US" sz="2665" cap="all" dirty="0">
                <a:latin typeface="Times New Roman" panose="02020603050405020304" pitchFamily="18" charset="0"/>
                <a:cs typeface="Times New Roman" panose="02020603050405020304" pitchFamily="18" charset="0"/>
              </a:rPr>
              <a:t>         ① </a:t>
            </a:r>
            <a:r>
              <a:rPr lang="en-US" altLang="zh-CN" sz="2665" i="1" cap="all" dirty="0">
                <a:latin typeface="Times New Roman" panose="02020603050405020304" pitchFamily="18" charset="0"/>
                <a:cs typeface="Times New Roman" panose="02020603050405020304" pitchFamily="18" charset="0"/>
              </a:rPr>
              <a:t>s</a:t>
            </a:r>
            <a:r>
              <a:rPr lang="en-US" altLang="zh-CN" sz="2665" cap="all" dirty="0">
                <a:latin typeface="Times New Roman" panose="02020603050405020304" pitchFamily="18" charset="0"/>
                <a:cs typeface="Times New Roman" panose="02020603050405020304" pitchFamily="18" charset="0"/>
              </a:rPr>
              <a:t>                  P</a:t>
            </a:r>
            <a:r>
              <a:rPr lang="zh-CN" altLang="en-US" sz="2665" cap="all" dirty="0">
                <a:latin typeface="Times New Roman" panose="02020603050405020304" pitchFamily="18" charset="0"/>
                <a:cs typeface="Times New Roman" panose="02020603050405020304" pitchFamily="18" charset="0"/>
              </a:rPr>
              <a:t>（附加前提）</a:t>
            </a:r>
            <a:endParaRPr lang="en-US" altLang="zh-CN" sz="2665" cap="all" dirty="0">
              <a:latin typeface="Times New Roman" panose="02020603050405020304" pitchFamily="18" charset="0"/>
              <a:cs typeface="Times New Roman" panose="02020603050405020304" pitchFamily="18" charset="0"/>
            </a:endParaRPr>
          </a:p>
          <a:p>
            <a:pPr marL="0" indent="0" eaLnBrk="1" hangingPunct="1">
              <a:buNone/>
            </a:pPr>
            <a:r>
              <a:rPr lang="zh-CN" altLang="en-US" sz="2665" cap="all" dirty="0">
                <a:latin typeface="Times New Roman" panose="02020603050405020304" pitchFamily="18" charset="0"/>
                <a:cs typeface="Times New Roman" panose="02020603050405020304" pitchFamily="18" charset="0"/>
              </a:rPr>
              <a:t>         ② </a:t>
            </a:r>
            <a:r>
              <a:rPr lang="en-US" altLang="zh-CN" sz="2665" i="1" cap="all" dirty="0" err="1">
                <a:latin typeface="Times New Roman" panose="02020603050405020304" pitchFamily="18" charset="0"/>
                <a:cs typeface="Times New Roman" panose="02020603050405020304" pitchFamily="18" charset="0"/>
              </a:rPr>
              <a:t>p</a:t>
            </a:r>
            <a:r>
              <a:rPr lang="en-US" altLang="zh-CN" sz="2665" cap="all"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err="1">
                <a:latin typeface="Times New Roman" panose="02020603050405020304" pitchFamily="18" charset="0"/>
                <a:cs typeface="Times New Roman" panose="02020603050405020304" pitchFamily="18" charset="0"/>
              </a:rPr>
              <a:t>r</a:t>
            </a:r>
            <a:r>
              <a:rPr lang="en-US" altLang="zh-CN" sz="2665" cap="all" dirty="0">
                <a:latin typeface="Times New Roman" panose="02020603050405020304" pitchFamily="18" charset="0"/>
                <a:cs typeface="Times New Roman" panose="02020603050405020304" pitchFamily="18" charset="0"/>
              </a:rPr>
              <a:t>            P</a:t>
            </a:r>
            <a:endParaRPr lang="zh-CN" altLang="en-US" sz="2665" cap="all" dirty="0">
              <a:latin typeface="Times New Roman" panose="02020603050405020304" pitchFamily="18" charset="0"/>
              <a:cs typeface="Times New Roman" panose="02020603050405020304" pitchFamily="18" charset="0"/>
            </a:endParaRPr>
          </a:p>
          <a:p>
            <a:pPr marL="0" indent="0" eaLnBrk="1" hangingPunct="1">
              <a:buNone/>
            </a:pPr>
            <a:r>
              <a:rPr lang="zh-CN" altLang="en-US" sz="2665" cap="all" dirty="0">
                <a:latin typeface="Times New Roman" panose="02020603050405020304" pitchFamily="18" charset="0"/>
                <a:cs typeface="Times New Roman" panose="02020603050405020304" pitchFamily="18" charset="0"/>
              </a:rPr>
              <a:t>         ③ </a:t>
            </a:r>
            <a:r>
              <a:rPr lang="en-US" altLang="zh-CN" sz="2665" i="1" cap="all" dirty="0">
                <a:latin typeface="Times New Roman" panose="02020603050405020304" pitchFamily="18" charset="0"/>
                <a:cs typeface="Times New Roman" panose="02020603050405020304" pitchFamily="18" charset="0"/>
              </a:rPr>
              <a:t>r</a:t>
            </a:r>
            <a:r>
              <a:rPr lang="en-US" altLang="zh-CN" sz="2665" cap="all"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a:latin typeface="Times New Roman" panose="02020603050405020304" pitchFamily="18" charset="0"/>
                <a:cs typeface="Times New Roman" panose="02020603050405020304" pitchFamily="18" charset="0"/>
              </a:rPr>
              <a:t>s</a:t>
            </a:r>
            <a:r>
              <a:rPr lang="en-US" altLang="zh-CN" sz="2665" cap="all" dirty="0">
                <a:latin typeface="Times New Roman" panose="02020603050405020304" pitchFamily="18" charset="0"/>
                <a:cs typeface="Times New Roman" panose="02020603050405020304" pitchFamily="18" charset="0"/>
              </a:rPr>
              <a:t>          P</a:t>
            </a:r>
            <a:endParaRPr lang="en-US" altLang="zh-CN" sz="2665" cap="all" dirty="0">
              <a:latin typeface="Times New Roman" panose="02020603050405020304" pitchFamily="18" charset="0"/>
              <a:cs typeface="Times New Roman" panose="02020603050405020304" pitchFamily="18" charset="0"/>
            </a:endParaRPr>
          </a:p>
          <a:p>
            <a:pPr marL="0" indent="0" eaLnBrk="1" hangingPunct="1">
              <a:buNone/>
            </a:pPr>
            <a:r>
              <a:rPr lang="zh-CN" altLang="en-US" sz="2665" cap="all" dirty="0">
                <a:latin typeface="Times New Roman" panose="02020603050405020304" pitchFamily="18" charset="0"/>
                <a:cs typeface="Times New Roman" panose="02020603050405020304" pitchFamily="18" charset="0"/>
              </a:rPr>
              <a:t>         ④ </a:t>
            </a:r>
            <a:r>
              <a:rPr lang="en-US" altLang="zh-CN" sz="2665" i="1" cap="all" dirty="0">
                <a:latin typeface="Times New Roman" panose="02020603050405020304" pitchFamily="18" charset="0"/>
                <a:cs typeface="Times New Roman" panose="02020603050405020304" pitchFamily="18" charset="0"/>
              </a:rPr>
              <a:t>p</a:t>
            </a:r>
            <a:r>
              <a:rPr lang="en-US" altLang="zh-CN" sz="2665" cap="all"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a:latin typeface="Times New Roman" panose="02020603050405020304" pitchFamily="18" charset="0"/>
                <a:cs typeface="Times New Roman" panose="02020603050405020304" pitchFamily="18" charset="0"/>
              </a:rPr>
              <a:t>s</a:t>
            </a:r>
            <a:r>
              <a:rPr lang="en-US" altLang="zh-CN" sz="2665" cap="all" dirty="0">
                <a:latin typeface="Times New Roman" panose="02020603050405020304" pitchFamily="18" charset="0"/>
                <a:cs typeface="Times New Roman" panose="02020603050405020304" pitchFamily="18" charset="0"/>
              </a:rPr>
              <a:t>          T</a:t>
            </a:r>
            <a:r>
              <a:rPr lang="zh-CN" altLang="en-US" sz="2665" cap="all" dirty="0">
                <a:latin typeface="Times New Roman" panose="02020603050405020304" pitchFamily="18" charset="0"/>
                <a:cs typeface="Times New Roman" panose="02020603050405020304" pitchFamily="18" charset="0"/>
              </a:rPr>
              <a:t>，</a:t>
            </a:r>
            <a:r>
              <a:rPr lang="en-US" altLang="zh-CN" sz="2665" cap="all" dirty="0">
                <a:latin typeface="Times New Roman" panose="02020603050405020304" pitchFamily="18" charset="0"/>
                <a:cs typeface="Times New Roman" panose="02020603050405020304" pitchFamily="18" charset="0"/>
              </a:rPr>
              <a:t>②③</a:t>
            </a:r>
            <a:r>
              <a:rPr lang="zh-CN" altLang="en-US" sz="2665" cap="all" dirty="0">
                <a:latin typeface="Times New Roman" panose="02020603050405020304" pitchFamily="18" charset="0"/>
                <a:cs typeface="Times New Roman" panose="02020603050405020304" pitchFamily="18" charset="0"/>
              </a:rPr>
              <a:t>，</a:t>
            </a:r>
            <a:r>
              <a:rPr lang="en-US" altLang="zh-CN" sz="2665" cap="all" dirty="0">
                <a:latin typeface="Times New Roman" panose="02020603050405020304" pitchFamily="18" charset="0"/>
                <a:cs typeface="Times New Roman" panose="02020603050405020304" pitchFamily="18" charset="0"/>
              </a:rPr>
              <a:t>I</a:t>
            </a:r>
            <a:r>
              <a:rPr lang="zh-CN" altLang="en-US" sz="2665" cap="all" dirty="0">
                <a:latin typeface="Times New Roman" panose="02020603050405020304" pitchFamily="18" charset="0"/>
                <a:cs typeface="Times New Roman" panose="02020603050405020304" pitchFamily="18" charset="0"/>
              </a:rPr>
              <a:t>，假言三段论</a:t>
            </a:r>
            <a:endParaRPr lang="zh-CN" altLang="en-US" sz="2665" cap="all" dirty="0">
              <a:latin typeface="Times New Roman" panose="02020603050405020304" pitchFamily="18" charset="0"/>
              <a:cs typeface="Times New Roman" panose="02020603050405020304" pitchFamily="18" charset="0"/>
            </a:endParaRPr>
          </a:p>
          <a:p>
            <a:pPr marL="0" indent="0" eaLnBrk="1" hangingPunct="1">
              <a:buNone/>
            </a:pPr>
            <a:r>
              <a:rPr lang="zh-CN" altLang="en-US" sz="2665" cap="all" dirty="0">
                <a:latin typeface="Times New Roman" panose="02020603050405020304" pitchFamily="18" charset="0"/>
                <a:cs typeface="Times New Roman" panose="02020603050405020304" pitchFamily="18" charset="0"/>
              </a:rPr>
              <a:t>         ⑤ </a:t>
            </a:r>
            <a:r>
              <a:rPr lang="zh-CN" altLang="en-US" sz="2665" cap="all"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a:latin typeface="Times New Roman" panose="02020603050405020304" pitchFamily="18" charset="0"/>
                <a:cs typeface="Times New Roman" panose="02020603050405020304" pitchFamily="18" charset="0"/>
              </a:rPr>
              <a:t>p</a:t>
            </a:r>
            <a:r>
              <a:rPr lang="en-US" altLang="zh-CN" sz="2665" cap="all" dirty="0">
                <a:latin typeface="Times New Roman" panose="02020603050405020304" pitchFamily="18" charset="0"/>
                <a:cs typeface="Times New Roman" panose="02020603050405020304" pitchFamily="18" charset="0"/>
              </a:rPr>
              <a:t>               T</a:t>
            </a:r>
            <a:r>
              <a:rPr lang="zh-CN" altLang="en-US" sz="2665" cap="all" dirty="0">
                <a:latin typeface="Times New Roman" panose="02020603050405020304" pitchFamily="18" charset="0"/>
                <a:cs typeface="Times New Roman" panose="02020603050405020304" pitchFamily="18" charset="0"/>
              </a:rPr>
              <a:t>，</a:t>
            </a:r>
            <a:r>
              <a:rPr lang="en-US" altLang="zh-CN" sz="2665" cap="all" dirty="0">
                <a:latin typeface="Times New Roman" panose="02020603050405020304" pitchFamily="18" charset="0"/>
                <a:cs typeface="Times New Roman" panose="02020603050405020304" pitchFamily="18" charset="0"/>
              </a:rPr>
              <a:t> ①④</a:t>
            </a:r>
            <a:r>
              <a:rPr lang="zh-CN" altLang="en-US" sz="2665" cap="all" dirty="0">
                <a:latin typeface="Times New Roman" panose="02020603050405020304" pitchFamily="18" charset="0"/>
                <a:cs typeface="Times New Roman" panose="02020603050405020304" pitchFamily="18" charset="0"/>
              </a:rPr>
              <a:t>，</a:t>
            </a:r>
            <a:r>
              <a:rPr lang="en-US" altLang="zh-CN" sz="2665" cap="all" dirty="0">
                <a:latin typeface="Times New Roman" panose="02020603050405020304" pitchFamily="18" charset="0"/>
                <a:cs typeface="Times New Roman" panose="02020603050405020304" pitchFamily="18" charset="0"/>
              </a:rPr>
              <a:t>I</a:t>
            </a:r>
            <a:r>
              <a:rPr lang="zh-CN" altLang="en-US" sz="2665" cap="all" dirty="0">
                <a:latin typeface="Times New Roman" panose="02020603050405020304" pitchFamily="18" charset="0"/>
                <a:cs typeface="Times New Roman" panose="02020603050405020304" pitchFamily="18" charset="0"/>
              </a:rPr>
              <a:t>，否定后件式</a:t>
            </a:r>
            <a:endParaRPr lang="zh-CN" altLang="en-US" sz="2665" cap="all" dirty="0">
              <a:latin typeface="Times New Roman" panose="02020603050405020304" pitchFamily="18" charset="0"/>
              <a:cs typeface="Times New Roman" panose="02020603050405020304" pitchFamily="18" charset="0"/>
            </a:endParaRPr>
          </a:p>
          <a:p>
            <a:pPr marL="0" indent="0" eaLnBrk="1" hangingPunct="1">
              <a:buNone/>
            </a:pPr>
            <a:r>
              <a:rPr lang="zh-CN" altLang="en-US" sz="2665" cap="all" dirty="0">
                <a:latin typeface="Times New Roman" panose="02020603050405020304" pitchFamily="18" charset="0"/>
                <a:cs typeface="Times New Roman" panose="02020603050405020304" pitchFamily="18" charset="0"/>
              </a:rPr>
              <a:t>         ⑥ </a:t>
            </a:r>
            <a:r>
              <a:rPr lang="en-US" altLang="zh-CN" sz="2665" i="1" cap="all" dirty="0" err="1">
                <a:latin typeface="Times New Roman" panose="02020603050405020304" pitchFamily="18" charset="0"/>
                <a:cs typeface="Times New Roman" panose="02020603050405020304" pitchFamily="18" charset="0"/>
              </a:rPr>
              <a:t>p</a:t>
            </a:r>
            <a:r>
              <a:rPr lang="en-US" altLang="zh-CN" sz="2665" cap="all"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err="1">
                <a:latin typeface="Times New Roman" panose="02020603050405020304" pitchFamily="18" charset="0"/>
                <a:cs typeface="Times New Roman" panose="02020603050405020304" pitchFamily="18" charset="0"/>
              </a:rPr>
              <a:t>q</a:t>
            </a:r>
            <a:r>
              <a:rPr lang="en-US" altLang="zh-CN" sz="2665" cap="all" dirty="0">
                <a:latin typeface="Times New Roman" panose="02020603050405020304" pitchFamily="18" charset="0"/>
                <a:cs typeface="Times New Roman" panose="02020603050405020304" pitchFamily="18" charset="0"/>
              </a:rPr>
              <a:t>              P</a:t>
            </a:r>
            <a:endParaRPr lang="en-US" altLang="zh-CN" sz="2665" cap="all" dirty="0">
              <a:latin typeface="Times New Roman" panose="02020603050405020304" pitchFamily="18" charset="0"/>
              <a:cs typeface="Times New Roman" panose="02020603050405020304" pitchFamily="18" charset="0"/>
            </a:endParaRPr>
          </a:p>
          <a:p>
            <a:pPr marL="0" indent="0" eaLnBrk="1" hangingPunct="1">
              <a:buNone/>
            </a:pPr>
            <a:r>
              <a:rPr lang="zh-CN" altLang="en-US" sz="2665" cap="all" dirty="0">
                <a:latin typeface="Times New Roman" panose="02020603050405020304" pitchFamily="18" charset="0"/>
                <a:cs typeface="Times New Roman" panose="02020603050405020304" pitchFamily="18" charset="0"/>
              </a:rPr>
              <a:t>         ⑦ </a:t>
            </a:r>
            <a:r>
              <a:rPr lang="en-US" altLang="zh-CN" sz="2665" i="1" cap="all" dirty="0">
                <a:latin typeface="Times New Roman" panose="02020603050405020304" pitchFamily="18" charset="0"/>
                <a:cs typeface="Times New Roman" panose="02020603050405020304" pitchFamily="18" charset="0"/>
              </a:rPr>
              <a:t>q</a:t>
            </a:r>
            <a:r>
              <a:rPr lang="en-US" altLang="zh-CN" sz="2665" cap="all" dirty="0">
                <a:latin typeface="Times New Roman" panose="02020603050405020304" pitchFamily="18" charset="0"/>
                <a:cs typeface="Times New Roman" panose="02020603050405020304" pitchFamily="18" charset="0"/>
              </a:rPr>
              <a:t>                   T</a:t>
            </a:r>
            <a:r>
              <a:rPr lang="zh-CN" altLang="en-US" sz="2665" cap="all" dirty="0">
                <a:latin typeface="Times New Roman" panose="02020603050405020304" pitchFamily="18" charset="0"/>
                <a:cs typeface="Times New Roman" panose="02020603050405020304" pitchFamily="18" charset="0"/>
              </a:rPr>
              <a:t>，</a:t>
            </a:r>
            <a:r>
              <a:rPr lang="en-US" altLang="zh-CN" sz="2665" cap="all" dirty="0">
                <a:latin typeface="Times New Roman" panose="02020603050405020304" pitchFamily="18" charset="0"/>
                <a:cs typeface="Times New Roman" panose="02020603050405020304" pitchFamily="18" charset="0"/>
              </a:rPr>
              <a:t>⑤⑥</a:t>
            </a:r>
            <a:r>
              <a:rPr lang="zh-CN" altLang="en-US" sz="2665" cap="all" dirty="0">
                <a:latin typeface="Times New Roman" panose="02020603050405020304" pitchFamily="18" charset="0"/>
                <a:cs typeface="Times New Roman" panose="02020603050405020304" pitchFamily="18" charset="0"/>
              </a:rPr>
              <a:t>，</a:t>
            </a:r>
            <a:r>
              <a:rPr lang="en-US" altLang="zh-CN" sz="2665" cap="all" dirty="0">
                <a:latin typeface="Times New Roman" panose="02020603050405020304" pitchFamily="18" charset="0"/>
                <a:cs typeface="Times New Roman" panose="02020603050405020304" pitchFamily="18" charset="0"/>
              </a:rPr>
              <a:t>I</a:t>
            </a:r>
            <a:r>
              <a:rPr lang="zh-CN" altLang="en-US" sz="2665" cap="all" dirty="0">
                <a:latin typeface="Times New Roman" panose="02020603050405020304" pitchFamily="18" charset="0"/>
                <a:cs typeface="Times New Roman" panose="02020603050405020304" pitchFamily="18" charset="0"/>
              </a:rPr>
              <a:t>，选言三段论</a:t>
            </a:r>
            <a:endParaRPr lang="en-US" altLang="zh-CN" sz="2665" cap="all" dirty="0">
              <a:latin typeface="Times New Roman" panose="02020603050405020304" pitchFamily="18" charset="0"/>
              <a:cs typeface="Times New Roman" panose="02020603050405020304" pitchFamily="18" charset="0"/>
            </a:endParaRPr>
          </a:p>
          <a:p>
            <a:pPr marL="0" indent="0" eaLnBrk="1" hangingPunct="1">
              <a:buNone/>
            </a:pPr>
            <a:r>
              <a:rPr lang="en-US" altLang="zh-CN" sz="2665" cap="all" dirty="0">
                <a:latin typeface="Times New Roman" panose="02020603050405020304" pitchFamily="18" charset="0"/>
                <a:cs typeface="Times New Roman" panose="02020603050405020304" pitchFamily="18" charset="0"/>
              </a:rPr>
              <a:t>         </a:t>
            </a:r>
            <a:r>
              <a:rPr lang="zh-CN" altLang="en-US" sz="2665" cap="all" dirty="0">
                <a:latin typeface="Times New Roman" panose="02020603050405020304" pitchFamily="18" charset="0"/>
                <a:cs typeface="Times New Roman" panose="02020603050405020304" pitchFamily="18" charset="0"/>
              </a:rPr>
              <a:t>⑧ </a:t>
            </a:r>
            <a:r>
              <a:rPr lang="en-US" altLang="zh-CN" sz="2665" i="1" cap="all" dirty="0" err="1">
                <a:latin typeface="Times New Roman" panose="02020603050405020304" pitchFamily="18" charset="0"/>
                <a:cs typeface="Times New Roman" panose="02020603050405020304" pitchFamily="18" charset="0"/>
              </a:rPr>
              <a:t>s</a:t>
            </a:r>
            <a:r>
              <a:rPr lang="en-US" altLang="zh-CN" sz="2665" cap="all"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err="1">
                <a:latin typeface="Times New Roman" panose="02020603050405020304" pitchFamily="18" charset="0"/>
                <a:cs typeface="Times New Roman" panose="02020603050405020304" pitchFamily="18" charset="0"/>
                <a:sym typeface="Symbol" panose="05050102010706020507" pitchFamily="18" charset="2"/>
              </a:rPr>
              <a:t>q</a:t>
            </a:r>
            <a:r>
              <a:rPr lang="en-US" altLang="zh-CN" sz="2665" i="1" cap="all"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665" cap="all" dirty="0">
                <a:latin typeface="Times New Roman" panose="02020603050405020304" pitchFamily="18" charset="0"/>
                <a:cs typeface="Times New Roman" panose="02020603050405020304" pitchFamily="18" charset="0"/>
                <a:sym typeface="Symbol" panose="05050102010706020507" pitchFamily="18" charset="2"/>
              </a:rPr>
              <a:t>CP</a:t>
            </a:r>
            <a:r>
              <a:rPr lang="zh-CN" altLang="en-US" sz="2665" cap="all"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65" cap="all" dirty="0">
                <a:latin typeface="Times New Roman" panose="02020603050405020304" pitchFamily="18" charset="0"/>
                <a:cs typeface="Times New Roman" panose="02020603050405020304" pitchFamily="18" charset="0"/>
              </a:rPr>
              <a:t>①</a:t>
            </a:r>
            <a:r>
              <a:rPr lang="zh-CN" altLang="en-US" sz="2665" cap="all" dirty="0">
                <a:latin typeface="Times New Roman" panose="02020603050405020304" pitchFamily="18" charset="0"/>
                <a:cs typeface="Times New Roman" panose="02020603050405020304" pitchFamily="18" charset="0"/>
              </a:rPr>
              <a:t> ⑦</a:t>
            </a:r>
            <a:endParaRPr lang="zh-CN" altLang="en-US" sz="2665" cap="all" dirty="0">
              <a:latin typeface="Times New Roman" panose="02020603050405020304" pitchFamily="18" charset="0"/>
              <a:cs typeface="Times New Roman" panose="02020603050405020304" pitchFamily="18" charset="0"/>
            </a:endParaRPr>
          </a:p>
        </p:txBody>
      </p:sp>
      <p:sp>
        <p:nvSpPr>
          <p:cNvPr id="2" name="矩形 1"/>
          <p:cNvSpPr/>
          <p:nvPr/>
        </p:nvSpPr>
        <p:spPr>
          <a:xfrm>
            <a:off x="97037" y="1605169"/>
            <a:ext cx="4753711" cy="913199"/>
          </a:xfrm>
          <a:prstGeom prst="rect">
            <a:avLst/>
          </a:prstGeom>
        </p:spPr>
        <p:txBody>
          <a:bodyPr wrap="square">
            <a:spAutoFit/>
          </a:bodyPr>
          <a:lstStyle/>
          <a:p>
            <a:pPr>
              <a:tabLst>
                <a:tab pos="365125" algn="l"/>
              </a:tabLst>
            </a:pPr>
            <a:r>
              <a:rPr lang="zh-CN" altLang="en-US" sz="2665" b="1" cap="all" dirty="0">
                <a:solidFill>
                  <a:schemeClr val="bg1">
                    <a:lumMod val="10000"/>
                  </a:schemeClr>
                </a:solidFill>
                <a:latin typeface="Times New Roman" panose="02020603050405020304" pitchFamily="18" charset="0"/>
                <a:cs typeface="Times New Roman" panose="02020603050405020304" pitchFamily="18" charset="0"/>
              </a:rPr>
              <a:t> 前提：</a:t>
            </a:r>
            <a:r>
              <a:rPr lang="en-US" altLang="zh-CN" sz="2665" b="1" i="1" cap="all" dirty="0" err="1">
                <a:solidFill>
                  <a:schemeClr val="bg1">
                    <a:lumMod val="10000"/>
                  </a:schemeClr>
                </a:solidFill>
                <a:latin typeface="Times New Roman" panose="02020603050405020304" pitchFamily="18" charset="0"/>
                <a:cs typeface="Times New Roman" panose="02020603050405020304" pitchFamily="18" charset="0"/>
              </a:rPr>
              <a:t>p</a:t>
            </a:r>
            <a:r>
              <a:rPr lang="en-US" altLang="zh-CN" sz="2665" b="1" cap="all" dirty="0" err="1">
                <a:solidFill>
                  <a:schemeClr val="bg1">
                    <a:lumMod val="10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665" b="1" i="1" cap="all" dirty="0" err="1">
                <a:solidFill>
                  <a:schemeClr val="bg1">
                    <a:lumMod val="10000"/>
                  </a:schemeClr>
                </a:solidFill>
                <a:latin typeface="Times New Roman" panose="02020603050405020304" pitchFamily="18" charset="0"/>
                <a:cs typeface="Times New Roman" panose="02020603050405020304" pitchFamily="18" charset="0"/>
              </a:rPr>
              <a:t>q</a:t>
            </a:r>
            <a:r>
              <a:rPr lang="en-US" altLang="zh-CN" sz="2665" b="1" cap="all" dirty="0">
                <a:solidFill>
                  <a:schemeClr val="bg1">
                    <a:lumMod val="10000"/>
                  </a:schemeClr>
                </a:solidFill>
                <a:latin typeface="Times New Roman" panose="02020603050405020304" pitchFamily="18" charset="0"/>
                <a:cs typeface="Times New Roman" panose="02020603050405020304" pitchFamily="18" charset="0"/>
              </a:rPr>
              <a:t>,  </a:t>
            </a:r>
            <a:r>
              <a:rPr lang="en-US" altLang="zh-CN" sz="2665" b="1" i="1" cap="all" dirty="0" err="1">
                <a:solidFill>
                  <a:schemeClr val="bg1">
                    <a:lumMod val="10000"/>
                  </a:schemeClr>
                </a:solidFill>
                <a:latin typeface="Times New Roman" panose="02020603050405020304" pitchFamily="18" charset="0"/>
                <a:cs typeface="Times New Roman" panose="02020603050405020304" pitchFamily="18" charset="0"/>
              </a:rPr>
              <a:t>p</a:t>
            </a:r>
            <a:r>
              <a:rPr lang="en-US" altLang="zh-CN" sz="2665" b="1" cap="all" dirty="0" err="1">
                <a:solidFill>
                  <a:schemeClr val="bg1">
                    <a:lumMod val="10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665" b="1" i="1" cap="all" dirty="0" err="1">
                <a:solidFill>
                  <a:schemeClr val="bg1">
                    <a:lumMod val="10000"/>
                  </a:schemeClr>
                </a:solidFill>
                <a:latin typeface="Times New Roman" panose="02020603050405020304" pitchFamily="18" charset="0"/>
                <a:cs typeface="Times New Roman" panose="02020603050405020304" pitchFamily="18" charset="0"/>
              </a:rPr>
              <a:t>r</a:t>
            </a:r>
            <a:r>
              <a:rPr lang="en-US" altLang="zh-CN" sz="2665" b="1" cap="all" dirty="0">
                <a:solidFill>
                  <a:schemeClr val="bg1">
                    <a:lumMod val="10000"/>
                  </a:schemeClr>
                </a:solidFill>
                <a:latin typeface="Times New Roman" panose="02020603050405020304" pitchFamily="18" charset="0"/>
                <a:cs typeface="Times New Roman" panose="02020603050405020304" pitchFamily="18" charset="0"/>
              </a:rPr>
              <a:t>,  </a:t>
            </a:r>
            <a:r>
              <a:rPr lang="en-US" altLang="zh-CN" sz="2665" b="1" i="1" cap="all" dirty="0">
                <a:solidFill>
                  <a:schemeClr val="bg1">
                    <a:lumMod val="10000"/>
                  </a:schemeClr>
                </a:solidFill>
                <a:latin typeface="Times New Roman" panose="02020603050405020304" pitchFamily="18" charset="0"/>
                <a:cs typeface="Times New Roman" panose="02020603050405020304" pitchFamily="18" charset="0"/>
              </a:rPr>
              <a:t>r</a:t>
            </a:r>
            <a:r>
              <a:rPr lang="en-US" altLang="zh-CN" sz="2665" b="1" cap="all" dirty="0">
                <a:solidFill>
                  <a:schemeClr val="bg1">
                    <a:lumMod val="10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665" b="1" i="1" cap="all" dirty="0">
                <a:solidFill>
                  <a:schemeClr val="bg1">
                    <a:lumMod val="10000"/>
                  </a:schemeClr>
                </a:solidFill>
                <a:latin typeface="Times New Roman" panose="02020603050405020304" pitchFamily="18" charset="0"/>
                <a:cs typeface="Times New Roman" panose="02020603050405020304" pitchFamily="18" charset="0"/>
              </a:rPr>
              <a:t>s</a:t>
            </a:r>
            <a:endParaRPr lang="en-US" altLang="zh-CN" sz="2665" b="1" cap="all" dirty="0">
              <a:solidFill>
                <a:schemeClr val="bg1">
                  <a:lumMod val="10000"/>
                </a:schemeClr>
              </a:solidFill>
              <a:latin typeface="Times New Roman" panose="02020603050405020304" pitchFamily="18" charset="0"/>
              <a:cs typeface="Times New Roman" panose="02020603050405020304" pitchFamily="18" charset="0"/>
            </a:endParaRPr>
          </a:p>
          <a:p>
            <a:pPr>
              <a:tabLst>
                <a:tab pos="365125" algn="l"/>
              </a:tabLst>
            </a:pPr>
            <a:r>
              <a:rPr lang="zh-CN" altLang="en-US" sz="2665" b="1" cap="all" dirty="0">
                <a:solidFill>
                  <a:schemeClr val="bg1">
                    <a:lumMod val="10000"/>
                  </a:schemeClr>
                </a:solidFill>
                <a:latin typeface="Times New Roman" panose="02020603050405020304" pitchFamily="18" charset="0"/>
                <a:cs typeface="Times New Roman" panose="02020603050405020304" pitchFamily="18" charset="0"/>
              </a:rPr>
              <a:t> 结论：</a:t>
            </a:r>
            <a:r>
              <a:rPr lang="en-US" altLang="zh-CN" sz="2665" b="1" i="1" cap="all" dirty="0" err="1">
                <a:solidFill>
                  <a:schemeClr val="bg1">
                    <a:lumMod val="10000"/>
                  </a:schemeClr>
                </a:solidFill>
                <a:latin typeface="Times New Roman" panose="02020603050405020304" pitchFamily="18" charset="0"/>
                <a:cs typeface="Times New Roman" panose="02020603050405020304" pitchFamily="18" charset="0"/>
              </a:rPr>
              <a:t>s</a:t>
            </a:r>
            <a:r>
              <a:rPr lang="en-US" altLang="zh-CN" sz="2665" b="1" cap="all" dirty="0" err="1">
                <a:solidFill>
                  <a:schemeClr val="bg1">
                    <a:lumMod val="10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665" b="1" i="1" cap="all" dirty="0" err="1">
                <a:solidFill>
                  <a:schemeClr val="bg1">
                    <a:lumMod val="10000"/>
                  </a:schemeClr>
                </a:solidFill>
                <a:latin typeface="Times New Roman" panose="02020603050405020304" pitchFamily="18" charset="0"/>
                <a:cs typeface="Times New Roman" panose="02020603050405020304" pitchFamily="18" charset="0"/>
              </a:rPr>
              <a:t>q</a:t>
            </a:r>
            <a:r>
              <a:rPr lang="en-US" altLang="zh-CN" sz="2665" b="1" cap="all" dirty="0">
                <a:solidFill>
                  <a:schemeClr val="bg1">
                    <a:lumMod val="10000"/>
                  </a:schemeClr>
                </a:solidFill>
                <a:latin typeface="Times New Roman" panose="02020603050405020304" pitchFamily="18" charset="0"/>
                <a:cs typeface="Times New Roman" panose="02020603050405020304" pitchFamily="18" charset="0"/>
              </a:rPr>
              <a:t> </a:t>
            </a:r>
            <a:endParaRPr lang="zh-CN" altLang="en-US" sz="2665" b="1" cap="all" dirty="0">
              <a:solidFill>
                <a:schemeClr val="bg1">
                  <a:lumMod val="1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79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79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79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79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79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algn="ctr" eaLnBrk="1" hangingPunct="1"/>
            <a:r>
              <a:rPr lang="zh-CN" altLang="en-US" cap="all">
                <a:latin typeface="Times New Roman" panose="02020603050405020304" pitchFamily="18" charset="0"/>
                <a:cs typeface="Times New Roman" panose="02020603050405020304" pitchFamily="18" charset="0"/>
              </a:rPr>
              <a:t>归谬法实例</a:t>
            </a:r>
            <a:endParaRPr lang="zh-CN" altLang="en-US" cap="all">
              <a:latin typeface="Times New Roman" panose="02020603050405020304" pitchFamily="18" charset="0"/>
              <a:cs typeface="Times New Roman" panose="02020603050405020304" pitchFamily="18" charset="0"/>
            </a:endParaRPr>
          </a:p>
        </p:txBody>
      </p:sp>
      <p:sp>
        <p:nvSpPr>
          <p:cNvPr id="37892" name="Rectangle 3"/>
          <p:cNvSpPr>
            <a:spLocks noGrp="1" noChangeArrowheads="1"/>
          </p:cNvSpPr>
          <p:nvPr>
            <p:ph type="body" idx="1"/>
          </p:nvPr>
        </p:nvSpPr>
        <p:spPr>
          <a:xfrm>
            <a:off x="975325" y="1319765"/>
            <a:ext cx="9239602" cy="4925565"/>
          </a:xfrm>
        </p:spPr>
        <p:txBody>
          <a:bodyPr/>
          <a:lstStyle/>
          <a:p>
            <a:pPr>
              <a:lnSpc>
                <a:spcPct val="90000"/>
              </a:lnSpc>
            </a:pPr>
            <a:r>
              <a:rPr lang="zh-CN" altLang="en-US" sz="2665" cap="all" dirty="0">
                <a:solidFill>
                  <a:srgbClr val="A50021"/>
                </a:solidFill>
                <a:latin typeface="Times New Roman" panose="02020603050405020304" pitchFamily="18" charset="0"/>
                <a:cs typeface="Times New Roman" panose="02020603050405020304" pitchFamily="18" charset="0"/>
              </a:rPr>
              <a:t>例</a:t>
            </a:r>
            <a:r>
              <a:rPr lang="en-US" altLang="zh-CN" sz="2665" cap="all" dirty="0">
                <a:solidFill>
                  <a:srgbClr val="A50021"/>
                </a:solidFill>
                <a:latin typeface="Times New Roman" panose="02020603050405020304" pitchFamily="18" charset="0"/>
                <a:cs typeface="Times New Roman" panose="02020603050405020304" pitchFamily="18" charset="0"/>
              </a:rPr>
              <a:t>4</a:t>
            </a:r>
            <a:r>
              <a:rPr lang="en-US" altLang="zh-CN" sz="2665" cap="all" dirty="0">
                <a:latin typeface="Times New Roman" panose="02020603050405020304" pitchFamily="18" charset="0"/>
                <a:cs typeface="Times New Roman" panose="02020603050405020304" pitchFamily="18" charset="0"/>
              </a:rPr>
              <a:t>   </a:t>
            </a:r>
            <a:r>
              <a:rPr lang="zh-CN" altLang="en-US" sz="2665" cap="all" dirty="0">
                <a:latin typeface="Times New Roman" panose="02020603050405020304" pitchFamily="18" charset="0"/>
                <a:cs typeface="Times New Roman" panose="02020603050405020304" pitchFamily="18" charset="0"/>
              </a:rPr>
              <a:t>前提：</a:t>
            </a:r>
            <a:r>
              <a:rPr lang="zh-CN" altLang="en-US" sz="2665" cap="all"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65" cap="all" dirty="0">
                <a:latin typeface="Times New Roman" panose="02020603050405020304" pitchFamily="18" charset="0"/>
                <a:cs typeface="Times New Roman" panose="02020603050405020304" pitchFamily="18" charset="0"/>
              </a:rPr>
              <a:t>(</a:t>
            </a:r>
            <a:r>
              <a:rPr lang="en-US" altLang="zh-CN" sz="2665" i="1" cap="all" dirty="0" err="1">
                <a:latin typeface="Times New Roman" panose="02020603050405020304" pitchFamily="18" charset="0"/>
                <a:cs typeface="Times New Roman" panose="02020603050405020304" pitchFamily="18" charset="0"/>
              </a:rPr>
              <a:t>p</a:t>
            </a:r>
            <a:r>
              <a:rPr lang="en-US" altLang="zh-CN" sz="2665" cap="all"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err="1">
                <a:latin typeface="Times New Roman" panose="02020603050405020304" pitchFamily="18" charset="0"/>
                <a:cs typeface="Times New Roman" panose="02020603050405020304" pitchFamily="18" charset="0"/>
              </a:rPr>
              <a:t>q</a:t>
            </a:r>
            <a:r>
              <a:rPr lang="en-US" altLang="zh-CN" sz="2665" cap="all" dirty="0">
                <a:latin typeface="Times New Roman" panose="02020603050405020304" pitchFamily="18" charset="0"/>
                <a:cs typeface="Times New Roman" panose="02020603050405020304" pitchFamily="18" charset="0"/>
              </a:rPr>
              <a:t>)</a:t>
            </a:r>
            <a:r>
              <a:rPr lang="en-US" altLang="zh-CN" sz="2665" cap="all"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a:latin typeface="Times New Roman" panose="02020603050405020304" pitchFamily="18" charset="0"/>
                <a:cs typeface="Times New Roman" panose="02020603050405020304" pitchFamily="18" charset="0"/>
              </a:rPr>
              <a:t>r</a:t>
            </a:r>
            <a:r>
              <a:rPr lang="en-US" altLang="zh-CN" sz="2665" cap="all" dirty="0">
                <a:latin typeface="Times New Roman" panose="02020603050405020304" pitchFamily="18" charset="0"/>
                <a:cs typeface="Times New Roman" panose="02020603050405020304" pitchFamily="18" charset="0"/>
              </a:rPr>
              <a:t>,  </a:t>
            </a:r>
            <a:r>
              <a:rPr lang="en-US" altLang="zh-CN" sz="2665" i="1" cap="all" dirty="0" err="1">
                <a:latin typeface="Times New Roman" panose="02020603050405020304" pitchFamily="18" charset="0"/>
                <a:cs typeface="Times New Roman" panose="02020603050405020304" pitchFamily="18" charset="0"/>
              </a:rPr>
              <a:t>r</a:t>
            </a:r>
            <a:r>
              <a:rPr lang="en-US" altLang="zh-CN" sz="2665" cap="all"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err="1">
                <a:latin typeface="Times New Roman" panose="02020603050405020304" pitchFamily="18" charset="0"/>
                <a:cs typeface="Times New Roman" panose="02020603050405020304" pitchFamily="18" charset="0"/>
              </a:rPr>
              <a:t>s</a:t>
            </a:r>
            <a:r>
              <a:rPr lang="en-US" altLang="zh-CN" sz="2665" cap="all" dirty="0">
                <a:latin typeface="Times New Roman" panose="02020603050405020304" pitchFamily="18" charset="0"/>
                <a:cs typeface="Times New Roman" panose="02020603050405020304" pitchFamily="18" charset="0"/>
              </a:rPr>
              <a:t>,  </a:t>
            </a:r>
            <a:r>
              <a:rPr lang="en-US" altLang="zh-CN" sz="2665" cap="all"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a:latin typeface="Times New Roman" panose="02020603050405020304" pitchFamily="18" charset="0"/>
                <a:cs typeface="Times New Roman" panose="02020603050405020304" pitchFamily="18" charset="0"/>
              </a:rPr>
              <a:t>s</a:t>
            </a:r>
            <a:r>
              <a:rPr lang="en-US" altLang="zh-CN" sz="2665" cap="all" dirty="0">
                <a:latin typeface="Times New Roman" panose="02020603050405020304" pitchFamily="18" charset="0"/>
                <a:cs typeface="Times New Roman" panose="02020603050405020304" pitchFamily="18" charset="0"/>
              </a:rPr>
              <a:t>,  </a:t>
            </a:r>
            <a:r>
              <a:rPr lang="en-US" altLang="zh-CN" sz="2665" i="1" cap="all" dirty="0">
                <a:latin typeface="Times New Roman" panose="02020603050405020304" pitchFamily="18" charset="0"/>
                <a:cs typeface="Times New Roman" panose="02020603050405020304" pitchFamily="18" charset="0"/>
              </a:rPr>
              <a:t>p </a:t>
            </a:r>
            <a:endParaRPr lang="en-US" altLang="zh-CN" sz="2665" cap="all" dirty="0">
              <a:latin typeface="Times New Roman" panose="02020603050405020304" pitchFamily="18" charset="0"/>
              <a:cs typeface="Times New Roman" panose="02020603050405020304" pitchFamily="18" charset="0"/>
            </a:endParaRPr>
          </a:p>
          <a:p>
            <a:pPr>
              <a:lnSpc>
                <a:spcPct val="90000"/>
              </a:lnSpc>
            </a:pPr>
            <a:r>
              <a:rPr lang="en-US" altLang="zh-CN" sz="2665" cap="all" dirty="0">
                <a:latin typeface="Times New Roman" panose="02020603050405020304" pitchFamily="18" charset="0"/>
                <a:cs typeface="Times New Roman" panose="02020603050405020304" pitchFamily="18" charset="0"/>
              </a:rPr>
              <a:t>         </a:t>
            </a:r>
            <a:r>
              <a:rPr lang="zh-CN" altLang="en-US" sz="2665" cap="all" dirty="0">
                <a:latin typeface="Times New Roman" panose="02020603050405020304" pitchFamily="18" charset="0"/>
                <a:cs typeface="Times New Roman" panose="02020603050405020304" pitchFamily="18" charset="0"/>
              </a:rPr>
              <a:t>结论：</a:t>
            </a:r>
            <a:r>
              <a:rPr lang="zh-CN" altLang="en-US" sz="2665" cap="all"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a:latin typeface="Times New Roman" panose="02020603050405020304" pitchFamily="18" charset="0"/>
                <a:cs typeface="Times New Roman" panose="02020603050405020304" pitchFamily="18" charset="0"/>
              </a:rPr>
              <a:t>q</a:t>
            </a:r>
            <a:endParaRPr lang="en-US" altLang="zh-CN" sz="2665" cap="all" dirty="0">
              <a:latin typeface="Times New Roman" panose="02020603050405020304" pitchFamily="18" charset="0"/>
              <a:cs typeface="Times New Roman" panose="02020603050405020304" pitchFamily="18" charset="0"/>
            </a:endParaRPr>
          </a:p>
          <a:p>
            <a:pPr>
              <a:lnSpc>
                <a:spcPct val="90000"/>
              </a:lnSpc>
            </a:pPr>
            <a:r>
              <a:rPr lang="zh-CN" altLang="en-US" sz="2665" cap="all" dirty="0">
                <a:latin typeface="Times New Roman" panose="02020603050405020304" pitchFamily="18" charset="0"/>
                <a:cs typeface="Times New Roman" panose="02020603050405020304" pitchFamily="18" charset="0"/>
              </a:rPr>
              <a:t>证明  用归缪法</a:t>
            </a:r>
            <a:endParaRPr lang="zh-CN" altLang="en-US" sz="2665" cap="all" dirty="0">
              <a:latin typeface="Times New Roman" panose="02020603050405020304" pitchFamily="18" charset="0"/>
              <a:cs typeface="Times New Roman" panose="02020603050405020304" pitchFamily="18" charset="0"/>
            </a:endParaRPr>
          </a:p>
          <a:p>
            <a:pPr>
              <a:lnSpc>
                <a:spcPct val="90000"/>
              </a:lnSpc>
            </a:pPr>
            <a:r>
              <a:rPr lang="zh-CN" altLang="en-US" sz="2665" cap="all" dirty="0">
                <a:latin typeface="Times New Roman" panose="02020603050405020304" pitchFamily="18" charset="0"/>
                <a:cs typeface="Times New Roman" panose="02020603050405020304" pitchFamily="18" charset="0"/>
              </a:rPr>
              <a:t>    ① </a:t>
            </a:r>
            <a:r>
              <a:rPr lang="en-US" altLang="zh-CN" sz="2665" i="1" cap="all" dirty="0">
                <a:latin typeface="Times New Roman" panose="02020603050405020304" pitchFamily="18" charset="0"/>
                <a:cs typeface="Times New Roman" panose="02020603050405020304" pitchFamily="18" charset="0"/>
              </a:rPr>
              <a:t>q</a:t>
            </a:r>
            <a:r>
              <a:rPr lang="en-US" altLang="zh-CN" sz="2665" cap="all" dirty="0">
                <a:latin typeface="Times New Roman" panose="02020603050405020304" pitchFamily="18" charset="0"/>
                <a:cs typeface="Times New Roman" panose="02020603050405020304" pitchFamily="18" charset="0"/>
              </a:rPr>
              <a:t>                           P</a:t>
            </a:r>
            <a:r>
              <a:rPr lang="zh-CN" altLang="en-US" sz="2665" cap="all" dirty="0">
                <a:latin typeface="Times New Roman" panose="02020603050405020304" pitchFamily="18" charset="0"/>
                <a:cs typeface="Times New Roman" panose="02020603050405020304" pitchFamily="18" charset="0"/>
              </a:rPr>
              <a:t>（附加前提）</a:t>
            </a:r>
            <a:endParaRPr lang="zh-CN" altLang="en-US" sz="2665" cap="all" dirty="0">
              <a:latin typeface="Times New Roman" panose="02020603050405020304" pitchFamily="18" charset="0"/>
              <a:cs typeface="Times New Roman" panose="02020603050405020304" pitchFamily="18" charset="0"/>
            </a:endParaRPr>
          </a:p>
          <a:p>
            <a:pPr>
              <a:lnSpc>
                <a:spcPct val="90000"/>
              </a:lnSpc>
            </a:pPr>
            <a:r>
              <a:rPr lang="zh-CN" altLang="en-US" sz="2665" cap="all" dirty="0">
                <a:latin typeface="Times New Roman" panose="02020603050405020304" pitchFamily="18" charset="0"/>
                <a:cs typeface="Times New Roman" panose="02020603050405020304" pitchFamily="18" charset="0"/>
              </a:rPr>
              <a:t>    ② </a:t>
            </a:r>
            <a:r>
              <a:rPr lang="en-US" altLang="zh-CN" sz="2665" i="1" cap="all" dirty="0" err="1">
                <a:latin typeface="Times New Roman" panose="02020603050405020304" pitchFamily="18" charset="0"/>
                <a:cs typeface="Times New Roman" panose="02020603050405020304" pitchFamily="18" charset="0"/>
              </a:rPr>
              <a:t>r</a:t>
            </a:r>
            <a:r>
              <a:rPr lang="en-US" altLang="zh-CN" sz="2665" cap="all"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err="1">
                <a:latin typeface="Times New Roman" panose="02020603050405020304" pitchFamily="18" charset="0"/>
                <a:cs typeface="Times New Roman" panose="02020603050405020304" pitchFamily="18" charset="0"/>
              </a:rPr>
              <a:t>s</a:t>
            </a:r>
            <a:r>
              <a:rPr lang="en-US" altLang="zh-CN" sz="2665" cap="all" dirty="0">
                <a:latin typeface="Times New Roman" panose="02020603050405020304" pitchFamily="18" charset="0"/>
                <a:cs typeface="Times New Roman" panose="02020603050405020304" pitchFamily="18" charset="0"/>
              </a:rPr>
              <a:t>                      P</a:t>
            </a:r>
            <a:endParaRPr lang="en-US" altLang="zh-CN" sz="2665" cap="all" dirty="0">
              <a:latin typeface="Times New Roman" panose="02020603050405020304" pitchFamily="18" charset="0"/>
              <a:cs typeface="Times New Roman" panose="02020603050405020304" pitchFamily="18" charset="0"/>
            </a:endParaRPr>
          </a:p>
          <a:p>
            <a:pPr>
              <a:lnSpc>
                <a:spcPct val="90000"/>
              </a:lnSpc>
            </a:pPr>
            <a:r>
              <a:rPr lang="zh-CN" altLang="en-US" sz="2665" cap="all" dirty="0">
                <a:latin typeface="Times New Roman" panose="02020603050405020304" pitchFamily="18" charset="0"/>
                <a:cs typeface="Times New Roman" panose="02020603050405020304" pitchFamily="18" charset="0"/>
              </a:rPr>
              <a:t>    ③ </a:t>
            </a:r>
            <a:r>
              <a:rPr lang="zh-CN" altLang="en-US" sz="2665" cap="all"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a:latin typeface="Times New Roman" panose="02020603050405020304" pitchFamily="18" charset="0"/>
                <a:cs typeface="Times New Roman" panose="02020603050405020304" pitchFamily="18" charset="0"/>
              </a:rPr>
              <a:t>s</a:t>
            </a:r>
            <a:r>
              <a:rPr lang="en-US" altLang="zh-CN" sz="2665" cap="all" dirty="0">
                <a:latin typeface="Times New Roman" panose="02020603050405020304" pitchFamily="18" charset="0"/>
                <a:cs typeface="Times New Roman" panose="02020603050405020304" pitchFamily="18" charset="0"/>
              </a:rPr>
              <a:t>                         P</a:t>
            </a:r>
            <a:endParaRPr lang="en-US" altLang="zh-CN" sz="2665" cap="all" dirty="0">
              <a:latin typeface="Times New Roman" panose="02020603050405020304" pitchFamily="18" charset="0"/>
              <a:cs typeface="Times New Roman" panose="02020603050405020304" pitchFamily="18" charset="0"/>
            </a:endParaRPr>
          </a:p>
          <a:p>
            <a:pPr>
              <a:lnSpc>
                <a:spcPct val="90000"/>
              </a:lnSpc>
            </a:pPr>
            <a:r>
              <a:rPr lang="zh-CN" altLang="en-US" sz="2665" cap="all" dirty="0">
                <a:latin typeface="Times New Roman" panose="02020603050405020304" pitchFamily="18" charset="0"/>
                <a:cs typeface="Times New Roman" panose="02020603050405020304" pitchFamily="18" charset="0"/>
              </a:rPr>
              <a:t>    ④ </a:t>
            </a:r>
            <a:r>
              <a:rPr lang="zh-CN" altLang="en-US" sz="2665" cap="all"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a:latin typeface="Times New Roman" panose="02020603050405020304" pitchFamily="18" charset="0"/>
                <a:cs typeface="Times New Roman" panose="02020603050405020304" pitchFamily="18" charset="0"/>
              </a:rPr>
              <a:t>r</a:t>
            </a:r>
            <a:r>
              <a:rPr lang="en-US" altLang="zh-CN" sz="2665" cap="all" dirty="0">
                <a:latin typeface="Times New Roman" panose="02020603050405020304" pitchFamily="18" charset="0"/>
                <a:cs typeface="Times New Roman" panose="02020603050405020304" pitchFamily="18" charset="0"/>
              </a:rPr>
              <a:t>                         T</a:t>
            </a:r>
            <a:r>
              <a:rPr lang="zh-CN" altLang="en-US" sz="2665" cap="all" dirty="0">
                <a:latin typeface="Times New Roman" panose="02020603050405020304" pitchFamily="18" charset="0"/>
                <a:cs typeface="Times New Roman" panose="02020603050405020304" pitchFamily="18" charset="0"/>
              </a:rPr>
              <a:t>，</a:t>
            </a:r>
            <a:r>
              <a:rPr lang="en-US" altLang="zh-CN" sz="2665" cap="all" dirty="0">
                <a:latin typeface="Times New Roman" panose="02020603050405020304" pitchFamily="18" charset="0"/>
                <a:cs typeface="Times New Roman" panose="02020603050405020304" pitchFamily="18" charset="0"/>
              </a:rPr>
              <a:t>②③</a:t>
            </a:r>
            <a:r>
              <a:rPr lang="zh-CN" altLang="en-US" sz="2665" cap="all" dirty="0">
                <a:latin typeface="Times New Roman" panose="02020603050405020304" pitchFamily="18" charset="0"/>
                <a:cs typeface="Times New Roman" panose="02020603050405020304" pitchFamily="18" charset="0"/>
              </a:rPr>
              <a:t>，</a:t>
            </a:r>
            <a:r>
              <a:rPr lang="en-US" altLang="zh-CN" sz="2665" cap="all" dirty="0">
                <a:latin typeface="Times New Roman" panose="02020603050405020304" pitchFamily="18" charset="0"/>
                <a:cs typeface="Times New Roman" panose="02020603050405020304" pitchFamily="18" charset="0"/>
              </a:rPr>
              <a:t>I</a:t>
            </a:r>
            <a:endParaRPr lang="zh-CN" altLang="en-US" sz="2665" cap="all" dirty="0">
              <a:latin typeface="Times New Roman" panose="02020603050405020304" pitchFamily="18" charset="0"/>
              <a:cs typeface="Times New Roman" panose="02020603050405020304" pitchFamily="18" charset="0"/>
            </a:endParaRPr>
          </a:p>
          <a:p>
            <a:pPr>
              <a:lnSpc>
                <a:spcPct val="90000"/>
              </a:lnSpc>
            </a:pPr>
            <a:r>
              <a:rPr lang="zh-CN" altLang="en-US" sz="2665" cap="all" dirty="0">
                <a:latin typeface="Times New Roman" panose="02020603050405020304" pitchFamily="18" charset="0"/>
                <a:cs typeface="Times New Roman" panose="02020603050405020304" pitchFamily="18" charset="0"/>
              </a:rPr>
              <a:t>    ⑤ </a:t>
            </a:r>
            <a:r>
              <a:rPr lang="zh-CN" altLang="en-US" sz="2665" cap="all"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65" cap="all" dirty="0">
                <a:latin typeface="Times New Roman" panose="02020603050405020304" pitchFamily="18" charset="0"/>
                <a:cs typeface="Times New Roman" panose="02020603050405020304" pitchFamily="18" charset="0"/>
              </a:rPr>
              <a:t>(</a:t>
            </a:r>
            <a:r>
              <a:rPr lang="en-US" altLang="zh-CN" sz="2665" i="1" cap="all" dirty="0" err="1">
                <a:latin typeface="Times New Roman" panose="02020603050405020304" pitchFamily="18" charset="0"/>
                <a:cs typeface="Times New Roman" panose="02020603050405020304" pitchFamily="18" charset="0"/>
              </a:rPr>
              <a:t>p</a:t>
            </a:r>
            <a:r>
              <a:rPr lang="en-US" altLang="zh-CN" sz="2665" cap="all"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err="1">
                <a:latin typeface="Times New Roman" panose="02020603050405020304" pitchFamily="18" charset="0"/>
                <a:cs typeface="Times New Roman" panose="02020603050405020304" pitchFamily="18" charset="0"/>
              </a:rPr>
              <a:t>q</a:t>
            </a:r>
            <a:r>
              <a:rPr lang="en-US" altLang="zh-CN" sz="2665" cap="all" dirty="0">
                <a:latin typeface="Times New Roman" panose="02020603050405020304" pitchFamily="18" charset="0"/>
                <a:cs typeface="Times New Roman" panose="02020603050405020304" pitchFamily="18" charset="0"/>
              </a:rPr>
              <a:t>)</a:t>
            </a:r>
            <a:r>
              <a:rPr lang="en-US" altLang="zh-CN" sz="2665" cap="all"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a:latin typeface="Times New Roman" panose="02020603050405020304" pitchFamily="18" charset="0"/>
                <a:cs typeface="Times New Roman" panose="02020603050405020304" pitchFamily="18" charset="0"/>
              </a:rPr>
              <a:t>r</a:t>
            </a:r>
            <a:r>
              <a:rPr lang="en-US" altLang="zh-CN" sz="2665" cap="all" dirty="0">
                <a:latin typeface="Times New Roman" panose="02020603050405020304" pitchFamily="18" charset="0"/>
                <a:cs typeface="Times New Roman" panose="02020603050405020304" pitchFamily="18" charset="0"/>
              </a:rPr>
              <a:t>             P</a:t>
            </a:r>
            <a:endParaRPr lang="zh-CN" altLang="en-US" sz="2665" cap="all" dirty="0">
              <a:latin typeface="Times New Roman" panose="02020603050405020304" pitchFamily="18" charset="0"/>
              <a:cs typeface="Times New Roman" panose="02020603050405020304" pitchFamily="18" charset="0"/>
            </a:endParaRPr>
          </a:p>
          <a:p>
            <a:pPr>
              <a:lnSpc>
                <a:spcPct val="90000"/>
              </a:lnSpc>
            </a:pPr>
            <a:r>
              <a:rPr lang="zh-CN" altLang="en-US" sz="2665" cap="all" dirty="0">
                <a:latin typeface="Times New Roman" panose="02020603050405020304" pitchFamily="18" charset="0"/>
                <a:cs typeface="Times New Roman" panose="02020603050405020304" pitchFamily="18" charset="0"/>
              </a:rPr>
              <a:t>    ⑥ </a:t>
            </a:r>
            <a:r>
              <a:rPr lang="zh-CN" altLang="en-US" sz="2665" cap="all"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65" cap="all" dirty="0">
                <a:latin typeface="Times New Roman" panose="02020603050405020304" pitchFamily="18" charset="0"/>
                <a:cs typeface="Times New Roman" panose="02020603050405020304" pitchFamily="18" charset="0"/>
              </a:rPr>
              <a:t>(</a:t>
            </a:r>
            <a:r>
              <a:rPr lang="en-US" altLang="zh-CN" sz="2665" i="1" cap="all" dirty="0" err="1">
                <a:latin typeface="Times New Roman" panose="02020603050405020304" pitchFamily="18" charset="0"/>
                <a:cs typeface="Times New Roman" panose="02020603050405020304" pitchFamily="18" charset="0"/>
              </a:rPr>
              <a:t>p</a:t>
            </a:r>
            <a:r>
              <a:rPr lang="en-US" altLang="zh-CN" sz="2665" cap="all"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err="1">
                <a:latin typeface="Times New Roman" panose="02020603050405020304" pitchFamily="18" charset="0"/>
                <a:cs typeface="Times New Roman" panose="02020603050405020304" pitchFamily="18" charset="0"/>
              </a:rPr>
              <a:t>q</a:t>
            </a:r>
            <a:r>
              <a:rPr lang="en-US" altLang="zh-CN" sz="2665" cap="all" dirty="0">
                <a:latin typeface="Times New Roman" panose="02020603050405020304" pitchFamily="18" charset="0"/>
                <a:cs typeface="Times New Roman" panose="02020603050405020304" pitchFamily="18" charset="0"/>
              </a:rPr>
              <a:t>)                 T</a:t>
            </a:r>
            <a:r>
              <a:rPr lang="zh-CN" altLang="en-US" sz="2665" cap="all" dirty="0">
                <a:latin typeface="Times New Roman" panose="02020603050405020304" pitchFamily="18" charset="0"/>
                <a:cs typeface="Times New Roman" panose="02020603050405020304" pitchFamily="18" charset="0"/>
              </a:rPr>
              <a:t>，</a:t>
            </a:r>
            <a:r>
              <a:rPr lang="en-US" altLang="zh-CN" sz="2665" cap="all" dirty="0">
                <a:latin typeface="Times New Roman" panose="02020603050405020304" pitchFamily="18" charset="0"/>
                <a:cs typeface="Times New Roman" panose="02020603050405020304" pitchFamily="18" charset="0"/>
              </a:rPr>
              <a:t>④⑤</a:t>
            </a:r>
            <a:r>
              <a:rPr lang="zh-CN" altLang="en-US" sz="2665" cap="all" dirty="0">
                <a:latin typeface="Times New Roman" panose="02020603050405020304" pitchFamily="18" charset="0"/>
                <a:cs typeface="Times New Roman" panose="02020603050405020304" pitchFamily="18" charset="0"/>
              </a:rPr>
              <a:t>，</a:t>
            </a:r>
            <a:r>
              <a:rPr lang="en-US" altLang="zh-CN" sz="2665" cap="all" dirty="0">
                <a:latin typeface="Times New Roman" panose="02020603050405020304" pitchFamily="18" charset="0"/>
                <a:cs typeface="Times New Roman" panose="02020603050405020304" pitchFamily="18" charset="0"/>
              </a:rPr>
              <a:t>I</a:t>
            </a:r>
            <a:endParaRPr lang="zh-CN" altLang="en-US" sz="2665" cap="all" dirty="0">
              <a:latin typeface="Times New Roman" panose="02020603050405020304" pitchFamily="18" charset="0"/>
              <a:cs typeface="Times New Roman" panose="02020603050405020304" pitchFamily="18" charset="0"/>
            </a:endParaRPr>
          </a:p>
          <a:p>
            <a:pPr>
              <a:lnSpc>
                <a:spcPct val="90000"/>
              </a:lnSpc>
            </a:pPr>
            <a:r>
              <a:rPr lang="zh-CN" altLang="en-US" sz="2665" cap="all" dirty="0">
                <a:latin typeface="Times New Roman" panose="02020603050405020304" pitchFamily="18" charset="0"/>
                <a:cs typeface="Times New Roman" panose="02020603050405020304" pitchFamily="18" charset="0"/>
              </a:rPr>
              <a:t>    ⑦ </a:t>
            </a:r>
            <a:r>
              <a:rPr lang="zh-CN" altLang="en-US" sz="2665" cap="all"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a:latin typeface="Times New Roman" panose="02020603050405020304" pitchFamily="18" charset="0"/>
                <a:cs typeface="Times New Roman" panose="02020603050405020304" pitchFamily="18" charset="0"/>
              </a:rPr>
              <a:t>p</a:t>
            </a:r>
            <a:r>
              <a:rPr lang="en-US" altLang="zh-CN" sz="2665" cap="all"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a:latin typeface="Times New Roman" panose="02020603050405020304" pitchFamily="18" charset="0"/>
                <a:cs typeface="Times New Roman" panose="02020603050405020304" pitchFamily="18" charset="0"/>
              </a:rPr>
              <a:t>q</a:t>
            </a:r>
            <a:r>
              <a:rPr lang="en-US" altLang="zh-CN" sz="2665" cap="all" dirty="0">
                <a:latin typeface="Times New Roman" panose="02020603050405020304" pitchFamily="18" charset="0"/>
                <a:cs typeface="Times New Roman" panose="02020603050405020304" pitchFamily="18" charset="0"/>
              </a:rPr>
              <a:t>                 T</a:t>
            </a:r>
            <a:r>
              <a:rPr lang="zh-CN" altLang="en-US" sz="2665" cap="all" dirty="0">
                <a:latin typeface="Times New Roman" panose="02020603050405020304" pitchFamily="18" charset="0"/>
                <a:cs typeface="Times New Roman" panose="02020603050405020304" pitchFamily="18" charset="0"/>
              </a:rPr>
              <a:t>，</a:t>
            </a:r>
            <a:r>
              <a:rPr lang="en-US" altLang="zh-CN" sz="2665" cap="all" dirty="0">
                <a:latin typeface="Times New Roman" panose="02020603050405020304" pitchFamily="18" charset="0"/>
                <a:cs typeface="Times New Roman" panose="02020603050405020304" pitchFamily="18" charset="0"/>
              </a:rPr>
              <a:t>⑥</a:t>
            </a:r>
            <a:r>
              <a:rPr lang="zh-CN" altLang="en-US" sz="2665" cap="all" dirty="0">
                <a:latin typeface="Times New Roman" panose="02020603050405020304" pitchFamily="18" charset="0"/>
                <a:cs typeface="Times New Roman" panose="02020603050405020304" pitchFamily="18" charset="0"/>
              </a:rPr>
              <a:t>，</a:t>
            </a:r>
            <a:r>
              <a:rPr lang="en-US" altLang="zh-CN" sz="2665" cap="all" dirty="0">
                <a:latin typeface="Times New Roman" panose="02020603050405020304" pitchFamily="18" charset="0"/>
                <a:cs typeface="Times New Roman" panose="02020603050405020304" pitchFamily="18" charset="0"/>
              </a:rPr>
              <a:t>E</a:t>
            </a:r>
            <a:r>
              <a:rPr lang="zh-CN" altLang="en-US" sz="2665" cap="all" dirty="0">
                <a:latin typeface="Times New Roman" panose="02020603050405020304" pitchFamily="18" charset="0"/>
                <a:cs typeface="Times New Roman" panose="02020603050405020304" pitchFamily="18" charset="0"/>
              </a:rPr>
              <a:t> </a:t>
            </a:r>
            <a:endParaRPr lang="zh-CN" altLang="en-US" sz="2665" cap="all" dirty="0">
              <a:latin typeface="Times New Roman" panose="02020603050405020304" pitchFamily="18" charset="0"/>
              <a:cs typeface="Times New Roman" panose="02020603050405020304" pitchFamily="18" charset="0"/>
            </a:endParaRPr>
          </a:p>
          <a:p>
            <a:pPr>
              <a:lnSpc>
                <a:spcPct val="90000"/>
              </a:lnSpc>
            </a:pPr>
            <a:r>
              <a:rPr lang="zh-CN" altLang="en-US" sz="2665" cap="all" dirty="0">
                <a:latin typeface="Times New Roman" panose="02020603050405020304" pitchFamily="18" charset="0"/>
                <a:cs typeface="Times New Roman" panose="02020603050405020304" pitchFamily="18" charset="0"/>
              </a:rPr>
              <a:t>    ⑧ </a:t>
            </a:r>
            <a:r>
              <a:rPr lang="zh-CN" altLang="en-US" sz="2665" cap="all"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a:latin typeface="Times New Roman" panose="02020603050405020304" pitchFamily="18" charset="0"/>
                <a:cs typeface="Times New Roman" panose="02020603050405020304" pitchFamily="18" charset="0"/>
              </a:rPr>
              <a:t>p</a:t>
            </a:r>
            <a:r>
              <a:rPr lang="en-US" altLang="zh-CN" sz="2665" cap="all" dirty="0">
                <a:latin typeface="Times New Roman" panose="02020603050405020304" pitchFamily="18" charset="0"/>
                <a:cs typeface="Times New Roman" panose="02020603050405020304" pitchFamily="18" charset="0"/>
              </a:rPr>
              <a:t>                        T</a:t>
            </a:r>
            <a:r>
              <a:rPr lang="zh-CN" altLang="en-US" sz="2665" cap="all" dirty="0">
                <a:latin typeface="Times New Roman" panose="02020603050405020304" pitchFamily="18" charset="0"/>
                <a:cs typeface="Times New Roman" panose="02020603050405020304" pitchFamily="18" charset="0"/>
              </a:rPr>
              <a:t>，</a:t>
            </a:r>
            <a:r>
              <a:rPr lang="en-US" altLang="zh-CN" sz="2665" cap="all" dirty="0">
                <a:latin typeface="Times New Roman" panose="02020603050405020304" pitchFamily="18" charset="0"/>
                <a:cs typeface="Times New Roman" panose="02020603050405020304" pitchFamily="18" charset="0"/>
              </a:rPr>
              <a:t>①⑦</a:t>
            </a:r>
            <a:r>
              <a:rPr lang="zh-CN" altLang="en-US" sz="2665" cap="all" dirty="0">
                <a:latin typeface="Times New Roman" panose="02020603050405020304" pitchFamily="18" charset="0"/>
                <a:cs typeface="Times New Roman" panose="02020603050405020304" pitchFamily="18" charset="0"/>
              </a:rPr>
              <a:t>，</a:t>
            </a:r>
            <a:r>
              <a:rPr lang="en-US" altLang="zh-CN" sz="2665" cap="all" dirty="0">
                <a:latin typeface="Times New Roman" panose="02020603050405020304" pitchFamily="18" charset="0"/>
                <a:cs typeface="Times New Roman" panose="02020603050405020304" pitchFamily="18" charset="0"/>
              </a:rPr>
              <a:t>I</a:t>
            </a:r>
            <a:endParaRPr lang="zh-CN" altLang="en-US" sz="2665" cap="all" dirty="0">
              <a:latin typeface="Times New Roman" panose="02020603050405020304" pitchFamily="18" charset="0"/>
              <a:cs typeface="Times New Roman" panose="02020603050405020304" pitchFamily="18" charset="0"/>
            </a:endParaRPr>
          </a:p>
          <a:p>
            <a:pPr>
              <a:lnSpc>
                <a:spcPct val="90000"/>
              </a:lnSpc>
            </a:pPr>
            <a:r>
              <a:rPr lang="zh-CN" altLang="en-US" sz="2665" cap="all" dirty="0">
                <a:latin typeface="Times New Roman" panose="02020603050405020304" pitchFamily="18" charset="0"/>
                <a:cs typeface="Times New Roman" panose="02020603050405020304" pitchFamily="18" charset="0"/>
              </a:rPr>
              <a:t>    ⑨ </a:t>
            </a:r>
            <a:r>
              <a:rPr lang="en-US" altLang="zh-CN" sz="2665" i="1" cap="all" dirty="0">
                <a:latin typeface="Times New Roman" panose="02020603050405020304" pitchFamily="18" charset="0"/>
                <a:cs typeface="Times New Roman" panose="02020603050405020304" pitchFamily="18" charset="0"/>
              </a:rPr>
              <a:t>p</a:t>
            </a:r>
            <a:r>
              <a:rPr lang="en-US" altLang="zh-CN" sz="2665" cap="all" dirty="0">
                <a:latin typeface="Times New Roman" panose="02020603050405020304" pitchFamily="18" charset="0"/>
                <a:cs typeface="Times New Roman" panose="02020603050405020304" pitchFamily="18" charset="0"/>
              </a:rPr>
              <a:t>                           </a:t>
            </a:r>
            <a:r>
              <a:rPr lang="en-US" altLang="zh-CN" sz="2665" cap="all" dirty="0" err="1">
                <a:latin typeface="Times New Roman" panose="02020603050405020304" pitchFamily="18" charset="0"/>
                <a:cs typeface="Times New Roman" panose="02020603050405020304" pitchFamily="18" charset="0"/>
              </a:rPr>
              <a:t>P</a:t>
            </a:r>
            <a:endParaRPr lang="en-US" altLang="zh-CN" sz="2665" cap="all" dirty="0">
              <a:latin typeface="Times New Roman" panose="02020603050405020304" pitchFamily="18" charset="0"/>
              <a:cs typeface="Times New Roman" panose="02020603050405020304" pitchFamily="18" charset="0"/>
            </a:endParaRPr>
          </a:p>
          <a:p>
            <a:pPr>
              <a:lnSpc>
                <a:spcPct val="90000"/>
              </a:lnSpc>
            </a:pPr>
            <a:r>
              <a:rPr lang="zh-CN" altLang="en-US" sz="2665" b="0" cap="all" dirty="0">
                <a:latin typeface="Times New Roman" panose="02020603050405020304" pitchFamily="18" charset="0"/>
                <a:cs typeface="Times New Roman" panose="02020603050405020304" pitchFamily="18" charset="0"/>
                <a:sym typeface="Wingdings" panose="05000000000000000000" pitchFamily="2" charset="2"/>
              </a:rPr>
              <a:t>    </a:t>
            </a:r>
            <a:r>
              <a:rPr lang="zh-CN" altLang="en-US" sz="2665" cap="all"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err="1">
                <a:latin typeface="Times New Roman" panose="02020603050405020304" pitchFamily="18" charset="0"/>
                <a:cs typeface="Times New Roman" panose="02020603050405020304" pitchFamily="18" charset="0"/>
              </a:rPr>
              <a:t>p</a:t>
            </a:r>
            <a:r>
              <a:rPr lang="en-US" altLang="zh-CN" sz="2665" cap="all" dirty="0" err="1">
                <a:latin typeface="Times New Roman" panose="02020603050405020304" pitchFamily="18" charset="0"/>
                <a:cs typeface="Times New Roman" panose="02020603050405020304" pitchFamily="18" charset="0"/>
                <a:sym typeface="Symbol" panose="05050102010706020507" pitchFamily="18" charset="2"/>
              </a:rPr>
              <a:t></a:t>
            </a:r>
            <a:r>
              <a:rPr lang="en-US" altLang="zh-CN" sz="2665" i="1" cap="all" dirty="0" err="1">
                <a:latin typeface="Times New Roman" panose="02020603050405020304" pitchFamily="18" charset="0"/>
                <a:cs typeface="Times New Roman" panose="02020603050405020304" pitchFamily="18" charset="0"/>
              </a:rPr>
              <a:t>p</a:t>
            </a:r>
            <a:r>
              <a:rPr lang="en-US" altLang="zh-CN" sz="2665" cap="all" dirty="0">
                <a:latin typeface="Times New Roman" panose="02020603050405020304" pitchFamily="18" charset="0"/>
                <a:cs typeface="Times New Roman" panose="02020603050405020304" pitchFamily="18" charset="0"/>
              </a:rPr>
              <a:t>                     T</a:t>
            </a:r>
            <a:r>
              <a:rPr lang="zh-CN" altLang="en-US" sz="2665" cap="all" dirty="0">
                <a:latin typeface="Times New Roman" panose="02020603050405020304" pitchFamily="18" charset="0"/>
                <a:cs typeface="Times New Roman" panose="02020603050405020304" pitchFamily="18" charset="0"/>
              </a:rPr>
              <a:t>，</a:t>
            </a:r>
            <a:r>
              <a:rPr lang="en-US" altLang="zh-CN" sz="2665" cap="all" dirty="0">
                <a:latin typeface="Times New Roman" panose="02020603050405020304" pitchFamily="18" charset="0"/>
                <a:cs typeface="Times New Roman" panose="02020603050405020304" pitchFamily="18" charset="0"/>
              </a:rPr>
              <a:t>⑧⑨</a:t>
            </a:r>
            <a:r>
              <a:rPr lang="zh-CN" altLang="en-US" sz="2665" cap="all" dirty="0">
                <a:latin typeface="Times New Roman" panose="02020603050405020304" pitchFamily="18" charset="0"/>
                <a:cs typeface="Times New Roman" panose="02020603050405020304" pitchFamily="18" charset="0"/>
              </a:rPr>
              <a:t>，</a:t>
            </a:r>
            <a:r>
              <a:rPr lang="en-US" altLang="zh-CN" sz="2665" cap="all" dirty="0">
                <a:latin typeface="Times New Roman" panose="02020603050405020304" pitchFamily="18" charset="0"/>
                <a:cs typeface="Times New Roman" panose="02020603050405020304" pitchFamily="18" charset="0"/>
              </a:rPr>
              <a:t>I</a:t>
            </a:r>
            <a:endParaRPr lang="zh-CN" altLang="en-US" sz="2665" cap="all"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9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89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89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89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89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89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89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892">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89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7874" name="Rectangle 2"/>
          <p:cNvSpPr>
            <a:spLocks noGrp="1" noChangeArrowheads="1"/>
          </p:cNvSpPr>
          <p:nvPr>
            <p:ph type="body" idx="1"/>
          </p:nvPr>
        </p:nvSpPr>
        <p:spPr>
          <a:xfrm>
            <a:off x="914259" y="1197253"/>
            <a:ext cx="8449571" cy="2338532"/>
          </a:xfrm>
        </p:spPr>
        <p:txBody>
          <a:bodyPr/>
          <a:lstStyle/>
          <a:p>
            <a:pPr marL="711200" indent="-711200">
              <a:lnSpc>
                <a:spcPct val="115000"/>
              </a:lnSpc>
              <a:spcBef>
                <a:spcPct val="0"/>
              </a:spcBef>
              <a:buClr>
                <a:srgbClr val="800080"/>
              </a:buClr>
              <a:buFont typeface="Wingdings" panose="05000000000000000000" pitchFamily="2" charset="2"/>
              <a:buAutoNum type="arabicPeriod"/>
            </a:pPr>
            <a:r>
              <a:rPr lang="en-US" altLang="zh-CN" sz="3200" dirty="0"/>
              <a:t>1</a:t>
            </a:r>
            <a:r>
              <a:rPr lang="zh-CN" altLang="en-US" sz="3200" dirty="0"/>
              <a:t>＋</a:t>
            </a:r>
            <a:r>
              <a:rPr lang="en-US" altLang="zh-CN" sz="3200" dirty="0"/>
              <a:t>1</a:t>
            </a:r>
            <a:r>
              <a:rPr lang="zh-CN" altLang="en-US" sz="3200" dirty="0"/>
              <a:t>＝</a:t>
            </a:r>
            <a:r>
              <a:rPr lang="en-US" altLang="zh-CN" sz="3200" dirty="0"/>
              <a:t>10</a:t>
            </a:r>
            <a:r>
              <a:rPr lang="zh-CN" altLang="en-US" sz="3200" dirty="0"/>
              <a:t>；</a:t>
            </a:r>
            <a:endParaRPr lang="zh-CN" altLang="en-US" sz="3200" dirty="0"/>
          </a:p>
          <a:p>
            <a:pPr marL="711200" indent="-711200">
              <a:lnSpc>
                <a:spcPct val="115000"/>
              </a:lnSpc>
              <a:spcBef>
                <a:spcPct val="0"/>
              </a:spcBef>
              <a:buClr>
                <a:srgbClr val="800080"/>
              </a:buClr>
              <a:buFont typeface="Wingdings" panose="05000000000000000000" pitchFamily="2" charset="2"/>
              <a:buAutoNum type="arabicPeriod"/>
            </a:pPr>
            <a:r>
              <a:rPr lang="zh-CN" altLang="en-US" sz="3200" dirty="0"/>
              <a:t>我喜欢打篮球；</a:t>
            </a:r>
            <a:endParaRPr lang="zh-CN" altLang="en-US" sz="3200" dirty="0"/>
          </a:p>
          <a:p>
            <a:pPr marL="711200" indent="-711200">
              <a:lnSpc>
                <a:spcPct val="115000"/>
              </a:lnSpc>
              <a:spcBef>
                <a:spcPct val="0"/>
              </a:spcBef>
              <a:buClr>
                <a:srgbClr val="800080"/>
              </a:buClr>
              <a:buFont typeface="Wingdings" panose="05000000000000000000" pitchFamily="2" charset="2"/>
              <a:buAutoNum type="arabicPeriod"/>
            </a:pPr>
            <a:r>
              <a:rPr lang="zh-CN" altLang="en-US" sz="3200" dirty="0"/>
              <a:t>地球外的星球上也有人；</a:t>
            </a:r>
            <a:endParaRPr lang="zh-CN" altLang="en-US" sz="3200" dirty="0"/>
          </a:p>
          <a:p>
            <a:pPr marL="711200" indent="-711200">
              <a:lnSpc>
                <a:spcPct val="115000"/>
              </a:lnSpc>
              <a:spcBef>
                <a:spcPct val="0"/>
              </a:spcBef>
              <a:buClr>
                <a:srgbClr val="800080"/>
              </a:buClr>
              <a:buFont typeface="Wingdings" panose="05000000000000000000" pitchFamily="2" charset="2"/>
              <a:buAutoNum type="arabicPeriod"/>
            </a:pPr>
            <a:r>
              <a:rPr lang="zh-CN" altLang="es-ES" sz="3200" dirty="0"/>
              <a:t>今天是晴天；</a:t>
            </a:r>
            <a:endParaRPr lang="zh-CN" altLang="es-ES" sz="3200" dirty="0"/>
          </a:p>
        </p:txBody>
      </p:sp>
      <p:sp>
        <p:nvSpPr>
          <p:cNvPr id="11268" name="Rectangle 3"/>
          <p:cNvSpPr>
            <a:spLocks noGrp="1" noChangeArrowheads="1"/>
          </p:cNvSpPr>
          <p:nvPr>
            <p:ph type="title"/>
          </p:nvPr>
        </p:nvSpPr>
        <p:spPr>
          <a:xfrm>
            <a:off x="876150" y="288386"/>
            <a:ext cx="10674704" cy="598627"/>
          </a:xfrm>
        </p:spPr>
        <p:txBody>
          <a:bodyPr/>
          <a:lstStyle/>
          <a:p>
            <a:pPr eaLnBrk="1" hangingPunct="1"/>
            <a:r>
              <a:rPr lang="zh-CN" altLang="en-US" dirty="0">
                <a:latin typeface="Times New Roman" panose="02020603050405020304" pitchFamily="18" charset="0"/>
              </a:rPr>
              <a:t>例</a:t>
            </a:r>
            <a:r>
              <a:rPr lang="en-US" altLang="zh-CN" dirty="0">
                <a:latin typeface="Times New Roman" panose="02020603050405020304" pitchFamily="18" charset="0"/>
              </a:rPr>
              <a:t>2.1</a:t>
            </a:r>
            <a:endParaRPr lang="en-US" altLang="zh-CN" dirty="0">
              <a:latin typeface="Times New Roman" panose="02020603050405020304" pitchFamily="18" charset="0"/>
            </a:endParaRPr>
          </a:p>
        </p:txBody>
      </p:sp>
      <p:sp>
        <p:nvSpPr>
          <p:cNvPr id="1487887" name="Rectangle 15"/>
          <p:cNvSpPr>
            <a:spLocks noChangeArrowheads="1"/>
          </p:cNvSpPr>
          <p:nvPr/>
        </p:nvSpPr>
        <p:spPr bwMode="auto">
          <a:xfrm>
            <a:off x="9651766" y="1197253"/>
            <a:ext cx="1824989" cy="231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15000"/>
              </a:lnSpc>
              <a:spcBef>
                <a:spcPct val="0"/>
              </a:spcBef>
              <a:buFont typeface="Wingdings" panose="05000000000000000000" pitchFamily="2" charset="2"/>
              <a:buNone/>
            </a:pPr>
            <a:r>
              <a:rPr kumimoji="1" lang="en-US" altLang="zh-CN" sz="3200" dirty="0">
                <a:solidFill>
                  <a:schemeClr val="accent2"/>
                </a:solidFill>
                <a:latin typeface="Times New Roman" panose="02020603050405020304" pitchFamily="18" charset="0"/>
              </a:rPr>
              <a:t>T/F</a:t>
            </a:r>
            <a:endParaRPr kumimoji="1" lang="en-US" altLang="zh-CN" sz="3200" dirty="0">
              <a:solidFill>
                <a:schemeClr val="accent2"/>
              </a:solidFill>
              <a:latin typeface="Times New Roman" panose="02020603050405020304" pitchFamily="18" charset="0"/>
            </a:endParaRPr>
          </a:p>
          <a:p>
            <a:pPr eaLnBrk="1" hangingPunct="1">
              <a:lnSpc>
                <a:spcPct val="115000"/>
              </a:lnSpc>
              <a:spcBef>
                <a:spcPct val="0"/>
              </a:spcBef>
              <a:buFont typeface="Wingdings" panose="05000000000000000000" pitchFamily="2" charset="2"/>
              <a:buNone/>
            </a:pPr>
            <a:r>
              <a:rPr kumimoji="1" lang="en-US" altLang="zh-CN" sz="3200" dirty="0">
                <a:solidFill>
                  <a:schemeClr val="accent2"/>
                </a:solidFill>
                <a:latin typeface="Times New Roman" panose="02020603050405020304" pitchFamily="18" charset="0"/>
              </a:rPr>
              <a:t>T/F</a:t>
            </a:r>
            <a:endParaRPr kumimoji="1" lang="zh-CN" altLang="en-US" sz="3200" dirty="0">
              <a:solidFill>
                <a:schemeClr val="accent2"/>
              </a:solidFill>
              <a:latin typeface="Times New Roman" panose="02020603050405020304" pitchFamily="18" charset="0"/>
            </a:endParaRPr>
          </a:p>
          <a:p>
            <a:pPr eaLnBrk="1" hangingPunct="1">
              <a:lnSpc>
                <a:spcPct val="115000"/>
              </a:lnSpc>
              <a:spcBef>
                <a:spcPct val="0"/>
              </a:spcBef>
              <a:buFont typeface="Wingdings" panose="05000000000000000000" pitchFamily="2" charset="2"/>
              <a:buNone/>
            </a:pPr>
            <a:r>
              <a:rPr kumimoji="1" lang="en-US" altLang="zh-CN" sz="3200" dirty="0">
                <a:solidFill>
                  <a:schemeClr val="accent2"/>
                </a:solidFill>
                <a:latin typeface="Times New Roman" panose="02020603050405020304" pitchFamily="18" charset="0"/>
              </a:rPr>
              <a:t>T/F</a:t>
            </a:r>
            <a:endParaRPr kumimoji="1" lang="zh-CN" altLang="en-US" sz="3200" dirty="0">
              <a:solidFill>
                <a:schemeClr val="accent2"/>
              </a:solidFill>
              <a:latin typeface="Times New Roman" panose="02020603050405020304" pitchFamily="18" charset="0"/>
            </a:endParaRPr>
          </a:p>
          <a:p>
            <a:pPr eaLnBrk="1" hangingPunct="1">
              <a:lnSpc>
                <a:spcPct val="115000"/>
              </a:lnSpc>
              <a:spcBef>
                <a:spcPct val="0"/>
              </a:spcBef>
              <a:buNone/>
            </a:pPr>
            <a:r>
              <a:rPr kumimoji="1" lang="en-US" altLang="zh-CN" sz="3200" dirty="0">
                <a:solidFill>
                  <a:schemeClr val="accent2"/>
                </a:solidFill>
                <a:latin typeface="Times New Roman" panose="02020603050405020304" pitchFamily="18" charset="0"/>
              </a:rPr>
              <a:t>T/F</a:t>
            </a:r>
            <a:endParaRPr kumimoji="1" lang="en-US" altLang="zh-CN" sz="3200" dirty="0">
              <a:solidFill>
                <a:schemeClr val="accent2"/>
              </a:solidFill>
              <a:latin typeface="Times New Roman" panose="02020603050405020304" pitchFamily="18" charset="0"/>
            </a:endParaRPr>
          </a:p>
        </p:txBody>
      </p:sp>
      <p:sp>
        <p:nvSpPr>
          <p:cNvPr id="3" name="文本框 2"/>
          <p:cNvSpPr txBox="1"/>
          <p:nvPr/>
        </p:nvSpPr>
        <p:spPr>
          <a:xfrm>
            <a:off x="451529" y="3909959"/>
            <a:ext cx="11523947" cy="2062616"/>
          </a:xfrm>
          <a:prstGeom prst="rect">
            <a:avLst/>
          </a:prstGeom>
          <a:noFill/>
        </p:spPr>
        <p:txBody>
          <a:bodyPr wrap="square" rtlCol="0">
            <a:spAutoFit/>
          </a:bodyPr>
          <a:lstStyle/>
          <a:p>
            <a:r>
              <a:rPr lang="zh-CN" altLang="en-US" sz="3200" dirty="0">
                <a:solidFill>
                  <a:srgbClr val="0000FF"/>
                </a:solidFill>
              </a:rPr>
              <a:t>有时候还需要依靠环境条件、时间、地点、实际情况才能确定命题的真值。而一个句子本身是否能分辨真假与我们是否知道它的真假是两回事，也就是说，对于一个句子，有时候我们可能无法判断它的真假，但这个句子本身是有真假的</a:t>
            </a:r>
            <a:endParaRPr lang="zh-CN" altLang="en-US" sz="3200"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87874">
                                            <p:txEl>
                                              <p:pRg st="0" end="0"/>
                                            </p:txEl>
                                          </p:spTgt>
                                        </p:tgtEl>
                                        <p:attrNameLst>
                                          <p:attrName>style.visibility</p:attrName>
                                        </p:attrNameLst>
                                      </p:cBhvr>
                                      <p:to>
                                        <p:strVal val="visible"/>
                                      </p:to>
                                    </p:set>
                                    <p:anim calcmode="lin" valueType="num">
                                      <p:cBhvr additive="base">
                                        <p:cTn id="7" dur="500" fill="hold"/>
                                        <p:tgtEl>
                                          <p:spTgt spid="148787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8787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87874">
                                            <p:txEl>
                                              <p:pRg st="1" end="1"/>
                                            </p:txEl>
                                          </p:spTgt>
                                        </p:tgtEl>
                                        <p:attrNameLst>
                                          <p:attrName>style.visibility</p:attrName>
                                        </p:attrNameLst>
                                      </p:cBhvr>
                                      <p:to>
                                        <p:strVal val="visible"/>
                                      </p:to>
                                    </p:set>
                                    <p:anim calcmode="lin" valueType="num">
                                      <p:cBhvr additive="base">
                                        <p:cTn id="12" dur="500" fill="hold"/>
                                        <p:tgtEl>
                                          <p:spTgt spid="1487874">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8787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87874">
                                            <p:txEl>
                                              <p:pRg st="2" end="2"/>
                                            </p:txEl>
                                          </p:spTgt>
                                        </p:tgtEl>
                                        <p:attrNameLst>
                                          <p:attrName>style.visibility</p:attrName>
                                        </p:attrNameLst>
                                      </p:cBhvr>
                                      <p:to>
                                        <p:strVal val="visible"/>
                                      </p:to>
                                    </p:set>
                                    <p:anim calcmode="lin" valueType="num">
                                      <p:cBhvr additive="base">
                                        <p:cTn id="17" dur="500" fill="hold"/>
                                        <p:tgtEl>
                                          <p:spTgt spid="148787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8787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87874">
                                            <p:txEl>
                                              <p:pRg st="3" end="3"/>
                                            </p:txEl>
                                          </p:spTgt>
                                        </p:tgtEl>
                                        <p:attrNameLst>
                                          <p:attrName>style.visibility</p:attrName>
                                        </p:attrNameLst>
                                      </p:cBhvr>
                                      <p:to>
                                        <p:strVal val="visible"/>
                                      </p:to>
                                    </p:set>
                                    <p:anim calcmode="lin" valueType="num">
                                      <p:cBhvr additive="base">
                                        <p:cTn id="21" dur="500" fill="hold"/>
                                        <p:tgtEl>
                                          <p:spTgt spid="148787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48787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87887">
                                            <p:txEl>
                                              <p:pRg st="0" end="0"/>
                                            </p:txEl>
                                          </p:spTgt>
                                        </p:tgtEl>
                                        <p:attrNameLst>
                                          <p:attrName>style.visibility</p:attrName>
                                        </p:attrNameLst>
                                      </p:cBhvr>
                                      <p:to>
                                        <p:strVal val="visible"/>
                                      </p:to>
                                    </p:set>
                                    <p:anim calcmode="lin" valueType="num">
                                      <p:cBhvr additive="base">
                                        <p:cTn id="27" dur="500" fill="hold"/>
                                        <p:tgtEl>
                                          <p:spTgt spid="1487887">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878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487887">
                                            <p:txEl>
                                              <p:pRg st="1" end="1"/>
                                            </p:txEl>
                                          </p:spTgt>
                                        </p:tgtEl>
                                        <p:attrNameLst>
                                          <p:attrName>style.visibility</p:attrName>
                                        </p:attrNameLst>
                                      </p:cBhvr>
                                      <p:to>
                                        <p:strVal val="visible"/>
                                      </p:to>
                                    </p:set>
                                    <p:anim calcmode="lin" valueType="num">
                                      <p:cBhvr additive="base">
                                        <p:cTn id="33" dur="500" fill="hold"/>
                                        <p:tgtEl>
                                          <p:spTgt spid="1487887">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4878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487887">
                                            <p:txEl>
                                              <p:pRg st="2" end="2"/>
                                            </p:txEl>
                                          </p:spTgt>
                                        </p:tgtEl>
                                        <p:attrNameLst>
                                          <p:attrName>style.visibility</p:attrName>
                                        </p:attrNameLst>
                                      </p:cBhvr>
                                      <p:to>
                                        <p:strVal val="visible"/>
                                      </p:to>
                                    </p:set>
                                    <p:anim calcmode="lin" valueType="num">
                                      <p:cBhvr additive="base">
                                        <p:cTn id="39" dur="500" fill="hold"/>
                                        <p:tgtEl>
                                          <p:spTgt spid="1487887">
                                            <p:txEl>
                                              <p:pRg st="2" end="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4878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487887">
                                            <p:txEl>
                                              <p:pRg st="3" end="3"/>
                                            </p:txEl>
                                          </p:spTgt>
                                        </p:tgtEl>
                                        <p:attrNameLst>
                                          <p:attrName>style.visibility</p:attrName>
                                        </p:attrNameLst>
                                      </p:cBhvr>
                                      <p:to>
                                        <p:strVal val="visible"/>
                                      </p:to>
                                    </p:set>
                                    <p:anim calcmode="lin" valueType="num">
                                      <p:cBhvr additive="base">
                                        <p:cTn id="45" dur="500" fill="hold"/>
                                        <p:tgtEl>
                                          <p:spTgt spid="1487887">
                                            <p:txEl>
                                              <p:pRg st="3" end="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4878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74" grpId="0" autoUpdateAnimBg="0" uiExpand="1" build="p"/>
      <p:bldP spid="1487887" grpId="0" autoUpdateAnimBg="0" build="p"/>
      <p:bldP spid="3"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Rectangle 3"/>
          <p:cNvSpPr>
            <a:spLocks noGrp="1" noChangeArrowheads="1"/>
          </p:cNvSpPr>
          <p:nvPr>
            <p:ph type="body" idx="4294967295"/>
          </p:nvPr>
        </p:nvSpPr>
        <p:spPr>
          <a:xfrm>
            <a:off x="343458" y="1031221"/>
            <a:ext cx="11316708" cy="1946426"/>
          </a:xfrm>
        </p:spPr>
        <p:txBody>
          <a:bodyPr/>
          <a:lstStyle/>
          <a:p>
            <a:pPr marL="0" indent="0">
              <a:buNone/>
            </a:pPr>
            <a:r>
              <a:rPr lang="zh-CN" altLang="en-US" dirty="0">
                <a:solidFill>
                  <a:srgbClr val="C00000"/>
                </a:solidFill>
              </a:rPr>
              <a:t>例</a:t>
            </a:r>
            <a:r>
              <a:rPr lang="en-US" altLang="zh-CN" dirty="0">
                <a:solidFill>
                  <a:srgbClr val="C00000"/>
                </a:solidFill>
              </a:rPr>
              <a:t>2.43  </a:t>
            </a:r>
            <a:r>
              <a:rPr lang="zh-CN" altLang="en-US" dirty="0"/>
              <a:t>符号化下面的命题，并用演绎法证明结论是否有效。    </a:t>
            </a:r>
            <a:endParaRPr lang="en-US" altLang="zh-CN" dirty="0"/>
          </a:p>
          <a:p>
            <a:pPr marL="0" indent="0">
              <a:buNone/>
            </a:pPr>
            <a:r>
              <a:rPr lang="zh-CN" altLang="en-US" dirty="0">
                <a:solidFill>
                  <a:srgbClr val="3333FF"/>
                </a:solidFill>
              </a:rPr>
              <a:t>如果我努力学习，那么我的离散数学不会不及格；如果我不热衷于玩游戏，那么我将努力学习；我离散数学不及格。因此我热衷于玩游戏。</a:t>
            </a:r>
            <a:endParaRPr lang="zh-CN" altLang="en-US" dirty="0">
              <a:solidFill>
                <a:srgbClr val="3333FF"/>
              </a:solidFill>
            </a:endParaRPr>
          </a:p>
        </p:txBody>
      </p:sp>
      <p:sp>
        <p:nvSpPr>
          <p:cNvPr id="157701" name="Rectangle 4"/>
          <p:cNvSpPr>
            <a:spLocks noChangeArrowheads="1"/>
          </p:cNvSpPr>
          <p:nvPr/>
        </p:nvSpPr>
        <p:spPr bwMode="auto">
          <a:xfrm>
            <a:off x="353089" y="2820773"/>
            <a:ext cx="11078544" cy="1069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50000"/>
              </a:lnSpc>
              <a:buNone/>
            </a:pPr>
            <a:r>
              <a:rPr lang="zh-CN" altLang="en-US" sz="2400" dirty="0">
                <a:solidFill>
                  <a:srgbClr val="C00000"/>
                </a:solidFill>
                <a:latin typeface="微软雅黑" panose="020B0503020204020204" pitchFamily="34" charset="-122"/>
                <a:ea typeface="微软雅黑" panose="020B0503020204020204" pitchFamily="34" charset="-122"/>
              </a:rPr>
              <a:t>解   </a:t>
            </a:r>
            <a:r>
              <a:rPr lang="zh-CN" altLang="en-US" sz="2400" dirty="0">
                <a:solidFill>
                  <a:prstClr val="black"/>
                </a:solidFill>
                <a:latin typeface="微软雅黑" panose="020B0503020204020204" pitchFamily="34" charset="-122"/>
                <a:ea typeface="微软雅黑" panose="020B0503020204020204" pitchFamily="34" charset="-122"/>
              </a:rPr>
              <a:t>设</a:t>
            </a:r>
            <a:r>
              <a:rPr lang="en-US" altLang="zh-CN" sz="2400" dirty="0">
                <a:latin typeface="微软雅黑" panose="020B0503020204020204" pitchFamily="34" charset="-122"/>
                <a:ea typeface="微软雅黑" panose="020B0503020204020204" pitchFamily="34" charset="-122"/>
              </a:rPr>
              <a:t>P</a:t>
            </a:r>
            <a:r>
              <a:rPr lang="zh-CN" altLang="en-US" sz="2400" dirty="0">
                <a:latin typeface="微软雅黑" panose="020B0503020204020204" pitchFamily="34" charset="-122"/>
                <a:ea typeface="微软雅黑" panose="020B0503020204020204" pitchFamily="34" charset="-122"/>
              </a:rPr>
              <a:t>：我努力学习；</a:t>
            </a:r>
            <a:r>
              <a:rPr lang="en-US" altLang="zh-CN" sz="2400" dirty="0">
                <a:latin typeface="微软雅黑" panose="020B0503020204020204" pitchFamily="34" charset="-122"/>
                <a:ea typeface="微软雅黑" panose="020B0503020204020204" pitchFamily="34" charset="-122"/>
              </a:rPr>
              <a:t>   Q</a:t>
            </a:r>
            <a:r>
              <a:rPr lang="zh-CN" altLang="zh-CN" sz="2400" dirty="0">
                <a:latin typeface="微软雅黑" panose="020B0503020204020204" pitchFamily="34" charset="-122"/>
                <a:ea typeface="微软雅黑" panose="020B0503020204020204" pitchFamily="34" charset="-122"/>
              </a:rPr>
              <a:t>：我的离散数学及格；</a:t>
            </a:r>
            <a:r>
              <a:rPr lang="en-US" altLang="zh-CN" sz="2400" dirty="0">
                <a:latin typeface="微软雅黑" panose="020B0503020204020204" pitchFamily="34" charset="-122"/>
                <a:ea typeface="微软雅黑" panose="020B0503020204020204" pitchFamily="34" charset="-122"/>
              </a:rPr>
              <a:t>R</a:t>
            </a:r>
            <a:r>
              <a:rPr lang="zh-CN" altLang="zh-CN" sz="2400" dirty="0">
                <a:latin typeface="微软雅黑" panose="020B0503020204020204" pitchFamily="34" charset="-122"/>
                <a:ea typeface="微软雅黑" panose="020B0503020204020204" pitchFamily="34" charset="-122"/>
              </a:rPr>
              <a:t>：我热衷于玩游戏，</a:t>
            </a:r>
            <a:r>
              <a:rPr lang="zh-CN" altLang="en-US" sz="2400" dirty="0">
                <a:latin typeface="微软雅黑" panose="020B0503020204020204" pitchFamily="34" charset="-122"/>
                <a:ea typeface="微软雅黑" panose="020B0503020204020204" pitchFamily="34" charset="-122"/>
              </a:rPr>
              <a:t>  则上述命题可符号化为：</a:t>
            </a:r>
            <a:endParaRPr lang="zh-CN" altLang="en-US" sz="2400" dirty="0">
              <a:latin typeface="微软雅黑" panose="020B0503020204020204" pitchFamily="34" charset="-122"/>
              <a:ea typeface="微软雅黑" panose="020B0503020204020204" pitchFamily="34" charset="-122"/>
            </a:endParaRPr>
          </a:p>
        </p:txBody>
      </p:sp>
      <p:sp>
        <p:nvSpPr>
          <p:cNvPr id="147462" name="Rectangle 6"/>
          <p:cNvSpPr>
            <a:spLocks noChangeArrowheads="1"/>
          </p:cNvSpPr>
          <p:nvPr/>
        </p:nvSpPr>
        <p:spPr bwMode="auto">
          <a:xfrm>
            <a:off x="1527439" y="3068130"/>
            <a:ext cx="184721" cy="52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endParaRPr lang="zh-CN" altLang="en-US" sz="2800" b="0">
              <a:solidFill>
                <a:srgbClr val="FF0000"/>
              </a:solidFill>
            </a:endParaRPr>
          </a:p>
        </p:txBody>
      </p:sp>
      <p:sp>
        <p:nvSpPr>
          <p:cNvPr id="147464" name="Rectangle 7"/>
          <p:cNvSpPr>
            <a:spLocks noChangeArrowheads="1"/>
          </p:cNvSpPr>
          <p:nvPr/>
        </p:nvSpPr>
        <p:spPr bwMode="auto">
          <a:xfrm>
            <a:off x="1527439" y="3268143"/>
            <a:ext cx="184721" cy="52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endParaRPr lang="zh-CN" altLang="en-US" sz="2800" b="0">
              <a:solidFill>
                <a:srgbClr val="FF0000"/>
              </a:solidFill>
            </a:endParaRPr>
          </a:p>
        </p:txBody>
      </p:sp>
      <p:sp>
        <p:nvSpPr>
          <p:cNvPr id="157708" name="矩形 11"/>
          <p:cNvSpPr>
            <a:spLocks noChangeArrowheads="1"/>
          </p:cNvSpPr>
          <p:nvPr/>
        </p:nvSpPr>
        <p:spPr bwMode="auto">
          <a:xfrm>
            <a:off x="3478056" y="3791461"/>
            <a:ext cx="5692157" cy="461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r>
              <a:rPr lang="en-US" altLang="zh-CN" sz="2400" dirty="0">
                <a:latin typeface="微软雅黑" panose="020B0503020204020204" pitchFamily="34" charset="-122"/>
                <a:ea typeface="微软雅黑" panose="020B0503020204020204" pitchFamily="34" charset="-122"/>
              </a:rPr>
              <a:t>P→</a:t>
            </a:r>
            <a:r>
              <a:rPr lang="en-US" altLang="zh-CN" sz="2400"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400" dirty="0">
                <a:latin typeface="微软雅黑" panose="020B0503020204020204" pitchFamily="34" charset="-122"/>
                <a:ea typeface="微软雅黑" panose="020B0503020204020204" pitchFamily="34" charset="-122"/>
              </a:rPr>
              <a:t>Q)</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400" dirty="0">
                <a:latin typeface="微软雅黑" panose="020B0503020204020204" pitchFamily="34" charset="-122"/>
                <a:ea typeface="微软雅黑" panose="020B0503020204020204" pitchFamily="34" charset="-122"/>
              </a:rPr>
              <a:t>R→P</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400" dirty="0">
                <a:latin typeface="微软雅黑" panose="020B0503020204020204" pitchFamily="34" charset="-122"/>
                <a:ea typeface="微软雅黑" panose="020B0503020204020204" pitchFamily="34" charset="-122"/>
              </a:rPr>
              <a:t>Q </a:t>
            </a:r>
            <a:r>
              <a:rPr lang="zh-CN" altLang="en-US" sz="2400" noProof="1">
                <a:latin typeface="微软雅黑" panose="020B0503020204020204" pitchFamily="34" charset="-122"/>
                <a:ea typeface="微软雅黑" panose="020B0503020204020204" pitchFamily="34" charset="-122"/>
                <a:sym typeface="Symbol" panose="05050102010706020507" pitchFamily="18" charset="2"/>
              </a:rPr>
              <a:t> </a:t>
            </a:r>
            <a:r>
              <a:rPr lang="en-US" altLang="zh-CN" sz="2400" dirty="0">
                <a:latin typeface="微软雅黑" panose="020B0503020204020204" pitchFamily="34" charset="-122"/>
                <a:ea typeface="微软雅黑" panose="020B0503020204020204" pitchFamily="34" charset="-122"/>
              </a:rPr>
              <a:t>R</a:t>
            </a:r>
            <a:r>
              <a:rPr lang="zh-CN" altLang="en-US" sz="2400" dirty="0">
                <a:latin typeface="微软雅黑" panose="020B0503020204020204" pitchFamily="34" charset="-122"/>
                <a:ea typeface="微软雅黑" panose="020B0503020204020204" pitchFamily="34" charset="-122"/>
              </a:rPr>
              <a:t>。</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14" name="Rectangle 2"/>
          <p:cNvSpPr txBox="1">
            <a:spLocks noChangeArrowheads="1"/>
          </p:cNvSpPr>
          <p:nvPr/>
        </p:nvSpPr>
        <p:spPr>
          <a:xfrm>
            <a:off x="915493" y="98632"/>
            <a:ext cx="8064034" cy="923872"/>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r>
              <a:rPr lang="zh-CN" altLang="en-US" dirty="0"/>
              <a:t>例</a:t>
            </a:r>
            <a:r>
              <a:rPr lang="en-US" altLang="zh-CN" dirty="0"/>
              <a:t>2.43 </a:t>
            </a:r>
            <a:r>
              <a:rPr lang="zh-CN" altLang="en-US" dirty="0"/>
              <a:t>（续）</a:t>
            </a:r>
            <a:endParaRPr lang="zh-CN" altLang="en-US" sz="2000" dirty="0">
              <a:solidFill>
                <a:prstClr val="white"/>
              </a:solidFill>
            </a:endParaRPr>
          </a:p>
        </p:txBody>
      </p:sp>
      <p:sp>
        <p:nvSpPr>
          <p:cNvPr id="7" name="矩形 6"/>
          <p:cNvSpPr/>
          <p:nvPr/>
        </p:nvSpPr>
        <p:spPr>
          <a:xfrm>
            <a:off x="449216" y="4479232"/>
            <a:ext cx="5194131" cy="2242401"/>
          </a:xfrm>
          <a:prstGeom prst="rect">
            <a:avLst/>
          </a:prstGeom>
        </p:spPr>
        <p:txBody>
          <a:bodyPr wrap="square">
            <a:spAutoFit/>
          </a:bodyPr>
          <a:lstStyle/>
          <a:p>
            <a:pPr defTabSz="1219200">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rPr>
              <a:t>推理如下</a:t>
            </a:r>
            <a:endParaRPr lang="zh-CN" altLang="en-US" sz="2400" b="1" dirty="0">
              <a:solidFill>
                <a:srgbClr val="C00000"/>
              </a:solidFill>
              <a:latin typeface="微软雅黑" panose="020B0503020204020204" pitchFamily="34" charset="-122"/>
              <a:ea typeface="微软雅黑" panose="020B0503020204020204" pitchFamily="34" charset="-122"/>
            </a:endParaRPr>
          </a:p>
          <a:p>
            <a:pPr defTabSz="1219200">
              <a:lnSpc>
                <a:spcPct val="150000"/>
              </a:lnSpc>
            </a:pPr>
            <a:r>
              <a:rPr lang="zh-CN" altLang="en-US" sz="2400" b="1" dirty="0">
                <a:solidFill>
                  <a:prstClr val="black"/>
                </a:solidFill>
                <a:latin typeface="微软雅黑" panose="020B0503020204020204" pitchFamily="34" charset="-122"/>
                <a:ea typeface="微软雅黑" panose="020B0503020204020204" pitchFamily="34" charset="-122"/>
              </a:rPr>
              <a:t>    ① </a:t>
            </a:r>
            <a:r>
              <a:rPr lang="en-US" altLang="zh-CN" sz="2400" b="1" dirty="0">
                <a:solidFill>
                  <a:prstClr val="black"/>
                </a:solidFill>
                <a:latin typeface="微软雅黑" panose="020B0503020204020204" pitchFamily="34" charset="-122"/>
                <a:ea typeface="微软雅黑" panose="020B0503020204020204" pitchFamily="34" charset="-122"/>
              </a:rPr>
              <a:t>¬Q          	    P</a:t>
            </a:r>
            <a:endParaRPr lang="en-US"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en-US" altLang="zh-CN" sz="2400" b="1" dirty="0">
                <a:solidFill>
                  <a:prstClr val="black"/>
                </a:solidFill>
                <a:latin typeface="微软雅黑" panose="020B0503020204020204" pitchFamily="34" charset="-122"/>
                <a:ea typeface="微软雅黑" panose="020B0503020204020204" pitchFamily="34" charset="-122"/>
              </a:rPr>
              <a:t>    ② P→¬ (¬Q)	    P</a:t>
            </a:r>
            <a:endParaRPr lang="en-US"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en-US" altLang="zh-CN" sz="2400" b="1" dirty="0">
                <a:solidFill>
                  <a:prstClr val="black"/>
                </a:solidFill>
                <a:latin typeface="微软雅黑" panose="020B0503020204020204" pitchFamily="34" charset="-122"/>
                <a:ea typeface="微软雅黑" panose="020B0503020204020204" pitchFamily="34" charset="-122"/>
              </a:rPr>
              <a:t>    ③ P→Q         	    T</a:t>
            </a:r>
            <a:r>
              <a:rPr lang="zh-CN" altLang="en-US" sz="2400" b="1" dirty="0">
                <a:solidFill>
                  <a:prstClr val="black"/>
                </a:solidFill>
                <a:latin typeface="微软雅黑" panose="020B0503020204020204" pitchFamily="34" charset="-122"/>
                <a:ea typeface="微软雅黑" panose="020B0503020204020204" pitchFamily="34" charset="-122"/>
              </a:rPr>
              <a:t>，②，</a:t>
            </a:r>
            <a:r>
              <a:rPr lang="en-US" altLang="zh-CN" sz="2400" b="1" dirty="0">
                <a:solidFill>
                  <a:prstClr val="black"/>
                </a:solidFill>
                <a:latin typeface="微软雅黑" panose="020B0503020204020204" pitchFamily="34" charset="-122"/>
                <a:ea typeface="微软雅黑" panose="020B0503020204020204" pitchFamily="34" charset="-122"/>
              </a:rPr>
              <a:t>E</a:t>
            </a:r>
            <a:endParaRPr lang="en-US" altLang="zh-CN" sz="2400" b="1" dirty="0">
              <a:solidFill>
                <a:prstClr val="black"/>
              </a:solidFill>
              <a:latin typeface="微软雅黑" panose="020B0503020204020204" pitchFamily="34" charset="-122"/>
              <a:ea typeface="微软雅黑" panose="020B0503020204020204" pitchFamily="34" charset="-122"/>
            </a:endParaRPr>
          </a:p>
        </p:txBody>
      </p:sp>
      <p:sp>
        <p:nvSpPr>
          <p:cNvPr id="22" name="矩形 21"/>
          <p:cNvSpPr/>
          <p:nvPr/>
        </p:nvSpPr>
        <p:spPr>
          <a:xfrm>
            <a:off x="5859786" y="4479232"/>
            <a:ext cx="5343314" cy="2242401"/>
          </a:xfrm>
          <a:prstGeom prst="rect">
            <a:avLst/>
          </a:prstGeom>
        </p:spPr>
        <p:txBody>
          <a:bodyPr wrap="square">
            <a:spAutoFit/>
          </a:bodyPr>
          <a:lstStyle/>
          <a:p>
            <a:pPr defTabSz="1219200">
              <a:lnSpc>
                <a:spcPct val="150000"/>
              </a:lnSpc>
            </a:pPr>
            <a:r>
              <a:rPr lang="en-US" altLang="zh-CN" sz="2400" b="1" dirty="0">
                <a:solidFill>
                  <a:prstClr val="black"/>
                </a:solidFill>
                <a:latin typeface="微软雅黑" panose="020B0503020204020204" pitchFamily="34" charset="-122"/>
                <a:ea typeface="微软雅黑" panose="020B0503020204020204" pitchFamily="34" charset="-122"/>
              </a:rPr>
              <a:t>④ ¬P            	T</a:t>
            </a:r>
            <a:r>
              <a:rPr lang="zh-CN" altLang="en-US" sz="2400" b="1" dirty="0">
                <a:solidFill>
                  <a:prstClr val="black"/>
                </a:solidFill>
                <a:latin typeface="微软雅黑" panose="020B0503020204020204" pitchFamily="34" charset="-122"/>
                <a:ea typeface="微软雅黑" panose="020B0503020204020204" pitchFamily="34" charset="-122"/>
              </a:rPr>
              <a:t>，①，③，</a:t>
            </a:r>
            <a:r>
              <a:rPr lang="en-US" altLang="zh-CN" sz="2400" b="1" dirty="0">
                <a:solidFill>
                  <a:prstClr val="black"/>
                </a:solidFill>
                <a:latin typeface="微软雅黑" panose="020B0503020204020204" pitchFamily="34" charset="-122"/>
                <a:ea typeface="微软雅黑" panose="020B0503020204020204" pitchFamily="34" charset="-122"/>
              </a:rPr>
              <a:t>I</a:t>
            </a:r>
            <a:endParaRPr lang="en-US"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en-US" altLang="zh-CN" sz="2400" b="1" dirty="0">
                <a:solidFill>
                  <a:prstClr val="black"/>
                </a:solidFill>
                <a:latin typeface="微软雅黑" panose="020B0503020204020204" pitchFamily="34" charset="-122"/>
                <a:ea typeface="微软雅黑" panose="020B0503020204020204" pitchFamily="34" charset="-122"/>
              </a:rPr>
              <a:t>⑤ ¬R→P        	P</a:t>
            </a:r>
            <a:endParaRPr lang="en-US"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en-US" altLang="zh-CN" sz="2400" b="1" dirty="0">
                <a:solidFill>
                  <a:prstClr val="black"/>
                </a:solidFill>
                <a:latin typeface="微软雅黑" panose="020B0503020204020204" pitchFamily="34" charset="-122"/>
                <a:ea typeface="微软雅黑" panose="020B0503020204020204" pitchFamily="34" charset="-122"/>
              </a:rPr>
              <a:t>⑥ ¬(¬R) 	T</a:t>
            </a:r>
            <a:r>
              <a:rPr lang="zh-CN" altLang="en-US" sz="2400" b="1" dirty="0">
                <a:solidFill>
                  <a:prstClr val="black"/>
                </a:solidFill>
                <a:latin typeface="微软雅黑" panose="020B0503020204020204" pitchFamily="34" charset="-122"/>
                <a:ea typeface="微软雅黑" panose="020B0503020204020204" pitchFamily="34" charset="-122"/>
              </a:rPr>
              <a:t>，④，⑤，</a:t>
            </a:r>
            <a:r>
              <a:rPr lang="en-US" altLang="zh-CN" sz="2400" b="1" dirty="0">
                <a:solidFill>
                  <a:prstClr val="black"/>
                </a:solidFill>
                <a:latin typeface="微软雅黑" panose="020B0503020204020204" pitchFamily="34" charset="-122"/>
                <a:ea typeface="微软雅黑" panose="020B0503020204020204" pitchFamily="34" charset="-122"/>
              </a:rPr>
              <a:t>I</a:t>
            </a:r>
            <a:endParaRPr lang="en-US"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en-US" altLang="zh-CN" sz="2400" b="1" dirty="0">
                <a:solidFill>
                  <a:prstClr val="black"/>
                </a:solidFill>
                <a:latin typeface="微软雅黑" panose="020B0503020204020204" pitchFamily="34" charset="-122"/>
                <a:ea typeface="微软雅黑" panose="020B0503020204020204" pitchFamily="34" charset="-122"/>
              </a:rPr>
              <a:t>⑦ R               	T</a:t>
            </a:r>
            <a:r>
              <a:rPr lang="zh-CN" altLang="en-US" sz="2400" b="1" dirty="0">
                <a:solidFill>
                  <a:prstClr val="black"/>
                </a:solidFill>
                <a:latin typeface="微软雅黑" panose="020B0503020204020204" pitchFamily="34" charset="-122"/>
                <a:ea typeface="微软雅黑" panose="020B0503020204020204" pitchFamily="34" charset="-122"/>
              </a:rPr>
              <a:t>，⑥，</a:t>
            </a:r>
            <a:r>
              <a:rPr lang="en-US" altLang="zh-CN" sz="2400" b="1" dirty="0">
                <a:solidFill>
                  <a:prstClr val="black"/>
                </a:solidFill>
                <a:latin typeface="微软雅黑" panose="020B0503020204020204" pitchFamily="34" charset="-122"/>
                <a:ea typeface="微软雅黑" panose="020B0503020204020204" pitchFamily="34" charset="-122"/>
              </a:rPr>
              <a:t>E</a:t>
            </a:r>
            <a:endParaRPr lang="en-US" altLang="zh-CN" sz="2400" b="1"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57701">
                                            <p:txEl>
                                              <p:pRg st="0" end="0"/>
                                            </p:txEl>
                                          </p:spTgt>
                                        </p:tgtEl>
                                        <p:attrNameLst>
                                          <p:attrName>style.visibility</p:attrName>
                                        </p:attrNameLst>
                                      </p:cBhvr>
                                      <p:to>
                                        <p:strVal val="visible"/>
                                      </p:to>
                                    </p:set>
                                    <p:anim calcmode="lin" valueType="num">
                                      <p:cBhvr>
                                        <p:cTn id="7" dur="500" fill="hold"/>
                                        <p:tgtEl>
                                          <p:spTgt spid="15770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7701">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57708"/>
                                        </p:tgtEl>
                                        <p:attrNameLst>
                                          <p:attrName>style.visibility</p:attrName>
                                        </p:attrNameLst>
                                      </p:cBhvr>
                                      <p:to>
                                        <p:strVal val="visible"/>
                                      </p:to>
                                    </p:set>
                                    <p:anim calcmode="lin" valueType="num">
                                      <p:cBhvr>
                                        <p:cTn id="13" dur="500" fill="hold"/>
                                        <p:tgtEl>
                                          <p:spTgt spid="157708"/>
                                        </p:tgtEl>
                                        <p:attrNameLst>
                                          <p:attrName>ppt_w</p:attrName>
                                        </p:attrNameLst>
                                      </p:cBhvr>
                                      <p:tavLst>
                                        <p:tav tm="0">
                                          <p:val>
                                            <p:fltVal val="0"/>
                                          </p:val>
                                        </p:tav>
                                        <p:tav tm="100000">
                                          <p:val>
                                            <p:strVal val="#ppt_w"/>
                                          </p:val>
                                        </p:tav>
                                      </p:tavLst>
                                    </p:anim>
                                    <p:anim calcmode="lin" valueType="num">
                                      <p:cBhvr>
                                        <p:cTn id="14" dur="500" fill="hold"/>
                                        <p:tgtEl>
                                          <p:spTgt spid="157708"/>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circle(in)">
                                      <p:cBhvr>
                                        <p:cTn id="19" dur="20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circle(in)">
                                      <p:cBhvr>
                                        <p:cTn id="24" dur="2000"/>
                                        <p:tgtEl>
                                          <p:spTgt spid="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circle(in)">
                                      <p:cBhvr>
                                        <p:cTn id="29" dur="2000"/>
                                        <p:tgtEl>
                                          <p:spTgt spid="7">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circle(in)">
                                      <p:cBhvr>
                                        <p:cTn id="34" dur="2000"/>
                                        <p:tgtEl>
                                          <p:spTgt spid="7">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circle(in)">
                                      <p:cBhvr>
                                        <p:cTn id="39" dur="2000"/>
                                        <p:tgtEl>
                                          <p:spTgt spid="22">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44" dur="500"/>
                                        <p:tgtEl>
                                          <p:spTgt spid="22">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22">
                                            <p:txEl>
                                              <p:pRg st="2" end="2"/>
                                            </p:txEl>
                                          </p:spTgt>
                                        </p:tgtEl>
                                        <p:attrNameLst>
                                          <p:attrName>style.visibility</p:attrName>
                                        </p:attrNameLst>
                                      </p:cBhvr>
                                      <p:to>
                                        <p:strVal val="visible"/>
                                      </p:to>
                                    </p:set>
                                    <p:animEffect transition="in" filter="randombar(horizontal)">
                                      <p:cBhvr>
                                        <p:cTn id="49" dur="500"/>
                                        <p:tgtEl>
                                          <p:spTgt spid="22">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22">
                                            <p:txEl>
                                              <p:pRg st="3" end="3"/>
                                            </p:txEl>
                                          </p:spTgt>
                                        </p:tgtEl>
                                        <p:attrNameLst>
                                          <p:attrName>style.visibility</p:attrName>
                                        </p:attrNameLst>
                                      </p:cBhvr>
                                      <p:to>
                                        <p:strVal val="visible"/>
                                      </p:to>
                                    </p:set>
                                    <p:animEffect transition="in" filter="randombar(horizontal)">
                                      <p:cBhvr>
                                        <p:cTn id="54"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1" grpId="0" autoUpdateAnimBg="0" build="p"/>
      <p:bldP spid="157708" grpId="0"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9747" name="Rectangle 2"/>
          <p:cNvSpPr>
            <a:spLocks noGrp="1" noChangeArrowheads="1"/>
          </p:cNvSpPr>
          <p:nvPr>
            <p:ph type="body" idx="4294967295"/>
          </p:nvPr>
        </p:nvSpPr>
        <p:spPr>
          <a:xfrm>
            <a:off x="326280" y="2604362"/>
            <a:ext cx="11257710" cy="2245365"/>
          </a:xfrm>
        </p:spPr>
        <p:txBody>
          <a:bodyPr>
            <a:normAutofit lnSpcReduction="10000"/>
          </a:bodyPr>
          <a:lstStyle/>
          <a:p>
            <a:pPr marL="0" indent="0">
              <a:buNone/>
            </a:pPr>
            <a:r>
              <a:rPr lang="zh-CN" altLang="en-US" dirty="0">
                <a:solidFill>
                  <a:srgbClr val="C00000"/>
                </a:solidFill>
              </a:rPr>
              <a:t>解  </a:t>
            </a:r>
            <a:r>
              <a:rPr lang="zh-CN" altLang="en-US" dirty="0"/>
              <a:t> </a:t>
            </a:r>
            <a:r>
              <a:rPr lang="zh-CN" altLang="en-US" dirty="0">
                <a:solidFill>
                  <a:srgbClr val="0000FF"/>
                </a:solidFill>
              </a:rPr>
              <a:t>设  </a:t>
            </a:r>
            <a:r>
              <a:rPr lang="en-US" altLang="zh-CN" dirty="0">
                <a:solidFill>
                  <a:srgbClr val="0000FF"/>
                </a:solidFill>
              </a:rPr>
              <a:t>P</a:t>
            </a:r>
            <a:r>
              <a:rPr lang="zh-CN" altLang="en-US" dirty="0">
                <a:solidFill>
                  <a:srgbClr val="0000FF"/>
                </a:solidFill>
              </a:rPr>
              <a:t>：</a:t>
            </a:r>
            <a:r>
              <a:rPr lang="en-US" altLang="zh-CN" dirty="0">
                <a:solidFill>
                  <a:srgbClr val="0000FF"/>
                </a:solidFill>
              </a:rPr>
              <a:t>A</a:t>
            </a:r>
            <a:r>
              <a:rPr lang="zh-CN" altLang="en-US" dirty="0">
                <a:solidFill>
                  <a:srgbClr val="0000FF"/>
                </a:solidFill>
              </a:rPr>
              <a:t>曾到过受害者房间；  </a:t>
            </a:r>
            <a:r>
              <a:rPr lang="en-US" altLang="zh-CN" dirty="0">
                <a:solidFill>
                  <a:srgbClr val="0000FF"/>
                </a:solidFill>
              </a:rPr>
              <a:t>Q</a:t>
            </a:r>
            <a:r>
              <a:rPr lang="zh-CN" altLang="en-US" dirty="0">
                <a:solidFill>
                  <a:srgbClr val="0000FF"/>
                </a:solidFill>
              </a:rPr>
              <a:t>：</a:t>
            </a:r>
            <a:r>
              <a:rPr lang="en-US" altLang="zh-CN" dirty="0">
                <a:solidFill>
                  <a:srgbClr val="0000FF"/>
                </a:solidFill>
              </a:rPr>
              <a:t>A</a:t>
            </a:r>
            <a:r>
              <a:rPr lang="zh-CN" altLang="en-US" dirty="0">
                <a:solidFill>
                  <a:srgbClr val="0000FF"/>
                </a:solidFill>
              </a:rPr>
              <a:t>在</a:t>
            </a:r>
            <a:r>
              <a:rPr lang="en-US" altLang="zh-CN" dirty="0">
                <a:solidFill>
                  <a:srgbClr val="0000FF"/>
                </a:solidFill>
              </a:rPr>
              <a:t>11</a:t>
            </a:r>
            <a:r>
              <a:rPr lang="zh-CN" altLang="en-US" dirty="0">
                <a:solidFill>
                  <a:srgbClr val="0000FF"/>
                </a:solidFill>
              </a:rPr>
              <a:t>点以前离开；  </a:t>
            </a:r>
            <a:r>
              <a:rPr lang="en-US" altLang="zh-CN" dirty="0">
                <a:solidFill>
                  <a:srgbClr val="0000FF"/>
                </a:solidFill>
              </a:rPr>
              <a:t>R</a:t>
            </a:r>
            <a:r>
              <a:rPr lang="zh-CN" altLang="en-US" dirty="0">
                <a:solidFill>
                  <a:srgbClr val="0000FF"/>
                </a:solidFill>
              </a:rPr>
              <a:t>：</a:t>
            </a:r>
            <a:r>
              <a:rPr lang="en-US" altLang="zh-CN" dirty="0">
                <a:solidFill>
                  <a:srgbClr val="0000FF"/>
                </a:solidFill>
              </a:rPr>
              <a:t>A</a:t>
            </a:r>
            <a:r>
              <a:rPr lang="zh-CN" altLang="en-US" dirty="0">
                <a:solidFill>
                  <a:srgbClr val="0000FF"/>
                </a:solidFill>
              </a:rPr>
              <a:t>犯了谋杀罪；</a:t>
            </a:r>
            <a:endParaRPr lang="en-US" altLang="zh-CN" dirty="0">
              <a:solidFill>
                <a:srgbClr val="0000FF"/>
              </a:solidFill>
            </a:endParaRPr>
          </a:p>
          <a:p>
            <a:pPr marL="0" indent="0">
              <a:buNone/>
            </a:pPr>
            <a:r>
              <a:rPr lang="en-US" altLang="zh-CN" dirty="0">
                <a:solidFill>
                  <a:srgbClr val="0000FF"/>
                </a:solidFill>
              </a:rPr>
              <a:t>           S</a:t>
            </a:r>
            <a:r>
              <a:rPr lang="zh-CN" altLang="en-US" dirty="0">
                <a:solidFill>
                  <a:srgbClr val="0000FF"/>
                </a:solidFill>
              </a:rPr>
              <a:t>：看门人会看见他，则上述命题可符号化为：</a:t>
            </a:r>
            <a:endParaRPr lang="zh-CN" altLang="en-US" dirty="0"/>
          </a:p>
          <a:p>
            <a:pPr marL="0" indent="0" algn="ctr">
              <a:buNone/>
            </a:pPr>
            <a:r>
              <a:rPr lang="en-US" altLang="zh-CN" dirty="0"/>
              <a:t>(P∧¬Q)→R</a:t>
            </a:r>
            <a:r>
              <a:rPr lang="zh-CN" altLang="en-US" dirty="0"/>
              <a:t>，</a:t>
            </a:r>
            <a:r>
              <a:rPr lang="en-US" altLang="zh-CN" dirty="0"/>
              <a:t>P</a:t>
            </a:r>
            <a:r>
              <a:rPr lang="zh-CN" altLang="en-US" dirty="0"/>
              <a:t>，</a:t>
            </a:r>
            <a:r>
              <a:rPr lang="en-US" altLang="zh-CN" dirty="0"/>
              <a:t>Q→S</a:t>
            </a:r>
            <a:r>
              <a:rPr lang="zh-CN" altLang="en-US" dirty="0"/>
              <a:t>，</a:t>
            </a:r>
            <a:r>
              <a:rPr lang="en-US" altLang="zh-CN" dirty="0"/>
              <a:t>¬S </a:t>
            </a:r>
            <a:r>
              <a:rPr lang="en-US" altLang="en-US" noProof="1">
                <a:sym typeface="Symbol" panose="05050102010706020507" pitchFamily="18" charset="2"/>
              </a:rPr>
              <a:t> </a:t>
            </a:r>
            <a:r>
              <a:rPr lang="en-US" altLang="zh-CN" dirty="0"/>
              <a:t>R</a:t>
            </a:r>
            <a:r>
              <a:rPr lang="zh-CN" altLang="en-US" dirty="0"/>
              <a:t>。</a:t>
            </a:r>
            <a:endParaRPr lang="en-US" altLang="zh-CN" dirty="0"/>
          </a:p>
          <a:p>
            <a:pPr marL="0" indent="0">
              <a:buNone/>
            </a:pPr>
            <a:r>
              <a:rPr lang="zh-CN" altLang="en-US" dirty="0">
                <a:solidFill>
                  <a:srgbClr val="C00000"/>
                </a:solidFill>
              </a:rPr>
              <a:t>推理如下：</a:t>
            </a:r>
            <a:endParaRPr lang="zh-CN" altLang="en-US" dirty="0">
              <a:solidFill>
                <a:srgbClr val="C00000"/>
              </a:solidFill>
            </a:endParaRPr>
          </a:p>
        </p:txBody>
      </p:sp>
      <p:sp>
        <p:nvSpPr>
          <p:cNvPr id="149508" name="Rectangle 3"/>
          <p:cNvSpPr>
            <a:spLocks noChangeArrowheads="1"/>
          </p:cNvSpPr>
          <p:nvPr/>
        </p:nvSpPr>
        <p:spPr bwMode="auto">
          <a:xfrm>
            <a:off x="298573" y="915798"/>
            <a:ext cx="11437773" cy="1762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50000"/>
              </a:lnSpc>
              <a:buNone/>
            </a:pPr>
            <a:r>
              <a:rPr lang="zh-CN" altLang="zh-CN" sz="2400" dirty="0">
                <a:solidFill>
                  <a:srgbClr val="C00000"/>
                </a:solidFill>
                <a:latin typeface="微软雅黑" panose="020B0503020204020204" pitchFamily="34" charset="-122"/>
                <a:ea typeface="微软雅黑" panose="020B0503020204020204" pitchFamily="34" charset="-122"/>
              </a:rPr>
              <a:t>例</a:t>
            </a:r>
            <a:r>
              <a:rPr lang="en-US" altLang="zh-CN" sz="2400" dirty="0">
                <a:solidFill>
                  <a:srgbClr val="C00000"/>
                </a:solidFill>
                <a:latin typeface="微软雅黑" panose="020B0503020204020204" pitchFamily="34" charset="-122"/>
                <a:ea typeface="微软雅黑" panose="020B0503020204020204" pitchFamily="34" charset="-122"/>
              </a:rPr>
              <a:t>2.44  </a:t>
            </a:r>
            <a:r>
              <a:rPr lang="zh-CN" altLang="en-US" sz="2400" dirty="0">
                <a:latin typeface="微软雅黑" panose="020B0503020204020204" pitchFamily="34" charset="-122"/>
                <a:ea typeface="微软雅黑" panose="020B0503020204020204" pitchFamily="34" charset="-122"/>
              </a:rPr>
              <a:t>符号化下面的命题，并用演绎法证明结论是否有效。</a:t>
            </a:r>
            <a:endParaRPr lang="en-US" altLang="zh-CN" sz="2400" dirty="0">
              <a:latin typeface="微软雅黑" panose="020B0503020204020204" pitchFamily="34" charset="-122"/>
              <a:ea typeface="微软雅黑" panose="020B0503020204020204" pitchFamily="34" charset="-122"/>
            </a:endParaRPr>
          </a:p>
          <a:p>
            <a:pPr defTabSz="1219200">
              <a:lnSpc>
                <a:spcPct val="150000"/>
              </a:lnSpc>
              <a:buNone/>
            </a:pPr>
            <a:r>
              <a:rPr lang="zh-CN" altLang="zh-CN" sz="2400" spc="-50" dirty="0">
                <a:latin typeface="微软雅黑" panose="020B0503020204020204" pitchFamily="34" charset="-122"/>
                <a:ea typeface="微软雅黑" panose="020B0503020204020204" pitchFamily="34" charset="-122"/>
              </a:rPr>
              <a:t>只要</a:t>
            </a:r>
            <a:r>
              <a:rPr lang="en-US" altLang="zh-CN" sz="2400" spc="-50" dirty="0">
                <a:latin typeface="微软雅黑" panose="020B0503020204020204" pitchFamily="34" charset="-122"/>
                <a:ea typeface="微软雅黑" panose="020B0503020204020204" pitchFamily="34" charset="-122"/>
              </a:rPr>
              <a:t>A</a:t>
            </a:r>
            <a:r>
              <a:rPr lang="zh-CN" altLang="zh-CN" sz="2400" spc="-50" dirty="0">
                <a:latin typeface="微软雅黑" panose="020B0503020204020204" pitchFamily="34" charset="-122"/>
                <a:ea typeface="微软雅黑" panose="020B0503020204020204" pitchFamily="34" charset="-122"/>
              </a:rPr>
              <a:t>曾到过受害者房间并且</a:t>
            </a:r>
            <a:r>
              <a:rPr lang="en-US" altLang="zh-CN" sz="2400" spc="-50" dirty="0">
                <a:latin typeface="微软雅黑" panose="020B0503020204020204" pitchFamily="34" charset="-122"/>
                <a:ea typeface="微软雅黑" panose="020B0503020204020204" pitchFamily="34" charset="-122"/>
              </a:rPr>
              <a:t>11</a:t>
            </a:r>
            <a:r>
              <a:rPr lang="zh-CN" altLang="zh-CN" sz="2400" spc="-50" dirty="0">
                <a:latin typeface="微软雅黑" panose="020B0503020204020204" pitchFamily="34" charset="-122"/>
                <a:ea typeface="微软雅黑" panose="020B0503020204020204" pitchFamily="34" charset="-122"/>
              </a:rPr>
              <a:t>点以前没离开，</a:t>
            </a:r>
            <a:r>
              <a:rPr lang="en-US" altLang="zh-CN" sz="2400" spc="-50" dirty="0">
                <a:latin typeface="微软雅黑" panose="020B0503020204020204" pitchFamily="34" charset="-122"/>
                <a:ea typeface="微软雅黑" panose="020B0503020204020204" pitchFamily="34" charset="-122"/>
              </a:rPr>
              <a:t>A</a:t>
            </a:r>
            <a:r>
              <a:rPr lang="zh-CN" altLang="zh-CN" sz="2400" spc="-50" dirty="0">
                <a:latin typeface="微软雅黑" panose="020B0503020204020204" pitchFamily="34" charset="-122"/>
                <a:ea typeface="微软雅黑" panose="020B0503020204020204" pitchFamily="34" charset="-122"/>
              </a:rPr>
              <a:t>就犯了谋杀罪；</a:t>
            </a:r>
            <a:r>
              <a:rPr lang="en-US" altLang="zh-CN" sz="2400" spc="-50" dirty="0">
                <a:latin typeface="微软雅黑" panose="020B0503020204020204" pitchFamily="34" charset="-122"/>
                <a:ea typeface="微软雅黑" panose="020B0503020204020204" pitchFamily="34" charset="-122"/>
              </a:rPr>
              <a:t>A</a:t>
            </a:r>
            <a:r>
              <a:rPr lang="zh-CN" altLang="zh-CN" sz="2400" spc="-50" dirty="0">
                <a:latin typeface="微软雅黑" panose="020B0503020204020204" pitchFamily="34" charset="-122"/>
                <a:ea typeface="微软雅黑" panose="020B0503020204020204" pitchFamily="34" charset="-122"/>
              </a:rPr>
              <a:t>曾到过受害者房间；如果在</a:t>
            </a:r>
            <a:r>
              <a:rPr lang="en-US" altLang="zh-CN" sz="2400" spc="-50" dirty="0">
                <a:latin typeface="微软雅黑" panose="020B0503020204020204" pitchFamily="34" charset="-122"/>
                <a:ea typeface="微软雅黑" panose="020B0503020204020204" pitchFamily="34" charset="-122"/>
              </a:rPr>
              <a:t>11</a:t>
            </a:r>
            <a:r>
              <a:rPr lang="zh-CN" altLang="zh-CN" sz="2400" spc="-50" dirty="0">
                <a:latin typeface="微软雅黑" panose="020B0503020204020204" pitchFamily="34" charset="-122"/>
                <a:ea typeface="微软雅黑" panose="020B0503020204020204" pitchFamily="34" charset="-122"/>
              </a:rPr>
              <a:t>点以前离开，看门人会看见他；看门人没有看见他。所以</a:t>
            </a:r>
            <a:r>
              <a:rPr lang="en-US" altLang="zh-CN" sz="2400" spc="-50" dirty="0">
                <a:latin typeface="微软雅黑" panose="020B0503020204020204" pitchFamily="34" charset="-122"/>
                <a:ea typeface="微软雅黑" panose="020B0503020204020204" pitchFamily="34" charset="-122"/>
              </a:rPr>
              <a:t>A</a:t>
            </a:r>
            <a:r>
              <a:rPr lang="zh-CN" altLang="zh-CN" sz="2400" spc="-50" dirty="0">
                <a:latin typeface="微软雅黑" panose="020B0503020204020204" pitchFamily="34" charset="-122"/>
                <a:ea typeface="微软雅黑" panose="020B0503020204020204" pitchFamily="34" charset="-122"/>
              </a:rPr>
              <a:t>犯了谋杀罪。</a:t>
            </a:r>
            <a:endParaRPr lang="zh-CN" altLang="zh-CN" sz="2400" spc="-50" dirty="0">
              <a:latin typeface="微软雅黑" panose="020B0503020204020204" pitchFamily="34" charset="-122"/>
              <a:ea typeface="微软雅黑" panose="020B0503020204020204" pitchFamily="34" charset="-122"/>
            </a:endParaRPr>
          </a:p>
        </p:txBody>
      </p:sp>
      <p:sp>
        <p:nvSpPr>
          <p:cNvPr id="11" name="Rectangle 2"/>
          <p:cNvSpPr txBox="1">
            <a:spLocks noChangeArrowheads="1"/>
          </p:cNvSpPr>
          <p:nvPr/>
        </p:nvSpPr>
        <p:spPr>
          <a:xfrm>
            <a:off x="915493" y="98632"/>
            <a:ext cx="8064034" cy="923872"/>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r>
              <a:rPr lang="zh-CN" altLang="en-US" dirty="0"/>
              <a:t>例</a:t>
            </a:r>
            <a:r>
              <a:rPr lang="en-US" altLang="zh-CN" dirty="0"/>
              <a:t>2.44 </a:t>
            </a:r>
            <a:endParaRPr lang="zh-CN" altLang="en-US" sz="2000" dirty="0">
              <a:solidFill>
                <a:prstClr val="white"/>
              </a:solidFill>
            </a:endParaRPr>
          </a:p>
        </p:txBody>
      </p:sp>
      <p:sp>
        <p:nvSpPr>
          <p:cNvPr id="5" name="矩形 4"/>
          <p:cNvSpPr/>
          <p:nvPr/>
        </p:nvSpPr>
        <p:spPr>
          <a:xfrm>
            <a:off x="364314" y="4849726"/>
            <a:ext cx="4957106" cy="1688564"/>
          </a:xfrm>
          <a:prstGeom prst="rect">
            <a:avLst/>
          </a:prstGeom>
        </p:spPr>
        <p:txBody>
          <a:bodyPr wrap="square">
            <a:spAutoFit/>
          </a:bodyPr>
          <a:lstStyle/>
          <a:p>
            <a:pPr defTabSz="1219200">
              <a:lnSpc>
                <a:spcPct val="150000"/>
              </a:lnSpc>
            </a:pPr>
            <a:r>
              <a:rPr lang="en-US" altLang="zh-CN" sz="2400" b="1" dirty="0">
                <a:solidFill>
                  <a:prstClr val="black"/>
                </a:solidFill>
                <a:latin typeface="微软雅黑" panose="020B0503020204020204" pitchFamily="34" charset="-122"/>
                <a:ea typeface="微软雅黑" panose="020B0503020204020204" pitchFamily="34" charset="-122"/>
              </a:rPr>
              <a:t>① ¬S     	P</a:t>
            </a:r>
            <a:endParaRPr lang="en-US"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en-US" altLang="zh-CN" sz="2400" b="1" dirty="0">
                <a:solidFill>
                  <a:prstClr val="black"/>
                </a:solidFill>
                <a:latin typeface="微软雅黑" panose="020B0503020204020204" pitchFamily="34" charset="-122"/>
                <a:ea typeface="微软雅黑" panose="020B0503020204020204" pitchFamily="34" charset="-122"/>
              </a:rPr>
              <a:t>② Q→S          	P</a:t>
            </a:r>
            <a:endParaRPr lang="en-US"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en-US" altLang="zh-CN" sz="2400" b="1" dirty="0">
                <a:solidFill>
                  <a:prstClr val="black"/>
                </a:solidFill>
                <a:latin typeface="微软雅黑" panose="020B0503020204020204" pitchFamily="34" charset="-122"/>
                <a:ea typeface="微软雅黑" panose="020B0503020204020204" pitchFamily="34" charset="-122"/>
              </a:rPr>
              <a:t>③ ¬Q           	T</a:t>
            </a:r>
            <a:r>
              <a:rPr lang="zh-CN" altLang="en-US" sz="2400" b="1" dirty="0">
                <a:solidFill>
                  <a:prstClr val="black"/>
                </a:solidFill>
                <a:latin typeface="微软雅黑" panose="020B0503020204020204" pitchFamily="34" charset="-122"/>
                <a:ea typeface="微软雅黑" panose="020B0503020204020204" pitchFamily="34" charset="-122"/>
              </a:rPr>
              <a:t>，①，②，</a:t>
            </a:r>
            <a:r>
              <a:rPr lang="en-US" altLang="zh-CN" sz="2400" b="1" dirty="0">
                <a:solidFill>
                  <a:prstClr val="black"/>
                </a:solidFill>
                <a:latin typeface="微软雅黑" panose="020B0503020204020204" pitchFamily="34" charset="-122"/>
                <a:ea typeface="微软雅黑" panose="020B0503020204020204" pitchFamily="34" charset="-122"/>
              </a:rPr>
              <a:t>I</a:t>
            </a:r>
            <a:endParaRPr lang="en-US" altLang="zh-CN" sz="2400" b="1" dirty="0">
              <a:solidFill>
                <a:prstClr val="black"/>
              </a:solidFill>
              <a:latin typeface="微软雅黑" panose="020B0503020204020204" pitchFamily="34" charset="-122"/>
              <a:ea typeface="微软雅黑" panose="020B0503020204020204" pitchFamily="34" charset="-122"/>
            </a:endParaRPr>
          </a:p>
        </p:txBody>
      </p:sp>
      <p:sp>
        <p:nvSpPr>
          <p:cNvPr id="16" name="矩形 15"/>
          <p:cNvSpPr/>
          <p:nvPr/>
        </p:nvSpPr>
        <p:spPr>
          <a:xfrm>
            <a:off x="7089489" y="4292926"/>
            <a:ext cx="4957106" cy="2242401"/>
          </a:xfrm>
          <a:prstGeom prst="rect">
            <a:avLst/>
          </a:prstGeom>
        </p:spPr>
        <p:txBody>
          <a:bodyPr wrap="square">
            <a:spAutoFit/>
          </a:bodyPr>
          <a:lstStyle/>
          <a:p>
            <a:pPr defTabSz="1219200">
              <a:lnSpc>
                <a:spcPct val="150000"/>
              </a:lnSpc>
            </a:pPr>
            <a:r>
              <a:rPr lang="en-US" altLang="zh-CN" sz="2400" b="1" dirty="0">
                <a:solidFill>
                  <a:prstClr val="black"/>
                </a:solidFill>
                <a:latin typeface="微软雅黑" panose="020B0503020204020204" pitchFamily="34" charset="-122"/>
                <a:ea typeface="微软雅黑" panose="020B0503020204020204" pitchFamily="34" charset="-122"/>
              </a:rPr>
              <a:t>④ P      		P</a:t>
            </a:r>
            <a:endParaRPr lang="en-US"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en-US" altLang="zh-CN" sz="2400" b="1" dirty="0">
                <a:solidFill>
                  <a:prstClr val="black"/>
                </a:solidFill>
                <a:latin typeface="微软雅黑" panose="020B0503020204020204" pitchFamily="34" charset="-122"/>
                <a:ea typeface="微软雅黑" panose="020B0503020204020204" pitchFamily="34" charset="-122"/>
              </a:rPr>
              <a:t>⑤ P∧¬Q       	T</a:t>
            </a:r>
            <a:r>
              <a:rPr lang="zh-CN" altLang="en-US" sz="2400" b="1" dirty="0">
                <a:solidFill>
                  <a:prstClr val="black"/>
                </a:solidFill>
                <a:latin typeface="微软雅黑" panose="020B0503020204020204" pitchFamily="34" charset="-122"/>
                <a:ea typeface="微软雅黑" panose="020B0503020204020204" pitchFamily="34" charset="-122"/>
              </a:rPr>
              <a:t>，③，④，</a:t>
            </a:r>
            <a:r>
              <a:rPr lang="en-US" altLang="zh-CN" sz="2400" b="1" dirty="0">
                <a:solidFill>
                  <a:prstClr val="black"/>
                </a:solidFill>
                <a:latin typeface="微软雅黑" panose="020B0503020204020204" pitchFamily="34" charset="-122"/>
                <a:ea typeface="微软雅黑" panose="020B0503020204020204" pitchFamily="34" charset="-122"/>
              </a:rPr>
              <a:t>I</a:t>
            </a:r>
            <a:endParaRPr lang="en-US"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en-US" altLang="zh-CN" sz="2400" b="1" dirty="0">
                <a:solidFill>
                  <a:prstClr val="black"/>
                </a:solidFill>
                <a:latin typeface="微软雅黑" panose="020B0503020204020204" pitchFamily="34" charset="-122"/>
                <a:ea typeface="微软雅黑" panose="020B0503020204020204" pitchFamily="34" charset="-122"/>
              </a:rPr>
              <a:t>⑥ (P∧¬Q)→R   	P</a:t>
            </a:r>
            <a:endParaRPr lang="en-US"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en-US" altLang="zh-CN" sz="2400" b="1" dirty="0">
                <a:solidFill>
                  <a:prstClr val="black"/>
                </a:solidFill>
                <a:latin typeface="微软雅黑" panose="020B0503020204020204" pitchFamily="34" charset="-122"/>
                <a:ea typeface="微软雅黑" panose="020B0503020204020204" pitchFamily="34" charset="-122"/>
              </a:rPr>
              <a:t>⑦ R                   	T</a:t>
            </a:r>
            <a:r>
              <a:rPr lang="zh-CN" altLang="en-US" sz="2400" b="1" dirty="0">
                <a:solidFill>
                  <a:prstClr val="black"/>
                </a:solidFill>
                <a:latin typeface="微软雅黑" panose="020B0503020204020204" pitchFamily="34" charset="-122"/>
                <a:ea typeface="微软雅黑" panose="020B0503020204020204" pitchFamily="34" charset="-122"/>
              </a:rPr>
              <a:t>，⑤，⑥，</a:t>
            </a:r>
            <a:r>
              <a:rPr lang="en-US" altLang="zh-CN" sz="2400" b="1" dirty="0">
                <a:solidFill>
                  <a:prstClr val="black"/>
                </a:solidFill>
                <a:latin typeface="微软雅黑" panose="020B0503020204020204" pitchFamily="34" charset="-122"/>
                <a:ea typeface="微软雅黑" panose="020B0503020204020204" pitchFamily="34" charset="-122"/>
              </a:rPr>
              <a:t>I</a:t>
            </a:r>
            <a:endParaRPr lang="en-US" altLang="zh-CN" sz="24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p14="http://schemas.microsoft.com/office/powerpoint/2010/main">
        <mc:Choice Requires="p14">
          <p:contentPart r:id="rId1" p14:bwMode="auto">
            <p14:nvContentPartPr>
              <p14:cNvPr id="6" name="墨迹 5"/>
              <p14:cNvContentPartPr/>
              <p14:nvPr/>
            </p14:nvContentPartPr>
            <p14:xfrm>
              <a:off x="5702243" y="2079842"/>
              <a:ext cx="155556" cy="64095"/>
            </p14:xfrm>
          </p:contentPart>
        </mc:Choice>
        <mc:Fallback xmlns="">
          <p:pic>
            <p:nvPicPr>
              <p:cNvPr id="6" name="墨迹 5"/>
            </p:nvPicPr>
            <p:blipFill>
              <a:blip r:embed="rId2"/>
            </p:blipFill>
            <p:spPr>
              <a:xfrm>
                <a:off x="5702243" y="2079842"/>
                <a:ext cx="155556" cy="64095"/>
              </a:xfrm>
              <a:prstGeom prst="rect"/>
            </p:spPr>
          </p:pic>
        </mc:Fallback>
      </mc:AlternateContent>
    </p:spTree>
    <p:custDataLst>
      <p:tags r:id="rId3"/>
    </p:custDataLst>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159747">
                                            <p:txEl>
                                              <p:pRg st="0" end="0"/>
                                            </p:txEl>
                                          </p:spTgt>
                                        </p:tgtEl>
                                        <p:attrNameLst>
                                          <p:attrName>style.visibility</p:attrName>
                                        </p:attrNameLst>
                                      </p:cBhvr>
                                      <p:to>
                                        <p:strVal val="visible"/>
                                      </p:to>
                                    </p:set>
                                    <p:anim calcmode="lin" valueType="num">
                                      <p:cBhvr additive="base">
                                        <p:cTn id="7" dur="500" fill="hold"/>
                                        <p:tgtEl>
                                          <p:spTgt spid="1597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97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159747">
                                            <p:txEl>
                                              <p:pRg st="1" end="1"/>
                                            </p:txEl>
                                          </p:spTgt>
                                        </p:tgtEl>
                                        <p:attrNameLst>
                                          <p:attrName>style.visibility</p:attrName>
                                        </p:attrNameLst>
                                      </p:cBhvr>
                                      <p:to>
                                        <p:strVal val="visible"/>
                                      </p:to>
                                    </p:set>
                                    <p:anim calcmode="lin" valueType="num">
                                      <p:cBhvr additive="base">
                                        <p:cTn id="13" dur="500" fill="hold"/>
                                        <p:tgtEl>
                                          <p:spTgt spid="15974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597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159747">
                                            <p:txEl>
                                              <p:pRg st="2" end="2"/>
                                            </p:txEl>
                                          </p:spTgt>
                                        </p:tgtEl>
                                        <p:attrNameLst>
                                          <p:attrName>style.visibility</p:attrName>
                                        </p:attrNameLst>
                                      </p:cBhvr>
                                      <p:to>
                                        <p:strVal val="visible"/>
                                      </p:to>
                                    </p:set>
                                    <p:anim calcmode="lin" valueType="num">
                                      <p:cBhvr additive="base">
                                        <p:cTn id="19" dur="500" fill="hold"/>
                                        <p:tgtEl>
                                          <p:spTgt spid="15974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597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159747">
                                            <p:txEl>
                                              <p:pRg st="3" end="3"/>
                                            </p:txEl>
                                          </p:spTgt>
                                        </p:tgtEl>
                                        <p:attrNameLst>
                                          <p:attrName>style.visibility</p:attrName>
                                        </p:attrNameLst>
                                      </p:cBhvr>
                                      <p:to>
                                        <p:strVal val="visible"/>
                                      </p:to>
                                    </p:set>
                                    <p:anim calcmode="lin" valueType="num">
                                      <p:cBhvr additive="base">
                                        <p:cTn id="25" dur="500" fill="hold"/>
                                        <p:tgtEl>
                                          <p:spTgt spid="15974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597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randombar(horizontal)">
                                      <p:cBhvr>
                                        <p:cTn id="31" dur="500"/>
                                        <p:tgtEl>
                                          <p:spTgt spid="5">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 calcmode="lin" valueType="num">
                                      <p:cBhvr>
                                        <p:cTn id="36"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37"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38"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39" dur="1000"/>
                                        <p:tgtEl>
                                          <p:spTgt spid="5">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5">
                                            <p:txEl>
                                              <p:pRg st="2" end="2"/>
                                            </p:txEl>
                                          </p:spTgt>
                                        </p:tgtEl>
                                        <p:attrNameLst>
                                          <p:attrName>style.visibility</p:attrName>
                                        </p:attrNameLst>
                                      </p:cBhvr>
                                      <p:to>
                                        <p:strVal val="visible"/>
                                      </p:to>
                                    </p:set>
                                    <p:animEffect transition="in" filter="randombar(horizontal)">
                                      <p:cBhvr>
                                        <p:cTn id="44" dur="500"/>
                                        <p:tgtEl>
                                          <p:spTgt spid="5">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49" dur="500"/>
                                        <p:tgtEl>
                                          <p:spTgt spid="16">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16">
                                            <p:txEl>
                                              <p:pRg st="1" end="1"/>
                                            </p:txEl>
                                          </p:spTgt>
                                        </p:tgtEl>
                                        <p:attrNameLst>
                                          <p:attrName>style.visibility</p:attrName>
                                        </p:attrNameLst>
                                      </p:cBhvr>
                                      <p:to>
                                        <p:strVal val="visible"/>
                                      </p:to>
                                    </p:set>
                                    <p:animEffect transition="in" filter="randombar(horizontal)">
                                      <p:cBhvr>
                                        <p:cTn id="54" dur="500"/>
                                        <p:tgtEl>
                                          <p:spTgt spid="16">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16">
                                            <p:txEl>
                                              <p:pRg st="2" end="2"/>
                                            </p:txEl>
                                          </p:spTgt>
                                        </p:tgtEl>
                                        <p:attrNameLst>
                                          <p:attrName>style.visibility</p:attrName>
                                        </p:attrNameLst>
                                      </p:cBhvr>
                                      <p:to>
                                        <p:strVal val="visible"/>
                                      </p:to>
                                    </p:set>
                                    <p:animEffect transition="in" filter="randombar(horizontal)">
                                      <p:cBhvr>
                                        <p:cTn id="59" dur="500"/>
                                        <p:tgtEl>
                                          <p:spTgt spid="16">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nodeType="clickEffect">
                                  <p:stCondLst>
                                    <p:cond delay="0"/>
                                  </p:stCondLst>
                                  <p:childTnLst>
                                    <p:set>
                                      <p:cBhvr>
                                        <p:cTn id="63" dur="1" fill="hold">
                                          <p:stCondLst>
                                            <p:cond delay="0"/>
                                          </p:stCondLst>
                                        </p:cTn>
                                        <p:tgtEl>
                                          <p:spTgt spid="16">
                                            <p:txEl>
                                              <p:pRg st="3" end="3"/>
                                            </p:txEl>
                                          </p:spTgt>
                                        </p:tgtEl>
                                        <p:attrNameLst>
                                          <p:attrName>style.visibility</p:attrName>
                                        </p:attrNameLst>
                                      </p:cBhvr>
                                      <p:to>
                                        <p:strVal val="visible"/>
                                      </p:to>
                                    </p:set>
                                    <p:animEffect transition="in" filter="randombar(horizontal)">
                                      <p:cBhvr>
                                        <p:cTn id="64"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autoUpdateAnimBg="0" build="p"/>
    </p:bld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9747" name="Rectangle 2"/>
          <p:cNvSpPr>
            <a:spLocks noGrp="1" noChangeArrowheads="1"/>
          </p:cNvSpPr>
          <p:nvPr>
            <p:ph type="body" idx="4294967295"/>
          </p:nvPr>
        </p:nvSpPr>
        <p:spPr>
          <a:xfrm>
            <a:off x="326280" y="2972943"/>
            <a:ext cx="11257710" cy="1891924"/>
          </a:xfrm>
        </p:spPr>
        <p:txBody>
          <a:bodyPr>
            <a:normAutofit/>
          </a:bodyPr>
          <a:lstStyle/>
          <a:p>
            <a:pPr marL="0" indent="0">
              <a:buNone/>
            </a:pPr>
            <a:r>
              <a:rPr lang="zh-CN" altLang="en-US" dirty="0">
                <a:solidFill>
                  <a:srgbClr val="C00000"/>
                </a:solidFill>
              </a:rPr>
              <a:t>解  </a:t>
            </a:r>
            <a:r>
              <a:rPr lang="zh-CN" altLang="en-US" dirty="0"/>
              <a:t>设 </a:t>
            </a:r>
            <a:r>
              <a:rPr lang="en-US" altLang="zh-CN" dirty="0"/>
              <a:t>P</a:t>
            </a:r>
            <a:r>
              <a:rPr lang="zh-CN" altLang="en-US" dirty="0"/>
              <a:t>：红队第三；</a:t>
            </a:r>
            <a:r>
              <a:rPr lang="en-US" altLang="zh-CN" dirty="0"/>
              <a:t>Q</a:t>
            </a:r>
            <a:r>
              <a:rPr lang="zh-CN" altLang="en-US" dirty="0"/>
              <a:t>：黄队第二；</a:t>
            </a:r>
            <a:r>
              <a:rPr lang="en-US" altLang="zh-CN" dirty="0"/>
              <a:t>R</a:t>
            </a:r>
            <a:r>
              <a:rPr lang="zh-CN" altLang="en-US" dirty="0"/>
              <a:t>：蓝队第四；</a:t>
            </a:r>
            <a:r>
              <a:rPr lang="en-US" altLang="zh-CN" dirty="0"/>
              <a:t>S</a:t>
            </a:r>
            <a:r>
              <a:rPr lang="zh-CN" altLang="en-US" dirty="0"/>
              <a:t>：白队第一，</a:t>
            </a:r>
            <a:endParaRPr lang="en-US" altLang="zh-CN" dirty="0"/>
          </a:p>
          <a:p>
            <a:pPr marL="0" indent="0">
              <a:buNone/>
            </a:pPr>
            <a:r>
              <a:rPr lang="en-US" altLang="zh-CN" dirty="0"/>
              <a:t>      </a:t>
            </a:r>
            <a:r>
              <a:rPr lang="zh-CN" altLang="en-US" dirty="0"/>
              <a:t>则上述命题可符号化为：</a:t>
            </a:r>
            <a:r>
              <a:rPr lang="en-US" altLang="zh-CN" dirty="0"/>
              <a:t>P→(Q→R)</a:t>
            </a:r>
            <a:r>
              <a:rPr lang="zh-CN" altLang="en-US" dirty="0"/>
              <a:t>，</a:t>
            </a:r>
            <a:r>
              <a:rPr lang="en-US" altLang="zh-CN" dirty="0"/>
              <a:t>¬S∨P</a:t>
            </a:r>
            <a:r>
              <a:rPr lang="zh-CN" altLang="en-US" dirty="0"/>
              <a:t>，</a:t>
            </a:r>
            <a:r>
              <a:rPr lang="en-US" altLang="zh-CN" dirty="0"/>
              <a:t>Q </a:t>
            </a:r>
            <a:r>
              <a:rPr lang="en-US" altLang="en-US" noProof="1">
                <a:sym typeface="Symbol" panose="05050102010706020507" pitchFamily="18" charset="2"/>
              </a:rPr>
              <a:t> </a:t>
            </a:r>
            <a:r>
              <a:rPr lang="en-US" altLang="zh-CN" dirty="0"/>
              <a:t>S→R</a:t>
            </a:r>
            <a:r>
              <a:rPr lang="zh-CN" altLang="en-US" dirty="0"/>
              <a:t>。 </a:t>
            </a:r>
            <a:endParaRPr lang="en-US" altLang="zh-CN" dirty="0"/>
          </a:p>
          <a:p>
            <a:pPr marL="0" indent="0">
              <a:buNone/>
            </a:pPr>
            <a:r>
              <a:rPr lang="zh-CN" altLang="en-US" dirty="0">
                <a:solidFill>
                  <a:srgbClr val="C00000"/>
                </a:solidFill>
              </a:rPr>
              <a:t>推理如下： （</a:t>
            </a:r>
            <a:r>
              <a:rPr lang="en-US" altLang="zh-CN" dirty="0">
                <a:solidFill>
                  <a:srgbClr val="C00000"/>
                </a:solidFill>
              </a:rPr>
              <a:t> CP</a:t>
            </a:r>
            <a:r>
              <a:rPr lang="zh-CN" altLang="en-US" dirty="0">
                <a:solidFill>
                  <a:srgbClr val="C00000"/>
                </a:solidFill>
              </a:rPr>
              <a:t>规则推理）</a:t>
            </a:r>
            <a:endParaRPr lang="zh-CN" altLang="en-US" dirty="0">
              <a:solidFill>
                <a:srgbClr val="C00000"/>
              </a:solidFill>
            </a:endParaRPr>
          </a:p>
        </p:txBody>
      </p:sp>
      <p:sp>
        <p:nvSpPr>
          <p:cNvPr id="149508" name="Rectangle 3"/>
          <p:cNvSpPr>
            <a:spLocks noChangeArrowheads="1"/>
          </p:cNvSpPr>
          <p:nvPr/>
        </p:nvSpPr>
        <p:spPr bwMode="auto">
          <a:xfrm>
            <a:off x="298573" y="915798"/>
            <a:ext cx="11437773" cy="2178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40000"/>
              </a:lnSpc>
              <a:buNone/>
            </a:pPr>
            <a:r>
              <a:rPr lang="zh-CN" altLang="en-US" sz="2400" dirty="0">
                <a:solidFill>
                  <a:srgbClr val="C00000"/>
                </a:solidFill>
                <a:latin typeface="微软雅黑" panose="020B0503020204020204" pitchFamily="34" charset="-122"/>
                <a:ea typeface="微软雅黑" panose="020B0503020204020204" pitchFamily="34" charset="-122"/>
              </a:rPr>
              <a:t>例</a:t>
            </a:r>
            <a:r>
              <a:rPr lang="en-US" altLang="zh-CN" sz="2400" dirty="0">
                <a:solidFill>
                  <a:srgbClr val="C00000"/>
                </a:solidFill>
                <a:latin typeface="微软雅黑" panose="020B0503020204020204" pitchFamily="34" charset="-122"/>
                <a:ea typeface="微软雅黑" panose="020B0503020204020204" pitchFamily="34" charset="-122"/>
              </a:rPr>
              <a:t>2.45  </a:t>
            </a:r>
            <a:r>
              <a:rPr lang="zh-CN" altLang="en-US" sz="2400" dirty="0">
                <a:solidFill>
                  <a:prstClr val="black"/>
                </a:solidFill>
                <a:latin typeface="微软雅黑" panose="020B0503020204020204" pitchFamily="34" charset="-122"/>
                <a:ea typeface="微软雅黑" panose="020B0503020204020204" pitchFamily="34" charset="-122"/>
              </a:rPr>
              <a:t>符号化下面的命题，并用演绎法证明结论是否有效。 </a:t>
            </a:r>
            <a:endParaRPr lang="en-US" altLang="zh-CN" sz="2400" dirty="0">
              <a:solidFill>
                <a:prstClr val="black"/>
              </a:solidFill>
              <a:latin typeface="微软雅黑" panose="020B0503020204020204" pitchFamily="34" charset="-122"/>
              <a:ea typeface="微软雅黑" panose="020B0503020204020204" pitchFamily="34" charset="-122"/>
            </a:endParaRPr>
          </a:p>
          <a:p>
            <a:pPr defTabSz="1219200">
              <a:lnSpc>
                <a:spcPct val="140000"/>
              </a:lnSpc>
              <a:buNone/>
            </a:pPr>
            <a:r>
              <a:rPr lang="zh-CN" altLang="en-US" sz="2400" dirty="0">
                <a:solidFill>
                  <a:prstClr val="black"/>
                </a:solidFill>
                <a:latin typeface="微软雅黑" panose="020B0503020204020204" pitchFamily="34" charset="-122"/>
                <a:ea typeface="微软雅黑" panose="020B0503020204020204" pitchFamily="34" charset="-122"/>
              </a:rPr>
              <a:t>有红、黄、蓝、白四队参加足球联赛。如果红队第三，则当黄队第二时，蓝队第四；或者白队不是第一，或者红队第三；事实上，黄队第二。因此，如果白队第一，那么蓝队第四。</a:t>
            </a:r>
            <a:endParaRPr lang="zh-CN" altLang="zh-CN" sz="2400" dirty="0">
              <a:latin typeface="微软雅黑" panose="020B0503020204020204" pitchFamily="34" charset="-122"/>
              <a:ea typeface="微软雅黑" panose="020B0503020204020204" pitchFamily="34" charset="-122"/>
            </a:endParaRPr>
          </a:p>
        </p:txBody>
      </p:sp>
      <p:sp>
        <p:nvSpPr>
          <p:cNvPr id="11" name="Rectangle 2"/>
          <p:cNvSpPr txBox="1">
            <a:spLocks noChangeArrowheads="1"/>
          </p:cNvSpPr>
          <p:nvPr/>
        </p:nvSpPr>
        <p:spPr>
          <a:xfrm>
            <a:off x="915493" y="98632"/>
            <a:ext cx="8064034" cy="923872"/>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r>
              <a:rPr lang="zh-CN" altLang="en-US" dirty="0"/>
              <a:t>例</a:t>
            </a:r>
            <a:r>
              <a:rPr lang="en-US" altLang="zh-CN" dirty="0"/>
              <a:t>2.45</a:t>
            </a:r>
            <a:endParaRPr lang="zh-CN" altLang="en-US" sz="2000" dirty="0">
              <a:solidFill>
                <a:prstClr val="white"/>
              </a:solidFill>
            </a:endParaRPr>
          </a:p>
        </p:txBody>
      </p:sp>
      <mc:AlternateContent xmlns:mc="http://schemas.openxmlformats.org/markup-compatibility/2006">
        <mc:Choice xmlns:a14="http://schemas.microsoft.com/office/drawing/2010/main" Requires="a14">
          <p:sp>
            <p:nvSpPr>
              <p:cNvPr id="9" name="矩形 8"/>
              <p:cNvSpPr/>
              <p:nvPr/>
            </p:nvSpPr>
            <p:spPr>
              <a:xfrm>
                <a:off x="614362" y="4693137"/>
                <a:ext cx="5708359" cy="2242864"/>
              </a:xfrm>
              <a:prstGeom prst="rect">
                <a:avLst/>
              </a:prstGeom>
            </p:spPr>
            <p:txBody>
              <a:bodyPr wrap="square">
                <a:spAutoFit/>
              </a:bodyPr>
              <a:lstStyle/>
              <a:p>
                <a:pPr defTabSz="1219200">
                  <a:lnSpc>
                    <a:spcPct val="150000"/>
                  </a:lnSpc>
                </a:pPr>
                <a:r>
                  <a:rPr lang="zh-CN" altLang="zh-CN" sz="2400" b="1" dirty="0">
                    <a:solidFill>
                      <a:prstClr val="black"/>
                    </a:solidFill>
                    <a:latin typeface="微软雅黑" panose="020B0503020204020204" pitchFamily="34" charset="-122"/>
                    <a:ea typeface="微软雅黑" panose="020B0503020204020204" pitchFamily="34" charset="-122"/>
                  </a:rPr>
                  <a:t>① </a:t>
                </a:r>
                <a14:m>
                  <m:oMath xmlns:m="http://schemas.openxmlformats.org/officeDocument/2006/math">
                    <m:r>
                      <a:rPr lang="en-US" altLang="zh-CN" sz="2400" b="1">
                        <a:solidFill>
                          <a:prstClr val="black"/>
                        </a:solidFill>
                        <a:latin typeface="Cambria Math" panose="02040503050406030204" pitchFamily="18" charset="0"/>
                      </a:rPr>
                      <m:t>¬</m:t>
                    </m:r>
                  </m:oMath>
                </a14:m>
                <a:r>
                  <a:rPr lang="en-US" altLang="zh-CN" sz="2400" b="1" dirty="0">
                    <a:solidFill>
                      <a:prstClr val="black"/>
                    </a:solidFill>
                    <a:latin typeface="微软雅黑" panose="020B0503020204020204" pitchFamily="34" charset="-122"/>
                    <a:ea typeface="微软雅黑" panose="020B0503020204020204" pitchFamily="34" charset="-122"/>
                  </a:rPr>
                  <a:t>S</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P          		P</a:t>
                </a:r>
                <a:endParaRPr lang="zh-CN"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zh-CN" altLang="zh-CN" sz="2400" b="1" dirty="0">
                    <a:solidFill>
                      <a:prstClr val="black"/>
                    </a:solidFill>
                    <a:latin typeface="微软雅黑" panose="020B0503020204020204" pitchFamily="34" charset="-122"/>
                    <a:ea typeface="微软雅黑" panose="020B0503020204020204" pitchFamily="34" charset="-122"/>
                  </a:rPr>
                  <a:t>②</a:t>
                </a:r>
                <a:r>
                  <a:rPr lang="en-US" altLang="zh-CN" sz="2400" b="1" dirty="0">
                    <a:solidFill>
                      <a:prstClr val="black"/>
                    </a:solidFill>
                    <a:latin typeface="微软雅黑" panose="020B0503020204020204" pitchFamily="34" charset="-122"/>
                    <a:ea typeface="微软雅黑" panose="020B0503020204020204" pitchFamily="34" charset="-122"/>
                  </a:rPr>
                  <a:t> S                 		P (</a:t>
                </a:r>
                <a:r>
                  <a:rPr lang="zh-CN" altLang="zh-CN" sz="2400" b="1" dirty="0">
                    <a:solidFill>
                      <a:prstClr val="black"/>
                    </a:solidFill>
                    <a:latin typeface="微软雅黑" panose="020B0503020204020204" pitchFamily="34" charset="-122"/>
                    <a:ea typeface="微软雅黑" panose="020B0503020204020204" pitchFamily="34" charset="-122"/>
                  </a:rPr>
                  <a:t>附加前提</a:t>
                </a:r>
                <a:r>
                  <a:rPr lang="en-US" altLang="zh-CN" sz="2400" b="1" dirty="0">
                    <a:solidFill>
                      <a:prstClr val="black"/>
                    </a:solidFill>
                    <a:latin typeface="微软雅黑" panose="020B0503020204020204" pitchFamily="34" charset="-122"/>
                    <a:ea typeface="微软雅黑" panose="020B0503020204020204" pitchFamily="34" charset="-122"/>
                  </a:rPr>
                  <a:t>)</a:t>
                </a:r>
                <a:endParaRPr lang="zh-CN"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zh-CN" altLang="zh-CN" sz="2400" b="1" dirty="0">
                    <a:solidFill>
                      <a:prstClr val="black"/>
                    </a:solidFill>
                    <a:latin typeface="微软雅黑" panose="020B0503020204020204" pitchFamily="34" charset="-122"/>
                    <a:ea typeface="微软雅黑" panose="020B0503020204020204" pitchFamily="34" charset="-122"/>
                  </a:rPr>
                  <a:t>③</a:t>
                </a:r>
                <a:r>
                  <a:rPr lang="en-US" altLang="zh-CN" sz="2400" b="1" dirty="0">
                    <a:solidFill>
                      <a:prstClr val="black"/>
                    </a:solidFill>
                    <a:latin typeface="微软雅黑" panose="020B0503020204020204" pitchFamily="34" charset="-122"/>
                    <a:ea typeface="微软雅黑" panose="020B0503020204020204" pitchFamily="34" charset="-122"/>
                  </a:rPr>
                  <a:t> P                 		T</a:t>
                </a:r>
                <a:r>
                  <a:rPr lang="zh-CN" altLang="zh-CN" sz="2400" b="1" dirty="0">
                    <a:solidFill>
                      <a:prstClr val="black"/>
                    </a:solidFill>
                    <a:latin typeface="微软雅黑" panose="020B0503020204020204" pitchFamily="34" charset="-122"/>
                    <a:ea typeface="微软雅黑" panose="020B0503020204020204" pitchFamily="34" charset="-122"/>
                  </a:rPr>
                  <a:t>，①，②，</a:t>
                </a:r>
                <a:r>
                  <a:rPr lang="en-US" altLang="zh-CN" sz="2400" b="1" dirty="0">
                    <a:solidFill>
                      <a:prstClr val="black"/>
                    </a:solidFill>
                    <a:latin typeface="微软雅黑" panose="020B0503020204020204" pitchFamily="34" charset="-122"/>
                    <a:ea typeface="微软雅黑" panose="020B0503020204020204" pitchFamily="34" charset="-122"/>
                  </a:rPr>
                  <a:t>I</a:t>
                </a:r>
                <a:endParaRPr lang="zh-CN"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zh-CN" altLang="zh-CN" sz="2400" b="1" dirty="0">
                    <a:solidFill>
                      <a:prstClr val="black"/>
                    </a:solidFill>
                    <a:latin typeface="微软雅黑" panose="020B0503020204020204" pitchFamily="34" charset="-122"/>
                    <a:ea typeface="微软雅黑" panose="020B0503020204020204" pitchFamily="34" charset="-122"/>
                  </a:rPr>
                  <a:t>④</a:t>
                </a:r>
                <a:r>
                  <a:rPr lang="en-US" altLang="zh-CN" sz="2400" b="1" dirty="0">
                    <a:solidFill>
                      <a:prstClr val="black"/>
                    </a:solidFill>
                    <a:latin typeface="微软雅黑" panose="020B0503020204020204" pitchFamily="34" charset="-122"/>
                    <a:ea typeface="微软雅黑" panose="020B0503020204020204" pitchFamily="34" charset="-122"/>
                  </a:rPr>
                  <a:t> P→(Q→R)       	P</a:t>
                </a:r>
                <a:endParaRPr lang="zh-CN" altLang="zh-CN" sz="2400" b="1" dirty="0">
                  <a:solidFill>
                    <a:prstClr val="black"/>
                  </a:solidFill>
                  <a:latin typeface="微软雅黑" panose="020B0503020204020204" pitchFamily="34" charset="-122"/>
                  <a:ea typeface="微软雅黑" panose="020B0503020204020204" pitchFamily="34" charset="-122"/>
                </a:endParaRPr>
              </a:p>
            </p:txBody>
          </p:sp>
        </mc:Choice>
        <mc:Fallback>
          <p:sp>
            <p:nvSpPr>
              <p:cNvPr id="9" name="矩形 8"/>
              <p:cNvSpPr>
                <a:spLocks noRot="1" noChangeAspect="1" noMove="1" noResize="1" noEditPoints="1" noAdjustHandles="1" noChangeArrowheads="1" noChangeShapeType="1" noTextEdit="1"/>
              </p:cNvSpPr>
              <p:nvPr/>
            </p:nvSpPr>
            <p:spPr>
              <a:xfrm>
                <a:off x="614362" y="4693137"/>
                <a:ext cx="5708359" cy="2242864"/>
              </a:xfrm>
              <a:prstGeom prst="rect">
                <a:avLst/>
              </a:prstGeom>
              <a:blipFill rotWithShape="1">
                <a:blip r:embed="rId1"/>
                <a:stretch>
                  <a:fillRect l="-6" t="-22" b="24"/>
                </a:stretch>
              </a:blipFill>
            </p:spPr>
            <p:txBody>
              <a:bodyPr/>
              <a:lstStyle/>
              <a:p>
                <a:r>
                  <a:rPr lang="zh-CN" altLang="en-US">
                    <a:noFill/>
                  </a:rPr>
                  <a:t> </a:t>
                </a:r>
              </a:p>
            </p:txBody>
          </p:sp>
        </mc:Fallback>
      </mc:AlternateContent>
      <p:sp>
        <p:nvSpPr>
          <p:cNvPr id="10" name="矩形 9"/>
          <p:cNvSpPr/>
          <p:nvPr/>
        </p:nvSpPr>
        <p:spPr>
          <a:xfrm>
            <a:off x="6322720" y="4466654"/>
            <a:ext cx="5657916" cy="2242864"/>
          </a:xfrm>
          <a:prstGeom prst="rect">
            <a:avLst/>
          </a:prstGeom>
        </p:spPr>
        <p:txBody>
          <a:bodyPr wrap="square">
            <a:spAutoFit/>
          </a:bodyPr>
          <a:lstStyle/>
          <a:p>
            <a:pPr defTabSz="1219200">
              <a:lnSpc>
                <a:spcPct val="150000"/>
              </a:lnSpc>
            </a:pPr>
            <a:r>
              <a:rPr lang="zh-CN" altLang="zh-CN" sz="2400" b="1" dirty="0">
                <a:solidFill>
                  <a:prstClr val="black"/>
                </a:solidFill>
                <a:latin typeface="微软雅黑" panose="020B0503020204020204" pitchFamily="34" charset="-122"/>
                <a:ea typeface="微软雅黑" panose="020B0503020204020204" pitchFamily="34" charset="-122"/>
              </a:rPr>
              <a:t>⑤ </a:t>
            </a:r>
            <a:r>
              <a:rPr lang="en-US" altLang="zh-CN" sz="2400" b="1" dirty="0">
                <a:solidFill>
                  <a:prstClr val="black"/>
                </a:solidFill>
                <a:latin typeface="微软雅黑" panose="020B0503020204020204" pitchFamily="34" charset="-122"/>
                <a:ea typeface="微软雅黑" panose="020B0503020204020204" pitchFamily="34" charset="-122"/>
              </a:rPr>
              <a:t>Q→R               	T</a:t>
            </a:r>
            <a:r>
              <a:rPr lang="zh-CN" altLang="zh-CN" sz="2400" b="1" dirty="0">
                <a:solidFill>
                  <a:prstClr val="black"/>
                </a:solidFill>
                <a:latin typeface="微软雅黑" panose="020B0503020204020204" pitchFamily="34" charset="-122"/>
                <a:ea typeface="微软雅黑" panose="020B0503020204020204" pitchFamily="34" charset="-122"/>
              </a:rPr>
              <a:t>，③，④，</a:t>
            </a:r>
            <a:r>
              <a:rPr lang="en-US" altLang="zh-CN" sz="2400" b="1" dirty="0">
                <a:solidFill>
                  <a:prstClr val="black"/>
                </a:solidFill>
                <a:latin typeface="微软雅黑" panose="020B0503020204020204" pitchFamily="34" charset="-122"/>
                <a:ea typeface="微软雅黑" panose="020B0503020204020204" pitchFamily="34" charset="-122"/>
              </a:rPr>
              <a:t>I</a:t>
            </a:r>
            <a:endParaRPr lang="zh-CN"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zh-CN" altLang="zh-CN" sz="2400" b="1" dirty="0">
                <a:solidFill>
                  <a:prstClr val="black"/>
                </a:solidFill>
                <a:latin typeface="微软雅黑" panose="020B0503020204020204" pitchFamily="34" charset="-122"/>
                <a:ea typeface="微软雅黑" panose="020B0503020204020204" pitchFamily="34" charset="-122"/>
              </a:rPr>
              <a:t>⑥ </a:t>
            </a:r>
            <a:r>
              <a:rPr lang="en-US" altLang="zh-CN" sz="2400" b="1" dirty="0">
                <a:solidFill>
                  <a:prstClr val="black"/>
                </a:solidFill>
                <a:latin typeface="微软雅黑" panose="020B0503020204020204" pitchFamily="34" charset="-122"/>
                <a:ea typeface="微软雅黑" panose="020B0503020204020204" pitchFamily="34" charset="-122"/>
              </a:rPr>
              <a:t>Q                   		P</a:t>
            </a:r>
            <a:endParaRPr lang="zh-CN"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zh-CN" altLang="zh-CN" sz="2400" b="1" dirty="0">
                <a:solidFill>
                  <a:prstClr val="black"/>
                </a:solidFill>
                <a:latin typeface="微软雅黑" panose="020B0503020204020204" pitchFamily="34" charset="-122"/>
                <a:ea typeface="微软雅黑" panose="020B0503020204020204" pitchFamily="34" charset="-122"/>
              </a:rPr>
              <a:t>⑦ </a:t>
            </a:r>
            <a:r>
              <a:rPr lang="en-US" altLang="zh-CN" sz="2400" b="1" dirty="0">
                <a:solidFill>
                  <a:prstClr val="black"/>
                </a:solidFill>
                <a:latin typeface="微软雅黑" panose="020B0503020204020204" pitchFamily="34" charset="-122"/>
                <a:ea typeface="微软雅黑" panose="020B0503020204020204" pitchFamily="34" charset="-122"/>
              </a:rPr>
              <a:t>R                  		T</a:t>
            </a:r>
            <a:r>
              <a:rPr lang="zh-CN" altLang="zh-CN" sz="2400" b="1" dirty="0">
                <a:solidFill>
                  <a:prstClr val="black"/>
                </a:solidFill>
                <a:latin typeface="微软雅黑" panose="020B0503020204020204" pitchFamily="34" charset="-122"/>
                <a:ea typeface="微软雅黑" panose="020B0503020204020204" pitchFamily="34" charset="-122"/>
              </a:rPr>
              <a:t>，⑤，⑥，</a:t>
            </a:r>
            <a:r>
              <a:rPr lang="en-US" altLang="zh-CN" sz="2400" b="1" dirty="0">
                <a:solidFill>
                  <a:prstClr val="black"/>
                </a:solidFill>
                <a:latin typeface="微软雅黑" panose="020B0503020204020204" pitchFamily="34" charset="-122"/>
                <a:ea typeface="微软雅黑" panose="020B0503020204020204" pitchFamily="34" charset="-122"/>
              </a:rPr>
              <a:t>I</a:t>
            </a:r>
            <a:endParaRPr lang="zh-CN"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zh-CN" altLang="zh-CN" sz="2400" b="1" dirty="0">
                <a:solidFill>
                  <a:prstClr val="black"/>
                </a:solidFill>
                <a:latin typeface="微软雅黑" panose="020B0503020204020204" pitchFamily="34" charset="-122"/>
                <a:ea typeface="微软雅黑" panose="020B0503020204020204" pitchFamily="34" charset="-122"/>
              </a:rPr>
              <a:t>⑧ </a:t>
            </a:r>
            <a:r>
              <a:rPr lang="en-US" altLang="zh-CN" sz="2400" b="1" dirty="0">
                <a:solidFill>
                  <a:prstClr val="black"/>
                </a:solidFill>
                <a:latin typeface="微软雅黑" panose="020B0503020204020204" pitchFamily="34" charset="-122"/>
                <a:ea typeface="微软雅黑" panose="020B0503020204020204" pitchFamily="34" charset="-122"/>
              </a:rPr>
              <a:t>S→R               	CP</a:t>
            </a:r>
            <a:r>
              <a:rPr lang="zh-CN" altLang="zh-CN" sz="2400" b="1" dirty="0">
                <a:solidFill>
                  <a:prstClr val="black"/>
                </a:solidFill>
                <a:latin typeface="微软雅黑" panose="020B0503020204020204" pitchFamily="34" charset="-122"/>
                <a:ea typeface="微软雅黑" panose="020B0503020204020204" pitchFamily="34" charset="-122"/>
              </a:rPr>
              <a:t>，②，⑦</a:t>
            </a:r>
            <a:endParaRPr lang="zh-CN" altLang="zh-CN" sz="2400" b="1" dirty="0">
              <a:solidFill>
                <a:prstClr val="black"/>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159747">
                                            <p:txEl>
                                              <p:pRg st="0" end="0"/>
                                            </p:txEl>
                                          </p:spTgt>
                                        </p:tgtEl>
                                        <p:attrNameLst>
                                          <p:attrName>style.visibility</p:attrName>
                                        </p:attrNameLst>
                                      </p:cBhvr>
                                      <p:to>
                                        <p:strVal val="visible"/>
                                      </p:to>
                                    </p:set>
                                    <p:anim calcmode="lin" valueType="num">
                                      <p:cBhvr additive="base">
                                        <p:cTn id="7" dur="500" fill="hold"/>
                                        <p:tgtEl>
                                          <p:spTgt spid="1597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97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159747">
                                            <p:txEl>
                                              <p:pRg st="1" end="1"/>
                                            </p:txEl>
                                          </p:spTgt>
                                        </p:tgtEl>
                                        <p:attrNameLst>
                                          <p:attrName>style.visibility</p:attrName>
                                        </p:attrNameLst>
                                      </p:cBhvr>
                                      <p:to>
                                        <p:strVal val="visible"/>
                                      </p:to>
                                    </p:set>
                                    <p:anim calcmode="lin" valueType="num">
                                      <p:cBhvr additive="base">
                                        <p:cTn id="13" dur="500" fill="hold"/>
                                        <p:tgtEl>
                                          <p:spTgt spid="15974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597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159747">
                                            <p:txEl>
                                              <p:pRg st="2" end="2"/>
                                            </p:txEl>
                                          </p:spTgt>
                                        </p:tgtEl>
                                        <p:attrNameLst>
                                          <p:attrName>style.visibility</p:attrName>
                                        </p:attrNameLst>
                                      </p:cBhvr>
                                      <p:to>
                                        <p:strVal val="visible"/>
                                      </p:to>
                                    </p:set>
                                    <p:anim calcmode="lin" valueType="num">
                                      <p:cBhvr additive="base">
                                        <p:cTn id="19" dur="500" fill="hold"/>
                                        <p:tgtEl>
                                          <p:spTgt spid="15974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597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randombar(horizontal)">
                                      <p:cBhvr>
                                        <p:cTn id="25" dur="500"/>
                                        <p:tgtEl>
                                          <p:spTgt spid="9">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9">
                                            <p:txEl>
                                              <p:pRg st="1" end="1"/>
                                            </p:txEl>
                                          </p:spTgt>
                                        </p:tgtEl>
                                        <p:attrNameLst>
                                          <p:attrName>style.visibility</p:attrName>
                                        </p:attrNameLst>
                                      </p:cBhvr>
                                      <p:to>
                                        <p:strVal val="visible"/>
                                      </p:to>
                                    </p:set>
                                    <p:animEffect transition="in" filter="randombar(horizontal)">
                                      <p:cBhvr>
                                        <p:cTn id="30" dur="500"/>
                                        <p:tgtEl>
                                          <p:spTgt spid="9">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animEffect transition="in" filter="randombar(horizontal)">
                                      <p:cBhvr>
                                        <p:cTn id="35" dur="500"/>
                                        <p:tgtEl>
                                          <p:spTgt spid="9">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9">
                                            <p:txEl>
                                              <p:pRg st="3" end="3"/>
                                            </p:txEl>
                                          </p:spTgt>
                                        </p:tgtEl>
                                        <p:attrNameLst>
                                          <p:attrName>style.visibility</p:attrName>
                                        </p:attrNameLst>
                                      </p:cBhvr>
                                      <p:to>
                                        <p:strVal val="visible"/>
                                      </p:to>
                                    </p:set>
                                    <p:animEffect transition="in" filter="randombar(horizontal)">
                                      <p:cBhvr>
                                        <p:cTn id="40" dur="500"/>
                                        <p:tgtEl>
                                          <p:spTgt spid="9">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45" dur="500"/>
                                        <p:tgtEl>
                                          <p:spTgt spid="1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50" dur="500"/>
                                        <p:tgtEl>
                                          <p:spTgt spid="1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10">
                                            <p:txEl>
                                              <p:pRg st="2" end="2"/>
                                            </p:txEl>
                                          </p:spTgt>
                                        </p:tgtEl>
                                        <p:attrNameLst>
                                          <p:attrName>style.visibility</p:attrName>
                                        </p:attrNameLst>
                                      </p:cBhvr>
                                      <p:to>
                                        <p:strVal val="visible"/>
                                      </p:to>
                                    </p:set>
                                    <p:animEffect transition="in" filter="randombar(horizontal)">
                                      <p:cBhvr>
                                        <p:cTn id="55" dur="500"/>
                                        <p:tgtEl>
                                          <p:spTgt spid="1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10">
                                            <p:txEl>
                                              <p:pRg st="3" end="3"/>
                                            </p:txEl>
                                          </p:spTgt>
                                        </p:tgtEl>
                                        <p:attrNameLst>
                                          <p:attrName>style.visibility</p:attrName>
                                        </p:attrNameLst>
                                      </p:cBhvr>
                                      <p:to>
                                        <p:strVal val="visible"/>
                                      </p:to>
                                    </p:set>
                                    <p:animEffect transition="in" filter="randombar(horizontal)">
                                      <p:cBhvr>
                                        <p:cTn id="60"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autoUpdateAnimBg="0" uiExpand="1" build="p"/>
    </p:bldLst>
  </p:timing>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Rectangle 2"/>
          <p:cNvSpPr txBox="1">
            <a:spLocks noChangeArrowheads="1"/>
          </p:cNvSpPr>
          <p:nvPr/>
        </p:nvSpPr>
        <p:spPr>
          <a:xfrm>
            <a:off x="915493" y="98632"/>
            <a:ext cx="8064034" cy="923872"/>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r>
              <a:rPr lang="zh-CN" altLang="en-US" dirty="0"/>
              <a:t>例</a:t>
            </a:r>
            <a:r>
              <a:rPr lang="en-US" altLang="zh-CN" dirty="0"/>
              <a:t>2.45 </a:t>
            </a:r>
            <a:r>
              <a:rPr lang="zh-CN" altLang="en-US" dirty="0"/>
              <a:t>（续）</a:t>
            </a:r>
            <a:endParaRPr lang="zh-CN" altLang="en-US" sz="2000" dirty="0">
              <a:solidFill>
                <a:prstClr val="white"/>
              </a:solidFill>
            </a:endParaRPr>
          </a:p>
        </p:txBody>
      </p:sp>
      <p:sp>
        <p:nvSpPr>
          <p:cNvPr id="5" name="矩形 4"/>
          <p:cNvSpPr/>
          <p:nvPr/>
        </p:nvSpPr>
        <p:spPr>
          <a:xfrm>
            <a:off x="1142068" y="1759108"/>
            <a:ext cx="6026430" cy="2242864"/>
          </a:xfrm>
          <a:prstGeom prst="rect">
            <a:avLst/>
          </a:prstGeom>
        </p:spPr>
        <p:txBody>
          <a:bodyPr wrap="square">
            <a:spAutoFit/>
          </a:bodyPr>
          <a:lstStyle/>
          <a:p>
            <a:pPr defTabSz="1219200">
              <a:lnSpc>
                <a:spcPct val="150000"/>
              </a:lnSpc>
            </a:pPr>
            <a:r>
              <a:rPr lang="en-US" altLang="zh-CN" sz="2400" b="1" dirty="0">
                <a:solidFill>
                  <a:prstClr val="black"/>
                </a:solidFill>
                <a:latin typeface="微软雅黑" panose="020B0503020204020204" pitchFamily="34" charset="-122"/>
                <a:ea typeface="微软雅黑" panose="020B0503020204020204" pitchFamily="34" charset="-122"/>
              </a:rPr>
              <a:t>① ¬S∨P            	    P</a:t>
            </a:r>
            <a:endParaRPr lang="en-US"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en-US" altLang="zh-CN" sz="2400" b="1" dirty="0">
                <a:solidFill>
                  <a:prstClr val="black"/>
                </a:solidFill>
                <a:latin typeface="微软雅黑" panose="020B0503020204020204" pitchFamily="34" charset="-122"/>
                <a:ea typeface="微软雅黑" panose="020B0503020204020204" pitchFamily="34" charset="-122"/>
              </a:rPr>
              <a:t>② S→P     	    T</a:t>
            </a:r>
            <a:r>
              <a:rPr lang="zh-CN" altLang="en-US" sz="2400" b="1" dirty="0">
                <a:solidFill>
                  <a:prstClr val="black"/>
                </a:solidFill>
                <a:latin typeface="微软雅黑" panose="020B0503020204020204" pitchFamily="34" charset="-122"/>
                <a:ea typeface="微软雅黑" panose="020B0503020204020204" pitchFamily="34" charset="-122"/>
              </a:rPr>
              <a:t>，①，</a:t>
            </a:r>
            <a:r>
              <a:rPr lang="en-US" altLang="zh-CN" sz="2400" b="1" dirty="0">
                <a:solidFill>
                  <a:prstClr val="black"/>
                </a:solidFill>
                <a:latin typeface="微软雅黑" panose="020B0503020204020204" pitchFamily="34" charset="-122"/>
                <a:ea typeface="微软雅黑" panose="020B0503020204020204" pitchFamily="34" charset="-122"/>
              </a:rPr>
              <a:t>E</a:t>
            </a:r>
            <a:endParaRPr lang="en-US"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en-US" altLang="zh-CN" sz="2400" b="1" dirty="0">
                <a:solidFill>
                  <a:prstClr val="black"/>
                </a:solidFill>
                <a:latin typeface="微软雅黑" panose="020B0503020204020204" pitchFamily="34" charset="-122"/>
                <a:ea typeface="微软雅黑" panose="020B0503020204020204" pitchFamily="34" charset="-122"/>
              </a:rPr>
              <a:t>③ P→(Q→R)          P</a:t>
            </a:r>
            <a:endParaRPr lang="en-US"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en-US" altLang="zh-CN" sz="2400" b="1" dirty="0">
                <a:solidFill>
                  <a:prstClr val="black"/>
                </a:solidFill>
                <a:latin typeface="微软雅黑" panose="020B0503020204020204" pitchFamily="34" charset="-122"/>
                <a:ea typeface="微软雅黑" panose="020B0503020204020204" pitchFamily="34" charset="-122"/>
              </a:rPr>
              <a:t>④ S→(Q→R)         T</a:t>
            </a:r>
            <a:r>
              <a:rPr lang="zh-CN" altLang="en-US" sz="2400" b="1" dirty="0">
                <a:solidFill>
                  <a:prstClr val="black"/>
                </a:solidFill>
                <a:latin typeface="微软雅黑" panose="020B0503020204020204" pitchFamily="34" charset="-122"/>
                <a:ea typeface="微软雅黑" panose="020B0503020204020204" pitchFamily="34" charset="-122"/>
              </a:rPr>
              <a:t>，②，③，</a:t>
            </a:r>
            <a:r>
              <a:rPr lang="en-US" altLang="zh-CN" sz="2400" b="1" dirty="0">
                <a:solidFill>
                  <a:prstClr val="black"/>
                </a:solidFill>
                <a:latin typeface="微软雅黑" panose="020B0503020204020204" pitchFamily="34" charset="-122"/>
                <a:ea typeface="微软雅黑" panose="020B0503020204020204" pitchFamily="34" charset="-122"/>
              </a:rPr>
              <a:t>I</a:t>
            </a:r>
            <a:endParaRPr lang="en-US" altLang="zh-CN" sz="2400" b="1" dirty="0">
              <a:solidFill>
                <a:prstClr val="black"/>
              </a:solidFill>
              <a:latin typeface="微软雅黑" panose="020B0503020204020204" pitchFamily="34" charset="-122"/>
              <a:ea typeface="微软雅黑" panose="020B0503020204020204" pitchFamily="34" charset="-122"/>
            </a:endParaRPr>
          </a:p>
        </p:txBody>
      </p:sp>
      <p:sp>
        <p:nvSpPr>
          <p:cNvPr id="16" name="矩形 15"/>
          <p:cNvSpPr/>
          <p:nvPr/>
        </p:nvSpPr>
        <p:spPr>
          <a:xfrm>
            <a:off x="1128417" y="3964717"/>
            <a:ext cx="4957106" cy="2796239"/>
          </a:xfrm>
          <a:prstGeom prst="rect">
            <a:avLst/>
          </a:prstGeom>
        </p:spPr>
        <p:txBody>
          <a:bodyPr wrap="square">
            <a:spAutoFit/>
          </a:bodyPr>
          <a:lstStyle/>
          <a:p>
            <a:pPr defTabSz="1219200">
              <a:lnSpc>
                <a:spcPct val="150000"/>
              </a:lnSpc>
            </a:pPr>
            <a:r>
              <a:rPr lang="en-US" altLang="zh-CN" sz="2400" b="1" dirty="0">
                <a:solidFill>
                  <a:prstClr val="black"/>
                </a:solidFill>
                <a:latin typeface="微软雅黑" panose="020B0503020204020204" pitchFamily="34" charset="-122"/>
                <a:ea typeface="微软雅黑" panose="020B0503020204020204" pitchFamily="34" charset="-122"/>
              </a:rPr>
              <a:t>⑤ ¬S∨¬Q∨R         T</a:t>
            </a:r>
            <a:r>
              <a:rPr lang="zh-CN" altLang="en-US" sz="2400" b="1" dirty="0">
                <a:solidFill>
                  <a:prstClr val="black"/>
                </a:solidFill>
                <a:latin typeface="微软雅黑" panose="020B0503020204020204" pitchFamily="34" charset="-122"/>
                <a:ea typeface="微软雅黑" panose="020B0503020204020204" pitchFamily="34" charset="-122"/>
              </a:rPr>
              <a:t>，④，</a:t>
            </a:r>
            <a:r>
              <a:rPr lang="en-US" altLang="zh-CN" sz="2400" b="1" dirty="0">
                <a:solidFill>
                  <a:prstClr val="black"/>
                </a:solidFill>
                <a:latin typeface="微软雅黑" panose="020B0503020204020204" pitchFamily="34" charset="-122"/>
                <a:ea typeface="微软雅黑" panose="020B0503020204020204" pitchFamily="34" charset="-122"/>
              </a:rPr>
              <a:t>E</a:t>
            </a:r>
            <a:endParaRPr lang="en-US"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en-US" altLang="zh-CN" sz="2400" b="1" dirty="0">
                <a:solidFill>
                  <a:prstClr val="black"/>
                </a:solidFill>
                <a:latin typeface="微软雅黑" panose="020B0503020204020204" pitchFamily="34" charset="-122"/>
                <a:ea typeface="微软雅黑" panose="020B0503020204020204" pitchFamily="34" charset="-122"/>
              </a:rPr>
              <a:t>⑥ ¬Q∨¬S∨R         T</a:t>
            </a:r>
            <a:r>
              <a:rPr lang="zh-CN" altLang="en-US" sz="2400" b="1" dirty="0">
                <a:solidFill>
                  <a:prstClr val="black"/>
                </a:solidFill>
                <a:latin typeface="微软雅黑" panose="020B0503020204020204" pitchFamily="34" charset="-122"/>
                <a:ea typeface="微软雅黑" panose="020B0503020204020204" pitchFamily="34" charset="-122"/>
              </a:rPr>
              <a:t>，⑤，</a:t>
            </a:r>
            <a:r>
              <a:rPr lang="en-US" altLang="zh-CN" sz="2400" b="1" dirty="0">
                <a:solidFill>
                  <a:prstClr val="black"/>
                </a:solidFill>
                <a:latin typeface="微软雅黑" panose="020B0503020204020204" pitchFamily="34" charset="-122"/>
                <a:ea typeface="微软雅黑" panose="020B0503020204020204" pitchFamily="34" charset="-122"/>
              </a:rPr>
              <a:t>E</a:t>
            </a:r>
            <a:endParaRPr lang="en-US"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en-US" altLang="zh-CN" sz="2400" b="1" dirty="0">
                <a:solidFill>
                  <a:prstClr val="black"/>
                </a:solidFill>
                <a:latin typeface="微软雅黑" panose="020B0503020204020204" pitchFamily="34" charset="-122"/>
                <a:ea typeface="微软雅黑" panose="020B0503020204020204" pitchFamily="34" charset="-122"/>
              </a:rPr>
              <a:t>⑦ Q→(S→R)          T</a:t>
            </a:r>
            <a:r>
              <a:rPr lang="zh-CN" altLang="en-US" sz="2400" b="1" dirty="0">
                <a:solidFill>
                  <a:prstClr val="black"/>
                </a:solidFill>
                <a:latin typeface="微软雅黑" panose="020B0503020204020204" pitchFamily="34" charset="-122"/>
                <a:ea typeface="微软雅黑" panose="020B0503020204020204" pitchFamily="34" charset="-122"/>
              </a:rPr>
              <a:t>，⑥，</a:t>
            </a:r>
            <a:r>
              <a:rPr lang="en-US" altLang="zh-CN" sz="2400" b="1" dirty="0">
                <a:solidFill>
                  <a:prstClr val="black"/>
                </a:solidFill>
                <a:latin typeface="微软雅黑" panose="020B0503020204020204" pitchFamily="34" charset="-122"/>
                <a:ea typeface="微软雅黑" panose="020B0503020204020204" pitchFamily="34" charset="-122"/>
              </a:rPr>
              <a:t>E</a:t>
            </a:r>
            <a:endParaRPr lang="en-US"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en-US" altLang="zh-CN" sz="2400" b="1" dirty="0">
                <a:solidFill>
                  <a:prstClr val="black"/>
                </a:solidFill>
                <a:latin typeface="微软雅黑" panose="020B0503020204020204" pitchFamily="34" charset="-122"/>
                <a:ea typeface="微软雅黑" panose="020B0503020204020204" pitchFamily="34" charset="-122"/>
              </a:rPr>
              <a:t>⑧ Q                   	    P</a:t>
            </a:r>
            <a:endParaRPr lang="en-US"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en-US" altLang="zh-CN" sz="2400" b="1" dirty="0">
                <a:solidFill>
                  <a:prstClr val="black"/>
                </a:solidFill>
                <a:latin typeface="微软雅黑" panose="020B0503020204020204" pitchFamily="34" charset="-122"/>
                <a:ea typeface="微软雅黑" panose="020B0503020204020204" pitchFamily="34" charset="-122"/>
              </a:rPr>
              <a:t>⑨ S→R                   T</a:t>
            </a:r>
            <a:r>
              <a:rPr lang="zh-CN" altLang="en-US" sz="2400" b="1" dirty="0">
                <a:solidFill>
                  <a:prstClr val="black"/>
                </a:solidFill>
                <a:latin typeface="微软雅黑" panose="020B0503020204020204" pitchFamily="34" charset="-122"/>
                <a:ea typeface="微软雅黑" panose="020B0503020204020204" pitchFamily="34" charset="-122"/>
              </a:rPr>
              <a:t>，⑦，⑧，</a:t>
            </a:r>
            <a:r>
              <a:rPr lang="en-US" altLang="zh-CN" sz="2400" b="1" dirty="0">
                <a:solidFill>
                  <a:prstClr val="black"/>
                </a:solidFill>
                <a:latin typeface="微软雅黑" panose="020B0503020204020204" pitchFamily="34" charset="-122"/>
                <a:ea typeface="微软雅黑" panose="020B0503020204020204" pitchFamily="34" charset="-122"/>
              </a:rPr>
              <a:t>I</a:t>
            </a:r>
            <a:endParaRPr lang="en-US" altLang="zh-CN" sz="2400" b="1" dirty="0">
              <a:solidFill>
                <a:prstClr val="black"/>
              </a:solidFill>
              <a:latin typeface="微软雅黑" panose="020B0503020204020204" pitchFamily="34" charset="-122"/>
              <a:ea typeface="微软雅黑" panose="020B0503020204020204" pitchFamily="34" charset="-122"/>
            </a:endParaRPr>
          </a:p>
        </p:txBody>
      </p:sp>
      <p:sp>
        <p:nvSpPr>
          <p:cNvPr id="4" name="矩形 3"/>
          <p:cNvSpPr/>
          <p:nvPr/>
        </p:nvSpPr>
        <p:spPr>
          <a:xfrm>
            <a:off x="1142068" y="1022504"/>
            <a:ext cx="3656014" cy="461772"/>
          </a:xfrm>
          <a:prstGeom prst="rect">
            <a:avLst/>
          </a:prstGeom>
        </p:spPr>
        <p:txBody>
          <a:bodyPr wrap="none">
            <a:spAutoFit/>
          </a:bodyPr>
          <a:lstStyle/>
          <a:p>
            <a:pPr defTabSz="914400"/>
            <a:r>
              <a:rPr lang="zh-CN" altLang="en-US" b="1" dirty="0">
                <a:solidFill>
                  <a:srgbClr val="C00000"/>
                </a:solidFill>
                <a:latin typeface="Arial" panose="020B0604020202020204"/>
                <a:ea typeface="微软雅黑" panose="020B0503020204020204" pitchFamily="34" charset="-122"/>
              </a:rPr>
              <a:t>推理如下： （直接推理）</a:t>
            </a:r>
            <a:endParaRPr lang="zh-CN" altLang="en-US" b="1" dirty="0">
              <a:solidFill>
                <a:srgbClr val="C00000"/>
              </a:solidFill>
              <a:latin typeface="Arial" panose="020B0604020202020204"/>
              <a:ea typeface="微软雅黑" panose="020B0503020204020204" pitchFamily="34" charset="-122"/>
            </a:endParaRPr>
          </a:p>
        </p:txBody>
      </p:sp>
    </p:spTree>
    <p:custDataLst>
      <p:tags r:id="rId1"/>
    </p:custDataLst>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27" dur="500"/>
                                        <p:tgtEl>
                                          <p:spTgt spid="1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6">
                                            <p:txEl>
                                              <p:pRg st="1" end="1"/>
                                            </p:txEl>
                                          </p:spTgt>
                                        </p:tgtEl>
                                        <p:attrNameLst>
                                          <p:attrName>style.visibility</p:attrName>
                                        </p:attrNameLst>
                                      </p:cBhvr>
                                      <p:to>
                                        <p:strVal val="visible"/>
                                      </p:to>
                                    </p:set>
                                    <p:animEffect transition="in" filter="randombar(horizontal)">
                                      <p:cBhvr>
                                        <p:cTn id="32" dur="500"/>
                                        <p:tgtEl>
                                          <p:spTgt spid="1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6">
                                            <p:txEl>
                                              <p:pRg st="2" end="2"/>
                                            </p:txEl>
                                          </p:spTgt>
                                        </p:tgtEl>
                                        <p:attrNameLst>
                                          <p:attrName>style.visibility</p:attrName>
                                        </p:attrNameLst>
                                      </p:cBhvr>
                                      <p:to>
                                        <p:strVal val="visible"/>
                                      </p:to>
                                    </p:set>
                                    <p:animEffect transition="in" filter="randombar(horizontal)">
                                      <p:cBhvr>
                                        <p:cTn id="37" dur="500"/>
                                        <p:tgtEl>
                                          <p:spTgt spid="16">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6">
                                            <p:txEl>
                                              <p:pRg st="3" end="3"/>
                                            </p:txEl>
                                          </p:spTgt>
                                        </p:tgtEl>
                                        <p:attrNameLst>
                                          <p:attrName>style.visibility</p:attrName>
                                        </p:attrNameLst>
                                      </p:cBhvr>
                                      <p:to>
                                        <p:strVal val="visible"/>
                                      </p:to>
                                    </p:set>
                                    <p:animEffect transition="in" filter="randombar(horizontal)">
                                      <p:cBhvr>
                                        <p:cTn id="42" dur="500"/>
                                        <p:tgtEl>
                                          <p:spTgt spid="16">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6">
                                            <p:txEl>
                                              <p:pRg st="4" end="4"/>
                                            </p:txEl>
                                          </p:spTgt>
                                        </p:tgtEl>
                                        <p:attrNameLst>
                                          <p:attrName>style.visibility</p:attrName>
                                        </p:attrNameLst>
                                      </p:cBhvr>
                                      <p:to>
                                        <p:strVal val="visible"/>
                                      </p:to>
                                    </p:set>
                                    <p:animEffect transition="in" filter="randombar(horizontal)">
                                      <p:cBhvr>
                                        <p:cTn id="47"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65125" indent="-365125"/>
            <a:r>
              <a:rPr lang="zh-CN" altLang="en-US" dirty="0">
                <a:latin typeface="Times New Roman" panose="02020603050405020304" pitchFamily="18" charset="0"/>
              </a:rPr>
              <a:t>如果今天是周六，我们就到都江堰或青城山玩</a:t>
            </a:r>
            <a:r>
              <a:rPr lang="en-US" altLang="zh-CN" dirty="0">
                <a:latin typeface="Times New Roman" panose="02020603050405020304" pitchFamily="18" charset="0"/>
              </a:rPr>
              <a:t>. </a:t>
            </a:r>
            <a:r>
              <a:rPr lang="zh-CN" altLang="en-US" dirty="0">
                <a:latin typeface="Times New Roman" panose="02020603050405020304" pitchFamily="18" charset="0"/>
              </a:rPr>
              <a:t>如果都江堰游人太多，就不去都江堰</a:t>
            </a:r>
            <a:r>
              <a:rPr lang="en-US" altLang="zh-CN" dirty="0">
                <a:latin typeface="Times New Roman" panose="02020603050405020304" pitchFamily="18" charset="0"/>
              </a:rPr>
              <a:t>. </a:t>
            </a:r>
            <a:r>
              <a:rPr lang="zh-CN" altLang="en-US" dirty="0">
                <a:latin typeface="Times New Roman" panose="02020603050405020304" pitchFamily="18" charset="0"/>
              </a:rPr>
              <a:t>今天是周六，并且都江堰游人太多</a:t>
            </a:r>
            <a:r>
              <a:rPr lang="en-US" altLang="zh-CN" dirty="0">
                <a:latin typeface="Times New Roman" panose="02020603050405020304" pitchFamily="18" charset="0"/>
              </a:rPr>
              <a:t>. </a:t>
            </a:r>
            <a:r>
              <a:rPr lang="zh-CN" altLang="en-US" dirty="0">
                <a:latin typeface="Times New Roman" panose="02020603050405020304" pitchFamily="18" charset="0"/>
              </a:rPr>
              <a:t>所以</a:t>
            </a:r>
            <a:r>
              <a:rPr lang="en-US" altLang="zh-CN" dirty="0">
                <a:latin typeface="Times New Roman" panose="02020603050405020304" pitchFamily="18" charset="0"/>
              </a:rPr>
              <a:t>, </a:t>
            </a:r>
            <a:r>
              <a:rPr lang="zh-CN" altLang="en-US">
                <a:latin typeface="Times New Roman" panose="02020603050405020304" pitchFamily="18" charset="0"/>
              </a:rPr>
              <a:t>我们去青城山或</a:t>
            </a:r>
            <a:r>
              <a:rPr lang="zh-CN" altLang="en-US" dirty="0">
                <a:latin typeface="Times New Roman" panose="02020603050405020304" pitchFamily="18" charset="0"/>
              </a:rPr>
              <a:t>动物园玩</a:t>
            </a:r>
            <a:r>
              <a:rPr lang="en-US" altLang="zh-CN" dirty="0">
                <a:latin typeface="Times New Roman" panose="02020603050405020304" pitchFamily="18" charset="0"/>
              </a:rPr>
              <a:t>. </a:t>
            </a:r>
            <a:endParaRPr lang="en-US" altLang="zh-CN" dirty="0">
              <a:latin typeface="Times New Roman" panose="02020603050405020304" pitchFamily="18" charset="0"/>
            </a:endParaRPr>
          </a:p>
          <a:p>
            <a:endParaRPr lang="zh-CN" altLang="en-US"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eaLnBrk="0" hangingPunct="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835" indent="-228600" eaLnBrk="0" hangingPunct="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8035" indent="-228600" eaLnBrk="0" hangingPunct="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5235"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2435"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635"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835" indent="-228600" eaLnBrk="0" fontAlgn="base" hangingPunct="0">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eaLnBrk="1" hangingPunct="1">
              <a:spcBef>
                <a:spcPct val="0"/>
              </a:spcBef>
              <a:buClrTx/>
              <a:buFontTx/>
              <a:buNone/>
            </a:pPr>
            <a:fld id="{C353F608-78A9-449E-A7D4-CBA641D8E14F}" type="slidenum">
              <a:rPr lang="en-US" altLang="zh-CN" sz="1400" b="0"/>
            </a:fld>
            <a:endParaRPr lang="en-US" altLang="zh-CN" sz="1400" b="0"/>
          </a:p>
        </p:txBody>
      </p:sp>
      <p:sp>
        <p:nvSpPr>
          <p:cNvPr id="21507" name="Rectangle 2"/>
          <p:cNvSpPr>
            <a:spLocks noGrp="1" noChangeArrowheads="1"/>
          </p:cNvSpPr>
          <p:nvPr>
            <p:ph type="title"/>
          </p:nvPr>
        </p:nvSpPr>
        <p:spPr/>
        <p:txBody>
          <a:bodyPr/>
          <a:lstStyle/>
          <a:p>
            <a:pPr algn="ctr" eaLnBrk="1" hangingPunct="1"/>
            <a:r>
              <a:rPr lang="zh-CN" altLang="en-US"/>
              <a:t>基本要求</a:t>
            </a:r>
            <a:endParaRPr lang="zh-CN" altLang="en-US"/>
          </a:p>
        </p:txBody>
      </p:sp>
      <p:sp>
        <p:nvSpPr>
          <p:cNvPr id="21508" name="Rectangle 3"/>
          <p:cNvSpPr>
            <a:spLocks noGrp="1" noChangeArrowheads="1"/>
          </p:cNvSpPr>
          <p:nvPr>
            <p:ph type="body" idx="1"/>
          </p:nvPr>
        </p:nvSpPr>
        <p:spPr>
          <a:xfrm>
            <a:off x="1222375" y="1197252"/>
            <a:ext cx="10286999" cy="5432941"/>
          </a:xfrm>
        </p:spPr>
        <p:txBody>
          <a:bodyPr>
            <a:normAutofit/>
          </a:bodyPr>
          <a:lstStyle/>
          <a:p>
            <a:pPr eaLnBrk="1" hangingPunct="1">
              <a:buClr>
                <a:srgbClr val="FF9900"/>
              </a:buClr>
              <a:buFont typeface="Wingdings" panose="05000000000000000000" pitchFamily="2" charset="2"/>
              <a:buChar char="l"/>
            </a:pPr>
            <a:r>
              <a:rPr lang="zh-CN" altLang="en-US" dirty="0">
                <a:latin typeface="Times New Roman" panose="02020603050405020304" pitchFamily="18" charset="0"/>
              </a:rPr>
              <a:t>理解并记住推理形式结构的两种形式：</a:t>
            </a:r>
            <a:endParaRPr lang="zh-CN" altLang="en-US" dirty="0">
              <a:latin typeface="Times New Roman" panose="02020603050405020304" pitchFamily="18" charset="0"/>
            </a:endParaRPr>
          </a:p>
          <a:p>
            <a:pPr eaLnBrk="1" hangingPunct="1"/>
            <a:r>
              <a:rPr lang="zh-CN" altLang="en-US" dirty="0">
                <a:latin typeface="Times New Roman" panose="02020603050405020304" pitchFamily="18" charset="0"/>
              </a:rPr>
              <a:t>    </a:t>
            </a:r>
            <a:r>
              <a:rPr lang="en-US" altLang="zh-CN" dirty="0">
                <a:latin typeface="Times New Roman" panose="02020603050405020304" pitchFamily="18" charset="0"/>
              </a:rPr>
              <a:t>1.  (</a:t>
            </a:r>
            <a:r>
              <a:rPr lang="en-US" altLang="zh-CN" i="1" dirty="0">
                <a:latin typeface="Times New Roman" panose="02020603050405020304" pitchFamily="18" charset="0"/>
              </a:rPr>
              <a:t>A</a:t>
            </a:r>
            <a:r>
              <a:rPr lang="en-US" altLang="zh-CN" baseline="-25000" dirty="0">
                <a:latin typeface="Times New Roman" panose="02020603050405020304" pitchFamily="18" charset="0"/>
              </a:rPr>
              <a:t>1</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A</a:t>
            </a:r>
            <a:r>
              <a:rPr lang="en-US" altLang="zh-CN" baseline="-25000" dirty="0">
                <a:latin typeface="Times New Roman" panose="02020603050405020304" pitchFamily="18" charset="0"/>
              </a:rPr>
              <a:t>2</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A</a:t>
            </a:r>
            <a:r>
              <a:rPr lang="en-US" altLang="zh-CN" i="1" baseline="-25000" dirty="0">
                <a:latin typeface="Times New Roman" panose="02020603050405020304" pitchFamily="18" charset="0"/>
              </a:rPr>
              <a:t>k</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B</a:t>
            </a:r>
            <a:endParaRPr lang="en-US" altLang="zh-CN" dirty="0">
              <a:latin typeface="Times New Roman" panose="02020603050405020304" pitchFamily="18" charset="0"/>
            </a:endParaRPr>
          </a:p>
          <a:p>
            <a:pPr eaLnBrk="1" hangingPunct="1"/>
            <a:r>
              <a:rPr lang="en-US" altLang="zh-CN" dirty="0">
                <a:latin typeface="Times New Roman" panose="02020603050405020304" pitchFamily="18" charset="0"/>
              </a:rPr>
              <a:t>    2.  </a:t>
            </a:r>
            <a:r>
              <a:rPr lang="zh-CN" altLang="en-US" dirty="0">
                <a:latin typeface="Times New Roman" panose="02020603050405020304" pitchFamily="18" charset="0"/>
              </a:rPr>
              <a:t>前提：</a:t>
            </a:r>
            <a:r>
              <a:rPr lang="en-US" altLang="zh-CN" i="1" dirty="0">
                <a:latin typeface="Times New Roman" panose="02020603050405020304" pitchFamily="18" charset="0"/>
              </a:rPr>
              <a:t>A</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A</a:t>
            </a:r>
            <a:r>
              <a:rPr lang="en-US" altLang="zh-CN" baseline="-25000" dirty="0">
                <a:latin typeface="Times New Roman" panose="02020603050405020304" pitchFamily="18" charset="0"/>
              </a:rPr>
              <a:t>2</a:t>
            </a:r>
            <a:r>
              <a:rPr lang="en-US" altLang="zh-CN" dirty="0">
                <a:latin typeface="Times New Roman" panose="02020603050405020304" pitchFamily="18" charset="0"/>
              </a:rPr>
              <a:t>, … , </a:t>
            </a:r>
            <a:r>
              <a:rPr lang="en-US" altLang="zh-CN" i="1" dirty="0">
                <a:latin typeface="Times New Roman" panose="02020603050405020304" pitchFamily="18" charset="0"/>
              </a:rPr>
              <a:t>A</a:t>
            </a:r>
            <a:r>
              <a:rPr lang="en-US" altLang="zh-CN" i="1" baseline="-25000" dirty="0">
                <a:latin typeface="Times New Roman" panose="02020603050405020304" pitchFamily="18" charset="0"/>
              </a:rPr>
              <a:t>k</a:t>
            </a:r>
            <a:r>
              <a:rPr lang="en-US" altLang="zh-CN" baseline="-25000" dirty="0">
                <a:latin typeface="Times New Roman" panose="02020603050405020304" pitchFamily="18" charset="0"/>
              </a:rPr>
              <a:t>  </a:t>
            </a:r>
            <a:endParaRPr lang="en-US" altLang="zh-CN" baseline="-25000" dirty="0">
              <a:latin typeface="Times New Roman" panose="02020603050405020304" pitchFamily="18" charset="0"/>
            </a:endParaRPr>
          </a:p>
          <a:p>
            <a:pPr eaLnBrk="1" hangingPunct="1"/>
            <a:r>
              <a:rPr lang="en-US" altLang="zh-CN" dirty="0">
                <a:latin typeface="Times New Roman" panose="02020603050405020304" pitchFamily="18" charset="0"/>
              </a:rPr>
              <a:t>         </a:t>
            </a:r>
            <a:r>
              <a:rPr lang="zh-CN" altLang="en-US" dirty="0">
                <a:latin typeface="Times New Roman" panose="02020603050405020304" pitchFamily="18" charset="0"/>
              </a:rPr>
              <a:t>结论：</a:t>
            </a:r>
            <a:r>
              <a:rPr lang="en-US" altLang="zh-CN" i="1" dirty="0">
                <a:latin typeface="Times New Roman" panose="02020603050405020304" pitchFamily="18" charset="0"/>
              </a:rPr>
              <a:t>B</a:t>
            </a:r>
            <a:endParaRPr lang="en-US" altLang="zh-CN" dirty="0">
              <a:latin typeface="Times New Roman" panose="02020603050405020304" pitchFamily="18" charset="0"/>
            </a:endParaRPr>
          </a:p>
          <a:p>
            <a:pPr eaLnBrk="1" hangingPunct="1">
              <a:buClr>
                <a:srgbClr val="FF9900"/>
              </a:buClr>
              <a:buFont typeface="Wingdings" panose="05000000000000000000" pitchFamily="2" charset="2"/>
              <a:buChar char="l"/>
            </a:pPr>
            <a:r>
              <a:rPr lang="zh-CN" altLang="en-US" dirty="0">
                <a:latin typeface="Times New Roman" panose="02020603050405020304" pitchFamily="18" charset="0"/>
              </a:rPr>
              <a:t>熟练掌握判断推理是否正确的不同方法（如真值表法、等值演算法、主析取范式法等）</a:t>
            </a:r>
            <a:endParaRPr lang="zh-CN" altLang="en-US" dirty="0">
              <a:latin typeface="Times New Roman" panose="02020603050405020304" pitchFamily="18" charset="0"/>
            </a:endParaRPr>
          </a:p>
          <a:p>
            <a:pPr eaLnBrk="1" hangingPunct="1">
              <a:buClr>
                <a:srgbClr val="FF9900"/>
              </a:buClr>
              <a:buFont typeface="Wingdings" panose="05000000000000000000" pitchFamily="2" charset="2"/>
              <a:buChar char="l"/>
            </a:pPr>
            <a:r>
              <a:rPr lang="zh-CN" altLang="en-US" dirty="0">
                <a:latin typeface="Times New Roman" panose="02020603050405020304" pitchFamily="18" charset="0"/>
              </a:rPr>
              <a:t>牢记 </a:t>
            </a:r>
            <a:r>
              <a:rPr lang="en-US" altLang="zh-CN" i="1" dirty="0">
                <a:latin typeface="Times New Roman" panose="02020603050405020304" pitchFamily="18" charset="0"/>
              </a:rPr>
              <a:t>P </a:t>
            </a:r>
            <a:r>
              <a:rPr lang="zh-CN" altLang="en-US" dirty="0">
                <a:latin typeface="Times New Roman" panose="02020603050405020304" pitchFamily="18" charset="0"/>
              </a:rPr>
              <a:t>系统中各条推理规则</a:t>
            </a:r>
            <a:endParaRPr lang="zh-CN" altLang="en-US" dirty="0">
              <a:latin typeface="Times New Roman" panose="02020603050405020304" pitchFamily="18" charset="0"/>
            </a:endParaRPr>
          </a:p>
          <a:p>
            <a:pPr eaLnBrk="1" hangingPunct="1">
              <a:buClr>
                <a:srgbClr val="FF9900"/>
              </a:buClr>
              <a:buFont typeface="Wingdings" panose="05000000000000000000" pitchFamily="2" charset="2"/>
              <a:buChar char="l"/>
            </a:pPr>
            <a:r>
              <a:rPr lang="zh-CN" altLang="en-US" dirty="0">
                <a:latin typeface="Times New Roman" panose="02020603050405020304" pitchFamily="18" charset="0"/>
              </a:rPr>
              <a:t>熟练掌握构造证明的直接证明法、附加前提证明法和归谬    法</a:t>
            </a:r>
            <a:endParaRPr lang="zh-CN" altLang="en-US" dirty="0">
              <a:latin typeface="Times New Roman" panose="02020603050405020304" pitchFamily="18" charset="0"/>
            </a:endParaRPr>
          </a:p>
          <a:p>
            <a:pPr eaLnBrk="1" hangingPunct="1">
              <a:buClr>
                <a:srgbClr val="FF9900"/>
              </a:buClr>
              <a:buFont typeface="Wingdings" panose="05000000000000000000" pitchFamily="2" charset="2"/>
              <a:buChar char="l"/>
            </a:pPr>
            <a:r>
              <a:rPr lang="zh-CN" altLang="en-US" dirty="0">
                <a:latin typeface="Times New Roman" panose="02020603050405020304" pitchFamily="18" charset="0"/>
              </a:rPr>
              <a:t>会解决实际中的简单推理问题</a:t>
            </a:r>
            <a:endParaRPr lang="zh-CN" altLang="en-US" dirty="0">
              <a:latin typeface="Times New Roman" panose="02020603050405020304" pitchFamily="18" charset="0"/>
            </a:endParaRPr>
          </a:p>
          <a:p>
            <a:pPr eaLnBrk="1" hangingPunct="1">
              <a:buClr>
                <a:srgbClr val="FF9900"/>
              </a:buClr>
            </a:pPr>
            <a:endParaRPr lang="en-US" altLang="zh-CN" dirty="0">
              <a:latin typeface="Times New Roman" panose="02020603050405020304" pitchFamily="18" charset="0"/>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2"/>
          <p:cNvSpPr>
            <a:spLocks noGrp="1" noChangeArrowheads="1"/>
          </p:cNvSpPr>
          <p:nvPr>
            <p:ph type="title" idx="4294967295"/>
          </p:nvPr>
        </p:nvSpPr>
        <p:spPr>
          <a:xfrm>
            <a:off x="915493" y="98632"/>
            <a:ext cx="8064034" cy="923872"/>
          </a:xfrm>
        </p:spPr>
        <p:txBody>
          <a:bodyPr/>
          <a:lstStyle/>
          <a:p>
            <a:r>
              <a:rPr lang="en-US" altLang="zh-CN" dirty="0"/>
              <a:t>1.</a:t>
            </a:r>
            <a:r>
              <a:rPr lang="zh-CN" altLang="en-US" dirty="0"/>
              <a:t>比特运算</a:t>
            </a:r>
            <a:endParaRPr lang="zh-CN" altLang="en-US" dirty="0"/>
          </a:p>
        </p:txBody>
      </p:sp>
      <p:sp>
        <p:nvSpPr>
          <p:cNvPr id="157700" name="Rectangle 3"/>
          <p:cNvSpPr>
            <a:spLocks noGrp="1" noChangeArrowheads="1"/>
          </p:cNvSpPr>
          <p:nvPr>
            <p:ph type="body" idx="4294967295"/>
          </p:nvPr>
        </p:nvSpPr>
        <p:spPr>
          <a:xfrm>
            <a:off x="311611" y="974095"/>
            <a:ext cx="2206975" cy="523319"/>
          </a:xfrm>
        </p:spPr>
        <p:txBody>
          <a:bodyPr>
            <a:noAutofit/>
          </a:bodyPr>
          <a:lstStyle/>
          <a:p>
            <a:pPr marL="0" indent="0">
              <a:buNone/>
            </a:pPr>
            <a:r>
              <a:rPr lang="en-US" altLang="zh-CN" dirty="0">
                <a:solidFill>
                  <a:srgbClr val="C00000"/>
                </a:solidFill>
              </a:rPr>
              <a:t>1.</a:t>
            </a:r>
            <a:r>
              <a:rPr lang="zh-CN" altLang="zh-CN" dirty="0">
                <a:solidFill>
                  <a:srgbClr val="C00000"/>
                </a:solidFill>
              </a:rPr>
              <a:t>比特运算</a:t>
            </a:r>
            <a:endParaRPr lang="zh-CN" altLang="zh-CN" dirty="0">
              <a:solidFill>
                <a:srgbClr val="C00000"/>
              </a:solidFill>
            </a:endParaRPr>
          </a:p>
        </p:txBody>
      </p:sp>
      <mc:AlternateContent xmlns:mc="http://schemas.openxmlformats.org/markup-compatibility/2006">
        <mc:Choice xmlns:a14="http://schemas.microsoft.com/office/drawing/2010/main" Requires="a14">
          <p:sp>
            <p:nvSpPr>
              <p:cNvPr id="157701" name="Rectangle 4"/>
              <p:cNvSpPr>
                <a:spLocks noChangeArrowheads="1"/>
              </p:cNvSpPr>
              <p:nvPr/>
            </p:nvSpPr>
            <p:spPr bwMode="auto">
              <a:xfrm>
                <a:off x="274039" y="1831150"/>
                <a:ext cx="11502872" cy="671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buNone/>
                </a:pPr>
                <a:r>
                  <a:rPr lang="zh-CN" altLang="en-US" sz="2400" dirty="0">
                    <a:solidFill>
                      <a:prstClr val="black"/>
                    </a:solidFill>
                    <a:latin typeface="微软雅黑" panose="020B0503020204020204" pitchFamily="34" charset="-122"/>
                    <a:ea typeface="微软雅黑" panose="020B0503020204020204" pitchFamily="34" charset="-122"/>
                  </a:rPr>
                  <a:t>计算机的比特运算</a:t>
                </a:r>
                <a:r>
                  <a:rPr lang="en-US" altLang="zh-CN" sz="2400" dirty="0">
                    <a:solidFill>
                      <a:prstClr val="black"/>
                    </a:solidFill>
                    <a:latin typeface="微软雅黑" panose="020B0503020204020204" pitchFamily="34" charset="-122"/>
                    <a:ea typeface="微软雅黑" panose="020B0503020204020204" pitchFamily="34" charset="-122"/>
                  </a:rPr>
                  <a:t>NOT</a:t>
                </a:r>
                <a:r>
                  <a:rPr lang="zh-CN" altLang="en-US"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OR</a:t>
                </a:r>
                <a:r>
                  <a:rPr lang="zh-CN" altLang="en-US"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AND</a:t>
                </a:r>
                <a:r>
                  <a:rPr lang="zh-CN" altLang="en-US" sz="2400" dirty="0">
                    <a:solidFill>
                      <a:prstClr val="black"/>
                    </a:solidFill>
                    <a:latin typeface="微软雅黑" panose="020B0503020204020204" pitchFamily="34" charset="-122"/>
                    <a:ea typeface="微软雅黑" panose="020B0503020204020204" pitchFamily="34" charset="-122"/>
                  </a:rPr>
                  <a:t>和</a:t>
                </a:r>
                <a:r>
                  <a:rPr lang="en-US" altLang="zh-CN" sz="2400" dirty="0">
                    <a:solidFill>
                      <a:prstClr val="black"/>
                    </a:solidFill>
                    <a:latin typeface="微软雅黑" panose="020B0503020204020204" pitchFamily="34" charset="-122"/>
                    <a:ea typeface="微软雅黑" panose="020B0503020204020204" pitchFamily="34" charset="-122"/>
                  </a:rPr>
                  <a:t>XOR</a:t>
                </a:r>
                <a:r>
                  <a:rPr lang="zh-CN" altLang="en-US" sz="2400" dirty="0">
                    <a:solidFill>
                      <a:prstClr val="black"/>
                    </a:solidFill>
                    <a:latin typeface="微软雅黑" panose="020B0503020204020204" pitchFamily="34" charset="-122"/>
                    <a:ea typeface="微软雅黑" panose="020B0503020204020204" pitchFamily="34" charset="-122"/>
                  </a:rPr>
                  <a:t>就可以分别对应联结词</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、∨、∧和</a:t>
                </a:r>
                <a14:m>
                  <m:oMath xmlns:m="http://schemas.openxmlformats.org/officeDocument/2006/math">
                    <m:acc>
                      <m:accPr>
                        <m:chr m:val="̅"/>
                        <m:ctrlPr>
                          <a:rPr lang="zh-CN" altLang="en-US" sz="2400" i="1">
                            <a:solidFill>
                              <a:prstClr val="black"/>
                            </a:solidFill>
                            <a:latin typeface="Cambria Math" panose="02040503050406030204" pitchFamily="18" charset="0"/>
                            <a:ea typeface="+mn-ea"/>
                          </a:rPr>
                        </m:ctrlPr>
                      </m:accPr>
                      <m:e>
                        <m:r>
                          <a:rPr lang="zh-CN" altLang="en-US" sz="2400" i="1">
                            <a:solidFill>
                              <a:prstClr val="black"/>
                            </a:solidFill>
                            <a:latin typeface="Cambria Math" panose="02040503050406030204" pitchFamily="18" charset="0"/>
                            <a:ea typeface="+mn-ea"/>
                          </a:rPr>
                          <m:t>∨</m:t>
                        </m:r>
                      </m:e>
                    </m:acc>
                  </m:oMath>
                </a14:m>
                <a:r>
                  <a:rPr lang="zh-CN" altLang="en-US" sz="2400" dirty="0">
                    <a:solidFill>
                      <a:prstClr val="black"/>
                    </a:solidFill>
                    <a:latin typeface="微软雅黑" panose="020B0503020204020204" pitchFamily="34" charset="-122"/>
                    <a:ea typeface="微软雅黑" panose="020B0503020204020204" pitchFamily="34" charset="-122"/>
                  </a:rPr>
                  <a:t>。</a:t>
                </a:r>
                <a:endParaRPr lang="zh-CN" altLang="en-US" sz="2400" dirty="0">
                  <a:solidFill>
                    <a:prstClr val="black"/>
                  </a:solidFill>
                  <a:latin typeface="微软雅黑" panose="020B0503020204020204" pitchFamily="34" charset="-122"/>
                  <a:ea typeface="微软雅黑" panose="020B0503020204020204" pitchFamily="34" charset="-122"/>
                </a:endParaRPr>
              </a:p>
            </p:txBody>
          </p:sp>
        </mc:Choice>
        <mc:Fallback>
          <p:sp>
            <p:nvSpPr>
              <p:cNvPr id="157701" name="Rectangle 4"/>
              <p:cNvSpPr>
                <a:spLocks noRot="1" noChangeAspect="1" noMove="1" noResize="1" noEditPoints="1" noAdjustHandles="1" noChangeArrowheads="1" noChangeShapeType="1" noTextEdit="1"/>
              </p:cNvSpPr>
              <p:nvPr/>
            </p:nvSpPr>
            <p:spPr bwMode="auto">
              <a:xfrm>
                <a:off x="274039" y="1831150"/>
                <a:ext cx="11502872" cy="671441"/>
              </a:xfrm>
              <a:prstGeom prst="rect">
                <a:avLst/>
              </a:prstGeom>
              <a:blipFill rotWithShape="1">
                <a:blip r:embed="rId1"/>
                <a:stretch>
                  <a:fillRect l="-3" t="-66" r="2" b="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47462" name="Rectangle 6"/>
          <p:cNvSpPr>
            <a:spLocks noChangeArrowheads="1"/>
          </p:cNvSpPr>
          <p:nvPr/>
        </p:nvSpPr>
        <p:spPr bwMode="auto">
          <a:xfrm>
            <a:off x="1527439" y="3068130"/>
            <a:ext cx="184721" cy="52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endParaRPr lang="zh-CN" altLang="en-US" sz="2800" b="0">
              <a:solidFill>
                <a:srgbClr val="FF0000"/>
              </a:solidFill>
            </a:endParaRPr>
          </a:p>
        </p:txBody>
      </p:sp>
      <p:sp>
        <p:nvSpPr>
          <p:cNvPr id="147464" name="Rectangle 7"/>
          <p:cNvSpPr>
            <a:spLocks noChangeArrowheads="1"/>
          </p:cNvSpPr>
          <p:nvPr/>
        </p:nvSpPr>
        <p:spPr bwMode="auto">
          <a:xfrm>
            <a:off x="1527439" y="3268143"/>
            <a:ext cx="184721" cy="52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endParaRPr lang="zh-CN" altLang="en-US" sz="2800" b="0">
              <a:solidFill>
                <a:srgbClr val="FF0000"/>
              </a:solidFill>
            </a:endParaRPr>
          </a:p>
        </p:txBody>
      </p:sp>
      <p:sp>
        <p:nvSpPr>
          <p:cNvPr id="157705" name="矩形 8"/>
          <p:cNvSpPr>
            <a:spLocks noChangeArrowheads="1"/>
          </p:cNvSpPr>
          <p:nvPr/>
        </p:nvSpPr>
        <p:spPr bwMode="auto">
          <a:xfrm>
            <a:off x="360188" y="2517700"/>
            <a:ext cx="10367839" cy="1134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50000"/>
              </a:lnSpc>
              <a:spcBef>
                <a:spcPct val="0"/>
              </a:spcBef>
              <a:buClrTx/>
              <a:buNone/>
            </a:pPr>
            <a:r>
              <a:rPr lang="zh-CN" altLang="en-US" sz="2400" dirty="0">
                <a:solidFill>
                  <a:srgbClr val="C00000"/>
                </a:solidFill>
                <a:latin typeface="微软雅黑" panose="020B0503020204020204" pitchFamily="34" charset="-122"/>
                <a:ea typeface="微软雅黑" panose="020B0503020204020204" pitchFamily="34" charset="-122"/>
              </a:rPr>
              <a:t>例</a:t>
            </a:r>
            <a:r>
              <a:rPr lang="en-US" altLang="zh-CN" sz="2400" dirty="0">
                <a:solidFill>
                  <a:srgbClr val="C00000"/>
                </a:solidFill>
                <a:latin typeface="微软雅黑" panose="020B0503020204020204" pitchFamily="34" charset="-122"/>
                <a:ea typeface="微软雅黑" panose="020B0503020204020204" pitchFamily="34" charset="-122"/>
              </a:rPr>
              <a:t>2.36 </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）求比特串</a:t>
            </a:r>
            <a:r>
              <a:rPr lang="en-US" altLang="zh-CN" sz="2400" dirty="0">
                <a:latin typeface="微软雅黑" panose="020B0503020204020204" pitchFamily="34" charset="-122"/>
                <a:ea typeface="微软雅黑" panose="020B0503020204020204" pitchFamily="34" charset="-122"/>
              </a:rPr>
              <a:t>01 1011 0011</a:t>
            </a:r>
            <a:r>
              <a:rPr lang="zh-CN" altLang="en-US" sz="2400" dirty="0">
                <a:latin typeface="微软雅黑" panose="020B0503020204020204" pitchFamily="34" charset="-122"/>
                <a:ea typeface="微软雅黑" panose="020B0503020204020204" pitchFamily="34" charset="-122"/>
              </a:rPr>
              <a:t>的按位</a:t>
            </a:r>
            <a:r>
              <a:rPr lang="en-US" altLang="zh-CN" sz="2400" dirty="0">
                <a:latin typeface="微软雅黑" panose="020B0503020204020204" pitchFamily="34" charset="-122"/>
                <a:ea typeface="微软雅黑" panose="020B0503020204020204" pitchFamily="34" charset="-122"/>
              </a:rPr>
              <a:t>NOT</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algn="l" defTabSz="1219200">
              <a:lnSpc>
                <a:spcPct val="150000"/>
              </a:lnSpc>
              <a:spcBef>
                <a:spcPct val="0"/>
              </a:spcBef>
              <a:buClrTx/>
              <a:buNone/>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）求比特串</a:t>
            </a:r>
            <a:r>
              <a:rPr lang="en-US" altLang="zh-CN" sz="2400" dirty="0">
                <a:latin typeface="微软雅黑" panose="020B0503020204020204" pitchFamily="34" charset="-122"/>
                <a:ea typeface="微软雅黑" panose="020B0503020204020204" pitchFamily="34" charset="-122"/>
              </a:rPr>
              <a:t>01 1011 0011</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10 1101 0101</a:t>
            </a:r>
            <a:r>
              <a:rPr lang="zh-CN" altLang="en-US" sz="2400" dirty="0">
                <a:latin typeface="微软雅黑" panose="020B0503020204020204" pitchFamily="34" charset="-122"/>
                <a:ea typeface="微软雅黑" panose="020B0503020204020204" pitchFamily="34" charset="-122"/>
              </a:rPr>
              <a:t>的按位</a:t>
            </a:r>
            <a:r>
              <a:rPr lang="en-US" altLang="zh-CN" sz="2400" dirty="0">
                <a:latin typeface="微软雅黑" panose="020B0503020204020204" pitchFamily="34" charset="-122"/>
                <a:ea typeface="微软雅黑" panose="020B0503020204020204" pitchFamily="34" charset="-122"/>
              </a:rPr>
              <a:t>OR</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AND</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XOR</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16" name="矩形 8"/>
          <p:cNvSpPr>
            <a:spLocks noChangeArrowheads="1"/>
          </p:cNvSpPr>
          <p:nvPr/>
        </p:nvSpPr>
        <p:spPr bwMode="auto">
          <a:xfrm>
            <a:off x="360187" y="3886863"/>
            <a:ext cx="10367839" cy="2529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50000"/>
              </a:lnSpc>
              <a:buNone/>
            </a:pPr>
            <a:r>
              <a:rPr lang="zh-CN" altLang="zh-CN" sz="2400" dirty="0">
                <a:solidFill>
                  <a:srgbClr val="C00000"/>
                </a:solidFill>
                <a:latin typeface="微软雅黑" panose="020B0503020204020204" pitchFamily="34" charset="-122"/>
                <a:ea typeface="微软雅黑" panose="020B0503020204020204" pitchFamily="34" charset="-122"/>
              </a:rPr>
              <a:t>解</a:t>
            </a: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a:t>
            </a:r>
            <a:r>
              <a:rPr lang="en-US" altLang="zh-CN" sz="2400" dirty="0">
                <a:solidFill>
                  <a:srgbClr val="3333FF"/>
                </a:solidFill>
                <a:latin typeface="微软雅黑" panose="020B0503020204020204" pitchFamily="34" charset="-122"/>
                <a:ea typeface="微软雅黑" panose="020B0503020204020204" pitchFamily="34" charset="-122"/>
              </a:rPr>
              <a:t>NOT</a:t>
            </a:r>
            <a:r>
              <a:rPr lang="en-US" altLang="zh-CN" sz="2400" dirty="0">
                <a:latin typeface="微软雅黑" panose="020B0503020204020204" pitchFamily="34" charset="-122"/>
                <a:ea typeface="微软雅黑" panose="020B0503020204020204" pitchFamily="34" charset="-122"/>
              </a:rPr>
              <a:t>(01 1011 0011)=10 0100 1100</a:t>
            </a:r>
            <a:r>
              <a:rPr lang="zh-CN" altLang="zh-CN" sz="2400" dirty="0">
                <a:latin typeface="微软雅黑" panose="020B0503020204020204" pitchFamily="34" charset="-122"/>
                <a:ea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endParaRPr>
          </a:p>
          <a:p>
            <a:pPr defTabSz="1219200">
              <a:lnSpc>
                <a:spcPct val="150000"/>
              </a:lnSpc>
              <a:buNone/>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(01 1011 0011)</a:t>
            </a:r>
            <a:r>
              <a:rPr lang="en-US" altLang="zh-CN" sz="2400" dirty="0">
                <a:solidFill>
                  <a:srgbClr val="3333FF"/>
                </a:solidFill>
                <a:latin typeface="微软雅黑" panose="020B0503020204020204" pitchFamily="34" charset="-122"/>
                <a:ea typeface="微软雅黑" panose="020B0503020204020204" pitchFamily="34" charset="-122"/>
              </a:rPr>
              <a:t>OR</a:t>
            </a:r>
            <a:r>
              <a:rPr lang="en-US" altLang="zh-CN" sz="2400" dirty="0">
                <a:latin typeface="微软雅黑" panose="020B0503020204020204" pitchFamily="34" charset="-122"/>
                <a:ea typeface="微软雅黑" panose="020B0503020204020204" pitchFamily="34" charset="-122"/>
              </a:rPr>
              <a:t>(10 1101 0101)=11 1111 0111</a:t>
            </a:r>
            <a:r>
              <a:rPr lang="zh-CN" altLang="zh-CN" sz="2400" dirty="0">
                <a:latin typeface="微软雅黑" panose="020B0503020204020204" pitchFamily="34" charset="-122"/>
                <a:ea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endParaRPr>
          </a:p>
          <a:p>
            <a:pPr defTabSz="1219200">
              <a:lnSpc>
                <a:spcPct val="150000"/>
              </a:lnSpc>
              <a:buNone/>
            </a:pPr>
            <a:r>
              <a:rPr lang="en-US" altLang="zh-CN" sz="2400" dirty="0">
                <a:latin typeface="微软雅黑" panose="020B0503020204020204" pitchFamily="34" charset="-122"/>
                <a:ea typeface="微软雅黑" panose="020B0503020204020204" pitchFamily="34" charset="-122"/>
              </a:rPr>
              <a:t>             (01 1011 0011)</a:t>
            </a:r>
            <a:r>
              <a:rPr lang="en-US" altLang="zh-CN" sz="2400" dirty="0">
                <a:solidFill>
                  <a:srgbClr val="3333FF"/>
                </a:solidFill>
                <a:latin typeface="微软雅黑" panose="020B0503020204020204" pitchFamily="34" charset="-122"/>
                <a:ea typeface="微软雅黑" panose="020B0503020204020204" pitchFamily="34" charset="-122"/>
              </a:rPr>
              <a:t>AND</a:t>
            </a:r>
            <a:r>
              <a:rPr lang="en-US" altLang="zh-CN" sz="2400" dirty="0">
                <a:latin typeface="微软雅黑" panose="020B0503020204020204" pitchFamily="34" charset="-122"/>
                <a:ea typeface="微软雅黑" panose="020B0503020204020204" pitchFamily="34" charset="-122"/>
              </a:rPr>
              <a:t>(10 1101 0101)=00 1001 0001</a:t>
            </a:r>
            <a:r>
              <a:rPr lang="zh-CN" altLang="zh-CN" sz="2400" dirty="0">
                <a:latin typeface="微软雅黑" panose="020B0503020204020204" pitchFamily="34" charset="-122"/>
                <a:ea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endParaRPr>
          </a:p>
          <a:p>
            <a:pPr defTabSz="1219200">
              <a:lnSpc>
                <a:spcPct val="150000"/>
              </a:lnSpc>
              <a:buNone/>
            </a:pPr>
            <a:r>
              <a:rPr lang="en-US" altLang="zh-CN" sz="2400" dirty="0">
                <a:latin typeface="微软雅黑" panose="020B0503020204020204" pitchFamily="34" charset="-122"/>
                <a:ea typeface="微软雅黑" panose="020B0503020204020204" pitchFamily="34" charset="-122"/>
              </a:rPr>
              <a:t>             (01 1011 0011)</a:t>
            </a:r>
            <a:r>
              <a:rPr lang="en-US" altLang="zh-CN" sz="2400" dirty="0">
                <a:solidFill>
                  <a:srgbClr val="3333FF"/>
                </a:solidFill>
                <a:latin typeface="微软雅黑" panose="020B0503020204020204" pitchFamily="34" charset="-122"/>
                <a:ea typeface="微软雅黑" panose="020B0503020204020204" pitchFamily="34" charset="-122"/>
              </a:rPr>
              <a:t>XOR</a:t>
            </a:r>
            <a:r>
              <a:rPr lang="en-US" altLang="zh-CN" sz="2400" dirty="0">
                <a:latin typeface="微软雅黑" panose="020B0503020204020204" pitchFamily="34" charset="-122"/>
                <a:ea typeface="微软雅黑" panose="020B0503020204020204" pitchFamily="34" charset="-122"/>
              </a:rPr>
              <a:t>(10 1101 0101)=11 0110 0110</a:t>
            </a:r>
            <a:r>
              <a:rPr lang="zh-CN"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57701">
                                            <p:txEl>
                                              <p:pRg st="0" end="0"/>
                                            </p:txEl>
                                          </p:spTgt>
                                        </p:tgtEl>
                                        <p:attrNameLst>
                                          <p:attrName>style.visibility</p:attrName>
                                        </p:attrNameLst>
                                      </p:cBhvr>
                                      <p:to>
                                        <p:strVal val="visible"/>
                                      </p:to>
                                    </p:set>
                                    <p:anim calcmode="lin" valueType="num">
                                      <p:cBhvr>
                                        <p:cTn id="7" dur="500" fill="hold"/>
                                        <p:tgtEl>
                                          <p:spTgt spid="15770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7701">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57705"/>
                                        </p:tgtEl>
                                        <p:attrNameLst>
                                          <p:attrName>style.visibility</p:attrName>
                                        </p:attrNameLst>
                                      </p:cBhvr>
                                      <p:to>
                                        <p:strVal val="visible"/>
                                      </p:to>
                                    </p:set>
                                    <p:anim calcmode="lin" valueType="num">
                                      <p:cBhvr>
                                        <p:cTn id="13" dur="500" fill="hold"/>
                                        <p:tgtEl>
                                          <p:spTgt spid="157705"/>
                                        </p:tgtEl>
                                        <p:attrNameLst>
                                          <p:attrName>ppt_w</p:attrName>
                                        </p:attrNameLst>
                                      </p:cBhvr>
                                      <p:tavLst>
                                        <p:tav tm="0">
                                          <p:val>
                                            <p:fltVal val="0"/>
                                          </p:val>
                                        </p:tav>
                                        <p:tav tm="100000">
                                          <p:val>
                                            <p:strVal val="#ppt_w"/>
                                          </p:val>
                                        </p:tav>
                                      </p:tavLst>
                                    </p:anim>
                                    <p:anim calcmode="lin" valueType="num">
                                      <p:cBhvr>
                                        <p:cTn id="14" dur="500" fill="hold"/>
                                        <p:tgtEl>
                                          <p:spTgt spid="15770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circle(in)">
                                      <p:cBhvr>
                                        <p:cTn id="19" dur="2000"/>
                                        <p:tgtEl>
                                          <p:spTgt spid="1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16">
                                            <p:txEl>
                                              <p:pRg st="1" end="1"/>
                                            </p:txEl>
                                          </p:spTgt>
                                        </p:tgtEl>
                                        <p:attrNameLst>
                                          <p:attrName>style.visibility</p:attrName>
                                        </p:attrNameLst>
                                      </p:cBhvr>
                                      <p:to>
                                        <p:strVal val="visible"/>
                                      </p:to>
                                    </p:set>
                                    <p:animEffect transition="in" filter="circle(in)">
                                      <p:cBhvr>
                                        <p:cTn id="30" dur="2000"/>
                                        <p:tgtEl>
                                          <p:spTgt spid="16">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6">
                                            <p:txEl>
                                              <p:pRg st="2" end="2"/>
                                            </p:txEl>
                                          </p:spTgt>
                                        </p:tgtEl>
                                        <p:attrNameLst>
                                          <p:attrName>style.visibility</p:attrName>
                                        </p:attrNameLst>
                                      </p:cBhvr>
                                      <p:to>
                                        <p:strVal val="visible"/>
                                      </p:to>
                                    </p:set>
                                    <p:anim calcmode="lin" valueType="num">
                                      <p:cBhvr>
                                        <p:cTn id="35" dur="500" fill="hold"/>
                                        <p:tgtEl>
                                          <p:spTgt spid="16">
                                            <p:txEl>
                                              <p:pRg st="2" end="2"/>
                                            </p:txEl>
                                          </p:spTgt>
                                        </p:tgtEl>
                                        <p:attrNameLst>
                                          <p:attrName>ppt_w</p:attrName>
                                        </p:attrNameLst>
                                      </p:cBhvr>
                                      <p:tavLst>
                                        <p:tav tm="0">
                                          <p:val>
                                            <p:fltVal val="0"/>
                                          </p:val>
                                        </p:tav>
                                        <p:tav tm="100000">
                                          <p:val>
                                            <p:strVal val="#ppt_w"/>
                                          </p:val>
                                        </p:tav>
                                      </p:tavLst>
                                    </p:anim>
                                    <p:anim calcmode="lin" valueType="num">
                                      <p:cBhvr>
                                        <p:cTn id="36" dur="500" fill="hold"/>
                                        <p:tgtEl>
                                          <p:spTgt spid="16">
                                            <p:txEl>
                                              <p:pRg st="2" end="2"/>
                                            </p:txEl>
                                          </p:spTgt>
                                        </p:tgtEl>
                                        <p:attrNameLst>
                                          <p:attrName>ppt_h</p:attrName>
                                        </p:attrNameLst>
                                      </p:cBhvr>
                                      <p:tavLst>
                                        <p:tav tm="0">
                                          <p:val>
                                            <p:fltVal val="0"/>
                                          </p:val>
                                        </p:tav>
                                        <p:tav tm="100000">
                                          <p:val>
                                            <p:strVal val="#ppt_h"/>
                                          </p:val>
                                        </p:tav>
                                      </p:tavLst>
                                    </p:anim>
                                    <p:animEffect transition="in" filter="fade">
                                      <p:cBhvr>
                                        <p:cTn id="37" dur="500"/>
                                        <p:tgtEl>
                                          <p:spTgt spid="16">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nodeType="clickEffect">
                                  <p:stCondLst>
                                    <p:cond delay="0"/>
                                  </p:stCondLst>
                                  <p:childTnLst>
                                    <p:set>
                                      <p:cBhvr>
                                        <p:cTn id="41" dur="1" fill="hold">
                                          <p:stCondLst>
                                            <p:cond delay="0"/>
                                          </p:stCondLst>
                                        </p:cTn>
                                        <p:tgtEl>
                                          <p:spTgt spid="16">
                                            <p:txEl>
                                              <p:pRg st="3" end="3"/>
                                            </p:txEl>
                                          </p:spTgt>
                                        </p:tgtEl>
                                        <p:attrNameLst>
                                          <p:attrName>style.visibility</p:attrName>
                                        </p:attrNameLst>
                                      </p:cBhvr>
                                      <p:to>
                                        <p:strVal val="visible"/>
                                      </p:to>
                                    </p:set>
                                    <p:animEffect transition="in" filter="wheel(1)">
                                      <p:cBhvr>
                                        <p:cTn id="42" dur="20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1" grpId="0" autoUpdateAnimBg="0" build="p"/>
      <p:bldP spid="157705" grpId="0" autoUpdateAnimBg="0"/>
      <p:bldP spid="16" grpId="0"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2"/>
          <p:cNvSpPr>
            <a:spLocks noGrp="1" noChangeArrowheads="1"/>
          </p:cNvSpPr>
          <p:nvPr>
            <p:ph type="title" idx="4294967295"/>
          </p:nvPr>
        </p:nvSpPr>
        <p:spPr>
          <a:xfrm>
            <a:off x="915493" y="98632"/>
            <a:ext cx="8064034" cy="923872"/>
          </a:xfrm>
        </p:spPr>
        <p:txBody>
          <a:bodyPr/>
          <a:lstStyle/>
          <a:p>
            <a:r>
              <a:rPr lang="en-US" altLang="zh-CN" sz="2000" dirty="0"/>
              <a:t>2.Web</a:t>
            </a:r>
            <a:r>
              <a:rPr lang="zh-CN" altLang="en-US" sz="2000" dirty="0"/>
              <a:t>搜索</a:t>
            </a:r>
            <a:endParaRPr lang="zh-CN" altLang="en-US" sz="2000" dirty="0"/>
          </a:p>
        </p:txBody>
      </p:sp>
      <p:sp>
        <p:nvSpPr>
          <p:cNvPr id="157700" name="Rectangle 3"/>
          <p:cNvSpPr>
            <a:spLocks noGrp="1" noChangeArrowheads="1"/>
          </p:cNvSpPr>
          <p:nvPr>
            <p:ph type="body" idx="4294967295"/>
          </p:nvPr>
        </p:nvSpPr>
        <p:spPr>
          <a:xfrm>
            <a:off x="233472" y="943953"/>
            <a:ext cx="2206975" cy="523319"/>
          </a:xfrm>
        </p:spPr>
        <p:txBody>
          <a:bodyPr>
            <a:noAutofit/>
          </a:bodyPr>
          <a:lstStyle/>
          <a:p>
            <a:pPr marL="0" indent="0">
              <a:buNone/>
            </a:pPr>
            <a:r>
              <a:rPr lang="en-US" altLang="zh-CN" dirty="0">
                <a:solidFill>
                  <a:srgbClr val="C00000"/>
                </a:solidFill>
              </a:rPr>
              <a:t>2.Web</a:t>
            </a:r>
            <a:r>
              <a:rPr lang="zh-CN" altLang="en-US" dirty="0">
                <a:solidFill>
                  <a:srgbClr val="C00000"/>
                </a:solidFill>
              </a:rPr>
              <a:t>搜索</a:t>
            </a:r>
            <a:endParaRPr lang="zh-CN" altLang="zh-CN" dirty="0">
              <a:solidFill>
                <a:srgbClr val="C00000"/>
              </a:solidFill>
            </a:endParaRPr>
          </a:p>
        </p:txBody>
      </p:sp>
      <p:pic>
        <p:nvPicPr>
          <p:cNvPr id="2" name="图片 1"/>
          <p:cNvPicPr>
            <a:picLocks noChangeAspect="1"/>
          </p:cNvPicPr>
          <p:nvPr/>
        </p:nvPicPr>
        <p:blipFill>
          <a:blip r:embed="rId1"/>
          <a:stretch>
            <a:fillRect/>
          </a:stretch>
        </p:blipFill>
        <p:spPr>
          <a:xfrm>
            <a:off x="885007" y="1757013"/>
            <a:ext cx="4104263" cy="4719901"/>
          </a:xfrm>
          <a:prstGeom prst="rect">
            <a:avLst/>
          </a:prstGeom>
        </p:spPr>
      </p:pic>
      <p:pic>
        <p:nvPicPr>
          <p:cNvPr id="10" name="图片 9"/>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5493" y="1722557"/>
            <a:ext cx="9293712" cy="4830534"/>
          </a:xfrm>
          <a:prstGeom prst="rect">
            <a:avLst/>
          </a:prstGeom>
          <a:noFill/>
          <a:ln>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2"/>
          <p:cNvSpPr>
            <a:spLocks noGrp="1" noChangeArrowheads="1"/>
          </p:cNvSpPr>
          <p:nvPr>
            <p:ph type="title" idx="4294967295"/>
          </p:nvPr>
        </p:nvSpPr>
        <p:spPr>
          <a:xfrm>
            <a:off x="915493" y="98632"/>
            <a:ext cx="8064034" cy="923872"/>
          </a:xfrm>
        </p:spPr>
        <p:txBody>
          <a:bodyPr/>
          <a:lstStyle/>
          <a:p>
            <a:r>
              <a:rPr lang="en-US" altLang="zh-CN" dirty="0"/>
              <a:t>3.</a:t>
            </a:r>
            <a:r>
              <a:rPr lang="zh-CN" altLang="en-US" dirty="0"/>
              <a:t>逻辑难题</a:t>
            </a:r>
            <a:endParaRPr lang="zh-CN" altLang="en-US" dirty="0"/>
          </a:p>
        </p:txBody>
      </p:sp>
      <p:sp>
        <p:nvSpPr>
          <p:cNvPr id="157700" name="Rectangle 3"/>
          <p:cNvSpPr>
            <a:spLocks noGrp="1" noChangeArrowheads="1"/>
          </p:cNvSpPr>
          <p:nvPr>
            <p:ph type="body" idx="4294967295"/>
          </p:nvPr>
        </p:nvSpPr>
        <p:spPr>
          <a:xfrm>
            <a:off x="233472" y="879706"/>
            <a:ext cx="2206975" cy="523319"/>
          </a:xfrm>
        </p:spPr>
        <p:txBody>
          <a:bodyPr>
            <a:noAutofit/>
          </a:bodyPr>
          <a:lstStyle/>
          <a:p>
            <a:pPr marL="0" indent="0">
              <a:buNone/>
            </a:pPr>
            <a:r>
              <a:rPr lang="en-US" altLang="zh-CN" dirty="0">
                <a:solidFill>
                  <a:srgbClr val="C00000"/>
                </a:solidFill>
              </a:rPr>
              <a:t>3.</a:t>
            </a:r>
            <a:r>
              <a:rPr lang="zh-CN" altLang="en-US" dirty="0">
                <a:solidFill>
                  <a:srgbClr val="C00000"/>
                </a:solidFill>
              </a:rPr>
              <a:t>逻辑难题</a:t>
            </a:r>
            <a:endParaRPr lang="zh-CN" altLang="zh-CN" dirty="0">
              <a:solidFill>
                <a:srgbClr val="C00000"/>
              </a:solidFill>
            </a:endParaRPr>
          </a:p>
        </p:txBody>
      </p:sp>
      <p:sp>
        <p:nvSpPr>
          <p:cNvPr id="157701" name="Rectangle 4"/>
          <p:cNvSpPr>
            <a:spLocks noChangeArrowheads="1"/>
          </p:cNvSpPr>
          <p:nvPr/>
        </p:nvSpPr>
        <p:spPr bwMode="auto">
          <a:xfrm>
            <a:off x="261178" y="1508975"/>
            <a:ext cx="11502872" cy="143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50000"/>
              </a:lnSpc>
              <a:buNone/>
            </a:pPr>
            <a:r>
              <a:rPr lang="zh-CN" altLang="en-US" sz="2400" dirty="0">
                <a:solidFill>
                  <a:srgbClr val="C00000"/>
                </a:solidFill>
                <a:latin typeface="微软雅黑" panose="020B0503020204020204" pitchFamily="34" charset="-122"/>
                <a:ea typeface="微软雅黑" panose="020B0503020204020204" pitchFamily="34" charset="-122"/>
              </a:rPr>
              <a:t>例</a:t>
            </a:r>
            <a:r>
              <a:rPr lang="en-US" altLang="zh-CN" sz="2400" dirty="0">
                <a:solidFill>
                  <a:srgbClr val="C00000"/>
                </a:solidFill>
                <a:latin typeface="微软雅黑" panose="020B0503020204020204" pitchFamily="34" charset="-122"/>
                <a:ea typeface="微软雅黑" panose="020B0503020204020204" pitchFamily="34" charset="-122"/>
              </a:rPr>
              <a:t>2.37  </a:t>
            </a:r>
            <a:r>
              <a:rPr lang="zh-CN" altLang="en-US" sz="2400" dirty="0">
                <a:solidFill>
                  <a:prstClr val="black"/>
                </a:solidFill>
                <a:latin typeface="微软雅黑" panose="020B0503020204020204" pitchFamily="34" charset="-122"/>
                <a:ea typeface="微软雅黑" panose="020B0503020204020204" pitchFamily="34" charset="-122"/>
              </a:rPr>
              <a:t>一个岛上居住着两类人</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骑士和流氓，骑士说的都是实话，而流氓只会说谎。如果碰到两个人</a:t>
            </a:r>
            <a:r>
              <a:rPr lang="en-US" altLang="zh-CN" sz="2400" dirty="0">
                <a:solidFill>
                  <a:prstClr val="black"/>
                </a:solidFill>
                <a:latin typeface="微软雅黑" panose="020B0503020204020204" pitchFamily="34" charset="-122"/>
                <a:ea typeface="微软雅黑" panose="020B0503020204020204" pitchFamily="34" charset="-122"/>
              </a:rPr>
              <a:t>A</a:t>
            </a:r>
            <a:r>
              <a:rPr lang="zh-CN" altLang="en-US" sz="2400" dirty="0">
                <a:solidFill>
                  <a:prstClr val="black"/>
                </a:solidFill>
                <a:latin typeface="微软雅黑" panose="020B0503020204020204" pitchFamily="34" charset="-122"/>
                <a:ea typeface="微软雅黑" panose="020B0503020204020204" pitchFamily="34" charset="-122"/>
              </a:rPr>
              <a:t>和</a:t>
            </a:r>
            <a:r>
              <a:rPr lang="en-US" altLang="zh-CN" sz="2400" dirty="0">
                <a:solidFill>
                  <a:prstClr val="black"/>
                </a:solidFill>
                <a:latin typeface="微软雅黑" panose="020B0503020204020204" pitchFamily="34" charset="-122"/>
                <a:ea typeface="微软雅黑" panose="020B0503020204020204" pitchFamily="34" charset="-122"/>
              </a:rPr>
              <a:t>B</a:t>
            </a:r>
            <a:r>
              <a:rPr lang="zh-CN" altLang="en-US" sz="2400" dirty="0">
                <a:solidFill>
                  <a:prstClr val="black"/>
                </a:solidFill>
                <a:latin typeface="微软雅黑" panose="020B0503020204020204" pitchFamily="34" charset="-122"/>
                <a:ea typeface="微软雅黑" panose="020B0503020204020204" pitchFamily="34" charset="-122"/>
              </a:rPr>
              <a:t>，如果</a:t>
            </a:r>
            <a:r>
              <a:rPr lang="en-US" altLang="zh-CN" sz="2400" dirty="0">
                <a:solidFill>
                  <a:prstClr val="black"/>
                </a:solidFill>
                <a:latin typeface="微软雅黑" panose="020B0503020204020204" pitchFamily="34" charset="-122"/>
                <a:ea typeface="微软雅黑" panose="020B0503020204020204" pitchFamily="34" charset="-122"/>
              </a:rPr>
              <a:t>A</a:t>
            </a:r>
            <a:r>
              <a:rPr lang="zh-CN" altLang="en-US" sz="2400" dirty="0">
                <a:solidFill>
                  <a:prstClr val="black"/>
                </a:solidFill>
                <a:latin typeface="微软雅黑" panose="020B0503020204020204" pitchFamily="34" charset="-122"/>
                <a:ea typeface="微软雅黑" panose="020B0503020204020204" pitchFamily="34" charset="-122"/>
              </a:rPr>
              <a:t>说“</a:t>
            </a:r>
            <a:r>
              <a:rPr lang="en-US" altLang="zh-CN" sz="2400" dirty="0">
                <a:solidFill>
                  <a:prstClr val="black"/>
                </a:solidFill>
                <a:latin typeface="微软雅黑" panose="020B0503020204020204" pitchFamily="34" charset="-122"/>
                <a:ea typeface="微软雅黑" panose="020B0503020204020204" pitchFamily="34" charset="-122"/>
              </a:rPr>
              <a:t>B</a:t>
            </a:r>
            <a:r>
              <a:rPr lang="zh-CN" altLang="en-US" sz="2400" dirty="0">
                <a:solidFill>
                  <a:prstClr val="black"/>
                </a:solidFill>
                <a:latin typeface="微软雅黑" panose="020B0503020204020204" pitchFamily="34" charset="-122"/>
                <a:ea typeface="微软雅黑" panose="020B0503020204020204" pitchFamily="34" charset="-122"/>
              </a:rPr>
              <a:t>是骑士”，</a:t>
            </a:r>
            <a:r>
              <a:rPr lang="en-US" altLang="zh-CN" sz="2400" dirty="0">
                <a:solidFill>
                  <a:prstClr val="black"/>
                </a:solidFill>
                <a:latin typeface="微软雅黑" panose="020B0503020204020204" pitchFamily="34" charset="-122"/>
                <a:ea typeface="微软雅黑" panose="020B0503020204020204" pitchFamily="34" charset="-122"/>
              </a:rPr>
              <a:t>B</a:t>
            </a:r>
            <a:r>
              <a:rPr lang="zh-CN" altLang="en-US" sz="2400" dirty="0">
                <a:solidFill>
                  <a:prstClr val="black"/>
                </a:solidFill>
                <a:latin typeface="微软雅黑" panose="020B0503020204020204" pitchFamily="34" charset="-122"/>
                <a:ea typeface="微软雅黑" panose="020B0503020204020204" pitchFamily="34" charset="-122"/>
              </a:rPr>
              <a:t>说“我们两人不是一类人”。请判断</a:t>
            </a:r>
            <a:r>
              <a:rPr lang="en-US" altLang="zh-CN" sz="2400" dirty="0">
                <a:solidFill>
                  <a:prstClr val="black"/>
                </a:solidFill>
                <a:latin typeface="微软雅黑" panose="020B0503020204020204" pitchFamily="34" charset="-122"/>
                <a:ea typeface="微软雅黑" panose="020B0503020204020204" pitchFamily="34" charset="-122"/>
              </a:rPr>
              <a:t>A</a:t>
            </a:r>
            <a:r>
              <a:rPr lang="zh-CN" altLang="en-US"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B</a:t>
            </a:r>
            <a:r>
              <a:rPr lang="zh-CN" altLang="en-US" sz="2400" dirty="0">
                <a:solidFill>
                  <a:prstClr val="black"/>
                </a:solidFill>
                <a:latin typeface="微软雅黑" panose="020B0503020204020204" pitchFamily="34" charset="-122"/>
                <a:ea typeface="微软雅黑" panose="020B0503020204020204" pitchFamily="34" charset="-122"/>
              </a:rPr>
              <a:t>两人到底是流氓还是骑士。</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147462" name="Rectangle 6"/>
          <p:cNvSpPr>
            <a:spLocks noChangeArrowheads="1"/>
          </p:cNvSpPr>
          <p:nvPr/>
        </p:nvSpPr>
        <p:spPr bwMode="auto">
          <a:xfrm>
            <a:off x="1527439" y="3068130"/>
            <a:ext cx="184721" cy="52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endParaRPr lang="zh-CN" altLang="en-US" sz="2800" b="0">
              <a:solidFill>
                <a:srgbClr val="FF0000"/>
              </a:solidFill>
            </a:endParaRPr>
          </a:p>
        </p:txBody>
      </p:sp>
      <p:sp>
        <p:nvSpPr>
          <p:cNvPr id="147464" name="Rectangle 7"/>
          <p:cNvSpPr>
            <a:spLocks noChangeArrowheads="1"/>
          </p:cNvSpPr>
          <p:nvPr/>
        </p:nvSpPr>
        <p:spPr bwMode="auto">
          <a:xfrm>
            <a:off x="1527439" y="3268143"/>
            <a:ext cx="184721" cy="52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endParaRPr lang="zh-CN" altLang="en-US" sz="2800" b="0">
              <a:solidFill>
                <a:srgbClr val="FF0000"/>
              </a:solidFill>
            </a:endParaRPr>
          </a:p>
        </p:txBody>
      </p:sp>
      <p:sp>
        <p:nvSpPr>
          <p:cNvPr id="16" name="矩形 8"/>
          <p:cNvSpPr>
            <a:spLocks noChangeArrowheads="1"/>
          </p:cNvSpPr>
          <p:nvPr/>
        </p:nvSpPr>
        <p:spPr bwMode="auto">
          <a:xfrm>
            <a:off x="299851" y="3886286"/>
            <a:ext cx="11425527" cy="49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buNone/>
            </a:pPr>
            <a:r>
              <a:rPr lang="zh-CN" altLang="zh-CN" sz="2400" dirty="0">
                <a:solidFill>
                  <a:srgbClr val="C00000"/>
                </a:solidFill>
                <a:latin typeface="微软雅黑" panose="020B0503020204020204" pitchFamily="34" charset="-122"/>
                <a:ea typeface="微软雅黑" panose="020B0503020204020204" pitchFamily="34" charset="-122"/>
              </a:rPr>
              <a:t>解</a:t>
            </a:r>
            <a:r>
              <a:rPr lang="zh-CN" altLang="en-US" sz="2400" dirty="0">
                <a:latin typeface="微软雅黑" panose="020B0503020204020204" pitchFamily="34" charset="-122"/>
                <a:ea typeface="微软雅黑" panose="020B0503020204020204" pitchFamily="34" charset="-122"/>
              </a:rPr>
              <a:t>  设</a:t>
            </a:r>
            <a:r>
              <a:rPr lang="en-US" altLang="zh-CN" sz="2400" dirty="0">
                <a:latin typeface="微软雅黑" panose="020B0503020204020204" pitchFamily="34" charset="-122"/>
                <a:ea typeface="微软雅黑" panose="020B0503020204020204" pitchFamily="34" charset="-122"/>
              </a:rPr>
              <a:t>P</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是骑士；</a:t>
            </a:r>
            <a:r>
              <a:rPr lang="en-US" altLang="zh-CN" sz="2400" dirty="0">
                <a:latin typeface="微软雅黑" panose="020B0503020204020204" pitchFamily="34" charset="-122"/>
                <a:ea typeface="微软雅黑" panose="020B0503020204020204" pitchFamily="34" charset="-122"/>
              </a:rPr>
              <a:t>Q</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是骑士，则根据题意可得</a:t>
            </a: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矩形 3"/>
              <p:cNvSpPr/>
              <p:nvPr/>
            </p:nvSpPr>
            <p:spPr>
              <a:xfrm>
                <a:off x="32645" y="4572464"/>
                <a:ext cx="11731406" cy="1753819"/>
              </a:xfrm>
              <a:prstGeom prst="rect">
                <a:avLst/>
              </a:prstGeom>
            </p:spPr>
            <p:txBody>
              <a:bodyPr wrap="square">
                <a:spAutoFit/>
              </a:bodyPr>
              <a:lstStyle/>
              <a:p>
                <a:pPr marR="79375" indent="248920" algn="just" defTabSz="1219200">
                  <a:lnSpc>
                    <a:spcPct val="150000"/>
                  </a:lnSpc>
                </a:pPr>
                <a:r>
                  <a:rPr lang="en-US" altLang="zh-CN" sz="2400" b="1" kern="0" dirty="0">
                    <a:solidFill>
                      <a:srgbClr val="373737"/>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en-US" altLang="zh-CN" sz="2400" b="1" kern="0" dirty="0">
                    <a:solidFill>
                      <a:srgbClr val="373737"/>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0" dirty="0">
                    <a:solidFill>
                      <a:srgbClr val="373737"/>
                    </a:solidFill>
                    <a:latin typeface="微软雅黑" panose="020B0503020204020204" pitchFamily="34" charset="-122"/>
                    <a:ea typeface="微软雅黑" panose="020B0503020204020204" pitchFamily="34" charset="-122"/>
                    <a:cs typeface="Times New Roman" panose="02020603050405020304" pitchFamily="18" charset="0"/>
                  </a:rPr>
                  <a:t>Q</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kern="0">
                        <a:solidFill>
                          <a:prstClr val="black"/>
                        </a:solidFill>
                        <a:latin typeface="Cambria Math" panose="02040503050406030204" pitchFamily="18" charset="0"/>
                        <a:cs typeface="Times New Roman" panose="02020603050405020304" pitchFamily="18" charset="0"/>
                      </a:rPr>
                      <m:t>¬</m:t>
                    </m:r>
                  </m:oMath>
                </a14:m>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a:t>
                </a:r>
                <a14:m>
                  <m:oMath xmlns:m="http://schemas.openxmlformats.org/officeDocument/2006/math">
                    <m:r>
                      <a:rPr lang="en-US" altLang="zh-CN" sz="2400" b="1" kern="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en-US"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 =</a:t>
                </a:r>
                <a:r>
                  <a:rPr lang="en-US" altLang="zh-CN" sz="2400" b="1" kern="0" dirty="0">
                    <a:solidFill>
                      <a:srgbClr val="373737"/>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a:t>
                </a:r>
                <a:r>
                  <a:rPr lang="en-US" altLang="zh-CN" sz="2400" b="1" kern="0" dirty="0">
                    <a:solidFill>
                      <a:srgbClr val="373737"/>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0" dirty="0">
                    <a:solidFill>
                      <a:srgbClr val="373737"/>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0">
                        <a:solidFill>
                          <a:prstClr val="black"/>
                        </a:solidFill>
                        <a:latin typeface="Cambria Math" panose="02040503050406030204" pitchFamily="18" charset="0"/>
                        <a:cs typeface="Times New Roman" panose="02020603050405020304" pitchFamily="18" charset="0"/>
                      </a:rPr>
                      <m:t>𝟎</m:t>
                    </m:r>
                  </m:oMath>
                </a14:m>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(0</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1</a:t>
                </a:r>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0=0</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marR="79375" indent="261620" algn="just" defTabSz="1219200">
                  <a:lnSpc>
                    <a:spcPct val="150000"/>
                  </a:lnSpc>
                </a:pPr>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a:t>
                </a:r>
                <a14:m>
                  <m:oMath xmlns:m="http://schemas.openxmlformats.org/officeDocument/2006/math">
                    <m:r>
                      <a:rPr lang="en-US" altLang="zh-CN" sz="2400" b="1" kern="0">
                        <a:solidFill>
                          <a:prstClr val="black"/>
                        </a:solidFill>
                        <a:latin typeface="Cambria Math" panose="02040503050406030204" pitchFamily="18" charset="0"/>
                        <a:cs typeface="Times New Roman" panose="02020603050405020304" pitchFamily="18" charset="0"/>
                      </a:rPr>
                      <m:t>¬</m:t>
                    </m:r>
                  </m:oMath>
                </a14:m>
                <a:r>
                  <a:rPr lang="en-US" altLang="zh-CN" sz="2400" b="1" kern="0" dirty="0">
                    <a:solidFill>
                      <a:srgbClr val="373737"/>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a:t>
                </a:r>
                <a14:m>
                  <m:oMath xmlns:m="http://schemas.openxmlformats.org/officeDocument/2006/math">
                    <m:r>
                      <a:rPr lang="en-US" altLang="zh-CN" sz="2400" b="1" kern="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kern="0">
                        <a:solidFill>
                          <a:prstClr val="black"/>
                        </a:solidFill>
                        <a:latin typeface="Cambria Math" panose="02040503050406030204" pitchFamily="18" charset="0"/>
                        <a:cs typeface="Times New Roman" panose="02020603050405020304" pitchFamily="18" charset="0"/>
                      </a:rPr>
                      <m:t>¬</m:t>
                    </m:r>
                  </m:oMath>
                </a14:m>
                <a:r>
                  <a:rPr lang="en-US" altLang="zh-CN" sz="2400" b="1" kern="0" dirty="0">
                    <a:solidFill>
                      <a:srgbClr val="373737"/>
                    </a:solidFill>
                    <a:latin typeface="微软雅黑" panose="020B0503020204020204" pitchFamily="34" charset="-122"/>
                    <a:ea typeface="微软雅黑" panose="020B0503020204020204" pitchFamily="34" charset="-122"/>
                    <a:cs typeface="Times New Roman" panose="02020603050405020304" pitchFamily="18" charset="0"/>
                  </a:rPr>
                  <a:t>Q</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kern="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kern="0">
                        <a:solidFill>
                          <a:prstClr val="black"/>
                        </a:solidFill>
                        <a:latin typeface="Cambria Math" panose="02040503050406030204" pitchFamily="18" charset="0"/>
                        <a:cs typeface="Times New Roman" panose="02020603050405020304" pitchFamily="18" charset="0"/>
                      </a:rPr>
                      <m:t>¬</m:t>
                    </m:r>
                  </m:oMath>
                </a14:m>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 (0</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→0)</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(0</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1</a:t>
                </a:r>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(0</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0</a:t>
                </a:r>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1=1</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marR="79375" indent="261620" algn="just" defTabSz="1219200">
                  <a:lnSpc>
                    <a:spcPct val="150000"/>
                  </a:lnSpc>
                </a:pPr>
                <a:r>
                  <a:rPr lang="zh-CN" altLang="zh-CN" sz="2400" b="1" kern="0" dirty="0">
                    <a:solidFill>
                      <a:srgbClr val="3333FF"/>
                    </a:solidFill>
                    <a:latin typeface="微软雅黑" panose="020B0503020204020204" pitchFamily="34" charset="-122"/>
                    <a:ea typeface="微软雅黑" panose="020B0503020204020204" pitchFamily="34" charset="-122"/>
                    <a:cs typeface="宋体" panose="02010600030101010101" pitchFamily="2" charset="-122"/>
                  </a:rPr>
                  <a:t>即当</a:t>
                </a:r>
                <a:r>
                  <a:rPr lang="en-US" altLang="zh-CN" sz="2400" b="1" kern="0" dirty="0">
                    <a:solidFill>
                      <a:srgbClr val="3333FF"/>
                    </a:solidFill>
                    <a:latin typeface="微软雅黑" panose="020B0503020204020204" pitchFamily="34" charset="-122"/>
                    <a:ea typeface="微软雅黑" panose="020B0503020204020204" pitchFamily="34" charset="-122"/>
                    <a:cs typeface="宋体" panose="02010600030101010101" pitchFamily="2" charset="-122"/>
                  </a:rPr>
                  <a:t>P=Q=0</a:t>
                </a:r>
                <a:r>
                  <a:rPr lang="zh-CN" altLang="zh-CN" sz="2400" b="1" kern="0" dirty="0">
                    <a:solidFill>
                      <a:srgbClr val="3333FF"/>
                    </a:solidFill>
                    <a:latin typeface="微软雅黑" panose="020B0503020204020204" pitchFamily="34" charset="-122"/>
                    <a:ea typeface="微软雅黑" panose="020B0503020204020204" pitchFamily="34" charset="-122"/>
                    <a:cs typeface="宋体" panose="02010600030101010101" pitchFamily="2" charset="-122"/>
                  </a:rPr>
                  <a:t>时符合题意，从而</a:t>
                </a:r>
                <a:r>
                  <a:rPr lang="en-US" altLang="zh-CN" sz="2400" b="1" kern="0" dirty="0">
                    <a:solidFill>
                      <a:srgbClr val="3333FF"/>
                    </a:solidFill>
                    <a:latin typeface="微软雅黑" panose="020B0503020204020204" pitchFamily="34" charset="-122"/>
                    <a:ea typeface="微软雅黑" panose="020B0503020204020204" pitchFamily="34" charset="-122"/>
                    <a:cs typeface="黑体" panose="02010609060101010101" pitchFamily="49" charset="-122"/>
                  </a:rPr>
                  <a:t>A</a:t>
                </a:r>
                <a:r>
                  <a:rPr lang="zh-CN" altLang="zh-CN" sz="2400" b="1" kern="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b="1" kern="0" dirty="0">
                    <a:solidFill>
                      <a:srgbClr val="3333FF"/>
                    </a:solidFill>
                    <a:latin typeface="微软雅黑" panose="020B0503020204020204" pitchFamily="34" charset="-122"/>
                    <a:ea typeface="微软雅黑" panose="020B0503020204020204" pitchFamily="34" charset="-122"/>
                    <a:cs typeface="黑体" panose="02010609060101010101" pitchFamily="49" charset="-122"/>
                  </a:rPr>
                  <a:t>B</a:t>
                </a:r>
                <a:r>
                  <a:rPr lang="zh-CN" altLang="zh-CN" sz="2400" b="1" kern="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都是流氓。</a:t>
                </a:r>
                <a:endParaRPr lang="zh-CN" altLang="zh-CN" sz="2400" b="1" kern="100" dirty="0">
                  <a:solidFill>
                    <a:srgbClr val="3333FF"/>
                  </a:solidFill>
                  <a:latin typeface="微软雅黑" panose="020B0503020204020204" pitchFamily="34" charset="-122"/>
                  <a:ea typeface="微软雅黑" panose="020B0503020204020204" pitchFamily="34" charset="-122"/>
                  <a:cs typeface="黑体" panose="02010609060101010101" pitchFamily="49" charset="-122"/>
                </a:endParaRPr>
              </a:p>
            </p:txBody>
          </p:sp>
        </mc:Choice>
        <mc:Fallback>
          <p:sp>
            <p:nvSpPr>
              <p:cNvPr id="4" name="矩形 3"/>
              <p:cNvSpPr>
                <a:spLocks noRot="1" noChangeAspect="1" noMove="1" noResize="1" noEditPoints="1" noAdjustHandles="1" noChangeArrowheads="1" noChangeShapeType="1" noTextEdit="1"/>
              </p:cNvSpPr>
              <p:nvPr/>
            </p:nvSpPr>
            <p:spPr>
              <a:xfrm>
                <a:off x="32645" y="4572464"/>
                <a:ext cx="11731406" cy="1753819"/>
              </a:xfrm>
              <a:prstGeom prst="rect">
                <a:avLst/>
              </a:prstGeom>
              <a:blipFill rotWithShape="1">
                <a:blip r:embed="rId1"/>
                <a:stretch>
                  <a:fillRect l="-2" t="-26" b="24"/>
                </a:stretch>
              </a:blipFill>
            </p:spPr>
            <p:txBody>
              <a:bodyPr/>
              <a:lstStyle/>
              <a:p>
                <a:r>
                  <a:rPr lang="zh-CN" altLang="en-US">
                    <a:noFill/>
                  </a:rPr>
                  <a:t> </a:t>
                </a:r>
              </a:p>
            </p:txBody>
          </p:sp>
        </mc:Fallback>
      </mc:AlternateContent>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wheel(1)">
                                      <p:cBhvr>
                                        <p:cTn id="13" dur="20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circle(in)">
                                      <p:cBhvr>
                                        <p:cTn id="18" dur="20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circle(in)">
                                      <p:cBhvr>
                                        <p:cTn id="23" dur="2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2"/>
          <p:cNvSpPr>
            <a:spLocks noGrp="1" noChangeArrowheads="1"/>
          </p:cNvSpPr>
          <p:nvPr>
            <p:ph type="title" idx="4294967295"/>
          </p:nvPr>
        </p:nvSpPr>
        <p:spPr>
          <a:xfrm>
            <a:off x="915493" y="98632"/>
            <a:ext cx="8064034" cy="923872"/>
          </a:xfrm>
        </p:spPr>
        <p:txBody>
          <a:bodyPr/>
          <a:lstStyle/>
          <a:p>
            <a:r>
              <a:rPr lang="zh-CN" altLang="en-US" dirty="0"/>
              <a:t>例</a:t>
            </a:r>
            <a:r>
              <a:rPr lang="en-US" altLang="zh-CN" dirty="0"/>
              <a:t>2.38 </a:t>
            </a:r>
            <a:endParaRPr lang="zh-CN" altLang="en-US" dirty="0"/>
          </a:p>
        </p:txBody>
      </p:sp>
      <p:sp>
        <p:nvSpPr>
          <p:cNvPr id="157701" name="Rectangle 4"/>
          <p:cNvSpPr>
            <a:spLocks noChangeArrowheads="1"/>
          </p:cNvSpPr>
          <p:nvPr/>
        </p:nvSpPr>
        <p:spPr bwMode="auto">
          <a:xfrm>
            <a:off x="267664" y="928769"/>
            <a:ext cx="11502872" cy="110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50000"/>
              </a:lnSpc>
              <a:buNone/>
            </a:pPr>
            <a:r>
              <a:rPr lang="zh-CN" altLang="en-US" sz="2400" dirty="0">
                <a:solidFill>
                  <a:srgbClr val="C00000"/>
                </a:solidFill>
                <a:latin typeface="微软雅黑" panose="020B0503020204020204" pitchFamily="34" charset="-122"/>
                <a:ea typeface="微软雅黑" panose="020B0503020204020204" pitchFamily="34" charset="-122"/>
              </a:rPr>
              <a:t>例</a:t>
            </a:r>
            <a:r>
              <a:rPr lang="en-US" altLang="zh-CN" sz="2400" dirty="0">
                <a:solidFill>
                  <a:srgbClr val="C00000"/>
                </a:solidFill>
                <a:latin typeface="微软雅黑" panose="020B0503020204020204" pitchFamily="34" charset="-122"/>
                <a:ea typeface="微软雅黑" panose="020B0503020204020204" pitchFamily="34" charset="-122"/>
              </a:rPr>
              <a:t>2.38 </a:t>
            </a:r>
            <a:r>
              <a:rPr lang="zh-CN" altLang="en-US" sz="2400" dirty="0">
                <a:solidFill>
                  <a:prstClr val="black"/>
                </a:solidFill>
                <a:latin typeface="微软雅黑" panose="020B0503020204020204" pitchFamily="34" charset="-122"/>
                <a:ea typeface="微软雅黑" panose="020B0503020204020204" pitchFamily="34" charset="-122"/>
              </a:rPr>
              <a:t>有五封信封完全相同的信，里面分别是红、蓝、黄、白和紫五种颜色的卡片，现在把它们按顺序排成一行，让</a:t>
            </a:r>
            <a:r>
              <a:rPr lang="en-US" altLang="zh-CN" sz="2400" dirty="0">
                <a:solidFill>
                  <a:prstClr val="black"/>
                </a:solidFill>
                <a:latin typeface="微软雅黑" panose="020B0503020204020204" pitchFamily="34" charset="-122"/>
                <a:ea typeface="微软雅黑" panose="020B0503020204020204" pitchFamily="34" charset="-122"/>
              </a:rPr>
              <a:t>A</a:t>
            </a:r>
            <a:r>
              <a:rPr lang="zh-CN" altLang="en-US"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B</a:t>
            </a:r>
            <a:r>
              <a:rPr lang="zh-CN" altLang="en-US"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C</a:t>
            </a:r>
            <a:r>
              <a:rPr lang="zh-CN" altLang="en-US"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D</a:t>
            </a:r>
            <a:r>
              <a:rPr lang="zh-CN" altLang="en-US"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E</a:t>
            </a:r>
            <a:r>
              <a:rPr lang="zh-CN" altLang="en-US" sz="2400" dirty="0">
                <a:solidFill>
                  <a:prstClr val="black"/>
                </a:solidFill>
                <a:latin typeface="微软雅黑" panose="020B0503020204020204" pitchFamily="34" charset="-122"/>
                <a:ea typeface="微软雅黑" panose="020B0503020204020204" pitchFamily="34" charset="-122"/>
              </a:rPr>
              <a:t>五人猜每个信封内所装卡片的颜色。</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147462" name="Rectangle 6"/>
          <p:cNvSpPr>
            <a:spLocks noChangeArrowheads="1"/>
          </p:cNvSpPr>
          <p:nvPr/>
        </p:nvSpPr>
        <p:spPr bwMode="auto">
          <a:xfrm>
            <a:off x="1527439" y="3068130"/>
            <a:ext cx="184721" cy="52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endParaRPr lang="zh-CN" altLang="en-US" sz="2800" b="0">
              <a:solidFill>
                <a:srgbClr val="FF0000"/>
              </a:solidFill>
            </a:endParaRPr>
          </a:p>
        </p:txBody>
      </p:sp>
      <p:sp>
        <p:nvSpPr>
          <p:cNvPr id="147464" name="Rectangle 7"/>
          <p:cNvSpPr>
            <a:spLocks noChangeArrowheads="1"/>
          </p:cNvSpPr>
          <p:nvPr/>
        </p:nvSpPr>
        <p:spPr bwMode="auto">
          <a:xfrm>
            <a:off x="1527439" y="3268143"/>
            <a:ext cx="184721" cy="52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endParaRPr lang="zh-CN" altLang="en-US" sz="2800" b="0">
              <a:solidFill>
                <a:srgbClr val="FF0000"/>
              </a:solidFill>
            </a:endParaRPr>
          </a:p>
        </p:txBody>
      </p:sp>
      <p:sp>
        <p:nvSpPr>
          <p:cNvPr id="16" name="矩形 8"/>
          <p:cNvSpPr>
            <a:spLocks noChangeArrowheads="1"/>
          </p:cNvSpPr>
          <p:nvPr/>
        </p:nvSpPr>
        <p:spPr bwMode="auto">
          <a:xfrm>
            <a:off x="399027" y="2042125"/>
            <a:ext cx="11240146" cy="42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50000"/>
              </a:lnSpc>
              <a:buNone/>
            </a:pPr>
            <a:r>
              <a:rPr lang="en-US" altLang="zh-CN" sz="2400" dirty="0">
                <a:solidFill>
                  <a:prstClr val="black"/>
                </a:solidFill>
                <a:latin typeface="微软雅黑" panose="020B0503020204020204" pitchFamily="34" charset="-122"/>
                <a:ea typeface="微软雅黑" panose="020B0503020204020204" pitchFamily="34" charset="-122"/>
              </a:rPr>
              <a:t>A</a:t>
            </a:r>
            <a:r>
              <a:rPr lang="zh-CN" altLang="en-US" sz="2400" dirty="0">
                <a:solidFill>
                  <a:prstClr val="black"/>
                </a:solidFill>
                <a:latin typeface="微软雅黑" panose="020B0503020204020204" pitchFamily="34" charset="-122"/>
                <a:ea typeface="微软雅黑" panose="020B0503020204020204" pitchFamily="34" charset="-122"/>
              </a:rPr>
              <a:t>猜：第</a:t>
            </a:r>
            <a:r>
              <a:rPr lang="en-US" altLang="zh-CN" sz="2400" dirty="0">
                <a:solidFill>
                  <a:prstClr val="black"/>
                </a:solidFill>
                <a:latin typeface="微软雅黑" panose="020B0503020204020204" pitchFamily="34" charset="-122"/>
                <a:ea typeface="微软雅黑" panose="020B0503020204020204" pitchFamily="34" charset="-122"/>
              </a:rPr>
              <a:t>2</a:t>
            </a:r>
            <a:r>
              <a:rPr lang="zh-CN" altLang="en-US" sz="2400" dirty="0">
                <a:solidFill>
                  <a:prstClr val="black"/>
                </a:solidFill>
                <a:latin typeface="微软雅黑" panose="020B0503020204020204" pitchFamily="34" charset="-122"/>
                <a:ea typeface="微软雅黑" panose="020B0503020204020204" pitchFamily="34" charset="-122"/>
              </a:rPr>
              <a:t>封内是紫色卡片，第</a:t>
            </a:r>
            <a:r>
              <a:rPr lang="en-US" altLang="zh-CN" sz="2400" dirty="0">
                <a:solidFill>
                  <a:prstClr val="black"/>
                </a:solidFill>
                <a:latin typeface="微软雅黑" panose="020B0503020204020204" pitchFamily="34" charset="-122"/>
                <a:ea typeface="微软雅黑" panose="020B0503020204020204" pitchFamily="34" charset="-122"/>
              </a:rPr>
              <a:t>3</a:t>
            </a:r>
            <a:r>
              <a:rPr lang="zh-CN" altLang="en-US" sz="2400" dirty="0">
                <a:solidFill>
                  <a:prstClr val="black"/>
                </a:solidFill>
                <a:latin typeface="微软雅黑" panose="020B0503020204020204" pitchFamily="34" charset="-122"/>
                <a:ea typeface="微软雅黑" panose="020B0503020204020204" pitchFamily="34" charset="-122"/>
              </a:rPr>
              <a:t>封内是黄色卡片；</a:t>
            </a:r>
            <a:endParaRPr lang="zh-CN" altLang="en-US" sz="2400" dirty="0">
              <a:solidFill>
                <a:prstClr val="black"/>
              </a:solidFill>
              <a:latin typeface="微软雅黑" panose="020B0503020204020204" pitchFamily="34" charset="-122"/>
              <a:ea typeface="微软雅黑" panose="020B0503020204020204" pitchFamily="34" charset="-122"/>
            </a:endParaRPr>
          </a:p>
          <a:p>
            <a:pPr algn="ctr" defTabSz="1219200">
              <a:lnSpc>
                <a:spcPct val="150000"/>
              </a:lnSpc>
              <a:buNone/>
            </a:pPr>
            <a:r>
              <a:rPr lang="en-US" altLang="zh-CN" sz="2400" dirty="0">
                <a:solidFill>
                  <a:prstClr val="black"/>
                </a:solidFill>
                <a:latin typeface="微软雅黑" panose="020B0503020204020204" pitchFamily="34" charset="-122"/>
                <a:ea typeface="微软雅黑" panose="020B0503020204020204" pitchFamily="34" charset="-122"/>
              </a:rPr>
              <a:t>B</a:t>
            </a:r>
            <a:r>
              <a:rPr lang="zh-CN" altLang="en-US" sz="2400" dirty="0">
                <a:solidFill>
                  <a:prstClr val="black"/>
                </a:solidFill>
                <a:latin typeface="微软雅黑" panose="020B0503020204020204" pitchFamily="34" charset="-122"/>
                <a:ea typeface="微软雅黑" panose="020B0503020204020204" pitchFamily="34" charset="-122"/>
              </a:rPr>
              <a:t>猜：第</a:t>
            </a:r>
            <a:r>
              <a:rPr lang="en-US" altLang="zh-CN" sz="2400" dirty="0">
                <a:solidFill>
                  <a:prstClr val="black"/>
                </a:solidFill>
                <a:latin typeface="微软雅黑" panose="020B0503020204020204" pitchFamily="34" charset="-122"/>
                <a:ea typeface="微软雅黑" panose="020B0503020204020204" pitchFamily="34" charset="-122"/>
              </a:rPr>
              <a:t>2</a:t>
            </a:r>
            <a:r>
              <a:rPr lang="zh-CN" altLang="en-US" sz="2400" dirty="0">
                <a:solidFill>
                  <a:prstClr val="black"/>
                </a:solidFill>
                <a:latin typeface="微软雅黑" panose="020B0503020204020204" pitchFamily="34" charset="-122"/>
                <a:ea typeface="微软雅黑" panose="020B0503020204020204" pitchFamily="34" charset="-122"/>
              </a:rPr>
              <a:t>封内是蓝色卡片，第</a:t>
            </a:r>
            <a:r>
              <a:rPr lang="en-US" altLang="zh-CN" sz="2400" dirty="0">
                <a:solidFill>
                  <a:prstClr val="black"/>
                </a:solidFill>
                <a:latin typeface="微软雅黑" panose="020B0503020204020204" pitchFamily="34" charset="-122"/>
                <a:ea typeface="微软雅黑" panose="020B0503020204020204" pitchFamily="34" charset="-122"/>
              </a:rPr>
              <a:t>4</a:t>
            </a:r>
            <a:r>
              <a:rPr lang="zh-CN" altLang="en-US" sz="2400" dirty="0">
                <a:solidFill>
                  <a:prstClr val="black"/>
                </a:solidFill>
                <a:latin typeface="微软雅黑" panose="020B0503020204020204" pitchFamily="34" charset="-122"/>
                <a:ea typeface="微软雅黑" panose="020B0503020204020204" pitchFamily="34" charset="-122"/>
              </a:rPr>
              <a:t>封内是红色卡片；</a:t>
            </a:r>
            <a:endParaRPr lang="zh-CN" altLang="en-US" sz="2400" dirty="0">
              <a:solidFill>
                <a:prstClr val="black"/>
              </a:solidFill>
              <a:latin typeface="微软雅黑" panose="020B0503020204020204" pitchFamily="34" charset="-122"/>
              <a:ea typeface="微软雅黑" panose="020B0503020204020204" pitchFamily="34" charset="-122"/>
            </a:endParaRPr>
          </a:p>
          <a:p>
            <a:pPr algn="ctr" defTabSz="1219200">
              <a:lnSpc>
                <a:spcPct val="150000"/>
              </a:lnSpc>
              <a:buNone/>
            </a:pPr>
            <a:r>
              <a:rPr lang="en-US" altLang="zh-CN" sz="2400" dirty="0">
                <a:solidFill>
                  <a:prstClr val="black"/>
                </a:solidFill>
                <a:latin typeface="微软雅黑" panose="020B0503020204020204" pitchFamily="34" charset="-122"/>
                <a:ea typeface="微软雅黑" panose="020B0503020204020204" pitchFamily="34" charset="-122"/>
              </a:rPr>
              <a:t>C</a:t>
            </a:r>
            <a:r>
              <a:rPr lang="zh-CN" altLang="en-US" sz="2400" dirty="0">
                <a:solidFill>
                  <a:prstClr val="black"/>
                </a:solidFill>
                <a:latin typeface="微软雅黑" panose="020B0503020204020204" pitchFamily="34" charset="-122"/>
                <a:ea typeface="微软雅黑" panose="020B0503020204020204" pitchFamily="34" charset="-122"/>
              </a:rPr>
              <a:t>猜：第</a:t>
            </a:r>
            <a:r>
              <a:rPr lang="en-US" altLang="zh-CN" sz="2400" dirty="0">
                <a:solidFill>
                  <a:prstClr val="black"/>
                </a:solidFill>
                <a:latin typeface="微软雅黑" panose="020B0503020204020204" pitchFamily="34" charset="-122"/>
                <a:ea typeface="微软雅黑" panose="020B0503020204020204" pitchFamily="34" charset="-122"/>
              </a:rPr>
              <a:t>1</a:t>
            </a:r>
            <a:r>
              <a:rPr lang="zh-CN" altLang="en-US" sz="2400" dirty="0">
                <a:solidFill>
                  <a:prstClr val="black"/>
                </a:solidFill>
                <a:latin typeface="微软雅黑" panose="020B0503020204020204" pitchFamily="34" charset="-122"/>
                <a:ea typeface="微软雅黑" panose="020B0503020204020204" pitchFamily="34" charset="-122"/>
              </a:rPr>
              <a:t>封内是红色卡片，第</a:t>
            </a:r>
            <a:r>
              <a:rPr lang="en-US" altLang="zh-CN" sz="2400" dirty="0">
                <a:solidFill>
                  <a:prstClr val="black"/>
                </a:solidFill>
                <a:latin typeface="微软雅黑" panose="020B0503020204020204" pitchFamily="34" charset="-122"/>
                <a:ea typeface="微软雅黑" panose="020B0503020204020204" pitchFamily="34" charset="-122"/>
              </a:rPr>
              <a:t>5</a:t>
            </a:r>
            <a:r>
              <a:rPr lang="zh-CN" altLang="en-US" sz="2400" dirty="0">
                <a:solidFill>
                  <a:prstClr val="black"/>
                </a:solidFill>
                <a:latin typeface="微软雅黑" panose="020B0503020204020204" pitchFamily="34" charset="-122"/>
                <a:ea typeface="微软雅黑" panose="020B0503020204020204" pitchFamily="34" charset="-122"/>
              </a:rPr>
              <a:t>封内是白色卡片；</a:t>
            </a:r>
            <a:endParaRPr lang="zh-CN" altLang="en-US" sz="2400" dirty="0">
              <a:solidFill>
                <a:prstClr val="black"/>
              </a:solidFill>
              <a:latin typeface="微软雅黑" panose="020B0503020204020204" pitchFamily="34" charset="-122"/>
              <a:ea typeface="微软雅黑" panose="020B0503020204020204" pitchFamily="34" charset="-122"/>
            </a:endParaRPr>
          </a:p>
          <a:p>
            <a:pPr algn="ctr" defTabSz="1219200">
              <a:lnSpc>
                <a:spcPct val="150000"/>
              </a:lnSpc>
              <a:buNone/>
            </a:pPr>
            <a:r>
              <a:rPr lang="en-US" altLang="zh-CN" sz="2400" dirty="0">
                <a:solidFill>
                  <a:prstClr val="black"/>
                </a:solidFill>
                <a:latin typeface="微软雅黑" panose="020B0503020204020204" pitchFamily="34" charset="-122"/>
                <a:ea typeface="微软雅黑" panose="020B0503020204020204" pitchFamily="34" charset="-122"/>
              </a:rPr>
              <a:t>D</a:t>
            </a:r>
            <a:r>
              <a:rPr lang="zh-CN" altLang="en-US" sz="2400" dirty="0">
                <a:solidFill>
                  <a:prstClr val="black"/>
                </a:solidFill>
                <a:latin typeface="微软雅黑" panose="020B0503020204020204" pitchFamily="34" charset="-122"/>
                <a:ea typeface="微软雅黑" panose="020B0503020204020204" pitchFamily="34" charset="-122"/>
              </a:rPr>
              <a:t>猜：第</a:t>
            </a:r>
            <a:r>
              <a:rPr lang="en-US" altLang="zh-CN" sz="2400" dirty="0">
                <a:solidFill>
                  <a:prstClr val="black"/>
                </a:solidFill>
                <a:latin typeface="微软雅黑" panose="020B0503020204020204" pitchFamily="34" charset="-122"/>
                <a:ea typeface="微软雅黑" panose="020B0503020204020204" pitchFamily="34" charset="-122"/>
              </a:rPr>
              <a:t>3</a:t>
            </a:r>
            <a:r>
              <a:rPr lang="zh-CN" altLang="en-US" sz="2400" dirty="0">
                <a:solidFill>
                  <a:prstClr val="black"/>
                </a:solidFill>
                <a:latin typeface="微软雅黑" panose="020B0503020204020204" pitchFamily="34" charset="-122"/>
                <a:ea typeface="微软雅黑" panose="020B0503020204020204" pitchFamily="34" charset="-122"/>
              </a:rPr>
              <a:t>封内是蓝色卡片，第</a:t>
            </a:r>
            <a:r>
              <a:rPr lang="en-US" altLang="zh-CN" sz="2400" dirty="0">
                <a:solidFill>
                  <a:prstClr val="black"/>
                </a:solidFill>
                <a:latin typeface="微软雅黑" panose="020B0503020204020204" pitchFamily="34" charset="-122"/>
                <a:ea typeface="微软雅黑" panose="020B0503020204020204" pitchFamily="34" charset="-122"/>
              </a:rPr>
              <a:t>4</a:t>
            </a:r>
            <a:r>
              <a:rPr lang="zh-CN" altLang="en-US" sz="2400" dirty="0">
                <a:solidFill>
                  <a:prstClr val="black"/>
                </a:solidFill>
                <a:latin typeface="微软雅黑" panose="020B0503020204020204" pitchFamily="34" charset="-122"/>
                <a:ea typeface="微软雅黑" panose="020B0503020204020204" pitchFamily="34" charset="-122"/>
              </a:rPr>
              <a:t>封内是白色卡片；</a:t>
            </a:r>
            <a:endParaRPr lang="zh-CN" altLang="en-US" sz="2400" dirty="0">
              <a:solidFill>
                <a:prstClr val="black"/>
              </a:solidFill>
              <a:latin typeface="微软雅黑" panose="020B0503020204020204" pitchFamily="34" charset="-122"/>
              <a:ea typeface="微软雅黑" panose="020B0503020204020204" pitchFamily="34" charset="-122"/>
            </a:endParaRPr>
          </a:p>
          <a:p>
            <a:pPr algn="ctr" defTabSz="1219200">
              <a:lnSpc>
                <a:spcPct val="150000"/>
              </a:lnSpc>
              <a:buNone/>
            </a:pPr>
            <a:r>
              <a:rPr lang="en-US" altLang="zh-CN" sz="2400" dirty="0">
                <a:solidFill>
                  <a:prstClr val="black"/>
                </a:solidFill>
                <a:latin typeface="微软雅黑" panose="020B0503020204020204" pitchFamily="34" charset="-122"/>
                <a:ea typeface="微软雅黑" panose="020B0503020204020204" pitchFamily="34" charset="-122"/>
              </a:rPr>
              <a:t>E</a:t>
            </a:r>
            <a:r>
              <a:rPr lang="zh-CN" altLang="en-US" sz="2400" dirty="0">
                <a:solidFill>
                  <a:prstClr val="black"/>
                </a:solidFill>
                <a:latin typeface="微软雅黑" panose="020B0503020204020204" pitchFamily="34" charset="-122"/>
                <a:ea typeface="微软雅黑" panose="020B0503020204020204" pitchFamily="34" charset="-122"/>
              </a:rPr>
              <a:t>猜：第</a:t>
            </a:r>
            <a:r>
              <a:rPr lang="en-US" altLang="zh-CN" sz="2400" dirty="0">
                <a:solidFill>
                  <a:prstClr val="black"/>
                </a:solidFill>
                <a:latin typeface="微软雅黑" panose="020B0503020204020204" pitchFamily="34" charset="-122"/>
                <a:ea typeface="微软雅黑" panose="020B0503020204020204" pitchFamily="34" charset="-122"/>
              </a:rPr>
              <a:t>2</a:t>
            </a:r>
            <a:r>
              <a:rPr lang="zh-CN" altLang="en-US" sz="2400" dirty="0">
                <a:solidFill>
                  <a:prstClr val="black"/>
                </a:solidFill>
                <a:latin typeface="微软雅黑" panose="020B0503020204020204" pitchFamily="34" charset="-122"/>
                <a:ea typeface="微软雅黑" panose="020B0503020204020204" pitchFamily="34" charset="-122"/>
              </a:rPr>
              <a:t>封内是黄色卡片，第</a:t>
            </a:r>
            <a:r>
              <a:rPr lang="en-US" altLang="zh-CN" sz="2400" dirty="0">
                <a:solidFill>
                  <a:prstClr val="black"/>
                </a:solidFill>
                <a:latin typeface="微软雅黑" panose="020B0503020204020204" pitchFamily="34" charset="-122"/>
                <a:ea typeface="微软雅黑" panose="020B0503020204020204" pitchFamily="34" charset="-122"/>
              </a:rPr>
              <a:t>5</a:t>
            </a:r>
            <a:r>
              <a:rPr lang="zh-CN" altLang="en-US" sz="2400" dirty="0">
                <a:solidFill>
                  <a:prstClr val="black"/>
                </a:solidFill>
                <a:latin typeface="微软雅黑" panose="020B0503020204020204" pitchFamily="34" charset="-122"/>
                <a:ea typeface="微软雅黑" panose="020B0503020204020204" pitchFamily="34" charset="-122"/>
              </a:rPr>
              <a:t>封内是紫色卡片。</a:t>
            </a:r>
            <a:endParaRPr lang="zh-CN" altLang="en-US" sz="2400" dirty="0">
              <a:solidFill>
                <a:prstClr val="black"/>
              </a:solidFill>
              <a:latin typeface="微软雅黑" panose="020B0503020204020204" pitchFamily="34" charset="-122"/>
              <a:ea typeface="微软雅黑" panose="020B0503020204020204" pitchFamily="34" charset="-122"/>
            </a:endParaRPr>
          </a:p>
          <a:p>
            <a:pPr defTabSz="1219200">
              <a:lnSpc>
                <a:spcPct val="150000"/>
              </a:lnSpc>
              <a:buNone/>
            </a:pPr>
            <a:r>
              <a:rPr lang="zh-CN" altLang="en-US" sz="2400" dirty="0">
                <a:solidFill>
                  <a:prstClr val="black"/>
                </a:solidFill>
                <a:latin typeface="微软雅黑" panose="020B0503020204020204" pitchFamily="34" charset="-122"/>
                <a:ea typeface="微软雅黑" panose="020B0503020204020204" pitchFamily="34" charset="-122"/>
              </a:rPr>
              <a:t>然后，拆开信封一看，</a:t>
            </a:r>
            <a:r>
              <a:rPr lang="zh-CN" altLang="en-US" sz="2400" dirty="0">
                <a:solidFill>
                  <a:srgbClr val="3333FF"/>
                </a:solidFill>
                <a:latin typeface="微软雅黑" panose="020B0503020204020204" pitchFamily="34" charset="-122"/>
                <a:ea typeface="微软雅黑" panose="020B0503020204020204" pitchFamily="34" charset="-122"/>
              </a:rPr>
              <a:t>每人都猜对一种颜色，而且每封信都有一人猜中</a:t>
            </a:r>
            <a:r>
              <a:rPr lang="zh-CN" altLang="en-US" sz="2400" dirty="0">
                <a:solidFill>
                  <a:prstClr val="black"/>
                </a:solidFill>
                <a:latin typeface="微软雅黑" panose="020B0503020204020204" pitchFamily="34" charset="-122"/>
                <a:ea typeface="微软雅黑" panose="020B0503020204020204" pitchFamily="34" charset="-122"/>
              </a:rPr>
              <a:t>。请你根据这些条件，确定每封信里卡片的颜色。</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57701">
                                            <p:txEl>
                                              <p:pRg st="0" end="0"/>
                                            </p:txEl>
                                          </p:spTgt>
                                        </p:tgtEl>
                                        <p:attrNameLst>
                                          <p:attrName>style.visibility</p:attrName>
                                        </p:attrNameLst>
                                      </p:cBhvr>
                                      <p:to>
                                        <p:strVal val="visible"/>
                                      </p:to>
                                    </p:set>
                                    <p:anim calcmode="lin" valueType="num">
                                      <p:cBhvr>
                                        <p:cTn id="7" dur="500" fill="hold"/>
                                        <p:tgtEl>
                                          <p:spTgt spid="15770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7701">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1" grpId="0" autoUpdateAnimBg="0" build="p"/>
      <p:bldP spid="16"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p:txBody>
          <a:bodyPr/>
          <a:lstStyle/>
          <a:p>
            <a:r>
              <a:rPr lang="zh-CN" altLang="en-US" dirty="0"/>
              <a:t>注意</a:t>
            </a:r>
            <a:endParaRPr lang="zh-CN" altLang="en-US" dirty="0"/>
          </a:p>
        </p:txBody>
      </p:sp>
      <p:sp>
        <p:nvSpPr>
          <p:cNvPr id="15363" name="Rectangle 8"/>
          <p:cNvSpPr>
            <a:spLocks noChangeArrowheads="1"/>
          </p:cNvSpPr>
          <p:nvPr/>
        </p:nvSpPr>
        <p:spPr bwMode="auto">
          <a:xfrm>
            <a:off x="774483" y="1549489"/>
            <a:ext cx="10657150" cy="941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spcBef>
                <a:spcPct val="0"/>
              </a:spcBef>
              <a:buClrTx/>
              <a:buNone/>
            </a:pPr>
            <a:r>
              <a:rPr lang="en-US" altLang="zh-CN" sz="2400" dirty="0">
                <a:solidFill>
                  <a:prstClr val="black"/>
                </a:solidFill>
                <a:latin typeface="微软雅黑" panose="020B0503020204020204" pitchFamily="34" charset="-122"/>
                <a:ea typeface="微软雅黑" panose="020B0503020204020204" pitchFamily="34" charset="-122"/>
              </a:rPr>
              <a:t>(1) </a:t>
            </a:r>
            <a:r>
              <a:rPr lang="zh-CN" altLang="en-US" sz="2400" dirty="0">
                <a:solidFill>
                  <a:srgbClr val="0000FF"/>
                </a:solidFill>
                <a:latin typeface="微软雅黑" panose="020B0503020204020204" pitchFamily="34" charset="-122"/>
                <a:ea typeface="微软雅黑" panose="020B0503020204020204" pitchFamily="34" charset="-122"/>
              </a:rPr>
              <a:t>一切没有判断内容的句子都不能作为命题</a:t>
            </a:r>
            <a:r>
              <a:rPr lang="zh-CN" altLang="en-US" sz="2400" dirty="0">
                <a:latin typeface="微软雅黑" panose="020B0503020204020204" pitchFamily="34" charset="-122"/>
                <a:ea typeface="微软雅黑" panose="020B0503020204020204" pitchFamily="34" charset="-122"/>
              </a:rPr>
              <a:t>，如命令句、感叹句、疑问句、祈使句、二义性的陈述句等。</a:t>
            </a:r>
            <a:r>
              <a:rPr lang="zh-CN" altLang="en-US" sz="2400" b="0" dirty="0">
                <a:solidFill>
                  <a:srgbClr val="FF0000"/>
                </a:solidFill>
                <a:latin typeface="微软雅黑" panose="020B0503020204020204" pitchFamily="34" charset="-122"/>
                <a:ea typeface="微软雅黑" panose="020B0503020204020204" pitchFamily="34" charset="-122"/>
              </a:rPr>
              <a:t> </a:t>
            </a:r>
            <a:endParaRPr lang="zh-CN" altLang="en-US" sz="2400" b="0" dirty="0">
              <a:solidFill>
                <a:srgbClr val="FF0000"/>
              </a:solidFill>
              <a:latin typeface="微软雅黑" panose="020B0503020204020204" pitchFamily="34" charset="-122"/>
              <a:ea typeface="微软雅黑" panose="020B0503020204020204" pitchFamily="34" charset="-122"/>
            </a:endParaRPr>
          </a:p>
        </p:txBody>
      </p:sp>
      <p:sp>
        <p:nvSpPr>
          <p:cNvPr id="15364" name="Rectangle 2"/>
          <p:cNvSpPr>
            <a:spLocks noChangeArrowheads="1"/>
          </p:cNvSpPr>
          <p:nvPr/>
        </p:nvSpPr>
        <p:spPr bwMode="auto">
          <a:xfrm>
            <a:off x="822355" y="3198294"/>
            <a:ext cx="10512559" cy="1297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30000"/>
              </a:lnSpc>
              <a:buNone/>
            </a:pPr>
            <a:r>
              <a:rPr lang="en-US" altLang="zh-CN" sz="2400" dirty="0">
                <a:latin typeface="微软雅黑" panose="020B0503020204020204" pitchFamily="34" charset="-122"/>
                <a:ea typeface="微软雅黑" panose="020B0503020204020204" pitchFamily="34" charset="-122"/>
              </a:rPr>
              <a:t>(2) </a:t>
            </a:r>
            <a:r>
              <a:rPr lang="zh-CN" altLang="zh-CN" sz="2400" dirty="0">
                <a:latin typeface="微软雅黑" panose="020B0503020204020204" pitchFamily="34" charset="-122"/>
                <a:ea typeface="微软雅黑" panose="020B0503020204020204" pitchFamily="34" charset="-122"/>
              </a:rPr>
              <a:t>命题的真值有时可明确给出，</a:t>
            </a:r>
            <a:r>
              <a:rPr lang="zh-CN" altLang="zh-CN" sz="2400" dirty="0">
                <a:solidFill>
                  <a:srgbClr val="3333FF"/>
                </a:solidFill>
                <a:latin typeface="微软雅黑" panose="020B0503020204020204" pitchFamily="34" charset="-122"/>
                <a:ea typeface="微软雅黑" panose="020B0503020204020204" pitchFamily="34" charset="-122"/>
              </a:rPr>
              <a:t>有时还需要依靠环境、条件、时间才能确定其真值</a:t>
            </a:r>
            <a:r>
              <a:rPr lang="zh-CN"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15365" name="Rectangle 4"/>
          <p:cNvSpPr>
            <a:spLocks noChangeArrowheads="1"/>
          </p:cNvSpPr>
          <p:nvPr/>
        </p:nvSpPr>
        <p:spPr bwMode="auto">
          <a:xfrm>
            <a:off x="919074" y="4900145"/>
            <a:ext cx="10657150" cy="46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5997" tIns="35997" rIns="35997" bIns="35997">
            <a:spAutoFit/>
          </a:bodyPr>
          <a:lstStyle>
            <a:lvl1pPr marL="533400" indent="-5334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533400" indent="-533400" defTabSz="1219200">
              <a:lnSpc>
                <a:spcPct val="115000"/>
              </a:lnSpc>
              <a:spcBef>
                <a:spcPct val="0"/>
              </a:spcBef>
              <a:buClr>
                <a:srgbClr val="00FF00"/>
              </a:buClr>
              <a:buNone/>
            </a:pPr>
            <a:r>
              <a:rPr lang="en-US" altLang="zh-CN" sz="2400" dirty="0">
                <a:latin typeface="微软雅黑" panose="020B0503020204020204" pitchFamily="34" charset="-122"/>
                <a:ea typeface="微软雅黑" panose="020B0503020204020204" pitchFamily="34" charset="-122"/>
              </a:rPr>
              <a:t>(3) </a:t>
            </a:r>
            <a:r>
              <a:rPr lang="zh-CN" altLang="zh-CN" sz="2400" dirty="0">
                <a:latin typeface="微软雅黑" panose="020B0503020204020204" pitchFamily="34" charset="-122"/>
                <a:ea typeface="微软雅黑" panose="020B0503020204020204" pitchFamily="34" charset="-122"/>
              </a:rPr>
              <a:t>在数理逻辑中，</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x”“y”“z</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等总表示变量，</a:t>
            </a:r>
            <a:r>
              <a:rPr lang="zh-CN" altLang="zh-CN" sz="2400" dirty="0">
                <a:solidFill>
                  <a:srgbClr val="3333FF"/>
                </a:solidFill>
                <a:latin typeface="微软雅黑" panose="020B0503020204020204" pitchFamily="34" charset="-122"/>
                <a:ea typeface="微软雅黑" panose="020B0503020204020204" pitchFamily="34" charset="-122"/>
              </a:rPr>
              <a:t>含变量的陈述句不是命题。</a:t>
            </a:r>
            <a:endParaRPr lang="zh-CN" altLang="en-US" sz="2400" dirty="0">
              <a:solidFill>
                <a:srgbClr val="3333FF"/>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anim calcmode="lin" valueType="num">
                                      <p:cBhvr additive="base">
                                        <p:cTn id="7" dur="500" fill="hold"/>
                                        <p:tgtEl>
                                          <p:spTgt spid="15363"/>
                                        </p:tgtEl>
                                        <p:attrNameLst>
                                          <p:attrName>ppt_x</p:attrName>
                                        </p:attrNameLst>
                                      </p:cBhvr>
                                      <p:tavLst>
                                        <p:tav tm="0">
                                          <p:val>
                                            <p:strVal val="#ppt_x"/>
                                          </p:val>
                                        </p:tav>
                                        <p:tav tm="100000">
                                          <p:val>
                                            <p:strVal val="#ppt_x"/>
                                          </p:val>
                                        </p:tav>
                                      </p:tavLst>
                                    </p:anim>
                                    <p:anim calcmode="lin" valueType="num">
                                      <p:cBhvr additive="base">
                                        <p:cTn id="8" dur="500" fill="hold"/>
                                        <p:tgtEl>
                                          <p:spTgt spid="153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364">
                                            <p:txEl>
                                              <p:pRg st="0" end="0"/>
                                            </p:txEl>
                                          </p:spTgt>
                                        </p:tgtEl>
                                        <p:attrNameLst>
                                          <p:attrName>style.visibility</p:attrName>
                                        </p:attrNameLst>
                                      </p:cBhvr>
                                      <p:to>
                                        <p:strVal val="visible"/>
                                      </p:to>
                                    </p:set>
                                    <p:anim calcmode="lin" valueType="num">
                                      <p:cBhvr additive="base">
                                        <p:cTn id="13" dur="500" fill="hold"/>
                                        <p:tgtEl>
                                          <p:spTgt spid="15364">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536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5365"/>
                                        </p:tgtEl>
                                        <p:attrNameLst>
                                          <p:attrName>style.visibility</p:attrName>
                                        </p:attrNameLst>
                                      </p:cBhvr>
                                      <p:to>
                                        <p:strVal val="visible"/>
                                      </p:to>
                                    </p:set>
                                    <p:anim calcmode="lin" valueType="num">
                                      <p:cBhvr additive="base">
                                        <p:cTn id="19" dur="500" fill="hold"/>
                                        <p:tgtEl>
                                          <p:spTgt spid="15365"/>
                                        </p:tgtEl>
                                        <p:attrNameLst>
                                          <p:attrName>ppt_x</p:attrName>
                                        </p:attrNameLst>
                                      </p:cBhvr>
                                      <p:tavLst>
                                        <p:tav tm="0">
                                          <p:val>
                                            <p:strVal val="0-#ppt_w/2"/>
                                          </p:val>
                                        </p:tav>
                                        <p:tav tm="100000">
                                          <p:val>
                                            <p:strVal val="#ppt_x"/>
                                          </p:val>
                                        </p:tav>
                                      </p:tavLst>
                                    </p:anim>
                                    <p:anim calcmode="lin" valueType="num">
                                      <p:cBhvr additive="base">
                                        <p:cTn id="20" dur="500" fill="hold"/>
                                        <p:tgtEl>
                                          <p:spTgt spid="153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autoUpdateAnimBg="0"/>
      <p:bldP spid="15364" grpId="0" autoUpdateAnimBg="0" build="p"/>
      <p:bldP spid="15365" grpId="0" autoUpdateAnimBg="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2"/>
          <p:cNvSpPr>
            <a:spLocks noGrp="1" noChangeArrowheads="1"/>
          </p:cNvSpPr>
          <p:nvPr>
            <p:ph type="title" idx="4294967295"/>
          </p:nvPr>
        </p:nvSpPr>
        <p:spPr>
          <a:xfrm>
            <a:off x="915493" y="98632"/>
            <a:ext cx="8064034" cy="923872"/>
          </a:xfrm>
        </p:spPr>
        <p:txBody>
          <a:bodyPr/>
          <a:lstStyle/>
          <a:p>
            <a:r>
              <a:rPr lang="zh-CN" altLang="en-US" dirty="0"/>
              <a:t>例</a:t>
            </a:r>
            <a:r>
              <a:rPr lang="en-US" altLang="zh-CN" dirty="0"/>
              <a:t>2.38 </a:t>
            </a:r>
            <a:r>
              <a:rPr lang="zh-CN" altLang="en-US" dirty="0"/>
              <a:t>（续）</a:t>
            </a:r>
            <a:endParaRPr lang="zh-CN" altLang="en-US" dirty="0"/>
          </a:p>
        </p:txBody>
      </p:sp>
      <p:sp>
        <p:nvSpPr>
          <p:cNvPr id="157701" name="Rectangle 4"/>
          <p:cNvSpPr>
            <a:spLocks noChangeArrowheads="1"/>
          </p:cNvSpPr>
          <p:nvPr/>
        </p:nvSpPr>
        <p:spPr bwMode="auto">
          <a:xfrm>
            <a:off x="267664" y="928767"/>
            <a:ext cx="11502872" cy="3796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50000"/>
              </a:lnSpc>
              <a:buNone/>
            </a:pPr>
            <a:r>
              <a:rPr lang="zh-CN" altLang="en-US" sz="2400" dirty="0">
                <a:solidFill>
                  <a:srgbClr val="C00000"/>
                </a:solidFill>
                <a:latin typeface="微软雅黑" panose="020B0503020204020204" pitchFamily="34" charset="-122"/>
                <a:ea typeface="微软雅黑" panose="020B0503020204020204" pitchFamily="34" charset="-122"/>
              </a:rPr>
              <a:t>解  </a:t>
            </a:r>
            <a:r>
              <a:rPr lang="zh-CN" altLang="zh-CN" sz="2400" dirty="0">
                <a:latin typeface="微软雅黑" panose="020B0503020204020204" pitchFamily="34" charset="-122"/>
                <a:ea typeface="微软雅黑" panose="020B0503020204020204" pitchFamily="34" charset="-122"/>
              </a:rPr>
              <a:t>设</a:t>
            </a:r>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：第</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封内是紫色卡片，</a:t>
            </a:r>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：第</a:t>
            </a:r>
            <a:r>
              <a:rPr lang="en-US" altLang="zh-CN" sz="2400" dirty="0">
                <a:latin typeface="微软雅黑" panose="020B0503020204020204" pitchFamily="34" charset="-122"/>
                <a:ea typeface="微软雅黑" panose="020B0503020204020204" pitchFamily="34" charset="-122"/>
              </a:rPr>
              <a:t>3</a:t>
            </a:r>
            <a:r>
              <a:rPr lang="zh-CN" altLang="zh-CN" sz="2400" dirty="0">
                <a:latin typeface="微软雅黑" panose="020B0503020204020204" pitchFamily="34" charset="-122"/>
                <a:ea typeface="微软雅黑" panose="020B0503020204020204" pitchFamily="34" charset="-122"/>
              </a:rPr>
              <a:t>封内是黄色卡片，</a:t>
            </a:r>
            <a:endParaRPr lang="en-US" altLang="zh-CN" sz="2400" dirty="0">
              <a:latin typeface="微软雅黑" panose="020B0503020204020204" pitchFamily="34" charset="-122"/>
              <a:ea typeface="微软雅黑" panose="020B0503020204020204" pitchFamily="34" charset="-122"/>
            </a:endParaRPr>
          </a:p>
          <a:p>
            <a:pPr algn="l" defTabSz="1219200">
              <a:lnSpc>
                <a:spcPct val="150000"/>
              </a:lnSpc>
              <a:buNone/>
            </a:pPr>
            <a:r>
              <a:rPr lang="en-US" altLang="zh-CN" sz="2400" dirty="0">
                <a:latin typeface="微软雅黑" panose="020B0503020204020204" pitchFamily="34" charset="-122"/>
                <a:ea typeface="微软雅黑" panose="020B0503020204020204" pitchFamily="34" charset="-122"/>
              </a:rPr>
              <a:t>         P</a:t>
            </a:r>
            <a:r>
              <a:rPr lang="en-US" altLang="zh-CN" sz="2400" baseline="-25000" dirty="0">
                <a:latin typeface="微软雅黑" panose="020B0503020204020204" pitchFamily="34" charset="-122"/>
                <a:ea typeface="微软雅黑" panose="020B0503020204020204" pitchFamily="34" charset="-122"/>
              </a:rPr>
              <a:t>3</a:t>
            </a:r>
            <a:r>
              <a:rPr lang="zh-CN" altLang="zh-CN" sz="2400" dirty="0">
                <a:latin typeface="微软雅黑" panose="020B0503020204020204" pitchFamily="34" charset="-122"/>
                <a:ea typeface="微软雅黑" panose="020B0503020204020204" pitchFamily="34" charset="-122"/>
              </a:rPr>
              <a:t>：第</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封内是蓝色卡片，</a:t>
            </a:r>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4</a:t>
            </a:r>
            <a:r>
              <a:rPr lang="zh-CN" altLang="zh-CN" sz="2400" dirty="0">
                <a:latin typeface="微软雅黑" panose="020B0503020204020204" pitchFamily="34" charset="-122"/>
                <a:ea typeface="微软雅黑" panose="020B0503020204020204" pitchFamily="34" charset="-122"/>
              </a:rPr>
              <a:t>：第</a:t>
            </a:r>
            <a:r>
              <a:rPr lang="en-US" altLang="zh-CN" sz="2400" dirty="0">
                <a:latin typeface="微软雅黑" panose="020B0503020204020204" pitchFamily="34" charset="-122"/>
                <a:ea typeface="微软雅黑" panose="020B0503020204020204" pitchFamily="34" charset="-122"/>
              </a:rPr>
              <a:t>4</a:t>
            </a:r>
            <a:r>
              <a:rPr lang="zh-CN" altLang="zh-CN" sz="2400" dirty="0">
                <a:latin typeface="微软雅黑" panose="020B0503020204020204" pitchFamily="34" charset="-122"/>
                <a:ea typeface="微软雅黑" panose="020B0503020204020204" pitchFamily="34" charset="-122"/>
              </a:rPr>
              <a:t>封内是红色卡片，</a:t>
            </a:r>
            <a:endParaRPr lang="en-US" altLang="zh-CN" sz="2400" dirty="0">
              <a:latin typeface="微软雅黑" panose="020B0503020204020204" pitchFamily="34" charset="-122"/>
              <a:ea typeface="微软雅黑" panose="020B0503020204020204" pitchFamily="34" charset="-122"/>
            </a:endParaRPr>
          </a:p>
          <a:p>
            <a:pPr algn="l" defTabSz="1219200">
              <a:lnSpc>
                <a:spcPct val="150000"/>
              </a:lnSpc>
              <a:buNone/>
            </a:pPr>
            <a:r>
              <a:rPr lang="en-US" altLang="zh-CN" sz="2400" dirty="0">
                <a:latin typeface="微软雅黑" panose="020B0503020204020204" pitchFamily="34" charset="-122"/>
                <a:ea typeface="微软雅黑" panose="020B0503020204020204" pitchFamily="34" charset="-122"/>
              </a:rPr>
              <a:t>         P</a:t>
            </a:r>
            <a:r>
              <a:rPr lang="en-US" altLang="zh-CN" sz="2400" baseline="-25000" dirty="0">
                <a:latin typeface="微软雅黑" panose="020B0503020204020204" pitchFamily="34" charset="-122"/>
                <a:ea typeface="微软雅黑" panose="020B0503020204020204" pitchFamily="34" charset="-122"/>
              </a:rPr>
              <a:t>5</a:t>
            </a:r>
            <a:r>
              <a:rPr lang="zh-CN" altLang="zh-CN" sz="2400" dirty="0">
                <a:latin typeface="微软雅黑" panose="020B0503020204020204" pitchFamily="34" charset="-122"/>
                <a:ea typeface="微软雅黑" panose="020B0503020204020204" pitchFamily="34" charset="-122"/>
              </a:rPr>
              <a:t>：第</a:t>
            </a:r>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封内是红色卡片，</a:t>
            </a:r>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6</a:t>
            </a:r>
            <a:r>
              <a:rPr lang="zh-CN" altLang="zh-CN" sz="2400" dirty="0">
                <a:latin typeface="微软雅黑" panose="020B0503020204020204" pitchFamily="34" charset="-122"/>
                <a:ea typeface="微软雅黑" panose="020B0503020204020204" pitchFamily="34" charset="-122"/>
              </a:rPr>
              <a:t>：第</a:t>
            </a:r>
            <a:r>
              <a:rPr lang="en-US" altLang="zh-CN" sz="2400" dirty="0">
                <a:latin typeface="微软雅黑" panose="020B0503020204020204" pitchFamily="34" charset="-122"/>
                <a:ea typeface="微软雅黑" panose="020B0503020204020204" pitchFamily="34" charset="-122"/>
              </a:rPr>
              <a:t>5</a:t>
            </a:r>
            <a:r>
              <a:rPr lang="zh-CN" altLang="zh-CN" sz="2400" dirty="0">
                <a:latin typeface="微软雅黑" panose="020B0503020204020204" pitchFamily="34" charset="-122"/>
                <a:ea typeface="微软雅黑" panose="020B0503020204020204" pitchFamily="34" charset="-122"/>
              </a:rPr>
              <a:t>封内是白色卡片；</a:t>
            </a:r>
            <a:endParaRPr lang="en-US" altLang="zh-CN" sz="2400" dirty="0">
              <a:latin typeface="微软雅黑" panose="020B0503020204020204" pitchFamily="34" charset="-122"/>
              <a:ea typeface="微软雅黑" panose="020B0503020204020204" pitchFamily="34" charset="-122"/>
            </a:endParaRPr>
          </a:p>
          <a:p>
            <a:pPr algn="l" defTabSz="1219200">
              <a:lnSpc>
                <a:spcPct val="150000"/>
              </a:lnSpc>
              <a:buNone/>
            </a:pPr>
            <a:r>
              <a:rPr lang="en-US" altLang="zh-CN" sz="2400" dirty="0">
                <a:latin typeface="微软雅黑" panose="020B0503020204020204" pitchFamily="34" charset="-122"/>
                <a:ea typeface="微软雅黑" panose="020B0503020204020204" pitchFamily="34" charset="-122"/>
              </a:rPr>
              <a:t>         P</a:t>
            </a:r>
            <a:r>
              <a:rPr lang="en-US" altLang="zh-CN" sz="2400" baseline="-25000" dirty="0">
                <a:latin typeface="微软雅黑" panose="020B0503020204020204" pitchFamily="34" charset="-122"/>
                <a:ea typeface="微软雅黑" panose="020B0503020204020204" pitchFamily="34" charset="-122"/>
              </a:rPr>
              <a:t>7</a:t>
            </a:r>
            <a:r>
              <a:rPr lang="zh-CN" altLang="zh-CN" sz="2400" dirty="0">
                <a:latin typeface="微软雅黑" panose="020B0503020204020204" pitchFamily="34" charset="-122"/>
                <a:ea typeface="微软雅黑" panose="020B0503020204020204" pitchFamily="34" charset="-122"/>
              </a:rPr>
              <a:t>：第</a:t>
            </a:r>
            <a:r>
              <a:rPr lang="en-US" altLang="zh-CN" sz="2400" dirty="0">
                <a:latin typeface="微软雅黑" panose="020B0503020204020204" pitchFamily="34" charset="-122"/>
                <a:ea typeface="微软雅黑" panose="020B0503020204020204" pitchFamily="34" charset="-122"/>
              </a:rPr>
              <a:t>3</a:t>
            </a:r>
            <a:r>
              <a:rPr lang="zh-CN" altLang="zh-CN" sz="2400" dirty="0">
                <a:latin typeface="微软雅黑" panose="020B0503020204020204" pitchFamily="34" charset="-122"/>
                <a:ea typeface="微软雅黑" panose="020B0503020204020204" pitchFamily="34" charset="-122"/>
              </a:rPr>
              <a:t>封内是蓝色卡片，</a:t>
            </a:r>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8</a:t>
            </a:r>
            <a:r>
              <a:rPr lang="zh-CN" altLang="zh-CN" sz="2400" dirty="0">
                <a:latin typeface="微软雅黑" panose="020B0503020204020204" pitchFamily="34" charset="-122"/>
                <a:ea typeface="微软雅黑" panose="020B0503020204020204" pitchFamily="34" charset="-122"/>
              </a:rPr>
              <a:t>：第</a:t>
            </a:r>
            <a:r>
              <a:rPr lang="en-US" altLang="zh-CN" sz="2400" dirty="0">
                <a:latin typeface="微软雅黑" panose="020B0503020204020204" pitchFamily="34" charset="-122"/>
                <a:ea typeface="微软雅黑" panose="020B0503020204020204" pitchFamily="34" charset="-122"/>
              </a:rPr>
              <a:t>4</a:t>
            </a:r>
            <a:r>
              <a:rPr lang="zh-CN" altLang="zh-CN" sz="2400" dirty="0">
                <a:latin typeface="微软雅黑" panose="020B0503020204020204" pitchFamily="34" charset="-122"/>
                <a:ea typeface="微软雅黑" panose="020B0503020204020204" pitchFamily="34" charset="-122"/>
              </a:rPr>
              <a:t>封内是白色卡片；</a:t>
            </a:r>
            <a:endParaRPr lang="en-US" altLang="zh-CN" sz="2400" dirty="0">
              <a:latin typeface="微软雅黑" panose="020B0503020204020204" pitchFamily="34" charset="-122"/>
              <a:ea typeface="微软雅黑" panose="020B0503020204020204" pitchFamily="34" charset="-122"/>
            </a:endParaRPr>
          </a:p>
          <a:p>
            <a:pPr algn="l" defTabSz="1219200">
              <a:lnSpc>
                <a:spcPct val="150000"/>
              </a:lnSpc>
              <a:buNone/>
            </a:pPr>
            <a:r>
              <a:rPr lang="en-US" altLang="zh-CN" sz="2400" dirty="0">
                <a:latin typeface="微软雅黑" panose="020B0503020204020204" pitchFamily="34" charset="-122"/>
                <a:ea typeface="微软雅黑" panose="020B0503020204020204" pitchFamily="34" charset="-122"/>
              </a:rPr>
              <a:t>         P</a:t>
            </a:r>
            <a:r>
              <a:rPr lang="en-US" altLang="zh-CN" sz="2400" baseline="-25000" dirty="0">
                <a:latin typeface="微软雅黑" panose="020B0503020204020204" pitchFamily="34" charset="-122"/>
                <a:ea typeface="微软雅黑" panose="020B0503020204020204" pitchFamily="34" charset="-122"/>
              </a:rPr>
              <a:t>9</a:t>
            </a:r>
            <a:r>
              <a:rPr lang="zh-CN" altLang="zh-CN" sz="2400" dirty="0">
                <a:latin typeface="微软雅黑" panose="020B0503020204020204" pitchFamily="34" charset="-122"/>
                <a:ea typeface="微软雅黑" panose="020B0503020204020204" pitchFamily="34" charset="-122"/>
              </a:rPr>
              <a:t>：第</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封内是黄色卡片，</a:t>
            </a:r>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10</a:t>
            </a:r>
            <a:r>
              <a:rPr lang="zh-CN" altLang="zh-CN" sz="2400" dirty="0">
                <a:latin typeface="微软雅黑" panose="020B0503020204020204" pitchFamily="34" charset="-122"/>
                <a:ea typeface="微软雅黑" panose="020B0503020204020204" pitchFamily="34" charset="-122"/>
              </a:rPr>
              <a:t>：第</a:t>
            </a:r>
            <a:r>
              <a:rPr lang="en-US" altLang="zh-CN" sz="2400" dirty="0">
                <a:latin typeface="微软雅黑" panose="020B0503020204020204" pitchFamily="34" charset="-122"/>
                <a:ea typeface="微软雅黑" panose="020B0503020204020204" pitchFamily="34" charset="-122"/>
              </a:rPr>
              <a:t>5</a:t>
            </a:r>
            <a:r>
              <a:rPr lang="zh-CN" altLang="zh-CN" sz="2400" dirty="0">
                <a:latin typeface="微软雅黑" panose="020B0503020204020204" pitchFamily="34" charset="-122"/>
                <a:ea typeface="微软雅黑" panose="020B0503020204020204" pitchFamily="34" charset="-122"/>
              </a:rPr>
              <a:t>封内是紫色卡片。</a:t>
            </a:r>
            <a:endParaRPr lang="en-US" altLang="zh-CN" sz="2400" dirty="0">
              <a:latin typeface="微软雅黑" panose="020B0503020204020204" pitchFamily="34" charset="-122"/>
              <a:ea typeface="微软雅黑" panose="020B0503020204020204" pitchFamily="34" charset="-122"/>
            </a:endParaRPr>
          </a:p>
          <a:p>
            <a:pPr algn="l" defTabSz="1219200">
              <a:lnSpc>
                <a:spcPct val="150000"/>
              </a:lnSpc>
              <a:buNone/>
            </a:pPr>
            <a:r>
              <a:rPr lang="zh-CN" altLang="zh-CN" sz="2400" dirty="0">
                <a:solidFill>
                  <a:srgbClr val="C00000"/>
                </a:solidFill>
                <a:latin typeface="微软雅黑" panose="020B0503020204020204" pitchFamily="34" charset="-122"/>
                <a:ea typeface="微软雅黑" panose="020B0503020204020204" pitchFamily="34" charset="-122"/>
              </a:rPr>
              <a:t>则</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147462" name="Rectangle 6"/>
          <p:cNvSpPr>
            <a:spLocks noChangeArrowheads="1"/>
          </p:cNvSpPr>
          <p:nvPr/>
        </p:nvSpPr>
        <p:spPr bwMode="auto">
          <a:xfrm>
            <a:off x="1527439" y="3068130"/>
            <a:ext cx="184721" cy="52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endParaRPr lang="zh-CN" altLang="en-US" sz="2800" b="0">
              <a:solidFill>
                <a:srgbClr val="FF0000"/>
              </a:solidFill>
            </a:endParaRPr>
          </a:p>
        </p:txBody>
      </p:sp>
      <p:sp>
        <p:nvSpPr>
          <p:cNvPr id="147464" name="Rectangle 7"/>
          <p:cNvSpPr>
            <a:spLocks noChangeArrowheads="1"/>
          </p:cNvSpPr>
          <p:nvPr/>
        </p:nvSpPr>
        <p:spPr bwMode="auto">
          <a:xfrm>
            <a:off x="1527439" y="3268143"/>
            <a:ext cx="184721" cy="52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endParaRPr lang="zh-CN" altLang="en-US" sz="2800" b="0">
              <a:solidFill>
                <a:srgbClr val="FF0000"/>
              </a:solidFill>
            </a:endParaRPr>
          </a:p>
        </p:txBody>
      </p:sp>
      <mc:AlternateContent xmlns:mc="http://schemas.openxmlformats.org/markup-compatibility/2006">
        <mc:Choice xmlns:a14="http://schemas.microsoft.com/office/drawing/2010/main" Requires="a14">
          <p:sp>
            <p:nvSpPr>
              <p:cNvPr id="3" name="矩形 2"/>
              <p:cNvSpPr/>
              <p:nvPr/>
            </p:nvSpPr>
            <p:spPr>
              <a:xfrm>
                <a:off x="690540" y="4424204"/>
                <a:ext cx="9979313" cy="1130752"/>
              </a:xfrm>
              <a:prstGeom prst="rect">
                <a:avLst/>
              </a:prstGeom>
            </p:spPr>
            <p:txBody>
              <a:bodyPr wrap="square">
                <a:spAutoFit/>
              </a:bodyPr>
              <a:lstStyle/>
              <a:p>
                <a:pPr defTabSz="1219200">
                  <a:lnSpc>
                    <a:spcPct val="150000"/>
                  </a:lnSpc>
                </a:pPr>
                <a:r>
                  <a:rPr lang="zh-CN" altLang="en-US" sz="2400" b="1" dirty="0">
                    <a:solidFill>
                      <a:srgbClr val="3333FF"/>
                    </a:solidFill>
                    <a:latin typeface="微软雅黑" panose="020B0503020204020204" pitchFamily="34" charset="-122"/>
                    <a:ea typeface="微软雅黑" panose="020B0503020204020204" pitchFamily="34" charset="-122"/>
                  </a:rPr>
                  <a:t>根据每人都猜对一种颜色，有</a:t>
                </a:r>
                <a:endParaRPr lang="zh-CN" altLang="en-US" sz="2400" b="1" dirty="0">
                  <a:solidFill>
                    <a:srgbClr val="3333FF"/>
                  </a:solidFill>
                  <a:latin typeface="微软雅黑" panose="020B0503020204020204" pitchFamily="34" charset="-122"/>
                  <a:ea typeface="微软雅黑" panose="020B0503020204020204" pitchFamily="34" charset="-122"/>
                </a:endParaRPr>
              </a:p>
              <a:p>
                <a:pPr defTabSz="1219200">
                  <a:lnSpc>
                    <a:spcPct val="150000"/>
                  </a:lnSpc>
                </a:pPr>
                <a:r>
                  <a:rPr lang="en-US" altLang="zh-CN" sz="2400" b="1" dirty="0">
                    <a:solidFill>
                      <a:prstClr val="black"/>
                    </a:solidFill>
                    <a:latin typeface="微软雅黑" panose="020B0503020204020204" pitchFamily="34" charset="-122"/>
                    <a:ea typeface="微软雅黑" panose="020B0503020204020204" pitchFamily="34" charset="-122"/>
                  </a:rPr>
                  <a:t>P</a:t>
                </a:r>
                <a:r>
                  <a:rPr lang="en-US" altLang="zh-CN" sz="2400" b="1" baseline="-25000" dirty="0">
                    <a:solidFill>
                      <a:prstClr val="black"/>
                    </a:solidFill>
                    <a:latin typeface="微软雅黑" panose="020B0503020204020204" pitchFamily="34" charset="-122"/>
                    <a:ea typeface="微软雅黑" panose="020B0503020204020204" pitchFamily="34" charset="-122"/>
                  </a:rPr>
                  <a:t>1</a:t>
                </a:r>
                <a14:m>
                  <m:oMath xmlns:m="http://schemas.openxmlformats.org/officeDocument/2006/math">
                    <m:acc>
                      <m:accPr>
                        <m:chr m:val="̅"/>
                        <m:ctrlPr>
                          <a:rPr lang="zh-CN" altLang="en-US" sz="2400" i="1">
                            <a:solidFill>
                              <a:prstClr val="black"/>
                            </a:solidFill>
                            <a:latin typeface="Cambria Math" panose="02040503050406030204" pitchFamily="18" charset="0"/>
                          </a:rPr>
                        </m:ctrlPr>
                      </m:accPr>
                      <m:e>
                        <m:r>
                          <a:rPr lang="zh-CN" altLang="en-US" sz="2400" i="1">
                            <a:solidFill>
                              <a:prstClr val="black"/>
                            </a:solidFill>
                            <a:latin typeface="Cambria Math" panose="02040503050406030204" pitchFamily="18" charset="0"/>
                          </a:rPr>
                          <m:t>∨</m:t>
                        </m:r>
                      </m:e>
                    </m:acc>
                  </m:oMath>
                </a14:m>
                <a:r>
                  <a:rPr lang="en-US" altLang="zh-CN" sz="2400" b="1" dirty="0">
                    <a:solidFill>
                      <a:prstClr val="black"/>
                    </a:solidFill>
                    <a:latin typeface="微软雅黑" panose="020B0503020204020204" pitchFamily="34" charset="-122"/>
                    <a:ea typeface="微软雅黑" panose="020B0503020204020204" pitchFamily="34" charset="-122"/>
                  </a:rPr>
                  <a:t>P</a:t>
                </a:r>
                <a:r>
                  <a:rPr lang="en-US" altLang="zh-CN" sz="2400" b="1" baseline="-25000" dirty="0">
                    <a:solidFill>
                      <a:prstClr val="black"/>
                    </a:solidFill>
                    <a:latin typeface="微软雅黑" panose="020B0503020204020204" pitchFamily="34" charset="-122"/>
                    <a:ea typeface="微软雅黑" panose="020B0503020204020204" pitchFamily="34" charset="-122"/>
                  </a:rPr>
                  <a:t>2</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P</a:t>
                </a:r>
                <a:r>
                  <a:rPr lang="en-US" altLang="zh-CN" sz="2400" b="1" baseline="-25000" dirty="0">
                    <a:solidFill>
                      <a:prstClr val="black"/>
                    </a:solidFill>
                    <a:latin typeface="微软雅黑" panose="020B0503020204020204" pitchFamily="34" charset="-122"/>
                    <a:ea typeface="微软雅黑" panose="020B0503020204020204" pitchFamily="34" charset="-122"/>
                  </a:rPr>
                  <a:t>3</a:t>
                </a:r>
                <a:r>
                  <a:rPr lang="zh-CN" altLang="en-US" sz="2400" dirty="0">
                    <a:solidFill>
                      <a:prstClr val="black"/>
                    </a:solidFill>
                    <a:latin typeface="Arial" panose="020B0604020202020204"/>
                    <a:ea typeface="微软雅黑" panose="020B0503020204020204" pitchFamily="34" charset="-122"/>
                  </a:rPr>
                  <a:t> </a:t>
                </a:r>
                <a14:m>
                  <m:oMath xmlns:m="http://schemas.openxmlformats.org/officeDocument/2006/math">
                    <m:acc>
                      <m:accPr>
                        <m:chr m:val="̅"/>
                        <m:ctrlPr>
                          <a:rPr lang="zh-CN" altLang="en-US" sz="2400" i="1">
                            <a:solidFill>
                              <a:prstClr val="black"/>
                            </a:solidFill>
                            <a:latin typeface="Cambria Math" panose="02040503050406030204" pitchFamily="18" charset="0"/>
                          </a:rPr>
                        </m:ctrlPr>
                      </m:accPr>
                      <m:e>
                        <m:r>
                          <a:rPr lang="zh-CN" altLang="en-US" sz="2400" i="1">
                            <a:solidFill>
                              <a:prstClr val="black"/>
                            </a:solidFill>
                            <a:latin typeface="Cambria Math" panose="02040503050406030204" pitchFamily="18" charset="0"/>
                          </a:rPr>
                          <m:t>∨</m:t>
                        </m:r>
                      </m:e>
                    </m:acc>
                    <m:r>
                      <a:rPr lang="zh-CN" altLang="en-US" sz="2400" i="1">
                        <a:solidFill>
                          <a:prstClr val="black"/>
                        </a:solidFill>
                        <a:latin typeface="Cambria Math" panose="02040503050406030204" pitchFamily="18" charset="0"/>
                      </a:rPr>
                      <m:t> </m:t>
                    </m:r>
                  </m:oMath>
                </a14:m>
                <a:r>
                  <a:rPr lang="en-US" altLang="zh-CN" sz="2400" b="1" dirty="0">
                    <a:solidFill>
                      <a:prstClr val="black"/>
                    </a:solidFill>
                    <a:latin typeface="微软雅黑" panose="020B0503020204020204" pitchFamily="34" charset="-122"/>
                    <a:ea typeface="微软雅黑" panose="020B0503020204020204" pitchFamily="34" charset="-122"/>
                  </a:rPr>
                  <a:t>P</a:t>
                </a:r>
                <a:r>
                  <a:rPr lang="en-US" altLang="zh-CN" sz="2400" b="1" baseline="-25000" dirty="0">
                    <a:solidFill>
                      <a:prstClr val="black"/>
                    </a:solidFill>
                    <a:latin typeface="微软雅黑" panose="020B0503020204020204" pitchFamily="34" charset="-122"/>
                    <a:ea typeface="微软雅黑" panose="020B0503020204020204" pitchFamily="34" charset="-122"/>
                  </a:rPr>
                  <a:t>4</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P</a:t>
                </a:r>
                <a:r>
                  <a:rPr lang="en-US" altLang="zh-CN" sz="2400" b="1" baseline="-25000" dirty="0">
                    <a:solidFill>
                      <a:prstClr val="black"/>
                    </a:solidFill>
                    <a:latin typeface="微软雅黑" panose="020B0503020204020204" pitchFamily="34" charset="-122"/>
                    <a:ea typeface="微软雅黑" panose="020B0503020204020204" pitchFamily="34" charset="-122"/>
                  </a:rPr>
                  <a:t>5</a:t>
                </a:r>
                <a:r>
                  <a:rPr lang="zh-CN" altLang="en-US" sz="2400" dirty="0">
                    <a:solidFill>
                      <a:prstClr val="black"/>
                    </a:solidFill>
                    <a:latin typeface="Arial" panose="020B0604020202020204"/>
                    <a:ea typeface="微软雅黑" panose="020B0503020204020204" pitchFamily="34" charset="-122"/>
                  </a:rPr>
                  <a:t> </a:t>
                </a:r>
                <a14:m>
                  <m:oMath xmlns:m="http://schemas.openxmlformats.org/officeDocument/2006/math">
                    <m:acc>
                      <m:accPr>
                        <m:chr m:val="̅"/>
                        <m:ctrlPr>
                          <a:rPr lang="zh-CN" altLang="en-US" sz="2400" i="1">
                            <a:solidFill>
                              <a:prstClr val="black"/>
                            </a:solidFill>
                            <a:latin typeface="Cambria Math" panose="02040503050406030204" pitchFamily="18" charset="0"/>
                          </a:rPr>
                        </m:ctrlPr>
                      </m:accPr>
                      <m:e>
                        <m:r>
                          <a:rPr lang="zh-CN" altLang="en-US" sz="2400" i="1">
                            <a:solidFill>
                              <a:prstClr val="black"/>
                            </a:solidFill>
                            <a:latin typeface="Cambria Math" panose="02040503050406030204" pitchFamily="18" charset="0"/>
                          </a:rPr>
                          <m:t>∨</m:t>
                        </m:r>
                      </m:e>
                    </m:acc>
                    <m:r>
                      <a:rPr lang="zh-CN" altLang="en-US" sz="2400" i="1">
                        <a:solidFill>
                          <a:prstClr val="black"/>
                        </a:solidFill>
                        <a:latin typeface="Cambria Math" panose="02040503050406030204" pitchFamily="18" charset="0"/>
                      </a:rPr>
                      <m:t> </m:t>
                    </m:r>
                  </m:oMath>
                </a14:m>
                <a:r>
                  <a:rPr lang="en-US" altLang="zh-CN" sz="2400" b="1" dirty="0">
                    <a:solidFill>
                      <a:prstClr val="black"/>
                    </a:solidFill>
                    <a:latin typeface="微软雅黑" panose="020B0503020204020204" pitchFamily="34" charset="-122"/>
                    <a:ea typeface="微软雅黑" panose="020B0503020204020204" pitchFamily="34" charset="-122"/>
                  </a:rPr>
                  <a:t>P</a:t>
                </a:r>
                <a:r>
                  <a:rPr lang="en-US" altLang="zh-CN" sz="2400" b="1" baseline="-25000" dirty="0">
                    <a:solidFill>
                      <a:prstClr val="black"/>
                    </a:solidFill>
                    <a:latin typeface="微软雅黑" panose="020B0503020204020204" pitchFamily="34" charset="-122"/>
                    <a:ea typeface="微软雅黑" panose="020B0503020204020204" pitchFamily="34" charset="-122"/>
                  </a:rPr>
                  <a:t>6</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P</a:t>
                </a:r>
                <a:r>
                  <a:rPr lang="en-US" altLang="zh-CN" sz="2400" b="1" baseline="-25000" dirty="0">
                    <a:solidFill>
                      <a:prstClr val="black"/>
                    </a:solidFill>
                    <a:latin typeface="微软雅黑" panose="020B0503020204020204" pitchFamily="34" charset="-122"/>
                    <a:ea typeface="微软雅黑" panose="020B0503020204020204" pitchFamily="34" charset="-122"/>
                  </a:rPr>
                  <a:t>7</a:t>
                </a:r>
                <a:r>
                  <a:rPr lang="zh-CN" altLang="en-US" sz="2400" dirty="0">
                    <a:solidFill>
                      <a:prstClr val="black"/>
                    </a:solidFill>
                    <a:latin typeface="Arial" panose="020B0604020202020204"/>
                    <a:ea typeface="微软雅黑" panose="020B0503020204020204" pitchFamily="34" charset="-122"/>
                  </a:rPr>
                  <a:t> </a:t>
                </a:r>
                <a14:m>
                  <m:oMath xmlns:m="http://schemas.openxmlformats.org/officeDocument/2006/math">
                    <m:acc>
                      <m:accPr>
                        <m:chr m:val="̅"/>
                        <m:ctrlPr>
                          <a:rPr lang="zh-CN" altLang="en-US" sz="2400" i="1">
                            <a:solidFill>
                              <a:prstClr val="black"/>
                            </a:solidFill>
                            <a:latin typeface="Cambria Math" panose="02040503050406030204" pitchFamily="18" charset="0"/>
                          </a:rPr>
                        </m:ctrlPr>
                      </m:accPr>
                      <m:e>
                        <m:r>
                          <a:rPr lang="zh-CN" altLang="en-US" sz="2400" i="1">
                            <a:solidFill>
                              <a:prstClr val="black"/>
                            </a:solidFill>
                            <a:latin typeface="Cambria Math" panose="02040503050406030204" pitchFamily="18" charset="0"/>
                          </a:rPr>
                          <m:t>∨</m:t>
                        </m:r>
                      </m:e>
                    </m:acc>
                    <m:r>
                      <a:rPr lang="zh-CN" altLang="en-US" sz="2400" i="1">
                        <a:solidFill>
                          <a:prstClr val="black"/>
                        </a:solidFill>
                        <a:latin typeface="Cambria Math" panose="02040503050406030204" pitchFamily="18" charset="0"/>
                      </a:rPr>
                      <m:t> </m:t>
                    </m:r>
                  </m:oMath>
                </a14:m>
                <a:r>
                  <a:rPr lang="en-US" altLang="zh-CN" sz="2400" b="1" dirty="0">
                    <a:solidFill>
                      <a:prstClr val="black"/>
                    </a:solidFill>
                    <a:latin typeface="微软雅黑" panose="020B0503020204020204" pitchFamily="34" charset="-122"/>
                    <a:ea typeface="微软雅黑" panose="020B0503020204020204" pitchFamily="34" charset="-122"/>
                  </a:rPr>
                  <a:t>P</a:t>
                </a:r>
                <a:r>
                  <a:rPr lang="en-US" altLang="zh-CN" sz="2400" b="1" baseline="-25000" dirty="0">
                    <a:solidFill>
                      <a:prstClr val="black"/>
                    </a:solidFill>
                    <a:latin typeface="微软雅黑" panose="020B0503020204020204" pitchFamily="34" charset="-122"/>
                    <a:ea typeface="微软雅黑" panose="020B0503020204020204" pitchFamily="34" charset="-122"/>
                  </a:rPr>
                  <a:t>8</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P</a:t>
                </a:r>
                <a:r>
                  <a:rPr lang="en-US" altLang="zh-CN" sz="2400" b="1" baseline="-25000" dirty="0">
                    <a:solidFill>
                      <a:prstClr val="black"/>
                    </a:solidFill>
                    <a:latin typeface="微软雅黑" panose="020B0503020204020204" pitchFamily="34" charset="-122"/>
                    <a:ea typeface="微软雅黑" panose="020B0503020204020204" pitchFamily="34" charset="-122"/>
                  </a:rPr>
                  <a:t>9</a:t>
                </a:r>
                <a:r>
                  <a:rPr lang="zh-CN" altLang="en-US" sz="2400" dirty="0">
                    <a:solidFill>
                      <a:prstClr val="black"/>
                    </a:solidFill>
                    <a:latin typeface="Arial" panose="020B0604020202020204"/>
                    <a:ea typeface="微软雅黑" panose="020B0503020204020204" pitchFamily="34" charset="-122"/>
                  </a:rPr>
                  <a:t> </a:t>
                </a:r>
                <a14:m>
                  <m:oMath xmlns:m="http://schemas.openxmlformats.org/officeDocument/2006/math">
                    <m:acc>
                      <m:accPr>
                        <m:chr m:val="̅"/>
                        <m:ctrlPr>
                          <a:rPr lang="zh-CN" altLang="en-US" sz="2400" i="1">
                            <a:solidFill>
                              <a:prstClr val="black"/>
                            </a:solidFill>
                            <a:latin typeface="Cambria Math" panose="02040503050406030204" pitchFamily="18" charset="0"/>
                          </a:rPr>
                        </m:ctrlPr>
                      </m:accPr>
                      <m:e>
                        <m:r>
                          <a:rPr lang="zh-CN" altLang="en-US" sz="2400" i="1">
                            <a:solidFill>
                              <a:prstClr val="black"/>
                            </a:solidFill>
                            <a:latin typeface="Cambria Math" panose="02040503050406030204" pitchFamily="18" charset="0"/>
                          </a:rPr>
                          <m:t>∨</m:t>
                        </m:r>
                      </m:e>
                    </m:acc>
                    <m:r>
                      <a:rPr lang="zh-CN" altLang="en-US" sz="2400" i="1">
                        <a:solidFill>
                          <a:prstClr val="black"/>
                        </a:solidFill>
                        <a:latin typeface="Cambria Math" panose="02040503050406030204" pitchFamily="18" charset="0"/>
                      </a:rPr>
                      <m:t> </m:t>
                    </m:r>
                  </m:oMath>
                </a14:m>
                <a:r>
                  <a:rPr lang="en-US" altLang="zh-CN" sz="2400" b="1" dirty="0">
                    <a:solidFill>
                      <a:prstClr val="black"/>
                    </a:solidFill>
                    <a:latin typeface="微软雅黑" panose="020B0503020204020204" pitchFamily="34" charset="-122"/>
                    <a:ea typeface="微软雅黑" panose="020B0503020204020204" pitchFamily="34" charset="-122"/>
                  </a:rPr>
                  <a:t>P</a:t>
                </a:r>
                <a:r>
                  <a:rPr lang="en-US" altLang="zh-CN" sz="2400" b="1" baseline="-25000" dirty="0">
                    <a:solidFill>
                      <a:prstClr val="black"/>
                    </a:solidFill>
                    <a:latin typeface="微软雅黑" panose="020B0503020204020204" pitchFamily="34" charset="-122"/>
                    <a:ea typeface="微软雅黑" panose="020B0503020204020204" pitchFamily="34" charset="-122"/>
                  </a:rPr>
                  <a:t>10</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mc:Choice>
        <mc:Fallback>
          <p:sp>
            <p:nvSpPr>
              <p:cNvPr id="3" name="矩形 2"/>
              <p:cNvSpPr>
                <a:spLocks noRot="1" noChangeAspect="1" noMove="1" noResize="1" noEditPoints="1" noAdjustHandles="1" noChangeArrowheads="1" noChangeShapeType="1" noTextEdit="1"/>
              </p:cNvSpPr>
              <p:nvPr/>
            </p:nvSpPr>
            <p:spPr>
              <a:xfrm>
                <a:off x="690540" y="4424204"/>
                <a:ext cx="9979313" cy="1130752"/>
              </a:xfrm>
              <a:prstGeom prst="rect">
                <a:avLst/>
              </a:prstGeom>
              <a:blipFill rotWithShape="1">
                <a:blip r:embed="rId1"/>
                <a:stretch>
                  <a:fillRect l="-3" t="-14" r="6" b="-646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462006" y="5619564"/>
                <a:ext cx="9217533" cy="1141393"/>
              </a:xfrm>
              <a:prstGeom prst="rect">
                <a:avLst/>
              </a:prstGeom>
            </p:spPr>
            <p:txBody>
              <a:bodyPr wrap="square">
                <a:spAutoFit/>
              </a:bodyPr>
              <a:lstStyle/>
              <a:p>
                <a:pPr indent="266700" defTabSz="1219200">
                  <a:lnSpc>
                    <a:spcPct val="150000"/>
                  </a:lnSpc>
                </a:pPr>
                <a:r>
                  <a:rPr lang="zh-CN" altLang="zh-CN" sz="2400"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根据每封信都有一人猜中，有</a:t>
                </a:r>
                <a:endParaRPr lang="zh-CN" altLang="zh-CN" sz="2400" b="1" kern="100" dirty="0">
                  <a:solidFill>
                    <a:srgbClr val="3333FF"/>
                  </a:solidFill>
                  <a:latin typeface="微软雅黑" panose="020B0503020204020204" pitchFamily="34" charset="-122"/>
                  <a:ea typeface="微软雅黑" panose="020B0503020204020204" pitchFamily="34" charset="-122"/>
                  <a:cs typeface="黑体" panose="02010609060101010101" pitchFamily="49" charset="-122"/>
                </a:endParaRPr>
              </a:p>
              <a:p>
                <a:pPr algn="ctr" defTabSz="1219200">
                  <a:lnSpc>
                    <a:spcPct val="150000"/>
                  </a:lnSpc>
                </a:pP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a:t>
                </a:r>
                <a14:m>
                  <m:oMath xmlns:m="http://schemas.openxmlformats.org/officeDocument/2006/math">
                    <m:acc>
                      <m:accPr>
                        <m:chr m:val="̅"/>
                        <m:ctrlPr>
                          <a:rPr lang="zh-CN" altLang="zh-CN" sz="2400" b="1" i="1" kern="0">
                            <a:solidFill>
                              <a:prstClr val="black"/>
                            </a:solidFill>
                            <a:latin typeface="Cambria Math" panose="02040503050406030204" pitchFamily="18" charset="0"/>
                            <a:cs typeface="Times New Roman" panose="02020603050405020304" pitchFamily="18" charset="0"/>
                          </a:rPr>
                        </m:ctrlPr>
                      </m:accPr>
                      <m:e>
                        <m:r>
                          <a:rPr lang="en-US" altLang="zh-CN" sz="2400" b="1" i="1" kern="0">
                            <a:solidFill>
                              <a:prstClr val="black"/>
                            </a:solidFill>
                            <a:latin typeface="Cambria Math" panose="02040503050406030204" pitchFamily="18" charset="0"/>
                            <a:cs typeface="Times New Roman" panose="02020603050405020304" pitchFamily="18" charset="0"/>
                          </a:rPr>
                          <m:t>⋁</m:t>
                        </m:r>
                      </m:e>
                    </m:acc>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3</a:t>
                </a:r>
                <a14:m>
                  <m:oMath xmlns:m="http://schemas.openxmlformats.org/officeDocument/2006/math">
                    <m:acc>
                      <m:accPr>
                        <m:chr m:val="̅"/>
                        <m:ctrlPr>
                          <a:rPr lang="zh-CN" altLang="zh-CN" sz="2400" b="1" i="1" kern="0">
                            <a:solidFill>
                              <a:prstClr val="black"/>
                            </a:solidFill>
                            <a:latin typeface="Cambria Math" panose="02040503050406030204" pitchFamily="18" charset="0"/>
                            <a:cs typeface="Times New Roman" panose="02020603050405020304" pitchFamily="18" charset="0"/>
                          </a:rPr>
                        </m:ctrlPr>
                      </m:accPr>
                      <m:e>
                        <m:r>
                          <a:rPr lang="en-US" altLang="zh-CN" sz="2400" b="1" i="1" kern="0">
                            <a:solidFill>
                              <a:prstClr val="black"/>
                            </a:solidFill>
                            <a:latin typeface="Cambria Math" panose="02040503050406030204" pitchFamily="18" charset="0"/>
                            <a:cs typeface="Times New Roman" panose="02020603050405020304" pitchFamily="18" charset="0"/>
                          </a:rPr>
                          <m:t>⋁</m:t>
                        </m:r>
                      </m:e>
                    </m:acc>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9</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=1</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2</a:t>
                </a:r>
                <a14:m>
                  <m:oMath xmlns:m="http://schemas.openxmlformats.org/officeDocument/2006/math">
                    <m:acc>
                      <m:accPr>
                        <m:chr m:val="̅"/>
                        <m:ctrlPr>
                          <a:rPr lang="zh-CN" altLang="zh-CN" sz="2400" b="1" i="1" kern="0">
                            <a:solidFill>
                              <a:prstClr val="black"/>
                            </a:solidFill>
                            <a:latin typeface="Cambria Math" panose="02040503050406030204" pitchFamily="18" charset="0"/>
                            <a:cs typeface="Times New Roman" panose="02020603050405020304" pitchFamily="18" charset="0"/>
                          </a:rPr>
                        </m:ctrlPr>
                      </m:accPr>
                      <m:e>
                        <m:r>
                          <a:rPr lang="en-US" altLang="zh-CN" sz="2400" b="1" i="1" kern="0">
                            <a:solidFill>
                              <a:prstClr val="black"/>
                            </a:solidFill>
                            <a:latin typeface="Cambria Math" panose="02040503050406030204" pitchFamily="18" charset="0"/>
                            <a:cs typeface="Times New Roman" panose="02020603050405020304" pitchFamily="18" charset="0"/>
                          </a:rPr>
                          <m:t>⋁</m:t>
                        </m:r>
                      </m:e>
                    </m:acc>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7</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4</a:t>
                </a:r>
                <a14:m>
                  <m:oMath xmlns:m="http://schemas.openxmlformats.org/officeDocument/2006/math">
                    <m:acc>
                      <m:accPr>
                        <m:chr m:val="̅"/>
                        <m:ctrlPr>
                          <a:rPr lang="zh-CN" altLang="zh-CN" sz="2400" b="1" i="1" kern="0">
                            <a:solidFill>
                              <a:prstClr val="black"/>
                            </a:solidFill>
                            <a:latin typeface="Cambria Math" panose="02040503050406030204" pitchFamily="18" charset="0"/>
                            <a:cs typeface="Times New Roman" panose="02020603050405020304" pitchFamily="18" charset="0"/>
                          </a:rPr>
                        </m:ctrlPr>
                      </m:accPr>
                      <m:e>
                        <m:r>
                          <a:rPr lang="en-US" altLang="zh-CN" sz="2400" b="1" i="1" kern="0">
                            <a:solidFill>
                              <a:prstClr val="black"/>
                            </a:solidFill>
                            <a:latin typeface="Cambria Math" panose="02040503050406030204" pitchFamily="18" charset="0"/>
                            <a:cs typeface="Times New Roman" panose="02020603050405020304" pitchFamily="18" charset="0"/>
                          </a:rPr>
                          <m:t>⋁</m:t>
                        </m:r>
                      </m:e>
                    </m:acc>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8</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5</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6</a:t>
                </a:r>
                <a14:m>
                  <m:oMath xmlns:m="http://schemas.openxmlformats.org/officeDocument/2006/math">
                    <m:acc>
                      <m:accPr>
                        <m:chr m:val="̅"/>
                        <m:ctrlPr>
                          <a:rPr lang="zh-CN" altLang="zh-CN" sz="2400" b="1" i="1" kern="0">
                            <a:solidFill>
                              <a:prstClr val="black"/>
                            </a:solidFill>
                            <a:latin typeface="Cambria Math" panose="02040503050406030204" pitchFamily="18" charset="0"/>
                            <a:cs typeface="Times New Roman" panose="02020603050405020304" pitchFamily="18" charset="0"/>
                          </a:rPr>
                        </m:ctrlPr>
                      </m:accPr>
                      <m:e>
                        <m:r>
                          <a:rPr lang="en-US" altLang="zh-CN" sz="2400" b="1" i="1" kern="0">
                            <a:solidFill>
                              <a:prstClr val="black"/>
                            </a:solidFill>
                            <a:latin typeface="Cambria Math" panose="02040503050406030204" pitchFamily="18" charset="0"/>
                            <a:cs typeface="Times New Roman" panose="02020603050405020304" pitchFamily="18" charset="0"/>
                          </a:rPr>
                          <m:t>⋁</m:t>
                        </m:r>
                      </m:e>
                    </m:acc>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10</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mc:Choice>
        <mc:Fallback>
          <p:sp>
            <p:nvSpPr>
              <p:cNvPr id="4" name="矩形 3"/>
              <p:cNvSpPr>
                <a:spLocks noRot="1" noChangeAspect="1" noMove="1" noResize="1" noEditPoints="1" noAdjustHandles="1" noChangeArrowheads="1" noChangeShapeType="1" noTextEdit="1"/>
              </p:cNvSpPr>
              <p:nvPr/>
            </p:nvSpPr>
            <p:spPr>
              <a:xfrm>
                <a:off x="462006" y="5619564"/>
                <a:ext cx="9217533" cy="1141393"/>
              </a:xfrm>
              <a:prstGeom prst="rect">
                <a:avLst/>
              </a:prstGeom>
              <a:blipFill rotWithShape="1">
                <a:blip r:embed="rId2"/>
                <a:stretch>
                  <a:fillRect l="-4" t="-39" r="3" b="-7501"/>
                </a:stretch>
              </a:blipFill>
            </p:spPr>
            <p:txBody>
              <a:bodyPr/>
              <a:lstStyle/>
              <a:p>
                <a:r>
                  <a:rPr lang="zh-CN" altLang="en-US">
                    <a:noFill/>
                  </a:rPr>
                  <a:t> </a:t>
                </a:r>
              </a:p>
            </p:txBody>
          </p:sp>
        </mc:Fallback>
      </mc:AlternateContent>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57701">
                                            <p:txEl>
                                              <p:pRg st="0" end="0"/>
                                            </p:txEl>
                                          </p:spTgt>
                                        </p:tgtEl>
                                        <p:attrNameLst>
                                          <p:attrName>style.visibility</p:attrName>
                                        </p:attrNameLst>
                                      </p:cBhvr>
                                      <p:to>
                                        <p:strVal val="visible"/>
                                      </p:to>
                                    </p:set>
                                    <p:anim calcmode="lin" valueType="num">
                                      <p:cBhvr>
                                        <p:cTn id="7" dur="500" fill="hold"/>
                                        <p:tgtEl>
                                          <p:spTgt spid="15770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7701">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57701">
                                            <p:txEl>
                                              <p:pRg st="1" end="1"/>
                                            </p:txEl>
                                          </p:spTgt>
                                        </p:tgtEl>
                                        <p:attrNameLst>
                                          <p:attrName>style.visibility</p:attrName>
                                        </p:attrNameLst>
                                      </p:cBhvr>
                                      <p:to>
                                        <p:strVal val="visible"/>
                                      </p:to>
                                    </p:set>
                                    <p:anim calcmode="lin" valueType="num">
                                      <p:cBhvr>
                                        <p:cTn id="13" dur="500" fill="hold"/>
                                        <p:tgtEl>
                                          <p:spTgt spid="157701">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57701">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57701">
                                            <p:txEl>
                                              <p:pRg st="2" end="2"/>
                                            </p:txEl>
                                          </p:spTgt>
                                        </p:tgtEl>
                                        <p:attrNameLst>
                                          <p:attrName>style.visibility</p:attrName>
                                        </p:attrNameLst>
                                      </p:cBhvr>
                                      <p:to>
                                        <p:strVal val="visible"/>
                                      </p:to>
                                    </p:set>
                                    <p:anim calcmode="lin" valueType="num">
                                      <p:cBhvr>
                                        <p:cTn id="19" dur="500" fill="hold"/>
                                        <p:tgtEl>
                                          <p:spTgt spid="157701">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57701">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157701">
                                            <p:txEl>
                                              <p:pRg st="3" end="3"/>
                                            </p:txEl>
                                          </p:spTgt>
                                        </p:tgtEl>
                                        <p:attrNameLst>
                                          <p:attrName>style.visibility</p:attrName>
                                        </p:attrNameLst>
                                      </p:cBhvr>
                                      <p:to>
                                        <p:strVal val="visible"/>
                                      </p:to>
                                    </p:set>
                                    <p:anim calcmode="lin" valueType="num">
                                      <p:cBhvr>
                                        <p:cTn id="25" dur="500" fill="hold"/>
                                        <p:tgtEl>
                                          <p:spTgt spid="157701">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157701">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157701">
                                            <p:txEl>
                                              <p:pRg st="4" end="4"/>
                                            </p:txEl>
                                          </p:spTgt>
                                        </p:tgtEl>
                                        <p:attrNameLst>
                                          <p:attrName>style.visibility</p:attrName>
                                        </p:attrNameLst>
                                      </p:cBhvr>
                                      <p:to>
                                        <p:strVal val="visible"/>
                                      </p:to>
                                    </p:set>
                                    <p:anim calcmode="lin" valueType="num">
                                      <p:cBhvr>
                                        <p:cTn id="31" dur="500" fill="hold"/>
                                        <p:tgtEl>
                                          <p:spTgt spid="157701">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57701">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157701">
                                            <p:txEl>
                                              <p:pRg st="5" end="5"/>
                                            </p:txEl>
                                          </p:spTgt>
                                        </p:tgtEl>
                                        <p:attrNameLst>
                                          <p:attrName>style.visibility</p:attrName>
                                        </p:attrNameLst>
                                      </p:cBhvr>
                                      <p:to>
                                        <p:strVal val="visible"/>
                                      </p:to>
                                    </p:set>
                                    <p:anim calcmode="lin" valueType="num">
                                      <p:cBhvr>
                                        <p:cTn id="37" dur="500" fill="hold"/>
                                        <p:tgtEl>
                                          <p:spTgt spid="157701">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157701">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circle(in)">
                                      <p:cBhvr>
                                        <p:cTn id="43" dur="20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circle(in)">
                                      <p:cBhvr>
                                        <p:cTn id="4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1" grpId="0" autoUpdateAnimBg="0" uiExpand="1" build="p"/>
      <p:bldP spid="3" grpId="0"/>
      <p:bldP spid="4"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2"/>
          <p:cNvSpPr>
            <a:spLocks noGrp="1" noChangeArrowheads="1"/>
          </p:cNvSpPr>
          <p:nvPr>
            <p:ph type="title" idx="4294967295"/>
          </p:nvPr>
        </p:nvSpPr>
        <p:spPr>
          <a:xfrm>
            <a:off x="915493" y="98632"/>
            <a:ext cx="8064034" cy="923872"/>
          </a:xfrm>
        </p:spPr>
        <p:txBody>
          <a:bodyPr/>
          <a:lstStyle/>
          <a:p>
            <a:r>
              <a:rPr lang="zh-CN" altLang="en-US" dirty="0"/>
              <a:t>例</a:t>
            </a:r>
            <a:r>
              <a:rPr lang="en-US" altLang="zh-CN" dirty="0"/>
              <a:t>2.38 </a:t>
            </a:r>
            <a:r>
              <a:rPr lang="zh-CN" altLang="en-US" dirty="0"/>
              <a:t>（续）</a:t>
            </a:r>
            <a:endParaRPr lang="zh-CN" altLang="en-US" dirty="0"/>
          </a:p>
        </p:txBody>
      </p:sp>
      <p:sp>
        <p:nvSpPr>
          <p:cNvPr id="157700" name="Rectangle 3"/>
          <p:cNvSpPr>
            <a:spLocks noGrp="1" noChangeArrowheads="1"/>
          </p:cNvSpPr>
          <p:nvPr>
            <p:ph type="body" idx="4294967295"/>
          </p:nvPr>
        </p:nvSpPr>
        <p:spPr>
          <a:xfrm>
            <a:off x="462005" y="1191311"/>
            <a:ext cx="11350517" cy="822707"/>
          </a:xfrm>
        </p:spPr>
        <p:txBody>
          <a:bodyPr>
            <a:normAutofit fontScale="92500"/>
          </a:bodyPr>
          <a:lstStyle/>
          <a:p>
            <a:pPr marL="0" indent="0">
              <a:buNone/>
            </a:pPr>
            <a:r>
              <a:rPr lang="zh-CN" altLang="en-US" dirty="0"/>
              <a:t>因为第一封仅有</a:t>
            </a:r>
            <a:r>
              <a:rPr lang="en-US" altLang="zh-CN" dirty="0"/>
              <a:t>C</a:t>
            </a:r>
            <a:r>
              <a:rPr lang="zh-CN" altLang="en-US" dirty="0"/>
              <a:t>猜，所以</a:t>
            </a:r>
            <a:r>
              <a:rPr lang="en-US" altLang="zh-CN" dirty="0"/>
              <a:t>P</a:t>
            </a:r>
            <a:r>
              <a:rPr lang="en-US" altLang="zh-CN" baseline="-25000" dirty="0"/>
              <a:t>5</a:t>
            </a:r>
            <a:r>
              <a:rPr lang="en-US" altLang="zh-CN" dirty="0"/>
              <a:t>=1.</a:t>
            </a:r>
            <a:r>
              <a:rPr lang="zh-CN" altLang="en-US" dirty="0"/>
              <a:t>然后，根据</a:t>
            </a:r>
            <a:r>
              <a:rPr lang="en-US" altLang="zh-CN" dirty="0"/>
              <a:t>P</a:t>
            </a:r>
            <a:r>
              <a:rPr lang="en-US" altLang="zh-CN" baseline="-25000" dirty="0"/>
              <a:t>5</a:t>
            </a:r>
            <a:r>
              <a:rPr lang="en-US" altLang="zh-CN" dirty="0"/>
              <a:t>=1</a:t>
            </a:r>
            <a:r>
              <a:rPr lang="zh-CN" altLang="en-US" dirty="0"/>
              <a:t>即可得出结论，</a:t>
            </a:r>
            <a:r>
              <a:rPr lang="zh-CN" altLang="zh-CN" dirty="0"/>
              <a:t>其推断过程如</a:t>
            </a:r>
            <a:r>
              <a:rPr lang="zh-CN" altLang="en-US" dirty="0"/>
              <a:t>下</a:t>
            </a:r>
            <a:r>
              <a:rPr lang="zh-CN" altLang="zh-CN" dirty="0"/>
              <a:t>表所示。</a:t>
            </a:r>
            <a:endParaRPr lang="zh-CN" altLang="zh-CN" dirty="0"/>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nvGraphicFramePr>
            <p:xfrm>
              <a:off x="462007" y="2182824"/>
              <a:ext cx="11426694" cy="2136472"/>
            </p:xfrm>
            <a:graphic>
              <a:graphicData uri="http://schemas.openxmlformats.org/drawingml/2006/table">
                <a:tbl>
                  <a:tblPr firstRow="1" firstCol="1" bandRow="1">
                    <a:tableStyleId>{5C22544A-7EE6-4342-B048-85BDC9FD1C3A}</a:tableStyleId>
                  </a:tblPr>
                  <a:tblGrid>
                    <a:gridCol w="793013"/>
                    <a:gridCol w="1288930"/>
                    <a:gridCol w="1293502"/>
                    <a:gridCol w="1218249"/>
                    <a:gridCol w="1373326"/>
                    <a:gridCol w="1295787"/>
                    <a:gridCol w="843290"/>
                    <a:gridCol w="918706"/>
                    <a:gridCol w="1202088"/>
                    <a:gridCol w="1199803"/>
                  </a:tblGrid>
                  <a:tr h="637722">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5</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6</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4</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8</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10</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3</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9</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2</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P7</a:t>
                          </a:r>
                          <a:endParaRPr lang="zh-CN" sz="2000" b="1" kern="100">
                            <a:effectLst/>
                            <a:latin typeface="+mn-ea"/>
                            <a:ea typeface="+mn-ea"/>
                            <a:cs typeface="黑体" panose="02010609060101010101" pitchFamily="49" charset="-122"/>
                          </a:endParaRPr>
                        </a:p>
                      </a:txBody>
                      <a:tcPr marL="66563" marR="66563" marT="0" marB="0"/>
                    </a:tc>
                  </a:tr>
                  <a:tr h="508512">
                    <a:tc>
                      <a:txBody>
                        <a:bodyPr/>
                        <a:lstStyle/>
                        <a:p>
                          <a:pPr algn="ctr">
                            <a:lnSpc>
                              <a:spcPct val="150000"/>
                            </a:lnSpc>
                            <a:spcAft>
                              <a:spcPts val="0"/>
                            </a:spcAft>
                          </a:pPr>
                          <a:r>
                            <a:rPr lang="en-US" sz="2000" b="1" kern="100" dirty="0">
                              <a:solidFill>
                                <a:srgbClr val="3333FF"/>
                              </a:solidFill>
                              <a:effectLst/>
                              <a:latin typeface="+mn-ea"/>
                              <a:ea typeface="+mn-ea"/>
                            </a:rPr>
                            <a:t>1</a:t>
                          </a:r>
                          <a:endParaRPr lang="zh-CN" sz="2000" b="1" kern="100" dirty="0">
                            <a:solidFill>
                              <a:srgbClr val="3333FF"/>
                            </a:solidFill>
                            <a:effectLst/>
                            <a:latin typeface="+mn-ea"/>
                            <a:ea typeface="+mn-ea"/>
                            <a:cs typeface="黑体" panose="02010609060101010101" pitchFamily="49" charset="-122"/>
                          </a:endParaRPr>
                        </a:p>
                      </a:txBody>
                      <a:tcPr marL="66563" marR="66563" marT="0" marB="0">
                        <a:solidFill>
                          <a:srgbClr val="FFFF00"/>
                        </a:solidFill>
                      </a:tcPr>
                    </a:tc>
                    <a:tc>
                      <a:txBody>
                        <a:bodyPr/>
                        <a:lstStyle/>
                        <a:p>
                          <a:pPr algn="ctr">
                            <a:lnSpc>
                              <a:spcPct val="150000"/>
                            </a:lnSpc>
                            <a:spcAft>
                              <a:spcPts val="0"/>
                            </a:spcAft>
                          </a:pPr>
                          <a:r>
                            <a:rPr lang="en-US" sz="2000" b="1" kern="100">
                              <a:effectLst/>
                              <a:latin typeface="+mn-ea"/>
                              <a:ea typeface="+mn-ea"/>
                            </a:rPr>
                            <a:t>0</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0</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0</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0</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0</a:t>
                          </a:r>
                          <a:endParaRPr lang="zh-CN" sz="2000" b="1" kern="100">
                            <a:effectLst/>
                            <a:latin typeface="+mn-ea"/>
                            <a:ea typeface="+mn-ea"/>
                            <a:cs typeface="黑体" panose="02010609060101010101" pitchFamily="49" charset="-122"/>
                          </a:endParaRPr>
                        </a:p>
                      </a:txBody>
                      <a:tcPr marL="66563" marR="66563" marT="0" marB="0"/>
                    </a:tc>
                  </a:tr>
                  <a:tr h="586793">
                    <a:tc>
                      <a:txBody>
                        <a:bodyPr/>
                        <a:lstStyle/>
                        <a:p>
                          <a:pPr algn="l">
                            <a:lnSpc>
                              <a:spcPct val="150000"/>
                            </a:lnSpc>
                            <a:spcAft>
                              <a:spcPts val="0"/>
                            </a:spcAft>
                          </a:pPr>
                          <a:r>
                            <a:rPr lang="en-US" sz="2000" b="1" kern="100" dirty="0">
                              <a:solidFill>
                                <a:srgbClr val="3333FF"/>
                              </a:solidFill>
                              <a:effectLst/>
                              <a:latin typeface="+mn-ea"/>
                              <a:ea typeface="+mn-ea"/>
                            </a:rPr>
                            <a:t>P</a:t>
                          </a:r>
                          <a:r>
                            <a:rPr lang="en-US" sz="2000" b="1" kern="100" baseline="-25000" dirty="0">
                              <a:solidFill>
                                <a:srgbClr val="3333FF"/>
                              </a:solidFill>
                              <a:effectLst/>
                              <a:latin typeface="+mn-ea"/>
                              <a:ea typeface="+mn-ea"/>
                            </a:rPr>
                            <a:t>5</a:t>
                          </a:r>
                          <a:r>
                            <a:rPr lang="en-US" sz="2000" b="1" kern="100" dirty="0">
                              <a:solidFill>
                                <a:srgbClr val="3333FF"/>
                              </a:solidFill>
                              <a:effectLst/>
                              <a:latin typeface="+mn-ea"/>
                              <a:ea typeface="+mn-ea"/>
                            </a:rPr>
                            <a:t>=1</a:t>
                          </a:r>
                          <a:endParaRPr lang="zh-CN" sz="2000" b="1" kern="100" dirty="0">
                            <a:solidFill>
                              <a:srgbClr val="3333FF"/>
                            </a:solidFill>
                            <a:effectLst/>
                            <a:latin typeface="+mn-ea"/>
                            <a:ea typeface="+mn-ea"/>
                            <a:cs typeface="黑体" panose="02010609060101010101" pitchFamily="49" charset="-122"/>
                          </a:endParaRPr>
                        </a:p>
                      </a:txBody>
                      <a:tcPr marL="66563" marR="66563" marT="0" marB="0">
                        <a:solidFill>
                          <a:srgbClr val="FFFF00"/>
                        </a:solidFill>
                      </a:tcPr>
                    </a:tc>
                    <a:tc>
                      <a:txBody>
                        <a:bodyPr/>
                        <a:lstStyle/>
                        <a:p>
                          <a:pPr algn="ctr">
                            <a:lnSpc>
                              <a:spcPct val="150000"/>
                            </a:lnSpc>
                            <a:spcAft>
                              <a:spcPts val="0"/>
                            </a:spcAft>
                          </a:pPr>
                          <a:r>
                            <a:rPr lang="en-US" sz="2000" b="1" kern="100" dirty="0">
                              <a:effectLst/>
                              <a:latin typeface="+mn-ea"/>
                              <a:ea typeface="+mn-ea"/>
                            </a:rPr>
                            <a:t>P</a:t>
                          </a:r>
                          <a:r>
                            <a:rPr lang="en-US" sz="2000" b="1" kern="100" baseline="-25000" dirty="0">
                              <a:effectLst/>
                              <a:latin typeface="+mn-ea"/>
                              <a:ea typeface="+mn-ea"/>
                            </a:rPr>
                            <a:t>5</a:t>
                          </a:r>
                          <a14:m>
                            <m:oMath xmlns:m="http://schemas.openxmlformats.org/officeDocument/2006/math">
                              <m:acc>
                                <m:accPr>
                                  <m:chr m:val="̅"/>
                                  <m:ctrlPr>
                                    <a:rPr lang="zh-CN" sz="2000" b="1" i="1" kern="0">
                                      <a:effectLst/>
                                      <a:latin typeface="Cambria Math" panose="02040503050406030204" pitchFamily="18" charset="0"/>
                                      <a:ea typeface="+mn-ea"/>
                                    </a:rPr>
                                  </m:ctrlPr>
                                </m:accPr>
                                <m:e>
                                  <m:r>
                                    <a:rPr lang="en-US" sz="2000" b="1" kern="0" smtClean="0">
                                      <a:effectLst/>
                                      <a:latin typeface="Cambria Math" panose="02040503050406030204" pitchFamily="18" charset="0"/>
                                      <a:ea typeface="+mn-ea"/>
                                    </a:rPr>
                                    <m:t>⋁</m:t>
                                  </m:r>
                                </m:e>
                              </m:acc>
                            </m:oMath>
                          </a14:m>
                          <a:r>
                            <a:rPr lang="en-US" sz="2000" b="1" kern="100" dirty="0">
                              <a:effectLst/>
                              <a:latin typeface="+mn-ea"/>
                              <a:ea typeface="+mn-ea"/>
                            </a:rPr>
                            <a:t>P</a:t>
                          </a:r>
                          <a:r>
                            <a:rPr lang="en-US" sz="2000" b="1" kern="100" baseline="-25000" dirty="0">
                              <a:effectLst/>
                              <a:latin typeface="+mn-ea"/>
                              <a:ea typeface="+mn-ea"/>
                            </a:rPr>
                            <a:t>6</a:t>
                          </a:r>
                          <a:r>
                            <a:rPr lang="en-US" sz="2000" b="1" kern="100" dirty="0">
                              <a:effectLst/>
                              <a:latin typeface="+mn-ea"/>
                              <a:ea typeface="+mn-ea"/>
                            </a:rPr>
                            <a:t>=1</a:t>
                          </a:r>
                          <a:endParaRPr lang="zh-CN" sz="2000" b="1" kern="100" dirty="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dirty="0">
                              <a:effectLst/>
                              <a:latin typeface="+mn-ea"/>
                              <a:ea typeface="+mn-ea"/>
                            </a:rPr>
                            <a:t>P</a:t>
                          </a:r>
                          <a:r>
                            <a:rPr lang="en-US" sz="2000" b="1" kern="100" baseline="-25000" dirty="0">
                              <a:effectLst/>
                              <a:latin typeface="+mn-ea"/>
                              <a:ea typeface="+mn-ea"/>
                            </a:rPr>
                            <a:t>4</a:t>
                          </a:r>
                          <a14:m>
                            <m:oMath xmlns:m="http://schemas.openxmlformats.org/officeDocument/2006/math">
                              <m:acc>
                                <m:accPr>
                                  <m:chr m:val="̅"/>
                                  <m:ctrlPr>
                                    <a:rPr lang="zh-CN" sz="2000" b="1" i="1" kern="0">
                                      <a:effectLst/>
                                      <a:latin typeface="Cambria Math" panose="02040503050406030204" pitchFamily="18" charset="0"/>
                                      <a:ea typeface="+mn-ea"/>
                                    </a:rPr>
                                  </m:ctrlPr>
                                </m:accPr>
                                <m:e>
                                  <m:r>
                                    <a:rPr lang="en-US" sz="2000" b="1" kern="0" smtClean="0">
                                      <a:effectLst/>
                                      <a:latin typeface="Cambria Math" panose="02040503050406030204" pitchFamily="18" charset="0"/>
                                      <a:ea typeface="+mn-ea"/>
                                    </a:rPr>
                                    <m:t>⋁</m:t>
                                  </m:r>
                                </m:e>
                              </m:acc>
                            </m:oMath>
                          </a14:m>
                          <a:r>
                            <a:rPr lang="en-US" sz="2000" b="1" kern="100" dirty="0">
                              <a:effectLst/>
                              <a:latin typeface="+mn-ea"/>
                              <a:ea typeface="+mn-ea"/>
                            </a:rPr>
                            <a:t>P</a:t>
                          </a:r>
                          <a:r>
                            <a:rPr lang="en-US" sz="2000" b="1" kern="100" baseline="-25000" dirty="0">
                              <a:effectLst/>
                              <a:latin typeface="+mn-ea"/>
                              <a:ea typeface="+mn-ea"/>
                            </a:rPr>
                            <a:t>5</a:t>
                          </a:r>
                          <a:r>
                            <a:rPr lang="en-US" sz="2000" b="1" kern="100" dirty="0">
                              <a:effectLst/>
                              <a:latin typeface="+mn-ea"/>
                              <a:ea typeface="+mn-ea"/>
                            </a:rPr>
                            <a:t>=1</a:t>
                          </a:r>
                          <a:endParaRPr lang="zh-CN" sz="2000" b="1" kern="100" dirty="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6</a:t>
                          </a:r>
                          <a14:m>
                            <m:oMath xmlns:m="http://schemas.openxmlformats.org/officeDocument/2006/math">
                              <m:acc>
                                <m:accPr>
                                  <m:chr m:val="̅"/>
                                  <m:ctrlPr>
                                    <a:rPr lang="zh-CN" sz="2000" b="1" i="1" kern="0">
                                      <a:effectLst/>
                                      <a:latin typeface="Cambria Math" panose="02040503050406030204" pitchFamily="18" charset="0"/>
                                      <a:ea typeface="+mn-ea"/>
                                    </a:rPr>
                                  </m:ctrlPr>
                                </m:accPr>
                                <m:e>
                                  <m:r>
                                    <a:rPr lang="en-US" sz="2000" b="1" kern="0" smtClean="0">
                                      <a:effectLst/>
                                      <a:latin typeface="Cambria Math" panose="02040503050406030204" pitchFamily="18" charset="0"/>
                                      <a:ea typeface="+mn-ea"/>
                                    </a:rPr>
                                    <m:t>⋁</m:t>
                                  </m:r>
                                </m:e>
                              </m:acc>
                            </m:oMath>
                          </a14:m>
                          <a:r>
                            <a:rPr lang="en-US" sz="2000" b="1" kern="100">
                              <a:effectLst/>
                              <a:latin typeface="+mn-ea"/>
                              <a:ea typeface="+mn-ea"/>
                            </a:rPr>
                            <a:t>P</a:t>
                          </a:r>
                          <a:r>
                            <a:rPr lang="en-US" sz="2000" b="1" kern="100" baseline="-25000">
                              <a:effectLst/>
                              <a:latin typeface="+mn-ea"/>
                              <a:ea typeface="+mn-ea"/>
                            </a:rPr>
                            <a:t>8</a:t>
                          </a:r>
                          <a:r>
                            <a:rPr lang="en-US" sz="2000" b="1" kern="1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6</a:t>
                          </a:r>
                          <a14:m>
                            <m:oMath xmlns:m="http://schemas.openxmlformats.org/officeDocument/2006/math">
                              <m:acc>
                                <m:accPr>
                                  <m:chr m:val="̅"/>
                                  <m:ctrlPr>
                                    <a:rPr lang="zh-CN" sz="2000" b="1" i="1" kern="0">
                                      <a:effectLst/>
                                      <a:latin typeface="Cambria Math" panose="02040503050406030204" pitchFamily="18" charset="0"/>
                                      <a:ea typeface="+mn-ea"/>
                                    </a:rPr>
                                  </m:ctrlPr>
                                </m:accPr>
                                <m:e>
                                  <m:r>
                                    <a:rPr lang="en-US" sz="2000" b="1" kern="0" smtClean="0">
                                      <a:effectLst/>
                                      <a:latin typeface="Cambria Math" panose="02040503050406030204" pitchFamily="18" charset="0"/>
                                      <a:ea typeface="+mn-ea"/>
                                    </a:rPr>
                                    <m:t>⋁</m:t>
                                  </m:r>
                                </m:e>
                              </m:acc>
                            </m:oMath>
                          </a14:m>
                          <a:r>
                            <a:rPr lang="en-US" sz="2000" b="1" kern="100">
                              <a:effectLst/>
                              <a:latin typeface="+mn-ea"/>
                              <a:ea typeface="+mn-ea"/>
                            </a:rPr>
                            <a:t>P</a:t>
                          </a:r>
                          <a:r>
                            <a:rPr lang="en-US" sz="2000" b="1" kern="100" baseline="-25000">
                              <a:effectLst/>
                              <a:latin typeface="+mn-ea"/>
                              <a:ea typeface="+mn-ea"/>
                            </a:rPr>
                            <a:t>10</a:t>
                          </a:r>
                          <a:r>
                            <a:rPr lang="en-US" sz="2000" b="1" kern="1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3</a:t>
                          </a:r>
                          <a14:m>
                            <m:oMath xmlns:m="http://schemas.openxmlformats.org/officeDocument/2006/math">
                              <m:acc>
                                <m:accPr>
                                  <m:chr m:val="̅"/>
                                  <m:ctrlPr>
                                    <a:rPr lang="zh-CN" sz="2000" b="1" i="1" kern="0">
                                      <a:effectLst/>
                                      <a:latin typeface="Cambria Math" panose="02040503050406030204" pitchFamily="18" charset="0"/>
                                      <a:ea typeface="+mn-ea"/>
                                    </a:rPr>
                                  </m:ctrlPr>
                                </m:accPr>
                                <m:e>
                                  <m:r>
                                    <a:rPr lang="en-US" sz="2000" b="1" kern="0" smtClean="0">
                                      <a:effectLst/>
                                      <a:latin typeface="Cambria Math" panose="02040503050406030204" pitchFamily="18" charset="0"/>
                                      <a:ea typeface="+mn-ea"/>
                                    </a:rPr>
                                    <m:t>⋁</m:t>
                                  </m:r>
                                </m:e>
                              </m:acc>
                            </m:oMath>
                          </a14:m>
                          <a:r>
                            <a:rPr lang="en-US" sz="2000" b="1" kern="100">
                              <a:effectLst/>
                              <a:latin typeface="+mn-ea"/>
                              <a:ea typeface="+mn-ea"/>
                            </a:rPr>
                            <a:t>P</a:t>
                          </a:r>
                          <a:r>
                            <a:rPr lang="en-US" sz="2000" b="1" kern="100" baseline="-25000">
                              <a:effectLst/>
                              <a:latin typeface="+mn-ea"/>
                              <a:ea typeface="+mn-ea"/>
                            </a:rPr>
                            <a:t>4</a:t>
                          </a:r>
                          <a:r>
                            <a:rPr lang="en-US" sz="2000" b="1" kern="1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gridSpan="2">
                      <a:txBody>
                        <a:bodyPr/>
                        <a:lstStyle/>
                        <a:p>
                          <a:pPr algn="ctr">
                            <a:lnSpc>
                              <a:spcPct val="150000"/>
                            </a:lnSpc>
                            <a:spcAft>
                              <a:spcPts val="0"/>
                            </a:spcAft>
                          </a:pPr>
                          <a:r>
                            <a:rPr lang="en-US" sz="2000" b="1" kern="100" dirty="0">
                              <a:effectLst/>
                              <a:latin typeface="+mn-ea"/>
                              <a:ea typeface="+mn-ea"/>
                            </a:rPr>
                            <a:t>P</a:t>
                          </a:r>
                          <a:r>
                            <a:rPr lang="en-US" sz="2000" b="1" kern="100" baseline="-25000" dirty="0">
                              <a:effectLst/>
                              <a:latin typeface="+mn-ea"/>
                              <a:ea typeface="+mn-ea"/>
                            </a:rPr>
                            <a:t>1</a:t>
                          </a:r>
                          <a14:m>
                            <m:oMath xmlns:m="http://schemas.openxmlformats.org/officeDocument/2006/math">
                              <m:acc>
                                <m:accPr>
                                  <m:chr m:val="̅"/>
                                  <m:ctrlPr>
                                    <a:rPr lang="zh-CN" sz="2000" b="1" i="1" kern="0">
                                      <a:effectLst/>
                                      <a:latin typeface="Cambria Math" panose="02040503050406030204" pitchFamily="18" charset="0"/>
                                      <a:ea typeface="+mn-ea"/>
                                    </a:rPr>
                                  </m:ctrlPr>
                                </m:accPr>
                                <m:e>
                                  <m:r>
                                    <a:rPr lang="en-US" sz="2000" b="1" kern="0" smtClean="0">
                                      <a:effectLst/>
                                      <a:latin typeface="Cambria Math" panose="02040503050406030204" pitchFamily="18" charset="0"/>
                                      <a:ea typeface="+mn-ea"/>
                                    </a:rPr>
                                    <m:t>⋁</m:t>
                                  </m:r>
                                </m:e>
                              </m:acc>
                            </m:oMath>
                          </a14:m>
                          <a:r>
                            <a:rPr lang="en-US" sz="2000" b="1" kern="100" dirty="0">
                              <a:effectLst/>
                              <a:latin typeface="+mn-ea"/>
                              <a:ea typeface="+mn-ea"/>
                            </a:rPr>
                            <a:t>P</a:t>
                          </a:r>
                          <a:r>
                            <a:rPr lang="en-US" sz="2000" b="1" kern="100" baseline="-25000" dirty="0">
                              <a:effectLst/>
                              <a:latin typeface="+mn-ea"/>
                              <a:ea typeface="+mn-ea"/>
                            </a:rPr>
                            <a:t>3</a:t>
                          </a:r>
                          <a14:m>
                            <m:oMath xmlns:m="http://schemas.openxmlformats.org/officeDocument/2006/math">
                              <m:acc>
                                <m:accPr>
                                  <m:chr m:val="̅"/>
                                  <m:ctrlPr>
                                    <a:rPr lang="zh-CN" sz="2000" b="1" i="1" kern="0">
                                      <a:effectLst/>
                                      <a:latin typeface="Cambria Math" panose="02040503050406030204" pitchFamily="18" charset="0"/>
                                      <a:ea typeface="+mn-ea"/>
                                    </a:rPr>
                                  </m:ctrlPr>
                                </m:accPr>
                                <m:e>
                                  <m:r>
                                    <a:rPr lang="en-US" sz="2000" b="1" kern="0" smtClean="0">
                                      <a:effectLst/>
                                      <a:latin typeface="Cambria Math" panose="02040503050406030204" pitchFamily="18" charset="0"/>
                                      <a:ea typeface="+mn-ea"/>
                                    </a:rPr>
                                    <m:t>⋁</m:t>
                                  </m:r>
                                </m:e>
                              </m:acc>
                            </m:oMath>
                          </a14:m>
                          <a:r>
                            <a:rPr lang="en-US" sz="2000" b="1" kern="100" dirty="0">
                              <a:effectLst/>
                              <a:latin typeface="+mn-ea"/>
                              <a:ea typeface="+mn-ea"/>
                            </a:rPr>
                            <a:t>P</a:t>
                          </a:r>
                          <a:r>
                            <a:rPr lang="en-US" sz="2000" b="1" kern="100" baseline="-25000" dirty="0">
                              <a:effectLst/>
                              <a:latin typeface="+mn-ea"/>
                              <a:ea typeface="+mn-ea"/>
                            </a:rPr>
                            <a:t>9</a:t>
                          </a:r>
                          <a:r>
                            <a:rPr lang="en-US" sz="2000" b="1" kern="100" dirty="0">
                              <a:effectLst/>
                              <a:latin typeface="+mn-ea"/>
                              <a:ea typeface="+mn-ea"/>
                            </a:rPr>
                            <a:t> =1</a:t>
                          </a:r>
                          <a:endParaRPr lang="zh-CN" sz="2000" b="1" kern="100" dirty="0">
                            <a:effectLst/>
                            <a:latin typeface="+mn-ea"/>
                            <a:ea typeface="+mn-ea"/>
                            <a:cs typeface="黑体" panose="02010609060101010101" pitchFamily="49" charset="-122"/>
                          </a:endParaRPr>
                        </a:p>
                      </a:txBody>
                      <a:tcPr marL="66563" marR="66563" marT="0" marB="0"/>
                    </a:tc>
                    <a:tc hMerge="1">
                      <a:tcPr/>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1</a:t>
                          </a:r>
                          <a14:m>
                            <m:oMath xmlns:m="http://schemas.openxmlformats.org/officeDocument/2006/math">
                              <m:acc>
                                <m:accPr>
                                  <m:chr m:val="̅"/>
                                  <m:ctrlPr>
                                    <a:rPr lang="zh-CN" sz="2000" b="1" i="1" kern="0">
                                      <a:effectLst/>
                                      <a:latin typeface="Cambria Math" panose="02040503050406030204" pitchFamily="18" charset="0"/>
                                      <a:ea typeface="+mn-ea"/>
                                    </a:rPr>
                                  </m:ctrlPr>
                                </m:accPr>
                                <m:e>
                                  <m:r>
                                    <a:rPr lang="en-US" sz="2000" b="1" kern="0" smtClean="0">
                                      <a:effectLst/>
                                      <a:latin typeface="Cambria Math" panose="02040503050406030204" pitchFamily="18" charset="0"/>
                                      <a:ea typeface="+mn-ea"/>
                                    </a:rPr>
                                    <m:t>⋁</m:t>
                                  </m:r>
                                </m:e>
                              </m:acc>
                            </m:oMath>
                          </a14:m>
                          <a:r>
                            <a:rPr lang="en-US" sz="2000" b="1" kern="100">
                              <a:effectLst/>
                              <a:latin typeface="+mn-ea"/>
                              <a:ea typeface="+mn-ea"/>
                            </a:rPr>
                            <a:t>P</a:t>
                          </a:r>
                          <a:r>
                            <a:rPr lang="en-US" sz="2000" b="1" kern="100" baseline="-25000">
                              <a:effectLst/>
                              <a:latin typeface="+mn-ea"/>
                              <a:ea typeface="+mn-ea"/>
                            </a:rPr>
                            <a:t>2</a:t>
                          </a:r>
                          <a:r>
                            <a:rPr lang="en-US" sz="2000" b="1" kern="1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7</a:t>
                          </a:r>
                          <a14:m>
                            <m:oMath xmlns:m="http://schemas.openxmlformats.org/officeDocument/2006/math">
                              <m:acc>
                                <m:accPr>
                                  <m:chr m:val="̅"/>
                                  <m:ctrlPr>
                                    <a:rPr lang="zh-CN" sz="2000" b="1" i="1" kern="0">
                                      <a:effectLst/>
                                      <a:latin typeface="Cambria Math" panose="02040503050406030204" pitchFamily="18" charset="0"/>
                                      <a:ea typeface="+mn-ea"/>
                                    </a:rPr>
                                  </m:ctrlPr>
                                </m:accPr>
                                <m:e>
                                  <m:r>
                                    <a:rPr lang="en-US" sz="2000" b="1" kern="0" smtClean="0">
                                      <a:effectLst/>
                                      <a:latin typeface="Cambria Math" panose="02040503050406030204" pitchFamily="18" charset="0"/>
                                      <a:ea typeface="+mn-ea"/>
                                    </a:rPr>
                                    <m:t>⋁</m:t>
                                  </m:r>
                                </m:e>
                              </m:acc>
                            </m:oMath>
                          </a14:m>
                          <a:r>
                            <a:rPr lang="en-US" sz="2000" b="1" kern="100">
                              <a:effectLst/>
                              <a:latin typeface="+mn-ea"/>
                              <a:ea typeface="+mn-ea"/>
                            </a:rPr>
                            <a:t>P</a:t>
                          </a:r>
                          <a:r>
                            <a:rPr lang="en-US" sz="2000" b="1" kern="100" baseline="-25000">
                              <a:effectLst/>
                              <a:latin typeface="+mn-ea"/>
                              <a:ea typeface="+mn-ea"/>
                            </a:rPr>
                            <a:t>8</a:t>
                          </a:r>
                          <a:r>
                            <a:rPr lang="en-US" sz="2000" b="1" kern="1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r>
                  <a:tr h="403445">
                    <a:tc>
                      <a:txBody>
                        <a:bodyPr/>
                        <a:lstStyle/>
                        <a:p>
                          <a:pPr algn="ctr">
                            <a:lnSpc>
                              <a:spcPct val="150000"/>
                            </a:lnSpc>
                            <a:spcAft>
                              <a:spcPts val="0"/>
                            </a:spcAft>
                          </a:pPr>
                          <a:r>
                            <a:rPr lang="en-US" sz="2000" b="1" kern="100" dirty="0">
                              <a:solidFill>
                                <a:srgbClr val="3333FF"/>
                              </a:solidFill>
                              <a:effectLst/>
                              <a:latin typeface="+mn-ea"/>
                              <a:ea typeface="+mn-ea"/>
                            </a:rPr>
                            <a:t>1 </a:t>
                          </a:r>
                          <a:r>
                            <a:rPr lang="zh-CN" altLang="en-US" sz="2000" b="1" kern="100" dirty="0">
                              <a:solidFill>
                                <a:srgbClr val="3333FF"/>
                              </a:solidFill>
                              <a:effectLst/>
                              <a:latin typeface="+mn-ea"/>
                              <a:ea typeface="+mn-ea"/>
                            </a:rPr>
                            <a:t>红</a:t>
                          </a:r>
                          <a:endParaRPr lang="zh-CN" sz="2000" b="1" kern="100" dirty="0">
                            <a:solidFill>
                              <a:srgbClr val="3333FF"/>
                            </a:solidFill>
                            <a:effectLst/>
                            <a:latin typeface="+mn-ea"/>
                            <a:ea typeface="+mn-ea"/>
                            <a:cs typeface="黑体" panose="02010609060101010101" pitchFamily="49" charset="-122"/>
                          </a:endParaRPr>
                        </a:p>
                      </a:txBody>
                      <a:tcPr marL="66563" marR="66563" marT="0" marB="0">
                        <a:solidFill>
                          <a:srgbClr val="FFFF00"/>
                        </a:solidFill>
                      </a:tcPr>
                    </a:tc>
                    <a:tc>
                      <a:txBody>
                        <a:bodyPr/>
                        <a:lstStyle/>
                        <a:p>
                          <a:pPr algn="ctr">
                            <a:lnSpc>
                              <a:spcPct val="150000"/>
                            </a:lnSpc>
                            <a:spcAft>
                              <a:spcPts val="0"/>
                            </a:spcAft>
                          </a:pPr>
                          <a:r>
                            <a:rPr lang="en-US" sz="2000" b="1" kern="100">
                              <a:effectLst/>
                              <a:latin typeface="+mn-ea"/>
                              <a:ea typeface="+mn-ea"/>
                            </a:rPr>
                            <a:t> </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 </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4</a:t>
                          </a:r>
                          <a:r>
                            <a:rPr lang="zh-CN" sz="2000" b="1" kern="100">
                              <a:effectLst/>
                              <a:latin typeface="+mn-ea"/>
                              <a:ea typeface="+mn-ea"/>
                            </a:rPr>
                            <a:t>白</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5</a:t>
                          </a:r>
                          <a:r>
                            <a:rPr lang="zh-CN" sz="2000" b="1" kern="100">
                              <a:effectLst/>
                              <a:latin typeface="+mn-ea"/>
                              <a:ea typeface="+mn-ea"/>
                            </a:rPr>
                            <a:t>紫</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2</a:t>
                          </a:r>
                          <a:r>
                            <a:rPr lang="zh-CN" sz="2000" b="1" kern="100">
                              <a:effectLst/>
                              <a:latin typeface="+mn-ea"/>
                              <a:ea typeface="+mn-ea"/>
                            </a:rPr>
                            <a:t>蓝</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 </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 </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3</a:t>
                          </a:r>
                          <a:r>
                            <a:rPr lang="zh-CN" sz="2000" b="1" kern="100">
                              <a:effectLst/>
                              <a:latin typeface="+mn-ea"/>
                              <a:ea typeface="+mn-ea"/>
                            </a:rPr>
                            <a:t>黄</a:t>
                          </a:r>
                          <a:endParaRPr lang="zh-CN" sz="2000" b="1" kern="100">
                            <a:effectLst/>
                            <a:latin typeface="+mn-ea"/>
                            <a:ea typeface="+mn-ea"/>
                            <a:cs typeface="黑体" panose="02010609060101010101" pitchFamily="49" charset="-122"/>
                          </a:endParaRPr>
                        </a:p>
                      </a:txBody>
                      <a:tcPr marL="66563" marR="66563" marT="0" marB="0"/>
                    </a:tc>
                    <a:tc>
                      <a:txBody>
                        <a:bodyPr/>
                        <a:lstStyle/>
                        <a:p>
                          <a:pPr algn="l">
                            <a:lnSpc>
                              <a:spcPct val="150000"/>
                            </a:lnSpc>
                            <a:spcAft>
                              <a:spcPts val="0"/>
                            </a:spcAft>
                          </a:pPr>
                          <a:r>
                            <a:rPr lang="en-US" sz="2000" b="1" kern="100" dirty="0">
                              <a:effectLst/>
                              <a:latin typeface="+mn-ea"/>
                              <a:ea typeface="+mn-ea"/>
                            </a:rPr>
                            <a:t> </a:t>
                          </a:r>
                          <a:endParaRPr lang="zh-CN" sz="2000" b="1" kern="100" dirty="0">
                            <a:effectLst/>
                            <a:latin typeface="+mn-ea"/>
                            <a:ea typeface="+mn-ea"/>
                            <a:cs typeface="黑体" panose="02010609060101010101" pitchFamily="49" charset="-122"/>
                          </a:endParaRPr>
                        </a:p>
                      </a:txBody>
                      <a:tcPr marL="66563" marR="66563" marT="0" marB="0"/>
                    </a:tc>
                  </a:tr>
                </a:tbl>
              </a:graphicData>
            </a:graphic>
          </p:graphicFrame>
        </mc:Choice>
        <mc:Fallback xmlns="">
          <p:graphicFrame>
            <p:nvGraphicFramePr>
              <p:cNvPr id="2" name="表格 1"/>
              <p:cNvGraphicFramePr>
                <a:graphicFrameLocks noGrp="1"/>
              </p:cNvGraphicFramePr>
              <p:nvPr/>
            </p:nvGraphicFramePr>
            <p:xfrm>
              <a:off x="462007" y="2182824"/>
              <a:ext cx="11426694" cy="2136472"/>
            </p:xfrm>
            <a:graphic>
              <a:graphicData uri="http://schemas.openxmlformats.org/drawingml/2006/table">
                <a:tbl>
                  <a:tblPr firstRow="1" firstCol="1" bandRow="1">
                    <a:tableStyleId>{5C22544A-7EE6-4342-B048-85BDC9FD1C3A}</a:tableStyleId>
                  </a:tblPr>
                  <a:tblGrid>
                    <a:gridCol w="793013"/>
                    <a:gridCol w="1288930"/>
                    <a:gridCol w="1293502"/>
                    <a:gridCol w="1218249"/>
                    <a:gridCol w="1373326"/>
                    <a:gridCol w="1295787"/>
                    <a:gridCol w="843290"/>
                    <a:gridCol w="918706"/>
                    <a:gridCol w="1202088"/>
                    <a:gridCol w="1199803"/>
                  </a:tblGrid>
                  <a:tr h="637722">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5</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6</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4</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8</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10</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3</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9</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a:t>
                          </a:r>
                          <a:r>
                            <a:rPr lang="en-US" sz="2000" b="1" kern="100" baseline="-25000">
                              <a:effectLst/>
                              <a:latin typeface="+mn-ea"/>
                              <a:ea typeface="+mn-ea"/>
                            </a:rPr>
                            <a:t>2</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P7</a:t>
                          </a:r>
                          <a:endParaRPr lang="zh-CN" sz="2000" b="1" kern="100">
                            <a:effectLst/>
                            <a:latin typeface="+mn-ea"/>
                            <a:ea typeface="+mn-ea"/>
                            <a:cs typeface="黑体" panose="02010609060101010101" pitchFamily="49" charset="-122"/>
                          </a:endParaRPr>
                        </a:p>
                      </a:txBody>
                      <a:tcPr marL="66563" marR="66563" marT="0" marB="0"/>
                    </a:tc>
                  </a:tr>
                  <a:tr h="508512">
                    <a:tc>
                      <a:txBody>
                        <a:bodyPr/>
                        <a:lstStyle/>
                        <a:p>
                          <a:pPr algn="ctr">
                            <a:lnSpc>
                              <a:spcPct val="150000"/>
                            </a:lnSpc>
                            <a:spcAft>
                              <a:spcPts val="0"/>
                            </a:spcAft>
                          </a:pPr>
                          <a:r>
                            <a:rPr lang="en-US" sz="2000" b="1" kern="100" dirty="0">
                              <a:solidFill>
                                <a:srgbClr val="3333FF"/>
                              </a:solidFill>
                              <a:effectLst/>
                              <a:latin typeface="+mn-ea"/>
                              <a:ea typeface="+mn-ea"/>
                            </a:rPr>
                            <a:t>1</a:t>
                          </a:r>
                          <a:endParaRPr lang="zh-CN" sz="2000" b="1" kern="100" dirty="0">
                            <a:solidFill>
                              <a:srgbClr val="3333FF"/>
                            </a:solidFill>
                            <a:effectLst/>
                            <a:latin typeface="+mn-ea"/>
                            <a:ea typeface="+mn-ea"/>
                            <a:cs typeface="黑体" panose="02010609060101010101" pitchFamily="49" charset="-122"/>
                          </a:endParaRPr>
                        </a:p>
                      </a:txBody>
                      <a:tcPr marL="66563" marR="66563" marT="0" marB="0">
                        <a:solidFill>
                          <a:srgbClr val="FFFF00"/>
                        </a:solidFill>
                      </a:tcPr>
                    </a:tc>
                    <a:tc>
                      <a:txBody>
                        <a:bodyPr/>
                        <a:lstStyle/>
                        <a:p>
                          <a:pPr algn="ctr">
                            <a:lnSpc>
                              <a:spcPct val="150000"/>
                            </a:lnSpc>
                            <a:spcAft>
                              <a:spcPts val="0"/>
                            </a:spcAft>
                          </a:pPr>
                          <a:r>
                            <a:rPr lang="en-US" sz="2000" b="1" kern="100">
                              <a:effectLst/>
                              <a:latin typeface="+mn-ea"/>
                              <a:ea typeface="+mn-ea"/>
                            </a:rPr>
                            <a:t>0</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0</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0</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0</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1</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0</a:t>
                          </a:r>
                          <a:endParaRPr lang="zh-CN" sz="2000" b="1" kern="100">
                            <a:effectLst/>
                            <a:latin typeface="+mn-ea"/>
                            <a:ea typeface="+mn-ea"/>
                            <a:cs typeface="黑体" panose="02010609060101010101" pitchFamily="49" charset="-122"/>
                          </a:endParaRPr>
                        </a:p>
                      </a:txBody>
                      <a:tcPr marL="66563" marR="66563" marT="0" marB="0"/>
                    </a:tc>
                  </a:tr>
                  <a:tr h="586740">
                    <a:tc>
                      <a:txBody>
                        <a:bodyPr/>
                        <a:lstStyle/>
                        <a:p>
                          <a:pPr algn="l">
                            <a:lnSpc>
                              <a:spcPct val="150000"/>
                            </a:lnSpc>
                            <a:spcAft>
                              <a:spcPts val="0"/>
                            </a:spcAft>
                          </a:pPr>
                          <a:r>
                            <a:rPr lang="en-US" sz="2000" b="1" kern="100" dirty="0">
                              <a:solidFill>
                                <a:srgbClr val="3333FF"/>
                              </a:solidFill>
                              <a:effectLst/>
                              <a:latin typeface="+mn-ea"/>
                              <a:ea typeface="+mn-ea"/>
                            </a:rPr>
                            <a:t>P</a:t>
                          </a:r>
                          <a:r>
                            <a:rPr lang="en-US" sz="2000" b="1" kern="100" baseline="-25000" dirty="0">
                              <a:solidFill>
                                <a:srgbClr val="3333FF"/>
                              </a:solidFill>
                              <a:effectLst/>
                              <a:latin typeface="+mn-ea"/>
                              <a:ea typeface="+mn-ea"/>
                            </a:rPr>
                            <a:t>5</a:t>
                          </a:r>
                          <a:r>
                            <a:rPr lang="en-US" sz="2000" b="1" kern="100" dirty="0">
                              <a:solidFill>
                                <a:srgbClr val="3333FF"/>
                              </a:solidFill>
                              <a:effectLst/>
                              <a:latin typeface="+mn-ea"/>
                              <a:ea typeface="+mn-ea"/>
                            </a:rPr>
                            <a:t>=1</a:t>
                          </a:r>
                          <a:endParaRPr lang="zh-CN" sz="2000" b="1" kern="100" dirty="0">
                            <a:solidFill>
                              <a:srgbClr val="3333FF"/>
                            </a:solidFill>
                            <a:effectLst/>
                            <a:latin typeface="+mn-ea"/>
                            <a:ea typeface="+mn-ea"/>
                            <a:cs typeface="黑体" panose="02010609060101010101" pitchFamily="49" charset="-122"/>
                          </a:endParaRPr>
                        </a:p>
                      </a:txBody>
                      <a:tcPr marL="66563" marR="66563" marT="0" marB="0">
                        <a:solidFill>
                          <a:srgbClr val="FFFF00"/>
                        </a:solidFill>
                      </a:tcPr>
                    </a:tc>
                    <a:tc>
                      <a:txBody>
                        <a:bodyPr/>
                        <a:lstStyle/>
                        <a:p>
                          <a:endParaRPr lang="zh-CN"/>
                        </a:p>
                      </a:txBody>
                      <a:tcPr marL="66563" marR="66563" marT="0" marB="0">
                        <a:blipFill>
                          <a:blip r:embed="rId1"/>
                        </a:blipFill>
                      </a:tcPr>
                    </a:tc>
                    <a:tc>
                      <a:txBody>
                        <a:bodyPr/>
                        <a:lstStyle/>
                        <a:p>
                          <a:endParaRPr lang="zh-CN"/>
                        </a:p>
                      </a:txBody>
                      <a:tcPr marL="66563" marR="66563" marT="0" marB="0">
                        <a:blipFill>
                          <a:blip r:embed="rId1"/>
                        </a:blipFill>
                      </a:tcPr>
                    </a:tc>
                    <a:tc>
                      <a:txBody>
                        <a:bodyPr/>
                        <a:lstStyle/>
                        <a:p>
                          <a:endParaRPr lang="zh-CN"/>
                        </a:p>
                      </a:txBody>
                      <a:tcPr marL="66563" marR="66563" marT="0" marB="0">
                        <a:blipFill>
                          <a:blip r:embed="rId1"/>
                        </a:blipFill>
                      </a:tcPr>
                    </a:tc>
                    <a:tc>
                      <a:txBody>
                        <a:bodyPr/>
                        <a:lstStyle/>
                        <a:p>
                          <a:endParaRPr lang="zh-CN"/>
                        </a:p>
                      </a:txBody>
                      <a:tcPr marL="66563" marR="66563" marT="0" marB="0">
                        <a:blipFill>
                          <a:blip r:embed="rId1"/>
                        </a:blipFill>
                      </a:tcPr>
                    </a:tc>
                    <a:tc>
                      <a:txBody>
                        <a:bodyPr/>
                        <a:lstStyle/>
                        <a:p>
                          <a:endParaRPr lang="zh-CN"/>
                        </a:p>
                      </a:txBody>
                      <a:tcPr marL="66563" marR="66563" marT="0" marB="0">
                        <a:blipFill>
                          <a:blip r:embed="rId1"/>
                        </a:blipFill>
                      </a:tcPr>
                    </a:tc>
                    <a:tc gridSpan="2">
                      <a:txBody>
                        <a:bodyPr/>
                        <a:lstStyle/>
                        <a:p>
                          <a:endParaRPr lang="zh-CN"/>
                        </a:p>
                      </a:txBody>
                      <a:tcPr marL="66563" marR="66563" marT="0" marB="0">
                        <a:blipFill>
                          <a:blip r:embed="rId1"/>
                        </a:blipFill>
                      </a:tcPr>
                    </a:tc>
                    <a:tc hMerge="1">
                      <a:tcPr/>
                    </a:tc>
                    <a:tc>
                      <a:txBody>
                        <a:bodyPr/>
                        <a:lstStyle/>
                        <a:p>
                          <a:endParaRPr lang="zh-CN"/>
                        </a:p>
                      </a:txBody>
                      <a:tcPr marL="66563" marR="66563" marT="0" marB="0">
                        <a:blipFill>
                          <a:blip r:embed="rId1"/>
                        </a:blipFill>
                      </a:tcPr>
                    </a:tc>
                    <a:tc>
                      <a:txBody>
                        <a:bodyPr/>
                        <a:lstStyle/>
                        <a:p>
                          <a:endParaRPr lang="zh-CN"/>
                        </a:p>
                      </a:txBody>
                      <a:tcPr marL="66563" marR="66563" marT="0" marB="0">
                        <a:blipFill>
                          <a:blip r:embed="rId1"/>
                        </a:blipFill>
                      </a:tcPr>
                    </a:tc>
                  </a:tr>
                  <a:tr h="403445">
                    <a:tc>
                      <a:txBody>
                        <a:bodyPr/>
                        <a:lstStyle/>
                        <a:p>
                          <a:pPr algn="ctr">
                            <a:lnSpc>
                              <a:spcPct val="150000"/>
                            </a:lnSpc>
                            <a:spcAft>
                              <a:spcPts val="0"/>
                            </a:spcAft>
                          </a:pPr>
                          <a:r>
                            <a:rPr lang="en-US" sz="2000" b="1" kern="100" dirty="0">
                              <a:solidFill>
                                <a:srgbClr val="3333FF"/>
                              </a:solidFill>
                              <a:effectLst/>
                              <a:latin typeface="+mn-ea"/>
                              <a:ea typeface="+mn-ea"/>
                            </a:rPr>
                            <a:t>1 </a:t>
                          </a:r>
                          <a:r>
                            <a:rPr lang="zh-CN" altLang="en-US" sz="2000" b="1" kern="100" dirty="0">
                              <a:solidFill>
                                <a:srgbClr val="3333FF"/>
                              </a:solidFill>
                              <a:effectLst/>
                              <a:latin typeface="+mn-ea"/>
                              <a:ea typeface="+mn-ea"/>
                            </a:rPr>
                            <a:t>红</a:t>
                          </a:r>
                          <a:endParaRPr lang="zh-CN" sz="2000" b="1" kern="100" dirty="0">
                            <a:solidFill>
                              <a:srgbClr val="3333FF"/>
                            </a:solidFill>
                            <a:effectLst/>
                            <a:latin typeface="+mn-ea"/>
                            <a:ea typeface="+mn-ea"/>
                            <a:cs typeface="黑体" panose="02010609060101010101" pitchFamily="49" charset="-122"/>
                          </a:endParaRPr>
                        </a:p>
                      </a:txBody>
                      <a:tcPr marL="66563" marR="66563" marT="0" marB="0">
                        <a:solidFill>
                          <a:srgbClr val="FFFF00"/>
                        </a:solidFill>
                      </a:tcPr>
                    </a:tc>
                    <a:tc>
                      <a:txBody>
                        <a:bodyPr/>
                        <a:lstStyle/>
                        <a:p>
                          <a:pPr algn="ctr">
                            <a:lnSpc>
                              <a:spcPct val="150000"/>
                            </a:lnSpc>
                            <a:spcAft>
                              <a:spcPts val="0"/>
                            </a:spcAft>
                          </a:pPr>
                          <a:r>
                            <a:rPr lang="en-US" sz="2000" b="1" kern="100">
                              <a:effectLst/>
                              <a:latin typeface="+mn-ea"/>
                              <a:ea typeface="+mn-ea"/>
                            </a:rPr>
                            <a:t> </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 </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4</a:t>
                          </a:r>
                          <a:r>
                            <a:rPr lang="zh-CN" sz="2000" b="1" kern="100">
                              <a:effectLst/>
                              <a:latin typeface="+mn-ea"/>
                              <a:ea typeface="+mn-ea"/>
                            </a:rPr>
                            <a:t>白</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5</a:t>
                          </a:r>
                          <a:r>
                            <a:rPr lang="zh-CN" sz="2000" b="1" kern="100">
                              <a:effectLst/>
                              <a:latin typeface="+mn-ea"/>
                              <a:ea typeface="+mn-ea"/>
                            </a:rPr>
                            <a:t>紫</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2</a:t>
                          </a:r>
                          <a:r>
                            <a:rPr lang="zh-CN" sz="2000" b="1" kern="100">
                              <a:effectLst/>
                              <a:latin typeface="+mn-ea"/>
                              <a:ea typeface="+mn-ea"/>
                            </a:rPr>
                            <a:t>蓝</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 </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 </a:t>
                          </a:r>
                          <a:endParaRPr lang="zh-CN" sz="2000" b="1" kern="100">
                            <a:effectLst/>
                            <a:latin typeface="+mn-ea"/>
                            <a:ea typeface="+mn-ea"/>
                            <a:cs typeface="黑体" panose="02010609060101010101" pitchFamily="49" charset="-122"/>
                          </a:endParaRPr>
                        </a:p>
                      </a:txBody>
                      <a:tcPr marL="66563" marR="66563" marT="0" marB="0"/>
                    </a:tc>
                    <a:tc>
                      <a:txBody>
                        <a:bodyPr/>
                        <a:lstStyle/>
                        <a:p>
                          <a:pPr algn="ctr">
                            <a:lnSpc>
                              <a:spcPct val="150000"/>
                            </a:lnSpc>
                            <a:spcAft>
                              <a:spcPts val="0"/>
                            </a:spcAft>
                          </a:pPr>
                          <a:r>
                            <a:rPr lang="en-US" sz="2000" b="1" kern="100">
                              <a:effectLst/>
                              <a:latin typeface="+mn-ea"/>
                              <a:ea typeface="+mn-ea"/>
                            </a:rPr>
                            <a:t>3</a:t>
                          </a:r>
                          <a:r>
                            <a:rPr lang="zh-CN" sz="2000" b="1" kern="100">
                              <a:effectLst/>
                              <a:latin typeface="+mn-ea"/>
                              <a:ea typeface="+mn-ea"/>
                            </a:rPr>
                            <a:t>黄</a:t>
                          </a:r>
                          <a:endParaRPr lang="zh-CN" sz="2000" b="1" kern="100">
                            <a:effectLst/>
                            <a:latin typeface="+mn-ea"/>
                            <a:ea typeface="+mn-ea"/>
                            <a:cs typeface="黑体" panose="02010609060101010101" pitchFamily="49" charset="-122"/>
                          </a:endParaRPr>
                        </a:p>
                      </a:txBody>
                      <a:tcPr marL="66563" marR="66563" marT="0" marB="0"/>
                    </a:tc>
                    <a:tc>
                      <a:txBody>
                        <a:bodyPr/>
                        <a:lstStyle/>
                        <a:p>
                          <a:pPr algn="l">
                            <a:lnSpc>
                              <a:spcPct val="150000"/>
                            </a:lnSpc>
                            <a:spcAft>
                              <a:spcPts val="0"/>
                            </a:spcAft>
                          </a:pPr>
                          <a:r>
                            <a:rPr lang="en-US" sz="2000" b="1" kern="100" dirty="0">
                              <a:effectLst/>
                              <a:latin typeface="+mn-ea"/>
                              <a:ea typeface="+mn-ea"/>
                            </a:rPr>
                            <a:t> </a:t>
                          </a:r>
                          <a:endParaRPr lang="zh-CN" sz="2000" b="1" kern="100" dirty="0">
                            <a:effectLst/>
                            <a:latin typeface="+mn-ea"/>
                            <a:ea typeface="+mn-ea"/>
                            <a:cs typeface="黑体" panose="02010609060101010101" pitchFamily="49" charset="-122"/>
                          </a:endParaRPr>
                        </a:p>
                      </a:txBody>
                      <a:tcPr marL="66563" marR="66563" marT="0" marB="0"/>
                    </a:tc>
                  </a:tr>
                </a:tbl>
              </a:graphicData>
            </a:graphic>
          </p:graphicFrame>
        </mc:Fallback>
      </mc:AlternateContent>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3"/>
          <p:cNvSpPr>
            <a:spLocks noGrp="1" noChangeArrowheads="1"/>
          </p:cNvSpPr>
          <p:nvPr>
            <p:ph type="body" idx="4294967295"/>
          </p:nvPr>
        </p:nvSpPr>
        <p:spPr>
          <a:xfrm>
            <a:off x="641561" y="1057809"/>
            <a:ext cx="10866250" cy="541306"/>
          </a:xfrm>
        </p:spPr>
        <p:txBody>
          <a:bodyPr>
            <a:noAutofit/>
          </a:bodyPr>
          <a:lstStyle/>
          <a:p>
            <a:pPr marL="0" indent="0">
              <a:buNone/>
            </a:pPr>
            <a:r>
              <a:rPr lang="zh-CN" altLang="en-US" dirty="0">
                <a:solidFill>
                  <a:srgbClr val="C00000"/>
                </a:solidFill>
              </a:rPr>
              <a:t>例</a:t>
            </a:r>
            <a:r>
              <a:rPr lang="en-US" altLang="zh-CN" dirty="0">
                <a:solidFill>
                  <a:srgbClr val="C00000"/>
                </a:solidFill>
              </a:rPr>
              <a:t>2.39  </a:t>
            </a:r>
            <a:r>
              <a:rPr lang="zh-CN" altLang="en-US" dirty="0"/>
              <a:t>利用命题公式基本等价定律，化简下列电路图。</a:t>
            </a:r>
            <a:endParaRPr lang="zh-CN" altLang="en-US" dirty="0"/>
          </a:p>
        </p:txBody>
      </p:sp>
      <p:grpSp>
        <p:nvGrpSpPr>
          <p:cNvPr id="72709" name="Group 5"/>
          <p:cNvGrpSpPr>
            <a:grpSpLocks noChangeAspect="1"/>
          </p:cNvGrpSpPr>
          <p:nvPr/>
        </p:nvGrpSpPr>
        <p:grpSpPr bwMode="auto">
          <a:xfrm>
            <a:off x="6003932" y="1774128"/>
            <a:ext cx="4416169" cy="2301742"/>
            <a:chOff x="0" y="0"/>
            <a:chExt cx="2345" cy="1179"/>
          </a:xfrm>
        </p:grpSpPr>
        <p:grpSp>
          <p:nvGrpSpPr>
            <p:cNvPr id="63555" name="Group 6"/>
            <p:cNvGrpSpPr>
              <a:grpSpLocks noChangeAspect="1"/>
            </p:cNvGrpSpPr>
            <p:nvPr/>
          </p:nvGrpSpPr>
          <p:grpSpPr bwMode="auto">
            <a:xfrm>
              <a:off x="212" y="133"/>
              <a:ext cx="2133" cy="979"/>
              <a:chOff x="0" y="0"/>
              <a:chExt cx="3602" cy="1560"/>
            </a:xfrm>
          </p:grpSpPr>
          <p:grpSp>
            <p:nvGrpSpPr>
              <p:cNvPr id="63561" name="Group 7"/>
              <p:cNvGrpSpPr>
                <a:grpSpLocks noChangeAspect="1"/>
              </p:cNvGrpSpPr>
              <p:nvPr/>
            </p:nvGrpSpPr>
            <p:grpSpPr bwMode="auto">
              <a:xfrm>
                <a:off x="896" y="0"/>
                <a:ext cx="2706" cy="1560"/>
                <a:chOff x="0" y="0"/>
                <a:chExt cx="2706" cy="1560"/>
              </a:xfrm>
            </p:grpSpPr>
            <p:grpSp>
              <p:nvGrpSpPr>
                <p:cNvPr id="63579" name="Group 8"/>
                <p:cNvGrpSpPr>
                  <a:grpSpLocks noChangeAspect="1"/>
                </p:cNvGrpSpPr>
                <p:nvPr/>
              </p:nvGrpSpPr>
              <p:grpSpPr bwMode="auto">
                <a:xfrm>
                  <a:off x="545" y="651"/>
                  <a:ext cx="361" cy="140"/>
                  <a:chOff x="0" y="0"/>
                  <a:chExt cx="361" cy="140"/>
                </a:xfrm>
              </p:grpSpPr>
              <p:sp>
                <p:nvSpPr>
                  <p:cNvPr id="63601" name="Line 8"/>
                  <p:cNvSpPr>
                    <a:spLocks noChangeAspect="1" noChangeShapeType="1"/>
                  </p:cNvSpPr>
                  <p:nvPr/>
                </p:nvSpPr>
                <p:spPr bwMode="auto">
                  <a:xfrm>
                    <a:off x="181" y="3"/>
                    <a:ext cx="18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602" name="Line 9"/>
                  <p:cNvSpPr>
                    <a:spLocks noChangeAspect="1" noChangeShapeType="1"/>
                  </p:cNvSpPr>
                  <p:nvPr/>
                </p:nvSpPr>
                <p:spPr bwMode="auto">
                  <a:xfrm flipV="1">
                    <a:off x="181" y="0"/>
                    <a:ext cx="1" cy="139"/>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603" name="Line 10"/>
                  <p:cNvSpPr>
                    <a:spLocks noChangeAspect="1" noChangeShapeType="1"/>
                  </p:cNvSpPr>
                  <p:nvPr/>
                </p:nvSpPr>
                <p:spPr bwMode="auto">
                  <a:xfrm>
                    <a:off x="0" y="139"/>
                    <a:ext cx="181"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grpSp>
            <p:grpSp>
              <p:nvGrpSpPr>
                <p:cNvPr id="63580" name="Group 12"/>
                <p:cNvGrpSpPr>
                  <a:grpSpLocks noChangeAspect="1"/>
                </p:cNvGrpSpPr>
                <p:nvPr/>
              </p:nvGrpSpPr>
              <p:grpSpPr bwMode="auto">
                <a:xfrm>
                  <a:off x="0" y="0"/>
                  <a:ext cx="2706" cy="1560"/>
                  <a:chOff x="0" y="0"/>
                  <a:chExt cx="2706" cy="1560"/>
                </a:xfrm>
              </p:grpSpPr>
              <p:sp>
                <p:nvSpPr>
                  <p:cNvPr id="63581" name="Text Box 12"/>
                  <p:cNvSpPr txBox="1">
                    <a:spLocks noChangeAspect="1" noChangeArrowheads="1"/>
                  </p:cNvSpPr>
                  <p:nvPr/>
                </p:nvSpPr>
                <p:spPr bwMode="auto">
                  <a:xfrm>
                    <a:off x="4" y="1098"/>
                    <a:ext cx="540" cy="462"/>
                  </a:xfrm>
                  <a:prstGeom prst="rect">
                    <a:avLst/>
                  </a:prstGeom>
                  <a:solidFill>
                    <a:srgbClr val="FFFFFF"/>
                  </a:solidFill>
                  <a:ln w="25400">
                    <a:solidFill>
                      <a:srgbClr val="000000"/>
                    </a:solidFill>
                    <a:miter lim="800000"/>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en-US" altLang="zh-CN" sz="2000" dirty="0">
                        <a:solidFill>
                          <a:srgbClr val="4F81BD"/>
                        </a:solidFill>
                      </a:rPr>
                      <a:t>&amp;</a:t>
                    </a:r>
                    <a:endParaRPr lang="en-US" altLang="zh-CN" sz="2000" dirty="0">
                      <a:solidFill>
                        <a:srgbClr val="4F81BD"/>
                      </a:solidFill>
                    </a:endParaRPr>
                  </a:p>
                  <a:p>
                    <a:pPr algn="r" defTabSz="1219200">
                      <a:lnSpc>
                        <a:spcPct val="100000"/>
                      </a:lnSpc>
                      <a:spcBef>
                        <a:spcPct val="0"/>
                      </a:spcBef>
                      <a:buClrTx/>
                      <a:buNone/>
                    </a:pPr>
                    <a:endParaRPr lang="en-US" altLang="zh-CN" sz="2000" dirty="0">
                      <a:solidFill>
                        <a:srgbClr val="4F81BD"/>
                      </a:solidFill>
                    </a:endParaRPr>
                  </a:p>
                </p:txBody>
              </p:sp>
              <p:sp>
                <p:nvSpPr>
                  <p:cNvPr id="63582" name="Text Box 13"/>
                  <p:cNvSpPr txBox="1">
                    <a:spLocks noChangeAspect="1" noChangeArrowheads="1"/>
                  </p:cNvSpPr>
                  <p:nvPr/>
                </p:nvSpPr>
                <p:spPr bwMode="auto">
                  <a:xfrm>
                    <a:off x="0" y="0"/>
                    <a:ext cx="540" cy="402"/>
                  </a:xfrm>
                  <a:prstGeom prst="rect">
                    <a:avLst/>
                  </a:prstGeom>
                  <a:solidFill>
                    <a:srgbClr val="FFFFFF"/>
                  </a:solidFill>
                  <a:ln w="25400">
                    <a:solidFill>
                      <a:srgbClr val="000000"/>
                    </a:solidFill>
                    <a:miter lim="800000"/>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en-US" altLang="zh-CN" sz="2000">
                        <a:solidFill>
                          <a:srgbClr val="4F81BD"/>
                        </a:solidFill>
                      </a:rPr>
                      <a:t>&amp;</a:t>
                    </a:r>
                    <a:endParaRPr lang="en-US" altLang="zh-CN" sz="2000">
                      <a:solidFill>
                        <a:srgbClr val="4F81BD"/>
                      </a:solidFill>
                    </a:endParaRPr>
                  </a:p>
                </p:txBody>
              </p:sp>
              <p:sp>
                <p:nvSpPr>
                  <p:cNvPr id="63583" name="Text Box 14"/>
                  <p:cNvSpPr txBox="1">
                    <a:spLocks noChangeAspect="1" noChangeArrowheads="1"/>
                  </p:cNvSpPr>
                  <p:nvPr/>
                </p:nvSpPr>
                <p:spPr bwMode="auto">
                  <a:xfrm>
                    <a:off x="4" y="496"/>
                    <a:ext cx="540" cy="468"/>
                  </a:xfrm>
                  <a:prstGeom prst="rect">
                    <a:avLst/>
                  </a:prstGeom>
                  <a:solidFill>
                    <a:srgbClr val="FFFFFF"/>
                  </a:solidFill>
                  <a:ln w="25400">
                    <a:solidFill>
                      <a:srgbClr val="000000"/>
                    </a:solidFill>
                    <a:miter lim="800000"/>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zh-CN" altLang="en-US" sz="2000" dirty="0">
                        <a:solidFill>
                          <a:srgbClr val="4F81BD"/>
                        </a:solidFill>
                      </a:rPr>
                      <a:t>≥</a:t>
                    </a:r>
                    <a:endParaRPr lang="en-US" altLang="zh-CN" sz="2000" dirty="0">
                      <a:solidFill>
                        <a:srgbClr val="4F81BD"/>
                      </a:solidFill>
                    </a:endParaRPr>
                  </a:p>
                  <a:p>
                    <a:pPr algn="r" defTabSz="1219200">
                      <a:lnSpc>
                        <a:spcPct val="100000"/>
                      </a:lnSpc>
                      <a:spcBef>
                        <a:spcPct val="0"/>
                      </a:spcBef>
                      <a:buClrTx/>
                      <a:buNone/>
                    </a:pPr>
                    <a:endParaRPr lang="en-US" altLang="zh-CN" sz="2000" dirty="0">
                      <a:solidFill>
                        <a:srgbClr val="4F81BD"/>
                      </a:solidFill>
                    </a:endParaRPr>
                  </a:p>
                </p:txBody>
              </p:sp>
              <p:sp>
                <p:nvSpPr>
                  <p:cNvPr id="63584" name="Line 15"/>
                  <p:cNvSpPr>
                    <a:spLocks noChangeAspect="1" noChangeShapeType="1"/>
                  </p:cNvSpPr>
                  <p:nvPr/>
                </p:nvSpPr>
                <p:spPr bwMode="auto">
                  <a:xfrm>
                    <a:off x="545" y="198"/>
                    <a:ext cx="181"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85" name="Line 16"/>
                  <p:cNvSpPr>
                    <a:spLocks noChangeAspect="1" noChangeShapeType="1"/>
                  </p:cNvSpPr>
                  <p:nvPr/>
                </p:nvSpPr>
                <p:spPr bwMode="auto">
                  <a:xfrm>
                    <a:off x="726" y="212"/>
                    <a:ext cx="0" cy="265"/>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86" name="Line 17"/>
                  <p:cNvSpPr>
                    <a:spLocks noChangeAspect="1" noChangeShapeType="1"/>
                  </p:cNvSpPr>
                  <p:nvPr/>
                </p:nvSpPr>
                <p:spPr bwMode="auto">
                  <a:xfrm>
                    <a:off x="726" y="477"/>
                    <a:ext cx="18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grpSp>
                <p:nvGrpSpPr>
                  <p:cNvPr id="63587" name="Group 19"/>
                  <p:cNvGrpSpPr>
                    <a:grpSpLocks noChangeAspect="1"/>
                  </p:cNvGrpSpPr>
                  <p:nvPr/>
                </p:nvGrpSpPr>
                <p:grpSpPr bwMode="auto">
                  <a:xfrm>
                    <a:off x="546" y="338"/>
                    <a:ext cx="2160" cy="967"/>
                    <a:chOff x="0" y="0"/>
                    <a:chExt cx="2160" cy="967"/>
                  </a:xfrm>
                </p:grpSpPr>
                <p:sp>
                  <p:nvSpPr>
                    <p:cNvPr id="63588" name="Text Box 19"/>
                    <p:cNvSpPr txBox="1">
                      <a:spLocks noChangeAspect="1" noChangeArrowheads="1"/>
                    </p:cNvSpPr>
                    <p:nvPr/>
                  </p:nvSpPr>
                  <p:spPr bwMode="auto">
                    <a:xfrm>
                      <a:off x="360" y="0"/>
                      <a:ext cx="540" cy="418"/>
                    </a:xfrm>
                    <a:prstGeom prst="rect">
                      <a:avLst/>
                    </a:prstGeom>
                    <a:solidFill>
                      <a:srgbClr val="FFFFFF"/>
                    </a:solidFill>
                    <a:ln w="25400">
                      <a:solidFill>
                        <a:srgbClr val="000000"/>
                      </a:solidFill>
                      <a:miter lim="800000"/>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zh-CN" altLang="en-US" sz="2000" dirty="0">
                          <a:solidFill>
                            <a:srgbClr val="4F81BD"/>
                          </a:solidFill>
                        </a:rPr>
                        <a:t>≥</a:t>
                      </a:r>
                      <a:endParaRPr lang="en-US" altLang="zh-CN" sz="2000" dirty="0">
                        <a:solidFill>
                          <a:srgbClr val="4F81BD"/>
                        </a:solidFill>
                      </a:endParaRPr>
                    </a:p>
                    <a:p>
                      <a:pPr algn="r" defTabSz="1219200">
                        <a:lnSpc>
                          <a:spcPct val="100000"/>
                        </a:lnSpc>
                        <a:spcBef>
                          <a:spcPct val="0"/>
                        </a:spcBef>
                        <a:buClrTx/>
                        <a:buNone/>
                      </a:pPr>
                      <a:endParaRPr lang="en-US" altLang="zh-CN" sz="2000" dirty="0">
                        <a:solidFill>
                          <a:srgbClr val="4F81BD"/>
                        </a:solidFill>
                      </a:endParaRPr>
                    </a:p>
                  </p:txBody>
                </p:sp>
                <p:grpSp>
                  <p:nvGrpSpPr>
                    <p:cNvPr id="63589" name="Group 21"/>
                    <p:cNvGrpSpPr>
                      <a:grpSpLocks noChangeAspect="1"/>
                    </p:cNvGrpSpPr>
                    <p:nvPr/>
                  </p:nvGrpSpPr>
                  <p:grpSpPr bwMode="auto">
                    <a:xfrm>
                      <a:off x="0" y="186"/>
                      <a:ext cx="2160" cy="781"/>
                      <a:chOff x="0" y="0"/>
                      <a:chExt cx="2160" cy="781"/>
                    </a:xfrm>
                  </p:grpSpPr>
                  <p:sp>
                    <p:nvSpPr>
                      <p:cNvPr id="63590" name="Line 21"/>
                      <p:cNvSpPr>
                        <a:spLocks noChangeAspect="1" noChangeShapeType="1"/>
                      </p:cNvSpPr>
                      <p:nvPr/>
                    </p:nvSpPr>
                    <p:spPr bwMode="auto">
                      <a:xfrm>
                        <a:off x="0" y="780"/>
                        <a:ext cx="1081"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91" name="Line 22"/>
                      <p:cNvSpPr>
                        <a:spLocks noChangeAspect="1" noChangeShapeType="1"/>
                      </p:cNvSpPr>
                      <p:nvPr/>
                    </p:nvSpPr>
                    <p:spPr bwMode="auto">
                      <a:xfrm>
                        <a:off x="900" y="0"/>
                        <a:ext cx="180" cy="2"/>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grpSp>
                    <p:nvGrpSpPr>
                      <p:cNvPr id="63592" name="Group 24"/>
                      <p:cNvGrpSpPr>
                        <a:grpSpLocks noChangeAspect="1"/>
                      </p:cNvGrpSpPr>
                      <p:nvPr/>
                    </p:nvGrpSpPr>
                    <p:grpSpPr bwMode="auto">
                      <a:xfrm>
                        <a:off x="1080" y="4"/>
                        <a:ext cx="1080" cy="775"/>
                        <a:chOff x="0" y="0"/>
                        <a:chExt cx="1080" cy="775"/>
                      </a:xfrm>
                    </p:grpSpPr>
                    <p:sp>
                      <p:nvSpPr>
                        <p:cNvPr id="63593" name="Line 24"/>
                        <p:cNvSpPr>
                          <a:spLocks noChangeAspect="1" noChangeShapeType="1"/>
                        </p:cNvSpPr>
                        <p:nvPr/>
                      </p:nvSpPr>
                      <p:spPr bwMode="auto">
                        <a:xfrm>
                          <a:off x="0" y="0"/>
                          <a:ext cx="1" cy="279"/>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grpSp>
                      <p:nvGrpSpPr>
                        <p:cNvPr id="63594" name="Group 26"/>
                        <p:cNvGrpSpPr>
                          <a:grpSpLocks noChangeAspect="1"/>
                        </p:cNvGrpSpPr>
                        <p:nvPr/>
                      </p:nvGrpSpPr>
                      <p:grpSpPr bwMode="auto">
                        <a:xfrm>
                          <a:off x="0" y="165"/>
                          <a:ext cx="1080" cy="450"/>
                          <a:chOff x="0" y="0"/>
                          <a:chExt cx="1080" cy="450"/>
                        </a:xfrm>
                      </p:grpSpPr>
                      <p:sp>
                        <p:nvSpPr>
                          <p:cNvPr id="63596" name="Line 26"/>
                          <p:cNvSpPr>
                            <a:spLocks noChangeAspect="1" noChangeShapeType="1"/>
                          </p:cNvSpPr>
                          <p:nvPr/>
                        </p:nvSpPr>
                        <p:spPr bwMode="auto">
                          <a:xfrm>
                            <a:off x="0" y="341"/>
                            <a:ext cx="180" cy="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grpSp>
                        <p:nvGrpSpPr>
                          <p:cNvPr id="63597" name="Group 28"/>
                          <p:cNvGrpSpPr>
                            <a:grpSpLocks noChangeAspect="1"/>
                          </p:cNvGrpSpPr>
                          <p:nvPr/>
                        </p:nvGrpSpPr>
                        <p:grpSpPr bwMode="auto">
                          <a:xfrm>
                            <a:off x="180" y="0"/>
                            <a:ext cx="900" cy="450"/>
                            <a:chOff x="0" y="0"/>
                            <a:chExt cx="900" cy="450"/>
                          </a:xfrm>
                        </p:grpSpPr>
                        <p:sp>
                          <p:nvSpPr>
                            <p:cNvPr id="63599" name="Text Box 28"/>
                            <p:cNvSpPr txBox="1">
                              <a:spLocks noChangeAspect="1" noChangeArrowheads="1"/>
                            </p:cNvSpPr>
                            <p:nvPr/>
                          </p:nvSpPr>
                          <p:spPr bwMode="auto">
                            <a:xfrm>
                              <a:off x="0" y="0"/>
                              <a:ext cx="540" cy="450"/>
                            </a:xfrm>
                            <a:prstGeom prst="rect">
                              <a:avLst/>
                            </a:prstGeom>
                            <a:solidFill>
                              <a:srgbClr val="FFFFFF"/>
                            </a:solidFill>
                            <a:ln w="25400">
                              <a:solidFill>
                                <a:srgbClr val="000000"/>
                              </a:solidFill>
                              <a:miter lim="800000"/>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en-US" altLang="zh-CN" sz="2000">
                                  <a:solidFill>
                                    <a:srgbClr val="4F81BD"/>
                                  </a:solidFill>
                                </a:rPr>
                                <a:t>&amp;</a:t>
                              </a:r>
                              <a:endParaRPr lang="en-US" altLang="zh-CN" sz="2000">
                                <a:solidFill>
                                  <a:srgbClr val="4F81BD"/>
                                </a:solidFill>
                              </a:endParaRPr>
                            </a:p>
                            <a:p>
                              <a:pPr defTabSz="1219200">
                                <a:lnSpc>
                                  <a:spcPct val="100000"/>
                                </a:lnSpc>
                                <a:spcBef>
                                  <a:spcPct val="0"/>
                                </a:spcBef>
                                <a:buClrTx/>
                                <a:buNone/>
                              </a:pPr>
                              <a:endParaRPr lang="en-US" altLang="zh-CN" sz="2000">
                                <a:solidFill>
                                  <a:srgbClr val="4F81BD"/>
                                </a:solidFill>
                              </a:endParaRPr>
                            </a:p>
                          </p:txBody>
                        </p:sp>
                        <p:sp>
                          <p:nvSpPr>
                            <p:cNvPr id="63600" name="Line 29"/>
                            <p:cNvSpPr>
                              <a:spLocks noChangeAspect="1" noChangeShapeType="1"/>
                            </p:cNvSpPr>
                            <p:nvPr/>
                          </p:nvSpPr>
                          <p:spPr bwMode="auto">
                            <a:xfrm>
                              <a:off x="540" y="201"/>
                              <a:ext cx="360" cy="0"/>
                            </a:xfrm>
                            <a:prstGeom prst="line">
                              <a:avLst/>
                            </a:prstGeom>
                            <a:noFill/>
                            <a:ln w="25400">
                              <a:solidFill>
                                <a:srgbClr val="000000"/>
                              </a:solidFill>
                              <a:round/>
                              <a:tailEnd type="triangle" w="med" len="me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grpSp>
                      <p:sp>
                        <p:nvSpPr>
                          <p:cNvPr id="63598" name="Line 30"/>
                          <p:cNvSpPr>
                            <a:spLocks noChangeAspect="1" noChangeShapeType="1"/>
                          </p:cNvSpPr>
                          <p:nvPr/>
                        </p:nvSpPr>
                        <p:spPr bwMode="auto">
                          <a:xfrm>
                            <a:off x="0" y="93"/>
                            <a:ext cx="180" cy="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grpSp>
                    <p:sp>
                      <p:nvSpPr>
                        <p:cNvPr id="63595" name="Line 31"/>
                        <p:cNvSpPr>
                          <a:spLocks noChangeAspect="1" noChangeShapeType="1"/>
                        </p:cNvSpPr>
                        <p:nvPr/>
                      </p:nvSpPr>
                      <p:spPr bwMode="auto">
                        <a:xfrm flipV="1">
                          <a:off x="0" y="496"/>
                          <a:ext cx="1" cy="279"/>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grpSp>
                </p:grpSp>
              </p:grpSp>
            </p:grpSp>
          </p:grpSp>
          <p:grpSp>
            <p:nvGrpSpPr>
              <p:cNvPr id="63562" name="Group 33"/>
              <p:cNvGrpSpPr>
                <a:grpSpLocks noChangeAspect="1"/>
              </p:cNvGrpSpPr>
              <p:nvPr/>
            </p:nvGrpSpPr>
            <p:grpSpPr bwMode="auto">
              <a:xfrm>
                <a:off x="0" y="40"/>
                <a:ext cx="900" cy="1460"/>
                <a:chOff x="0" y="0"/>
                <a:chExt cx="900" cy="1460"/>
              </a:xfrm>
            </p:grpSpPr>
            <p:grpSp>
              <p:nvGrpSpPr>
                <p:cNvPr id="63563" name="Group 34"/>
                <p:cNvGrpSpPr>
                  <a:grpSpLocks noChangeAspect="1"/>
                </p:cNvGrpSpPr>
                <p:nvPr/>
              </p:nvGrpSpPr>
              <p:grpSpPr bwMode="auto">
                <a:xfrm>
                  <a:off x="0" y="0"/>
                  <a:ext cx="900" cy="1460"/>
                  <a:chOff x="0" y="0"/>
                  <a:chExt cx="900" cy="1460"/>
                </a:xfrm>
              </p:grpSpPr>
              <p:sp>
                <p:nvSpPr>
                  <p:cNvPr id="63565" name="Line 34"/>
                  <p:cNvSpPr>
                    <a:spLocks noChangeAspect="1" noChangeShapeType="1"/>
                  </p:cNvSpPr>
                  <p:nvPr/>
                </p:nvSpPr>
                <p:spPr bwMode="auto">
                  <a:xfrm>
                    <a:off x="180" y="16"/>
                    <a:ext cx="1" cy="1115"/>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grpSp>
                <p:nvGrpSpPr>
                  <p:cNvPr id="63566" name="Group 36"/>
                  <p:cNvGrpSpPr>
                    <a:grpSpLocks noChangeAspect="1"/>
                  </p:cNvGrpSpPr>
                  <p:nvPr/>
                </p:nvGrpSpPr>
                <p:grpSpPr bwMode="auto">
                  <a:xfrm>
                    <a:off x="0" y="0"/>
                    <a:ext cx="900" cy="1460"/>
                    <a:chOff x="0" y="0"/>
                    <a:chExt cx="900" cy="1460"/>
                  </a:xfrm>
                </p:grpSpPr>
                <p:sp>
                  <p:nvSpPr>
                    <p:cNvPr id="63567" name="Line 36"/>
                    <p:cNvSpPr>
                      <a:spLocks noChangeAspect="1" noChangeShapeType="1"/>
                    </p:cNvSpPr>
                    <p:nvPr/>
                  </p:nvSpPr>
                  <p:spPr bwMode="auto">
                    <a:xfrm>
                      <a:off x="0" y="168"/>
                      <a:ext cx="90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68" name="Line 37"/>
                    <p:cNvSpPr>
                      <a:spLocks noChangeAspect="1" noChangeShapeType="1"/>
                    </p:cNvSpPr>
                    <p:nvPr/>
                  </p:nvSpPr>
                  <p:spPr bwMode="auto">
                    <a:xfrm>
                      <a:off x="0" y="338"/>
                      <a:ext cx="90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69" name="Line 38"/>
                    <p:cNvSpPr>
                      <a:spLocks noChangeAspect="1" noChangeShapeType="1"/>
                    </p:cNvSpPr>
                    <p:nvPr/>
                  </p:nvSpPr>
                  <p:spPr bwMode="auto">
                    <a:xfrm>
                      <a:off x="0" y="864"/>
                      <a:ext cx="90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70" name="Line 39"/>
                    <p:cNvSpPr>
                      <a:spLocks noChangeAspect="1" noChangeShapeType="1"/>
                    </p:cNvSpPr>
                    <p:nvPr/>
                  </p:nvSpPr>
                  <p:spPr bwMode="auto">
                    <a:xfrm>
                      <a:off x="0" y="11"/>
                      <a:ext cx="90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71" name="Line 40"/>
                    <p:cNvSpPr>
                      <a:spLocks noChangeAspect="1" noChangeShapeType="1"/>
                    </p:cNvSpPr>
                    <p:nvPr/>
                  </p:nvSpPr>
                  <p:spPr bwMode="auto">
                    <a:xfrm>
                      <a:off x="166" y="1148"/>
                      <a:ext cx="72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72" name="Line 41"/>
                    <p:cNvSpPr>
                      <a:spLocks noChangeAspect="1" noChangeShapeType="1"/>
                    </p:cNvSpPr>
                    <p:nvPr/>
                  </p:nvSpPr>
                  <p:spPr bwMode="auto">
                    <a:xfrm>
                      <a:off x="360" y="1316"/>
                      <a:ext cx="54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73" name="Line 42"/>
                    <p:cNvSpPr>
                      <a:spLocks noChangeAspect="1" noChangeShapeType="1"/>
                    </p:cNvSpPr>
                    <p:nvPr/>
                  </p:nvSpPr>
                  <p:spPr bwMode="auto">
                    <a:xfrm>
                      <a:off x="0" y="1459"/>
                      <a:ext cx="90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74" name="Line 43"/>
                    <p:cNvSpPr>
                      <a:spLocks noChangeAspect="1" noChangeShapeType="1"/>
                    </p:cNvSpPr>
                    <p:nvPr/>
                  </p:nvSpPr>
                  <p:spPr bwMode="auto">
                    <a:xfrm>
                      <a:off x="360" y="864"/>
                      <a:ext cx="1" cy="468"/>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75" name="Line 44"/>
                    <p:cNvSpPr>
                      <a:spLocks noChangeAspect="1" noChangeShapeType="1"/>
                    </p:cNvSpPr>
                    <p:nvPr/>
                  </p:nvSpPr>
                  <p:spPr bwMode="auto">
                    <a:xfrm>
                      <a:off x="358" y="0"/>
                      <a:ext cx="1" cy="697"/>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grpSp>
                  <p:nvGrpSpPr>
                    <p:cNvPr id="63576" name="Group 46"/>
                    <p:cNvGrpSpPr>
                      <a:grpSpLocks noChangeAspect="1"/>
                    </p:cNvGrpSpPr>
                    <p:nvPr/>
                  </p:nvGrpSpPr>
                  <p:grpSpPr bwMode="auto">
                    <a:xfrm>
                      <a:off x="360" y="594"/>
                      <a:ext cx="540" cy="113"/>
                      <a:chOff x="0" y="0"/>
                      <a:chExt cx="540" cy="113"/>
                    </a:xfrm>
                  </p:grpSpPr>
                  <p:sp>
                    <p:nvSpPr>
                      <p:cNvPr id="63577" name="Line 46"/>
                      <p:cNvSpPr>
                        <a:spLocks noChangeAspect="1" noChangeShapeType="1"/>
                      </p:cNvSpPr>
                      <p:nvPr/>
                    </p:nvSpPr>
                    <p:spPr bwMode="auto">
                      <a:xfrm>
                        <a:off x="0" y="112"/>
                        <a:ext cx="54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78" name="Line 47"/>
                      <p:cNvSpPr>
                        <a:spLocks noChangeAspect="1" noChangeShapeType="1"/>
                      </p:cNvSpPr>
                      <p:nvPr/>
                    </p:nvSpPr>
                    <p:spPr bwMode="auto">
                      <a:xfrm>
                        <a:off x="180" y="0"/>
                        <a:ext cx="36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grpSp>
              </p:grpSp>
            </p:grpSp>
            <p:sp>
              <p:nvSpPr>
                <p:cNvPr id="63564" name="Line 48"/>
                <p:cNvSpPr>
                  <a:spLocks noChangeAspect="1" noChangeShapeType="1"/>
                </p:cNvSpPr>
                <p:nvPr/>
              </p:nvSpPr>
              <p:spPr bwMode="auto">
                <a:xfrm>
                  <a:off x="538" y="158"/>
                  <a:ext cx="1" cy="419"/>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grpSp>
        </p:grpSp>
        <p:sp>
          <p:nvSpPr>
            <p:cNvPr id="63556" name="Text Box 49"/>
            <p:cNvSpPr txBox="1">
              <a:spLocks noChangeAspect="1" noChangeArrowheads="1"/>
            </p:cNvSpPr>
            <p:nvPr/>
          </p:nvSpPr>
          <p:spPr bwMode="auto">
            <a:xfrm>
              <a:off x="0" y="917"/>
              <a:ext cx="213" cy="2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en-US" altLang="zh-CN" sz="2000">
                  <a:solidFill>
                    <a:srgbClr val="4F81BD"/>
                  </a:solidFill>
                </a:rPr>
                <a:t>T</a:t>
              </a:r>
              <a:endParaRPr lang="en-US" altLang="zh-CN" sz="2000">
                <a:solidFill>
                  <a:srgbClr val="4F81BD"/>
                </a:solidFill>
              </a:endParaRPr>
            </a:p>
          </p:txBody>
        </p:sp>
        <p:sp>
          <p:nvSpPr>
            <p:cNvPr id="63557" name="Text Box 50"/>
            <p:cNvSpPr txBox="1">
              <a:spLocks noChangeAspect="1" noChangeArrowheads="1"/>
            </p:cNvSpPr>
            <p:nvPr/>
          </p:nvSpPr>
          <p:spPr bwMode="auto">
            <a:xfrm>
              <a:off x="0" y="556"/>
              <a:ext cx="213" cy="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en-US" altLang="zh-CN" sz="2000">
                  <a:solidFill>
                    <a:srgbClr val="4F81BD"/>
                  </a:solidFill>
                </a:rPr>
                <a:t>S</a:t>
              </a:r>
              <a:endParaRPr lang="en-US" altLang="zh-CN" sz="2000">
                <a:solidFill>
                  <a:srgbClr val="4F81BD"/>
                </a:solidFill>
              </a:endParaRPr>
            </a:p>
          </p:txBody>
        </p:sp>
        <p:sp>
          <p:nvSpPr>
            <p:cNvPr id="63558" name="Text Box 51"/>
            <p:cNvSpPr txBox="1">
              <a:spLocks noChangeAspect="1" noChangeArrowheads="1"/>
            </p:cNvSpPr>
            <p:nvPr/>
          </p:nvSpPr>
          <p:spPr bwMode="auto">
            <a:xfrm>
              <a:off x="0" y="329"/>
              <a:ext cx="213" cy="1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en-US" altLang="zh-CN" sz="2000">
                  <a:solidFill>
                    <a:srgbClr val="4F81BD"/>
                  </a:solidFill>
                </a:rPr>
                <a:t>R</a:t>
              </a:r>
              <a:endParaRPr lang="en-US" altLang="zh-CN" sz="2000">
                <a:solidFill>
                  <a:srgbClr val="4F81BD"/>
                </a:solidFill>
              </a:endParaRPr>
            </a:p>
          </p:txBody>
        </p:sp>
        <p:sp>
          <p:nvSpPr>
            <p:cNvPr id="63559" name="Text Box 52"/>
            <p:cNvSpPr txBox="1">
              <a:spLocks noChangeAspect="1" noChangeArrowheads="1"/>
            </p:cNvSpPr>
            <p:nvPr/>
          </p:nvSpPr>
          <p:spPr bwMode="auto">
            <a:xfrm>
              <a:off x="0" y="136"/>
              <a:ext cx="213" cy="1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en-US" altLang="zh-CN" sz="2000">
                  <a:solidFill>
                    <a:srgbClr val="4F81BD"/>
                  </a:solidFill>
                </a:rPr>
                <a:t>Q</a:t>
              </a:r>
              <a:endParaRPr lang="en-US" altLang="zh-CN" sz="2000">
                <a:solidFill>
                  <a:srgbClr val="4F81BD"/>
                </a:solidFill>
              </a:endParaRPr>
            </a:p>
          </p:txBody>
        </p:sp>
        <p:sp>
          <p:nvSpPr>
            <p:cNvPr id="63560" name="Text Box 53"/>
            <p:cNvSpPr txBox="1">
              <a:spLocks noChangeAspect="1" noChangeArrowheads="1"/>
            </p:cNvSpPr>
            <p:nvPr/>
          </p:nvSpPr>
          <p:spPr bwMode="auto">
            <a:xfrm>
              <a:off x="20" y="0"/>
              <a:ext cx="182"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en-US" altLang="zh-CN" sz="2000">
                  <a:solidFill>
                    <a:srgbClr val="4F81BD"/>
                  </a:solidFill>
                </a:rPr>
                <a:t>P</a:t>
              </a:r>
              <a:endParaRPr lang="en-US" altLang="zh-CN" sz="2000">
                <a:solidFill>
                  <a:srgbClr val="4F81BD"/>
                </a:solidFill>
              </a:endParaRPr>
            </a:p>
          </p:txBody>
        </p:sp>
      </p:grpSp>
      <p:grpSp>
        <p:nvGrpSpPr>
          <p:cNvPr id="72759" name="Group 55"/>
          <p:cNvGrpSpPr>
            <a:grpSpLocks noChangeAspect="1"/>
          </p:cNvGrpSpPr>
          <p:nvPr/>
        </p:nvGrpSpPr>
        <p:grpSpPr bwMode="auto">
          <a:xfrm>
            <a:off x="1851271" y="2097960"/>
            <a:ext cx="3879626" cy="1445276"/>
            <a:chOff x="0" y="0"/>
            <a:chExt cx="3240" cy="1511"/>
          </a:xfrm>
        </p:grpSpPr>
        <p:sp>
          <p:nvSpPr>
            <p:cNvPr id="63496" name="Text Box 55"/>
            <p:cNvSpPr txBox="1">
              <a:spLocks noChangeAspect="1" noChangeArrowheads="1"/>
            </p:cNvSpPr>
            <p:nvPr/>
          </p:nvSpPr>
          <p:spPr bwMode="auto">
            <a:xfrm>
              <a:off x="2357" y="110"/>
              <a:ext cx="249"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en-US" altLang="zh-CN" sz="2000">
                  <a:solidFill>
                    <a:srgbClr val="4F81BD"/>
                  </a:solidFill>
                </a:rPr>
                <a:t>R</a:t>
              </a:r>
              <a:endParaRPr lang="en-US" altLang="zh-CN" sz="2000">
                <a:solidFill>
                  <a:srgbClr val="4F81BD"/>
                </a:solidFill>
              </a:endParaRPr>
            </a:p>
          </p:txBody>
        </p:sp>
        <p:grpSp>
          <p:nvGrpSpPr>
            <p:cNvPr id="63497" name="Group 57"/>
            <p:cNvGrpSpPr>
              <a:grpSpLocks noChangeAspect="1"/>
            </p:cNvGrpSpPr>
            <p:nvPr/>
          </p:nvGrpSpPr>
          <p:grpSpPr bwMode="auto">
            <a:xfrm>
              <a:off x="0" y="0"/>
              <a:ext cx="3240" cy="1511"/>
              <a:chOff x="0" y="0"/>
              <a:chExt cx="3240" cy="1511"/>
            </a:xfrm>
          </p:grpSpPr>
          <p:sp>
            <p:nvSpPr>
              <p:cNvPr id="63498" name="Text Box 57"/>
              <p:cNvSpPr txBox="1">
                <a:spLocks noChangeAspect="1" noChangeArrowheads="1"/>
              </p:cNvSpPr>
              <p:nvPr/>
            </p:nvSpPr>
            <p:spPr bwMode="auto">
              <a:xfrm>
                <a:off x="1995" y="112"/>
                <a:ext cx="249"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en-US" altLang="zh-CN" sz="2000">
                    <a:solidFill>
                      <a:srgbClr val="4F81BD"/>
                    </a:solidFill>
                  </a:rPr>
                  <a:t>P</a:t>
                </a:r>
                <a:endParaRPr lang="en-US" altLang="zh-CN" sz="2000">
                  <a:solidFill>
                    <a:srgbClr val="4F81BD"/>
                  </a:solidFill>
                </a:endParaRPr>
              </a:p>
            </p:txBody>
          </p:sp>
          <p:grpSp>
            <p:nvGrpSpPr>
              <p:cNvPr id="63499" name="Group 59"/>
              <p:cNvGrpSpPr>
                <a:grpSpLocks noChangeAspect="1"/>
              </p:cNvGrpSpPr>
              <p:nvPr/>
            </p:nvGrpSpPr>
            <p:grpSpPr bwMode="auto">
              <a:xfrm>
                <a:off x="0" y="0"/>
                <a:ext cx="3240" cy="1511"/>
                <a:chOff x="0" y="0"/>
                <a:chExt cx="3240" cy="1511"/>
              </a:xfrm>
            </p:grpSpPr>
            <p:grpSp>
              <p:nvGrpSpPr>
                <p:cNvPr id="63500" name="Group 60"/>
                <p:cNvGrpSpPr>
                  <a:grpSpLocks noChangeAspect="1"/>
                </p:cNvGrpSpPr>
                <p:nvPr/>
              </p:nvGrpSpPr>
              <p:grpSpPr bwMode="auto">
                <a:xfrm>
                  <a:off x="367" y="722"/>
                  <a:ext cx="1006" cy="482"/>
                  <a:chOff x="0" y="0"/>
                  <a:chExt cx="1006" cy="482"/>
                </a:xfrm>
              </p:grpSpPr>
              <p:sp>
                <p:nvSpPr>
                  <p:cNvPr id="63552" name="Text Box 60"/>
                  <p:cNvSpPr txBox="1">
                    <a:spLocks noChangeAspect="1" noChangeArrowheads="1"/>
                  </p:cNvSpPr>
                  <p:nvPr/>
                </p:nvSpPr>
                <p:spPr bwMode="auto">
                  <a:xfrm>
                    <a:off x="757" y="14"/>
                    <a:ext cx="249"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en-US" altLang="zh-CN" sz="2000">
                        <a:solidFill>
                          <a:srgbClr val="4F81BD"/>
                        </a:solidFill>
                      </a:rPr>
                      <a:t>S</a:t>
                    </a:r>
                    <a:endParaRPr lang="en-US" altLang="zh-CN" sz="2000">
                      <a:solidFill>
                        <a:srgbClr val="4F81BD"/>
                      </a:solidFill>
                    </a:endParaRPr>
                  </a:p>
                </p:txBody>
              </p:sp>
              <p:sp>
                <p:nvSpPr>
                  <p:cNvPr id="63553" name="Text Box 61"/>
                  <p:cNvSpPr txBox="1">
                    <a:spLocks noChangeAspect="1" noChangeArrowheads="1"/>
                  </p:cNvSpPr>
                  <p:nvPr/>
                </p:nvSpPr>
                <p:spPr bwMode="auto">
                  <a:xfrm>
                    <a:off x="383" y="0"/>
                    <a:ext cx="249"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en-US" altLang="zh-CN" sz="2000">
                        <a:solidFill>
                          <a:srgbClr val="4F81BD"/>
                        </a:solidFill>
                      </a:rPr>
                      <a:t>Q</a:t>
                    </a:r>
                    <a:endParaRPr lang="en-US" altLang="zh-CN" sz="2000">
                      <a:solidFill>
                        <a:srgbClr val="4F81BD"/>
                      </a:solidFill>
                    </a:endParaRPr>
                  </a:p>
                </p:txBody>
              </p:sp>
              <p:sp>
                <p:nvSpPr>
                  <p:cNvPr id="63554" name="Text Box 62"/>
                  <p:cNvSpPr txBox="1">
                    <a:spLocks noChangeAspect="1" noChangeArrowheads="1"/>
                  </p:cNvSpPr>
                  <p:nvPr/>
                </p:nvSpPr>
                <p:spPr bwMode="auto">
                  <a:xfrm>
                    <a:off x="0" y="14"/>
                    <a:ext cx="249"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en-US" altLang="zh-CN" sz="2000">
                        <a:solidFill>
                          <a:srgbClr val="4F81BD"/>
                        </a:solidFill>
                      </a:rPr>
                      <a:t>P</a:t>
                    </a:r>
                    <a:endParaRPr lang="en-US" altLang="zh-CN" sz="2000">
                      <a:solidFill>
                        <a:srgbClr val="4F81BD"/>
                      </a:solidFill>
                    </a:endParaRPr>
                  </a:p>
                </p:txBody>
              </p:sp>
            </p:grpSp>
            <p:grpSp>
              <p:nvGrpSpPr>
                <p:cNvPr id="63501" name="Group 64"/>
                <p:cNvGrpSpPr>
                  <a:grpSpLocks noChangeAspect="1"/>
                </p:cNvGrpSpPr>
                <p:nvPr/>
              </p:nvGrpSpPr>
              <p:grpSpPr bwMode="auto">
                <a:xfrm>
                  <a:off x="0" y="0"/>
                  <a:ext cx="3240" cy="1511"/>
                  <a:chOff x="0" y="0"/>
                  <a:chExt cx="3240" cy="1511"/>
                </a:xfrm>
              </p:grpSpPr>
              <p:sp>
                <p:nvSpPr>
                  <p:cNvPr id="63502" name="Text Box 64"/>
                  <p:cNvSpPr txBox="1">
                    <a:spLocks noChangeAspect="1" noChangeArrowheads="1"/>
                  </p:cNvSpPr>
                  <p:nvPr/>
                </p:nvSpPr>
                <p:spPr bwMode="auto">
                  <a:xfrm>
                    <a:off x="2386" y="736"/>
                    <a:ext cx="249"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en-US" altLang="zh-CN" sz="2000">
                        <a:solidFill>
                          <a:srgbClr val="4F81BD"/>
                        </a:solidFill>
                      </a:rPr>
                      <a:t>S</a:t>
                    </a:r>
                    <a:endParaRPr lang="en-US" altLang="zh-CN" sz="2000">
                      <a:solidFill>
                        <a:srgbClr val="4F81BD"/>
                      </a:solidFill>
                    </a:endParaRPr>
                  </a:p>
                </p:txBody>
              </p:sp>
              <p:sp>
                <p:nvSpPr>
                  <p:cNvPr id="63503" name="Text Box 65"/>
                  <p:cNvSpPr txBox="1">
                    <a:spLocks noChangeAspect="1" noChangeArrowheads="1"/>
                  </p:cNvSpPr>
                  <p:nvPr/>
                </p:nvSpPr>
                <p:spPr bwMode="auto">
                  <a:xfrm>
                    <a:off x="1994" y="736"/>
                    <a:ext cx="249"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en-US" altLang="zh-CN" sz="2000">
                        <a:solidFill>
                          <a:srgbClr val="4F81BD"/>
                        </a:solidFill>
                      </a:rPr>
                      <a:t>P</a:t>
                    </a:r>
                    <a:endParaRPr lang="en-US" altLang="zh-CN" sz="2000">
                      <a:solidFill>
                        <a:srgbClr val="4F81BD"/>
                      </a:solidFill>
                    </a:endParaRPr>
                  </a:p>
                </p:txBody>
              </p:sp>
              <p:grpSp>
                <p:nvGrpSpPr>
                  <p:cNvPr id="63504" name="Group 67"/>
                  <p:cNvGrpSpPr>
                    <a:grpSpLocks noChangeAspect="1"/>
                  </p:cNvGrpSpPr>
                  <p:nvPr/>
                </p:nvGrpSpPr>
                <p:grpSpPr bwMode="auto">
                  <a:xfrm>
                    <a:off x="0" y="0"/>
                    <a:ext cx="3240" cy="1511"/>
                    <a:chOff x="0" y="0"/>
                    <a:chExt cx="3240" cy="1511"/>
                  </a:xfrm>
                </p:grpSpPr>
                <p:grpSp>
                  <p:nvGrpSpPr>
                    <p:cNvPr id="63505" name="Group 68"/>
                    <p:cNvGrpSpPr>
                      <a:grpSpLocks noChangeAspect="1"/>
                    </p:cNvGrpSpPr>
                    <p:nvPr/>
                  </p:nvGrpSpPr>
                  <p:grpSpPr bwMode="auto">
                    <a:xfrm>
                      <a:off x="370" y="98"/>
                      <a:ext cx="1003" cy="468"/>
                      <a:chOff x="0" y="0"/>
                      <a:chExt cx="1003" cy="468"/>
                    </a:xfrm>
                  </p:grpSpPr>
                  <p:sp>
                    <p:nvSpPr>
                      <p:cNvPr id="63549" name="Text Box 68"/>
                      <p:cNvSpPr txBox="1">
                        <a:spLocks noChangeAspect="1" noChangeArrowheads="1"/>
                      </p:cNvSpPr>
                      <p:nvPr/>
                    </p:nvSpPr>
                    <p:spPr bwMode="auto">
                      <a:xfrm>
                        <a:off x="380" y="5"/>
                        <a:ext cx="249" cy="4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en-US" altLang="zh-CN" sz="2000" dirty="0">
                            <a:solidFill>
                              <a:srgbClr val="4F81BD"/>
                            </a:solidFill>
                          </a:rPr>
                          <a:t>Q</a:t>
                        </a:r>
                        <a:endParaRPr lang="en-US" altLang="zh-CN" sz="2000" dirty="0">
                          <a:solidFill>
                            <a:srgbClr val="4F81BD"/>
                          </a:solidFill>
                        </a:endParaRPr>
                      </a:p>
                    </p:txBody>
                  </p:sp>
                  <p:sp>
                    <p:nvSpPr>
                      <p:cNvPr id="63550" name="Text Box 69"/>
                      <p:cNvSpPr txBox="1">
                        <a:spLocks noChangeAspect="1" noChangeArrowheads="1"/>
                      </p:cNvSpPr>
                      <p:nvPr/>
                    </p:nvSpPr>
                    <p:spPr bwMode="auto">
                      <a:xfrm>
                        <a:off x="754" y="0"/>
                        <a:ext cx="249"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en-US" altLang="zh-CN" sz="2000">
                            <a:solidFill>
                              <a:srgbClr val="4F81BD"/>
                            </a:solidFill>
                          </a:rPr>
                          <a:t>R</a:t>
                        </a:r>
                        <a:endParaRPr lang="en-US" altLang="zh-CN" sz="2000">
                          <a:solidFill>
                            <a:srgbClr val="4F81BD"/>
                          </a:solidFill>
                        </a:endParaRPr>
                      </a:p>
                    </p:txBody>
                  </p:sp>
                  <p:sp>
                    <p:nvSpPr>
                      <p:cNvPr id="63551" name="Text Box 70"/>
                      <p:cNvSpPr txBox="1">
                        <a:spLocks noChangeAspect="1" noChangeArrowheads="1"/>
                      </p:cNvSpPr>
                      <p:nvPr/>
                    </p:nvSpPr>
                    <p:spPr bwMode="auto">
                      <a:xfrm>
                        <a:off x="0" y="6"/>
                        <a:ext cx="256" cy="3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en-US" altLang="zh-CN" sz="2000">
                            <a:solidFill>
                              <a:srgbClr val="4F81BD"/>
                            </a:solidFill>
                          </a:rPr>
                          <a:t>P</a:t>
                        </a:r>
                        <a:endParaRPr lang="en-US" altLang="zh-CN" sz="2000">
                          <a:solidFill>
                            <a:srgbClr val="4F81BD"/>
                          </a:solidFill>
                        </a:endParaRPr>
                      </a:p>
                    </p:txBody>
                  </p:sp>
                </p:grpSp>
                <p:grpSp>
                  <p:nvGrpSpPr>
                    <p:cNvPr id="63506" name="Group 72"/>
                    <p:cNvGrpSpPr>
                      <a:grpSpLocks noChangeAspect="1"/>
                    </p:cNvGrpSpPr>
                    <p:nvPr/>
                  </p:nvGrpSpPr>
                  <p:grpSpPr bwMode="auto">
                    <a:xfrm>
                      <a:off x="0" y="0"/>
                      <a:ext cx="3240" cy="1511"/>
                      <a:chOff x="0" y="0"/>
                      <a:chExt cx="3240" cy="1511"/>
                    </a:xfrm>
                  </p:grpSpPr>
                  <p:sp>
                    <p:nvSpPr>
                      <p:cNvPr id="63507" name="Line 72"/>
                      <p:cNvSpPr>
                        <a:spLocks noChangeAspect="1" noChangeShapeType="1"/>
                      </p:cNvSpPr>
                      <p:nvPr/>
                    </p:nvSpPr>
                    <p:spPr bwMode="auto">
                      <a:xfrm>
                        <a:off x="1620" y="1404"/>
                        <a:ext cx="1494"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08" name="Line 73"/>
                      <p:cNvSpPr>
                        <a:spLocks noChangeAspect="1" noChangeShapeType="1"/>
                      </p:cNvSpPr>
                      <p:nvPr/>
                    </p:nvSpPr>
                    <p:spPr bwMode="auto">
                      <a:xfrm>
                        <a:off x="3116" y="468"/>
                        <a:ext cx="0" cy="312"/>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09" name="Line 74"/>
                      <p:cNvSpPr>
                        <a:spLocks noChangeAspect="1" noChangeShapeType="1"/>
                      </p:cNvSpPr>
                      <p:nvPr/>
                    </p:nvSpPr>
                    <p:spPr bwMode="auto">
                      <a:xfrm>
                        <a:off x="999" y="156"/>
                        <a:ext cx="249"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10" name="Line 75"/>
                      <p:cNvSpPr>
                        <a:spLocks noChangeAspect="1" noChangeShapeType="1"/>
                      </p:cNvSpPr>
                      <p:nvPr/>
                    </p:nvSpPr>
                    <p:spPr bwMode="auto">
                      <a:xfrm>
                        <a:off x="999" y="779"/>
                        <a:ext cx="248"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11" name="Line 76"/>
                      <p:cNvSpPr>
                        <a:spLocks noChangeAspect="1" noChangeShapeType="1"/>
                      </p:cNvSpPr>
                      <p:nvPr/>
                    </p:nvSpPr>
                    <p:spPr bwMode="auto">
                      <a:xfrm flipV="1">
                        <a:off x="1249" y="624"/>
                        <a:ext cx="124" cy="156"/>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12" name="Line 77"/>
                      <p:cNvSpPr>
                        <a:spLocks noChangeAspect="1" noChangeShapeType="1"/>
                      </p:cNvSpPr>
                      <p:nvPr/>
                    </p:nvSpPr>
                    <p:spPr bwMode="auto">
                      <a:xfrm flipV="1">
                        <a:off x="1248" y="0"/>
                        <a:ext cx="124" cy="156"/>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grpSp>
                    <p:nvGrpSpPr>
                      <p:cNvPr id="63513" name="Group 79"/>
                      <p:cNvGrpSpPr>
                        <a:grpSpLocks noChangeAspect="1"/>
                      </p:cNvGrpSpPr>
                      <p:nvPr/>
                    </p:nvGrpSpPr>
                    <p:grpSpPr bwMode="auto">
                      <a:xfrm>
                        <a:off x="252" y="0"/>
                        <a:ext cx="746" cy="781"/>
                        <a:chOff x="0" y="0"/>
                        <a:chExt cx="1079" cy="781"/>
                      </a:xfrm>
                    </p:grpSpPr>
                    <p:sp>
                      <p:nvSpPr>
                        <p:cNvPr id="63540" name="Line 79"/>
                        <p:cNvSpPr>
                          <a:spLocks noChangeAspect="1" noChangeShapeType="1"/>
                        </p:cNvSpPr>
                        <p:nvPr/>
                      </p:nvSpPr>
                      <p:spPr bwMode="auto">
                        <a:xfrm>
                          <a:off x="0" y="156"/>
                          <a:ext cx="36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41" name="Line 80"/>
                        <p:cNvSpPr>
                          <a:spLocks noChangeAspect="1" noChangeShapeType="1"/>
                        </p:cNvSpPr>
                        <p:nvPr/>
                      </p:nvSpPr>
                      <p:spPr bwMode="auto">
                        <a:xfrm flipV="1">
                          <a:off x="361" y="0"/>
                          <a:ext cx="179" cy="156"/>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42" name="Line 81"/>
                        <p:cNvSpPr>
                          <a:spLocks noChangeAspect="1" noChangeShapeType="1"/>
                        </p:cNvSpPr>
                        <p:nvPr/>
                      </p:nvSpPr>
                      <p:spPr bwMode="auto">
                        <a:xfrm>
                          <a:off x="540" y="156"/>
                          <a:ext cx="36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43" name="Line 82"/>
                        <p:cNvSpPr>
                          <a:spLocks noChangeAspect="1" noChangeShapeType="1"/>
                        </p:cNvSpPr>
                        <p:nvPr/>
                      </p:nvSpPr>
                      <p:spPr bwMode="auto">
                        <a:xfrm>
                          <a:off x="0" y="780"/>
                          <a:ext cx="36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44" name="Line 83"/>
                        <p:cNvSpPr>
                          <a:spLocks noChangeAspect="1" noChangeShapeType="1"/>
                        </p:cNvSpPr>
                        <p:nvPr/>
                      </p:nvSpPr>
                      <p:spPr bwMode="auto">
                        <a:xfrm>
                          <a:off x="540" y="780"/>
                          <a:ext cx="36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45" name="Line 84"/>
                        <p:cNvSpPr>
                          <a:spLocks noChangeAspect="1" noChangeShapeType="1"/>
                        </p:cNvSpPr>
                        <p:nvPr/>
                      </p:nvSpPr>
                      <p:spPr bwMode="auto">
                        <a:xfrm flipV="1">
                          <a:off x="360" y="624"/>
                          <a:ext cx="179" cy="156"/>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46" name="Line 85"/>
                        <p:cNvSpPr>
                          <a:spLocks noChangeAspect="1" noChangeShapeType="1"/>
                        </p:cNvSpPr>
                        <p:nvPr/>
                      </p:nvSpPr>
                      <p:spPr bwMode="auto">
                        <a:xfrm flipV="1">
                          <a:off x="900" y="624"/>
                          <a:ext cx="179" cy="156"/>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47" name="Line 86"/>
                        <p:cNvSpPr>
                          <a:spLocks noChangeAspect="1" noChangeShapeType="1"/>
                        </p:cNvSpPr>
                        <p:nvPr/>
                      </p:nvSpPr>
                      <p:spPr bwMode="auto">
                        <a:xfrm flipV="1">
                          <a:off x="900" y="0"/>
                          <a:ext cx="179" cy="156"/>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48" name="Line 87"/>
                        <p:cNvSpPr>
                          <a:spLocks noChangeAspect="1" noChangeShapeType="1"/>
                        </p:cNvSpPr>
                        <p:nvPr/>
                      </p:nvSpPr>
                      <p:spPr bwMode="auto">
                        <a:xfrm>
                          <a:off x="0" y="156"/>
                          <a:ext cx="0" cy="624"/>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grpSp>
                  <p:sp>
                    <p:nvSpPr>
                      <p:cNvPr id="63514" name="Line 88"/>
                      <p:cNvSpPr>
                        <a:spLocks noChangeAspect="1" noChangeShapeType="1"/>
                      </p:cNvSpPr>
                      <p:nvPr/>
                    </p:nvSpPr>
                    <p:spPr bwMode="auto">
                      <a:xfrm>
                        <a:off x="3" y="468"/>
                        <a:ext cx="249"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15" name="Line 89"/>
                      <p:cNvSpPr>
                        <a:spLocks noChangeAspect="1" noChangeShapeType="1"/>
                      </p:cNvSpPr>
                      <p:nvPr/>
                    </p:nvSpPr>
                    <p:spPr bwMode="auto">
                      <a:xfrm>
                        <a:off x="3" y="1403"/>
                        <a:ext cx="1437"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grpSp>
                    <p:nvGrpSpPr>
                      <p:cNvPr id="63516" name="Group 91"/>
                      <p:cNvGrpSpPr>
                        <a:grpSpLocks noChangeAspect="1"/>
                      </p:cNvGrpSpPr>
                      <p:nvPr/>
                    </p:nvGrpSpPr>
                    <p:grpSpPr bwMode="auto">
                      <a:xfrm>
                        <a:off x="1373" y="156"/>
                        <a:ext cx="498" cy="625"/>
                        <a:chOff x="0" y="0"/>
                        <a:chExt cx="720" cy="625"/>
                      </a:xfrm>
                    </p:grpSpPr>
                    <p:sp>
                      <p:nvSpPr>
                        <p:cNvPr id="63536" name="Line 91"/>
                        <p:cNvSpPr>
                          <a:spLocks noChangeAspect="1" noChangeShapeType="1"/>
                        </p:cNvSpPr>
                        <p:nvPr/>
                      </p:nvSpPr>
                      <p:spPr bwMode="auto">
                        <a:xfrm>
                          <a:off x="0" y="0"/>
                          <a:ext cx="362"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37" name="Line 92"/>
                        <p:cNvSpPr>
                          <a:spLocks noChangeAspect="1" noChangeShapeType="1"/>
                        </p:cNvSpPr>
                        <p:nvPr/>
                      </p:nvSpPr>
                      <p:spPr bwMode="auto">
                        <a:xfrm>
                          <a:off x="0" y="624"/>
                          <a:ext cx="36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38" name="Line 93"/>
                        <p:cNvSpPr>
                          <a:spLocks noChangeAspect="1" noChangeShapeType="1"/>
                        </p:cNvSpPr>
                        <p:nvPr/>
                      </p:nvSpPr>
                      <p:spPr bwMode="auto">
                        <a:xfrm>
                          <a:off x="360" y="0"/>
                          <a:ext cx="0" cy="624"/>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39" name="Line 94"/>
                        <p:cNvSpPr>
                          <a:spLocks noChangeAspect="1" noChangeShapeType="1"/>
                        </p:cNvSpPr>
                        <p:nvPr/>
                      </p:nvSpPr>
                      <p:spPr bwMode="auto">
                        <a:xfrm>
                          <a:off x="360" y="312"/>
                          <a:ext cx="36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grpSp>
                  <p:grpSp>
                    <p:nvGrpSpPr>
                      <p:cNvPr id="63517" name="Group 96"/>
                      <p:cNvGrpSpPr>
                        <a:grpSpLocks noChangeAspect="1"/>
                      </p:cNvGrpSpPr>
                      <p:nvPr/>
                    </p:nvGrpSpPr>
                    <p:grpSpPr bwMode="auto">
                      <a:xfrm>
                        <a:off x="1871" y="0"/>
                        <a:ext cx="746" cy="781"/>
                        <a:chOff x="0" y="0"/>
                        <a:chExt cx="1079" cy="781"/>
                      </a:xfrm>
                    </p:grpSpPr>
                    <p:sp>
                      <p:nvSpPr>
                        <p:cNvPr id="63527" name="Line 96"/>
                        <p:cNvSpPr>
                          <a:spLocks noChangeAspect="1" noChangeShapeType="1"/>
                        </p:cNvSpPr>
                        <p:nvPr/>
                      </p:nvSpPr>
                      <p:spPr bwMode="auto">
                        <a:xfrm>
                          <a:off x="0" y="156"/>
                          <a:ext cx="36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28" name="Line 97"/>
                        <p:cNvSpPr>
                          <a:spLocks noChangeAspect="1" noChangeShapeType="1"/>
                        </p:cNvSpPr>
                        <p:nvPr/>
                      </p:nvSpPr>
                      <p:spPr bwMode="auto">
                        <a:xfrm flipV="1">
                          <a:off x="361" y="0"/>
                          <a:ext cx="179" cy="156"/>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29" name="Line 98"/>
                        <p:cNvSpPr>
                          <a:spLocks noChangeAspect="1" noChangeShapeType="1"/>
                        </p:cNvSpPr>
                        <p:nvPr/>
                      </p:nvSpPr>
                      <p:spPr bwMode="auto">
                        <a:xfrm>
                          <a:off x="540" y="156"/>
                          <a:ext cx="36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30" name="Line 99"/>
                        <p:cNvSpPr>
                          <a:spLocks noChangeAspect="1" noChangeShapeType="1"/>
                        </p:cNvSpPr>
                        <p:nvPr/>
                      </p:nvSpPr>
                      <p:spPr bwMode="auto">
                        <a:xfrm>
                          <a:off x="0" y="780"/>
                          <a:ext cx="36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31" name="Line 100"/>
                        <p:cNvSpPr>
                          <a:spLocks noChangeAspect="1" noChangeShapeType="1"/>
                        </p:cNvSpPr>
                        <p:nvPr/>
                      </p:nvSpPr>
                      <p:spPr bwMode="auto">
                        <a:xfrm>
                          <a:off x="540" y="780"/>
                          <a:ext cx="36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32" name="Line 101"/>
                        <p:cNvSpPr>
                          <a:spLocks noChangeAspect="1" noChangeShapeType="1"/>
                        </p:cNvSpPr>
                        <p:nvPr/>
                      </p:nvSpPr>
                      <p:spPr bwMode="auto">
                        <a:xfrm flipV="1">
                          <a:off x="360" y="624"/>
                          <a:ext cx="179" cy="156"/>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33" name="Line 102"/>
                        <p:cNvSpPr>
                          <a:spLocks noChangeAspect="1" noChangeShapeType="1"/>
                        </p:cNvSpPr>
                        <p:nvPr/>
                      </p:nvSpPr>
                      <p:spPr bwMode="auto">
                        <a:xfrm flipV="1">
                          <a:off x="900" y="624"/>
                          <a:ext cx="179" cy="156"/>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34" name="Line 103"/>
                        <p:cNvSpPr>
                          <a:spLocks noChangeAspect="1" noChangeShapeType="1"/>
                        </p:cNvSpPr>
                        <p:nvPr/>
                      </p:nvSpPr>
                      <p:spPr bwMode="auto">
                        <a:xfrm flipV="1">
                          <a:off x="900" y="0"/>
                          <a:ext cx="179" cy="156"/>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35" name="Line 104"/>
                        <p:cNvSpPr>
                          <a:spLocks noChangeAspect="1" noChangeShapeType="1"/>
                        </p:cNvSpPr>
                        <p:nvPr/>
                      </p:nvSpPr>
                      <p:spPr bwMode="auto">
                        <a:xfrm>
                          <a:off x="0" y="156"/>
                          <a:ext cx="0" cy="624"/>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grpSp>
                  <p:grpSp>
                    <p:nvGrpSpPr>
                      <p:cNvPr id="63518" name="Group 106"/>
                      <p:cNvGrpSpPr>
                        <a:grpSpLocks noChangeAspect="1"/>
                      </p:cNvGrpSpPr>
                      <p:nvPr/>
                    </p:nvGrpSpPr>
                    <p:grpSpPr bwMode="auto">
                      <a:xfrm>
                        <a:off x="2618" y="156"/>
                        <a:ext cx="498" cy="625"/>
                        <a:chOff x="0" y="0"/>
                        <a:chExt cx="720" cy="625"/>
                      </a:xfrm>
                    </p:grpSpPr>
                    <p:sp>
                      <p:nvSpPr>
                        <p:cNvPr id="63523" name="Line 106"/>
                        <p:cNvSpPr>
                          <a:spLocks noChangeAspect="1" noChangeShapeType="1"/>
                        </p:cNvSpPr>
                        <p:nvPr/>
                      </p:nvSpPr>
                      <p:spPr bwMode="auto">
                        <a:xfrm>
                          <a:off x="0" y="0"/>
                          <a:ext cx="362"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24" name="Line 107"/>
                        <p:cNvSpPr>
                          <a:spLocks noChangeAspect="1" noChangeShapeType="1"/>
                        </p:cNvSpPr>
                        <p:nvPr/>
                      </p:nvSpPr>
                      <p:spPr bwMode="auto">
                        <a:xfrm>
                          <a:off x="0" y="624"/>
                          <a:ext cx="36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25" name="Line 108"/>
                        <p:cNvSpPr>
                          <a:spLocks noChangeAspect="1" noChangeShapeType="1"/>
                        </p:cNvSpPr>
                        <p:nvPr/>
                      </p:nvSpPr>
                      <p:spPr bwMode="auto">
                        <a:xfrm>
                          <a:off x="360" y="0"/>
                          <a:ext cx="0" cy="624"/>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26" name="Line 109"/>
                        <p:cNvSpPr>
                          <a:spLocks noChangeAspect="1" noChangeShapeType="1"/>
                        </p:cNvSpPr>
                        <p:nvPr/>
                      </p:nvSpPr>
                      <p:spPr bwMode="auto">
                        <a:xfrm>
                          <a:off x="360" y="312"/>
                          <a:ext cx="36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grpSp>
                  <p:sp>
                    <p:nvSpPr>
                      <p:cNvPr id="63519" name="AutoShape 110"/>
                      <p:cNvSpPr>
                        <a:spLocks noChangeAspect="1" noChangeArrowheads="1"/>
                      </p:cNvSpPr>
                      <p:nvPr/>
                    </p:nvSpPr>
                    <p:spPr bwMode="auto">
                      <a:xfrm>
                        <a:off x="2991" y="780"/>
                        <a:ext cx="249" cy="312"/>
                      </a:xfrm>
                      <a:prstGeom prst="flowChartSummingJunction">
                        <a:avLst/>
                      </a:prstGeom>
                      <a:solidFill>
                        <a:srgbClr val="FFFFFF"/>
                      </a:solidFill>
                      <a:ln w="25400">
                        <a:solidFill>
                          <a:srgbClr val="000000"/>
                        </a:solidFill>
                        <a:rou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endParaRPr lang="zh-CN" altLang="en-US" sz="2800" b="0">
                          <a:solidFill>
                            <a:srgbClr val="FF0000"/>
                          </a:solidFill>
                        </a:endParaRPr>
                      </a:p>
                    </p:txBody>
                  </p:sp>
                  <p:sp>
                    <p:nvSpPr>
                      <p:cNvPr id="63520" name="Line 111"/>
                      <p:cNvSpPr>
                        <a:spLocks noChangeAspect="1" noChangeShapeType="1"/>
                      </p:cNvSpPr>
                      <p:nvPr/>
                    </p:nvSpPr>
                    <p:spPr bwMode="auto">
                      <a:xfrm>
                        <a:off x="3116" y="1092"/>
                        <a:ext cx="0" cy="312"/>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21" name="Line 112"/>
                      <p:cNvSpPr>
                        <a:spLocks noChangeAspect="1" noChangeShapeType="1"/>
                      </p:cNvSpPr>
                      <p:nvPr/>
                    </p:nvSpPr>
                    <p:spPr bwMode="auto">
                      <a:xfrm>
                        <a:off x="0" y="468"/>
                        <a:ext cx="1" cy="936"/>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3522" name="AutoShape 113"/>
                      <p:cNvSpPr>
                        <a:spLocks noChangeArrowheads="1"/>
                      </p:cNvSpPr>
                      <p:nvPr/>
                    </p:nvSpPr>
                    <p:spPr bwMode="auto">
                      <a:xfrm>
                        <a:off x="1440" y="1248"/>
                        <a:ext cx="210" cy="263"/>
                      </a:xfrm>
                      <a:prstGeom prst="flowChartOr">
                        <a:avLst/>
                      </a:prstGeom>
                      <a:solidFill>
                        <a:srgbClr val="FFFFFF"/>
                      </a:solidFill>
                      <a:ln w="25400">
                        <a:solidFill>
                          <a:srgbClr val="000000"/>
                        </a:solidFill>
                        <a:rou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endParaRPr lang="zh-CN" altLang="en-US" sz="2800" b="0">
                          <a:solidFill>
                            <a:srgbClr val="FF0000"/>
                          </a:solidFill>
                        </a:endParaRPr>
                      </a:p>
                    </p:txBody>
                  </p:sp>
                </p:grpSp>
              </p:grpSp>
            </p:grpSp>
          </p:grpSp>
        </p:grpSp>
      </p:grpSp>
      <p:sp>
        <p:nvSpPr>
          <p:cNvPr id="72819" name="Rectangle 114"/>
          <p:cNvSpPr>
            <a:spLocks noChangeArrowheads="1"/>
          </p:cNvSpPr>
          <p:nvPr/>
        </p:nvSpPr>
        <p:spPr bwMode="auto">
          <a:xfrm>
            <a:off x="977115" y="4213853"/>
            <a:ext cx="8663831" cy="1816645"/>
          </a:xfrm>
          <a:prstGeom prst="rect">
            <a:avLst/>
          </a:prstGeom>
          <a:solidFill>
            <a:schemeClr val="accent5">
              <a:lumMod val="40000"/>
              <a:lumOff val="60000"/>
            </a:schemeClr>
          </a:solidFill>
          <a:ln>
            <a:noFill/>
          </a:ln>
        </p:spPr>
        <p:txBody>
          <a:bodyPr wrap="square" lIns="35997" tIns="35997" rIns="35997" bIns="35997">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50000"/>
              </a:lnSpc>
              <a:buNone/>
            </a:pPr>
            <a:r>
              <a:rPr lang="zh-CN" altLang="en-US" sz="2400" dirty="0">
                <a:solidFill>
                  <a:srgbClr val="C00000"/>
                </a:solidFill>
                <a:latin typeface="微软雅黑" panose="020B0503020204020204" pitchFamily="34" charset="-122"/>
                <a:ea typeface="微软雅黑" panose="020B0503020204020204" pitchFamily="34" charset="-122"/>
              </a:rPr>
              <a:t>解  </a:t>
            </a:r>
            <a:r>
              <a:rPr lang="zh-CN" altLang="en-US" sz="2400" dirty="0">
                <a:solidFill>
                  <a:prstClr val="black"/>
                </a:solidFill>
                <a:latin typeface="微软雅黑" panose="020B0503020204020204" pitchFamily="34" charset="-122"/>
                <a:ea typeface="微软雅黑" panose="020B0503020204020204" pitchFamily="34" charset="-122"/>
              </a:rPr>
              <a:t>上述电路图可描述为：</a:t>
            </a:r>
            <a:endParaRPr lang="zh-CN" altLang="en-US" sz="2400" dirty="0">
              <a:solidFill>
                <a:prstClr val="black"/>
              </a:solidFill>
              <a:latin typeface="微软雅黑" panose="020B0503020204020204" pitchFamily="34" charset="-122"/>
              <a:ea typeface="微软雅黑" panose="020B0503020204020204" pitchFamily="34" charset="-122"/>
            </a:endParaRPr>
          </a:p>
          <a:p>
            <a:pPr defTabSz="1219200">
              <a:lnSpc>
                <a:spcPct val="150000"/>
              </a:lnSpc>
              <a:buNone/>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((P∧Q∧R)∨(P∧Q∧S))∧((P∧R)∨(P∧S))</a:t>
            </a:r>
            <a:endParaRPr lang="zh-CN" altLang="en-US" sz="2400" dirty="0">
              <a:latin typeface="微软雅黑" panose="020B0503020204020204" pitchFamily="34" charset="-122"/>
              <a:ea typeface="微软雅黑" panose="020B0503020204020204" pitchFamily="34" charset="-122"/>
            </a:endParaRPr>
          </a:p>
          <a:p>
            <a:pPr defTabSz="1219200">
              <a:lnSpc>
                <a:spcPct val="150000"/>
              </a:lnSpc>
              <a:buNone/>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((P∧Q∧R)∨(P∨Q∨S))∧(P∧S∧T)</a:t>
            </a:r>
            <a:endParaRPr lang="zh-CN" altLang="en-US" sz="2400" dirty="0">
              <a:latin typeface="微软雅黑" panose="020B0503020204020204" pitchFamily="34" charset="-122"/>
              <a:ea typeface="微软雅黑" panose="020B0503020204020204" pitchFamily="34" charset="-122"/>
            </a:endParaRPr>
          </a:p>
        </p:txBody>
      </p:sp>
      <p:sp>
        <p:nvSpPr>
          <p:cNvPr id="116" name="Rectangle 2"/>
          <p:cNvSpPr txBox="1">
            <a:spLocks noChangeArrowheads="1"/>
          </p:cNvSpPr>
          <p:nvPr/>
        </p:nvSpPr>
        <p:spPr>
          <a:xfrm>
            <a:off x="915493" y="98632"/>
            <a:ext cx="8064034" cy="923872"/>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r>
              <a:rPr lang="zh-CN" altLang="en-US" dirty="0"/>
              <a:t>例</a:t>
            </a:r>
            <a:r>
              <a:rPr lang="en-US" altLang="zh-CN" dirty="0"/>
              <a:t>2.39</a:t>
            </a:r>
            <a:endParaRPr lang="zh-CN" altLang="en-US" sz="2200" dirty="0">
              <a:solidFill>
                <a:prstClr val="white"/>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2819"/>
                                        </p:tgtEl>
                                        <p:attrNameLst>
                                          <p:attrName>style.visibility</p:attrName>
                                        </p:attrNameLst>
                                      </p:cBhvr>
                                      <p:to>
                                        <p:strVal val="visible"/>
                                      </p:to>
                                    </p:set>
                                    <p:animEffect transition="in" filter="wipe(down)">
                                      <p:cBhvr>
                                        <p:cTn id="7" dur="500"/>
                                        <p:tgtEl>
                                          <p:spTgt spid="72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819"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3"/>
          <p:cNvSpPr>
            <a:spLocks noGrp="1" noChangeArrowheads="1"/>
          </p:cNvSpPr>
          <p:nvPr>
            <p:ph type="body" idx="4294967295"/>
          </p:nvPr>
        </p:nvSpPr>
        <p:spPr>
          <a:xfrm>
            <a:off x="845848" y="986816"/>
            <a:ext cx="10167488" cy="3271648"/>
          </a:xfrm>
        </p:spPr>
        <p:txBody>
          <a:bodyPr>
            <a:normAutofit/>
          </a:bodyPr>
          <a:lstStyle/>
          <a:p>
            <a:pPr marL="0" indent="0">
              <a:lnSpc>
                <a:spcPct val="160000"/>
              </a:lnSpc>
              <a:spcBef>
                <a:spcPct val="5000"/>
              </a:spcBef>
              <a:buNone/>
            </a:pPr>
            <a:r>
              <a:rPr lang="zh-CN" altLang="en-US" dirty="0"/>
              <a:t> （</a:t>
            </a:r>
            <a:r>
              <a:rPr lang="en-US" altLang="zh-CN" dirty="0"/>
              <a:t>1</a:t>
            </a:r>
            <a:r>
              <a:rPr lang="zh-CN" altLang="en-US" dirty="0"/>
              <a:t>）</a:t>
            </a:r>
            <a:r>
              <a:rPr lang="en-US" altLang="zh-CN" dirty="0"/>
              <a:t>((P∧Q∧R)∨(P∧Q∧S))∧((P∧R)∨(P∧S))</a:t>
            </a:r>
            <a:endParaRPr lang="en-US" altLang="zh-CN" dirty="0"/>
          </a:p>
          <a:p>
            <a:pPr marL="0" indent="0">
              <a:lnSpc>
                <a:spcPct val="160000"/>
              </a:lnSpc>
              <a:spcBef>
                <a:spcPct val="5000"/>
              </a:spcBef>
              <a:buNone/>
            </a:pPr>
            <a:r>
              <a:rPr lang="zh-CN" altLang="en-US" dirty="0"/>
              <a:t>     </a:t>
            </a:r>
            <a:r>
              <a:rPr lang="en-US" altLang="zh-CN" dirty="0"/>
              <a:t>= ((P∧Q∧(R∨S))∧(P∧(R∨S))</a:t>
            </a:r>
            <a:endParaRPr lang="en-US" altLang="zh-CN" dirty="0"/>
          </a:p>
          <a:p>
            <a:pPr marL="0" indent="0">
              <a:lnSpc>
                <a:spcPct val="160000"/>
              </a:lnSpc>
              <a:spcBef>
                <a:spcPct val="5000"/>
              </a:spcBef>
              <a:buNone/>
            </a:pPr>
            <a:r>
              <a:rPr lang="zh-CN" altLang="en-US" dirty="0"/>
              <a:t>     </a:t>
            </a:r>
            <a:r>
              <a:rPr lang="en-US" altLang="zh-CN" dirty="0"/>
              <a:t>= P∧Q∧(R∨S)</a:t>
            </a:r>
            <a:r>
              <a:rPr lang="zh-CN" altLang="en-US" dirty="0"/>
              <a:t>；</a:t>
            </a:r>
            <a:endParaRPr lang="zh-CN" altLang="en-US" dirty="0"/>
          </a:p>
          <a:p>
            <a:pPr marL="0" indent="0">
              <a:lnSpc>
                <a:spcPct val="160000"/>
              </a:lnSpc>
              <a:spcBef>
                <a:spcPct val="5000"/>
              </a:spcBef>
              <a:buNone/>
            </a:pPr>
            <a:r>
              <a:rPr lang="zh-CN" altLang="en-US" dirty="0"/>
              <a:t> （</a:t>
            </a:r>
            <a:r>
              <a:rPr lang="en-US" altLang="zh-CN" dirty="0"/>
              <a:t>2</a:t>
            </a:r>
            <a:r>
              <a:rPr lang="zh-CN" altLang="en-US" dirty="0"/>
              <a:t>）</a:t>
            </a:r>
            <a:r>
              <a:rPr lang="en-US" altLang="zh-CN" dirty="0"/>
              <a:t>((P∧Q∧R)∨(P∨Q∨S))∧(P∧S∧T)</a:t>
            </a:r>
            <a:endParaRPr lang="en-US" altLang="zh-CN" dirty="0"/>
          </a:p>
          <a:p>
            <a:pPr marL="0" indent="0">
              <a:lnSpc>
                <a:spcPct val="160000"/>
              </a:lnSpc>
              <a:spcBef>
                <a:spcPct val="5000"/>
              </a:spcBef>
              <a:buNone/>
            </a:pPr>
            <a:r>
              <a:rPr lang="zh-CN" altLang="en-US" dirty="0"/>
              <a:t>     </a:t>
            </a:r>
            <a:r>
              <a:rPr lang="en-US" altLang="zh-CN" dirty="0"/>
              <a:t>= (P∨Q∨S)∧(P∧S∧T) = P∧S∧T</a:t>
            </a:r>
            <a:r>
              <a:rPr lang="zh-CN" altLang="en-US" dirty="0"/>
              <a:t>。 </a:t>
            </a:r>
            <a:endParaRPr lang="zh-CN" altLang="en-US" dirty="0"/>
          </a:p>
        </p:txBody>
      </p:sp>
      <p:grpSp>
        <p:nvGrpSpPr>
          <p:cNvPr id="73733" name="Group 5"/>
          <p:cNvGrpSpPr>
            <a:grpSpLocks noChangeAspect="1"/>
          </p:cNvGrpSpPr>
          <p:nvPr/>
        </p:nvGrpSpPr>
        <p:grpSpPr bwMode="auto">
          <a:xfrm>
            <a:off x="1811273" y="4423779"/>
            <a:ext cx="3667866" cy="1936300"/>
            <a:chOff x="0" y="0"/>
            <a:chExt cx="3250" cy="1466"/>
          </a:xfrm>
        </p:grpSpPr>
        <p:sp>
          <p:nvSpPr>
            <p:cNvPr id="64528" name="Text Box 5"/>
            <p:cNvSpPr txBox="1">
              <a:spLocks noChangeAspect="1" noChangeArrowheads="1"/>
            </p:cNvSpPr>
            <p:nvPr/>
          </p:nvSpPr>
          <p:spPr bwMode="auto">
            <a:xfrm>
              <a:off x="2035" y="752"/>
              <a:ext cx="249"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en-US" altLang="zh-CN" sz="2000">
                  <a:solidFill>
                    <a:srgbClr val="4F81BD"/>
                  </a:solidFill>
                </a:rPr>
                <a:t>S</a:t>
              </a:r>
              <a:endParaRPr lang="en-US" altLang="zh-CN" sz="2000">
                <a:solidFill>
                  <a:srgbClr val="4F81BD"/>
                </a:solidFill>
              </a:endParaRPr>
            </a:p>
          </p:txBody>
        </p:sp>
        <p:grpSp>
          <p:nvGrpSpPr>
            <p:cNvPr id="64529" name="Group 7"/>
            <p:cNvGrpSpPr>
              <a:grpSpLocks noChangeAspect="1"/>
            </p:cNvGrpSpPr>
            <p:nvPr/>
          </p:nvGrpSpPr>
          <p:grpSpPr bwMode="auto">
            <a:xfrm>
              <a:off x="0" y="0"/>
              <a:ext cx="3250" cy="1466"/>
              <a:chOff x="0" y="0"/>
              <a:chExt cx="3250" cy="1466"/>
            </a:xfrm>
          </p:grpSpPr>
          <p:grpSp>
            <p:nvGrpSpPr>
              <p:cNvPr id="64530" name="Group 8"/>
              <p:cNvGrpSpPr>
                <a:grpSpLocks noChangeAspect="1"/>
              </p:cNvGrpSpPr>
              <p:nvPr/>
            </p:nvGrpSpPr>
            <p:grpSpPr bwMode="auto">
              <a:xfrm>
                <a:off x="1800" y="96"/>
                <a:ext cx="493" cy="671"/>
                <a:chOff x="0" y="0"/>
                <a:chExt cx="493" cy="671"/>
              </a:xfrm>
            </p:grpSpPr>
            <p:sp>
              <p:nvSpPr>
                <p:cNvPr id="64558" name="Line 8"/>
                <p:cNvSpPr>
                  <a:spLocks noChangeAspect="1" noChangeShapeType="1"/>
                </p:cNvSpPr>
                <p:nvPr/>
              </p:nvSpPr>
              <p:spPr bwMode="auto">
                <a:xfrm>
                  <a:off x="0" y="670"/>
                  <a:ext cx="249"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4559" name="Line 9"/>
                <p:cNvSpPr>
                  <a:spLocks noChangeAspect="1" noChangeShapeType="1"/>
                </p:cNvSpPr>
                <p:nvPr/>
              </p:nvSpPr>
              <p:spPr bwMode="auto">
                <a:xfrm flipV="1">
                  <a:off x="235" y="514"/>
                  <a:ext cx="124" cy="156"/>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4560" name="Text Box 10"/>
                <p:cNvSpPr txBox="1">
                  <a:spLocks noChangeAspect="1" noChangeArrowheads="1"/>
                </p:cNvSpPr>
                <p:nvPr/>
              </p:nvSpPr>
              <p:spPr bwMode="auto">
                <a:xfrm>
                  <a:off x="244" y="0"/>
                  <a:ext cx="249"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en-US" altLang="zh-CN" sz="2000">
                      <a:solidFill>
                        <a:srgbClr val="4F81BD"/>
                      </a:solidFill>
                    </a:rPr>
                    <a:t>R</a:t>
                  </a:r>
                  <a:endParaRPr lang="en-US" altLang="zh-CN" sz="2000">
                    <a:solidFill>
                      <a:srgbClr val="4F81BD"/>
                    </a:solidFill>
                  </a:endParaRPr>
                </a:p>
              </p:txBody>
            </p:sp>
          </p:grpSp>
          <p:grpSp>
            <p:nvGrpSpPr>
              <p:cNvPr id="64531" name="Group 12"/>
              <p:cNvGrpSpPr>
                <a:grpSpLocks noChangeAspect="1"/>
              </p:cNvGrpSpPr>
              <p:nvPr/>
            </p:nvGrpSpPr>
            <p:grpSpPr bwMode="auto">
              <a:xfrm>
                <a:off x="0" y="0"/>
                <a:ext cx="3250" cy="1466"/>
                <a:chOff x="0" y="0"/>
                <a:chExt cx="3250" cy="1466"/>
              </a:xfrm>
            </p:grpSpPr>
            <p:sp>
              <p:nvSpPr>
                <p:cNvPr id="64532" name="Text Box 12"/>
                <p:cNvSpPr txBox="1">
                  <a:spLocks noChangeAspect="1" noChangeArrowheads="1"/>
                </p:cNvSpPr>
                <p:nvPr/>
              </p:nvSpPr>
              <p:spPr bwMode="auto">
                <a:xfrm>
                  <a:off x="866" y="445"/>
                  <a:ext cx="249" cy="4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en-US" altLang="zh-CN" sz="2000">
                      <a:solidFill>
                        <a:srgbClr val="4F81BD"/>
                      </a:solidFill>
                    </a:rPr>
                    <a:t>Q</a:t>
                  </a:r>
                  <a:endParaRPr lang="en-US" altLang="zh-CN" sz="2000">
                    <a:solidFill>
                      <a:srgbClr val="4F81BD"/>
                    </a:solidFill>
                  </a:endParaRPr>
                </a:p>
              </p:txBody>
            </p:sp>
            <p:grpSp>
              <p:nvGrpSpPr>
                <p:cNvPr id="64533" name="Group 14"/>
                <p:cNvGrpSpPr>
                  <a:grpSpLocks noChangeAspect="1"/>
                </p:cNvGrpSpPr>
                <p:nvPr/>
              </p:nvGrpSpPr>
              <p:grpSpPr bwMode="auto">
                <a:xfrm>
                  <a:off x="0" y="0"/>
                  <a:ext cx="3250" cy="1466"/>
                  <a:chOff x="0" y="0"/>
                  <a:chExt cx="3250" cy="1466"/>
                </a:xfrm>
              </p:grpSpPr>
              <p:sp>
                <p:nvSpPr>
                  <p:cNvPr id="64534" name="Text Box 14"/>
                  <p:cNvSpPr txBox="1">
                    <a:spLocks noChangeAspect="1" noChangeArrowheads="1"/>
                  </p:cNvSpPr>
                  <p:nvPr/>
                </p:nvSpPr>
                <p:spPr bwMode="auto">
                  <a:xfrm>
                    <a:off x="374" y="468"/>
                    <a:ext cx="256" cy="3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en-US" altLang="zh-CN" sz="2000">
                        <a:solidFill>
                          <a:srgbClr val="4F81BD"/>
                        </a:solidFill>
                      </a:rPr>
                      <a:t>P</a:t>
                    </a:r>
                    <a:endParaRPr lang="en-US" altLang="zh-CN" sz="2000">
                      <a:solidFill>
                        <a:srgbClr val="4F81BD"/>
                      </a:solidFill>
                    </a:endParaRPr>
                  </a:p>
                </p:txBody>
              </p:sp>
              <p:grpSp>
                <p:nvGrpSpPr>
                  <p:cNvPr id="64535" name="Group 16"/>
                  <p:cNvGrpSpPr>
                    <a:grpSpLocks noChangeAspect="1"/>
                  </p:cNvGrpSpPr>
                  <p:nvPr/>
                </p:nvGrpSpPr>
                <p:grpSpPr bwMode="auto">
                  <a:xfrm>
                    <a:off x="0" y="0"/>
                    <a:ext cx="3250" cy="1466"/>
                    <a:chOff x="0" y="0"/>
                    <a:chExt cx="3250" cy="1466"/>
                  </a:xfrm>
                </p:grpSpPr>
                <p:sp>
                  <p:nvSpPr>
                    <p:cNvPr id="64536" name="Line 16"/>
                    <p:cNvSpPr>
                      <a:spLocks noChangeAspect="1" noChangeShapeType="1"/>
                    </p:cNvSpPr>
                    <p:nvPr/>
                  </p:nvSpPr>
                  <p:spPr bwMode="auto">
                    <a:xfrm>
                      <a:off x="2324" y="156"/>
                      <a:ext cx="25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4537" name="Line 17"/>
                    <p:cNvSpPr>
                      <a:spLocks noChangeAspect="1" noChangeShapeType="1"/>
                    </p:cNvSpPr>
                    <p:nvPr/>
                  </p:nvSpPr>
                  <p:spPr bwMode="auto">
                    <a:xfrm>
                      <a:off x="2314" y="780"/>
                      <a:ext cx="249"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grpSp>
                  <p:nvGrpSpPr>
                    <p:cNvPr id="64538" name="Group 19"/>
                    <p:cNvGrpSpPr>
                      <a:grpSpLocks noChangeAspect="1"/>
                    </p:cNvGrpSpPr>
                    <p:nvPr/>
                  </p:nvGrpSpPr>
                  <p:grpSpPr bwMode="auto">
                    <a:xfrm>
                      <a:off x="0" y="0"/>
                      <a:ext cx="3250" cy="1466"/>
                      <a:chOff x="0" y="0"/>
                      <a:chExt cx="3250" cy="1466"/>
                    </a:xfrm>
                  </p:grpSpPr>
                  <p:sp>
                    <p:nvSpPr>
                      <p:cNvPr id="64539" name="Line 19"/>
                      <p:cNvSpPr>
                        <a:spLocks noChangeAspect="1" noChangeShapeType="1"/>
                      </p:cNvSpPr>
                      <p:nvPr/>
                    </p:nvSpPr>
                    <p:spPr bwMode="auto">
                      <a:xfrm>
                        <a:off x="1800" y="156"/>
                        <a:ext cx="249"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4540" name="Line 20"/>
                      <p:cNvSpPr>
                        <a:spLocks noChangeAspect="1" noChangeShapeType="1"/>
                      </p:cNvSpPr>
                      <p:nvPr/>
                    </p:nvSpPr>
                    <p:spPr bwMode="auto">
                      <a:xfrm flipV="1">
                        <a:off x="2077" y="0"/>
                        <a:ext cx="124" cy="156"/>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4541" name="Line 21"/>
                      <p:cNvSpPr>
                        <a:spLocks noChangeAspect="1" noChangeShapeType="1"/>
                      </p:cNvSpPr>
                      <p:nvPr/>
                    </p:nvSpPr>
                    <p:spPr bwMode="auto">
                      <a:xfrm>
                        <a:off x="1786" y="156"/>
                        <a:ext cx="0" cy="624"/>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grpSp>
                    <p:nvGrpSpPr>
                      <p:cNvPr id="64542" name="Group 23"/>
                      <p:cNvGrpSpPr>
                        <a:grpSpLocks noChangeAspect="1"/>
                      </p:cNvGrpSpPr>
                      <p:nvPr/>
                    </p:nvGrpSpPr>
                    <p:grpSpPr bwMode="auto">
                      <a:xfrm>
                        <a:off x="0" y="156"/>
                        <a:ext cx="3250" cy="1310"/>
                        <a:chOff x="0" y="0"/>
                        <a:chExt cx="3250" cy="1310"/>
                      </a:xfrm>
                    </p:grpSpPr>
                    <p:sp>
                      <p:nvSpPr>
                        <p:cNvPr id="64543" name="Line 23"/>
                        <p:cNvSpPr>
                          <a:spLocks noChangeAspect="1" noChangeShapeType="1"/>
                        </p:cNvSpPr>
                        <p:nvPr/>
                      </p:nvSpPr>
                      <p:spPr bwMode="auto">
                        <a:xfrm>
                          <a:off x="1624" y="1248"/>
                          <a:ext cx="1494"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4544" name="Line 24"/>
                        <p:cNvSpPr>
                          <a:spLocks noChangeAspect="1" noChangeShapeType="1"/>
                        </p:cNvSpPr>
                        <p:nvPr/>
                      </p:nvSpPr>
                      <p:spPr bwMode="auto">
                        <a:xfrm>
                          <a:off x="3120" y="312"/>
                          <a:ext cx="0" cy="312"/>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4545" name="Line 25"/>
                        <p:cNvSpPr>
                          <a:spLocks noChangeAspect="1" noChangeShapeType="1"/>
                        </p:cNvSpPr>
                        <p:nvPr/>
                      </p:nvSpPr>
                      <p:spPr bwMode="auto">
                        <a:xfrm>
                          <a:off x="2562" y="0"/>
                          <a:ext cx="0" cy="624"/>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4546" name="AutoShape 26"/>
                        <p:cNvSpPr>
                          <a:spLocks noChangeArrowheads="1"/>
                        </p:cNvSpPr>
                        <p:nvPr/>
                      </p:nvSpPr>
                      <p:spPr bwMode="auto">
                        <a:xfrm>
                          <a:off x="2995" y="624"/>
                          <a:ext cx="255" cy="218"/>
                        </a:xfrm>
                        <a:prstGeom prst="flowChartSummingJunction">
                          <a:avLst/>
                        </a:prstGeom>
                        <a:solidFill>
                          <a:srgbClr val="FFFFFF"/>
                        </a:solidFill>
                        <a:ln w="25400">
                          <a:solidFill>
                            <a:srgbClr val="000000"/>
                          </a:solidFill>
                          <a:rou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endParaRPr lang="zh-CN" altLang="en-US" sz="2800" b="0">
                            <a:solidFill>
                              <a:srgbClr val="FF0000"/>
                            </a:solidFill>
                          </a:endParaRPr>
                        </a:p>
                      </p:txBody>
                    </p:sp>
                    <p:sp>
                      <p:nvSpPr>
                        <p:cNvPr id="64547" name="Line 27"/>
                        <p:cNvSpPr>
                          <a:spLocks noChangeAspect="1" noChangeShapeType="1"/>
                        </p:cNvSpPr>
                        <p:nvPr/>
                      </p:nvSpPr>
                      <p:spPr bwMode="auto">
                        <a:xfrm>
                          <a:off x="3120" y="936"/>
                          <a:ext cx="0" cy="312"/>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grpSp>
                      <p:nvGrpSpPr>
                        <p:cNvPr id="64548" name="Group 29"/>
                        <p:cNvGrpSpPr>
                          <a:grpSpLocks noChangeAspect="1"/>
                        </p:cNvGrpSpPr>
                        <p:nvPr/>
                      </p:nvGrpSpPr>
                      <p:grpSpPr bwMode="auto">
                        <a:xfrm>
                          <a:off x="0" y="156"/>
                          <a:ext cx="1784" cy="1154"/>
                          <a:chOff x="0" y="0"/>
                          <a:chExt cx="1784" cy="1154"/>
                        </a:xfrm>
                      </p:grpSpPr>
                      <p:sp>
                        <p:nvSpPr>
                          <p:cNvPr id="64550" name="Line 29"/>
                          <p:cNvSpPr>
                            <a:spLocks noChangeAspect="1" noChangeShapeType="1"/>
                          </p:cNvSpPr>
                          <p:nvPr/>
                        </p:nvSpPr>
                        <p:spPr bwMode="auto">
                          <a:xfrm flipV="1">
                            <a:off x="520" y="0"/>
                            <a:ext cx="123" cy="156"/>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4551" name="Line 30"/>
                          <p:cNvSpPr>
                            <a:spLocks noChangeAspect="1" noChangeShapeType="1"/>
                          </p:cNvSpPr>
                          <p:nvPr/>
                        </p:nvSpPr>
                        <p:spPr bwMode="auto">
                          <a:xfrm>
                            <a:off x="736" y="155"/>
                            <a:ext cx="249"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4552" name="Line 31"/>
                          <p:cNvSpPr>
                            <a:spLocks noChangeAspect="1" noChangeShapeType="1"/>
                          </p:cNvSpPr>
                          <p:nvPr/>
                        </p:nvSpPr>
                        <p:spPr bwMode="auto">
                          <a:xfrm flipV="1">
                            <a:off x="996" y="0"/>
                            <a:ext cx="124" cy="156"/>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4553" name="Line 32"/>
                          <p:cNvSpPr>
                            <a:spLocks noChangeAspect="1" noChangeShapeType="1"/>
                          </p:cNvSpPr>
                          <p:nvPr/>
                        </p:nvSpPr>
                        <p:spPr bwMode="auto">
                          <a:xfrm>
                            <a:off x="7" y="1091"/>
                            <a:ext cx="1437"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4554" name="Line 33"/>
                          <p:cNvSpPr>
                            <a:spLocks noChangeAspect="1" noChangeShapeType="1"/>
                          </p:cNvSpPr>
                          <p:nvPr/>
                        </p:nvSpPr>
                        <p:spPr bwMode="auto">
                          <a:xfrm>
                            <a:off x="4" y="156"/>
                            <a:ext cx="1" cy="936"/>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4555" name="AutoShape 34"/>
                          <p:cNvSpPr>
                            <a:spLocks noChangeArrowheads="1"/>
                          </p:cNvSpPr>
                          <p:nvPr/>
                        </p:nvSpPr>
                        <p:spPr bwMode="auto">
                          <a:xfrm>
                            <a:off x="1444" y="936"/>
                            <a:ext cx="255" cy="218"/>
                          </a:xfrm>
                          <a:prstGeom prst="flowChartOr">
                            <a:avLst/>
                          </a:prstGeom>
                          <a:solidFill>
                            <a:srgbClr val="FFFFFF"/>
                          </a:solidFill>
                          <a:ln w="25400">
                            <a:solidFill>
                              <a:srgbClr val="000000"/>
                            </a:solidFill>
                            <a:round/>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endParaRPr lang="zh-CN" altLang="en-US" sz="2800" b="0">
                              <a:solidFill>
                                <a:srgbClr val="FF0000"/>
                              </a:solidFill>
                            </a:endParaRPr>
                          </a:p>
                        </p:txBody>
                      </p:sp>
                      <p:sp>
                        <p:nvSpPr>
                          <p:cNvPr id="64556" name="Line 35"/>
                          <p:cNvSpPr>
                            <a:spLocks noChangeAspect="1" noChangeShapeType="1"/>
                          </p:cNvSpPr>
                          <p:nvPr/>
                        </p:nvSpPr>
                        <p:spPr bwMode="auto">
                          <a:xfrm>
                            <a:off x="0" y="156"/>
                            <a:ext cx="512" cy="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4557" name="Line 36"/>
                          <p:cNvSpPr>
                            <a:spLocks noChangeAspect="1" noChangeShapeType="1"/>
                          </p:cNvSpPr>
                          <p:nvPr/>
                        </p:nvSpPr>
                        <p:spPr bwMode="auto">
                          <a:xfrm>
                            <a:off x="1244" y="164"/>
                            <a:ext cx="540" cy="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grpSp>
                    <p:sp>
                      <p:nvSpPr>
                        <p:cNvPr id="64549" name="Line 37"/>
                        <p:cNvSpPr>
                          <a:spLocks noChangeAspect="1" noChangeShapeType="1"/>
                        </p:cNvSpPr>
                        <p:nvPr/>
                      </p:nvSpPr>
                      <p:spPr bwMode="auto">
                        <a:xfrm>
                          <a:off x="2576" y="306"/>
                          <a:ext cx="540" cy="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grpSp>
                </p:grpSp>
              </p:grpSp>
            </p:grpSp>
          </p:grpSp>
        </p:grpSp>
      </p:grpSp>
      <p:grpSp>
        <p:nvGrpSpPr>
          <p:cNvPr id="73767" name="Group 39"/>
          <p:cNvGrpSpPr>
            <a:grpSpLocks noChangeAspect="1"/>
          </p:cNvGrpSpPr>
          <p:nvPr/>
        </p:nvGrpSpPr>
        <p:grpSpPr bwMode="auto">
          <a:xfrm>
            <a:off x="6330939" y="5081985"/>
            <a:ext cx="4136001" cy="1523846"/>
            <a:chOff x="35" y="141"/>
            <a:chExt cx="2369" cy="873"/>
          </a:xfrm>
        </p:grpSpPr>
        <p:sp>
          <p:nvSpPr>
            <p:cNvPr id="64519" name="Text Box 39"/>
            <p:cNvSpPr txBox="1">
              <a:spLocks noChangeAspect="1" noChangeArrowheads="1"/>
            </p:cNvSpPr>
            <p:nvPr/>
          </p:nvSpPr>
          <p:spPr bwMode="auto">
            <a:xfrm>
              <a:off x="35" y="144"/>
              <a:ext cx="327" cy="3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en-US" altLang="zh-CN" sz="2000" dirty="0">
                  <a:solidFill>
                    <a:srgbClr val="4F81BD"/>
                  </a:solidFill>
                </a:rPr>
                <a:t>P</a:t>
              </a:r>
              <a:endParaRPr lang="en-US" altLang="zh-CN" sz="2000" dirty="0">
                <a:solidFill>
                  <a:srgbClr val="4F81BD"/>
                </a:solidFill>
              </a:endParaRPr>
            </a:p>
          </p:txBody>
        </p:sp>
        <p:sp>
          <p:nvSpPr>
            <p:cNvPr id="64520" name="Text Box 40"/>
            <p:cNvSpPr txBox="1">
              <a:spLocks noChangeAspect="1" noChangeArrowheads="1"/>
            </p:cNvSpPr>
            <p:nvPr/>
          </p:nvSpPr>
          <p:spPr bwMode="auto">
            <a:xfrm>
              <a:off x="46" y="635"/>
              <a:ext cx="328"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en-US" altLang="zh-CN" sz="2000">
                  <a:solidFill>
                    <a:srgbClr val="4F81BD"/>
                  </a:solidFill>
                </a:rPr>
                <a:t>T</a:t>
              </a:r>
              <a:endParaRPr lang="en-US" altLang="zh-CN" sz="2000">
                <a:solidFill>
                  <a:srgbClr val="4F81BD"/>
                </a:solidFill>
              </a:endParaRPr>
            </a:p>
          </p:txBody>
        </p:sp>
        <p:sp>
          <p:nvSpPr>
            <p:cNvPr id="64521" name="Text Box 41"/>
            <p:cNvSpPr txBox="1">
              <a:spLocks noChangeAspect="1" noChangeArrowheads="1"/>
            </p:cNvSpPr>
            <p:nvPr/>
          </p:nvSpPr>
          <p:spPr bwMode="auto">
            <a:xfrm>
              <a:off x="36" y="388"/>
              <a:ext cx="328"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en-US" altLang="zh-CN" sz="2000" dirty="0">
                  <a:solidFill>
                    <a:srgbClr val="4F81BD"/>
                  </a:solidFill>
                </a:rPr>
                <a:t>S</a:t>
              </a:r>
              <a:endParaRPr lang="en-US" altLang="zh-CN" sz="2000" dirty="0">
                <a:solidFill>
                  <a:srgbClr val="4F81BD"/>
                </a:solidFill>
              </a:endParaRPr>
            </a:p>
          </p:txBody>
        </p:sp>
        <p:grpSp>
          <p:nvGrpSpPr>
            <p:cNvPr id="64522" name="Group 43"/>
            <p:cNvGrpSpPr>
              <a:grpSpLocks noChangeAspect="1"/>
            </p:cNvGrpSpPr>
            <p:nvPr/>
          </p:nvGrpSpPr>
          <p:grpSpPr bwMode="auto">
            <a:xfrm>
              <a:off x="324" y="141"/>
              <a:ext cx="2080" cy="631"/>
              <a:chOff x="0" y="0"/>
              <a:chExt cx="2284" cy="696"/>
            </a:xfrm>
          </p:grpSpPr>
          <p:sp>
            <p:nvSpPr>
              <p:cNvPr id="64523" name="Text Box 43"/>
              <p:cNvSpPr txBox="1">
                <a:spLocks noChangeAspect="1" noChangeArrowheads="1"/>
              </p:cNvSpPr>
              <p:nvPr/>
            </p:nvSpPr>
            <p:spPr bwMode="auto">
              <a:xfrm>
                <a:off x="902" y="0"/>
                <a:ext cx="540" cy="696"/>
              </a:xfrm>
              <a:prstGeom prst="rect">
                <a:avLst/>
              </a:prstGeom>
              <a:solidFill>
                <a:srgbClr val="FFFFFF"/>
              </a:solidFill>
              <a:ln w="25400">
                <a:solidFill>
                  <a:srgbClr val="000000"/>
                </a:solidFill>
                <a:miter lim="800000"/>
              </a:ln>
            </p:spPr>
            <p:txBody>
              <a:bodyPr anchor="ctr" anchorCtr="1"/>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en-US" altLang="zh-CN" sz="2000">
                    <a:solidFill>
                      <a:srgbClr val="4F81BD"/>
                    </a:solidFill>
                  </a:rPr>
                  <a:t>&amp;</a:t>
                </a:r>
                <a:endParaRPr lang="en-US" altLang="zh-CN" sz="2000">
                  <a:solidFill>
                    <a:srgbClr val="4F81BD"/>
                  </a:solidFill>
                </a:endParaRPr>
              </a:p>
            </p:txBody>
          </p:sp>
          <p:sp>
            <p:nvSpPr>
              <p:cNvPr id="64524" name="Line 44"/>
              <p:cNvSpPr>
                <a:spLocks noChangeAspect="1" noChangeShapeType="1"/>
              </p:cNvSpPr>
              <p:nvPr/>
            </p:nvSpPr>
            <p:spPr bwMode="auto">
              <a:xfrm>
                <a:off x="1466" y="368"/>
                <a:ext cx="818" cy="0"/>
              </a:xfrm>
              <a:prstGeom prst="line">
                <a:avLst/>
              </a:prstGeom>
              <a:noFill/>
              <a:ln w="25400">
                <a:solidFill>
                  <a:srgbClr val="000000"/>
                </a:solidFill>
                <a:round/>
                <a:tailEnd type="triangle" w="med" len="me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4525" name="Line 45"/>
              <p:cNvSpPr>
                <a:spLocks noChangeAspect="1" noChangeShapeType="1"/>
              </p:cNvSpPr>
              <p:nvPr/>
            </p:nvSpPr>
            <p:spPr bwMode="auto">
              <a:xfrm>
                <a:off x="2" y="610"/>
                <a:ext cx="90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4526" name="Line 46"/>
              <p:cNvSpPr>
                <a:spLocks noChangeAspect="1" noChangeShapeType="1"/>
              </p:cNvSpPr>
              <p:nvPr/>
            </p:nvSpPr>
            <p:spPr bwMode="auto">
              <a:xfrm>
                <a:off x="4" y="388"/>
                <a:ext cx="90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4527" name="Line 47"/>
              <p:cNvSpPr>
                <a:spLocks noChangeAspect="1" noChangeShapeType="1"/>
              </p:cNvSpPr>
              <p:nvPr/>
            </p:nvSpPr>
            <p:spPr bwMode="auto">
              <a:xfrm>
                <a:off x="0" y="155"/>
                <a:ext cx="90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grpSp>
      </p:grpSp>
      <p:sp>
        <p:nvSpPr>
          <p:cNvPr id="49" name="Rectangle 2"/>
          <p:cNvSpPr txBox="1">
            <a:spLocks noChangeArrowheads="1"/>
          </p:cNvSpPr>
          <p:nvPr/>
        </p:nvSpPr>
        <p:spPr>
          <a:xfrm>
            <a:off x="915493" y="98632"/>
            <a:ext cx="8064034" cy="923872"/>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r>
              <a:rPr lang="zh-CN" altLang="en-US" dirty="0"/>
              <a:t>例</a:t>
            </a:r>
            <a:r>
              <a:rPr lang="en-US" altLang="zh-CN" dirty="0"/>
              <a:t>2.39 </a:t>
            </a:r>
            <a:r>
              <a:rPr lang="zh-CN" altLang="en-US" dirty="0"/>
              <a:t>（续）</a:t>
            </a:r>
            <a:endParaRPr lang="zh-CN" altLang="en-US" sz="2200" dirty="0">
              <a:solidFill>
                <a:prstClr val="white"/>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732">
                                            <p:txEl>
                                              <p:pRg st="0" end="0"/>
                                            </p:txEl>
                                          </p:spTgt>
                                        </p:tgtEl>
                                        <p:attrNameLst>
                                          <p:attrName>style.visibility</p:attrName>
                                        </p:attrNameLst>
                                      </p:cBhvr>
                                      <p:to>
                                        <p:strVal val="visible"/>
                                      </p:to>
                                    </p:set>
                                    <p:anim calcmode="lin" valueType="num">
                                      <p:cBhvr additive="base">
                                        <p:cTn id="7" dur="500" fill="hold"/>
                                        <p:tgtEl>
                                          <p:spTgt spid="7373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73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3732">
                                            <p:txEl>
                                              <p:pRg st="1" end="1"/>
                                            </p:txEl>
                                          </p:spTgt>
                                        </p:tgtEl>
                                        <p:attrNameLst>
                                          <p:attrName>style.visibility</p:attrName>
                                        </p:attrNameLst>
                                      </p:cBhvr>
                                      <p:to>
                                        <p:strVal val="visible"/>
                                      </p:to>
                                    </p:set>
                                    <p:anim calcmode="lin" valueType="num">
                                      <p:cBhvr additive="base">
                                        <p:cTn id="13" dur="500" fill="hold"/>
                                        <p:tgtEl>
                                          <p:spTgt spid="7373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73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3732">
                                            <p:txEl>
                                              <p:pRg st="2" end="2"/>
                                            </p:txEl>
                                          </p:spTgt>
                                        </p:tgtEl>
                                        <p:attrNameLst>
                                          <p:attrName>style.visibility</p:attrName>
                                        </p:attrNameLst>
                                      </p:cBhvr>
                                      <p:to>
                                        <p:strVal val="visible"/>
                                      </p:to>
                                    </p:set>
                                    <p:anim calcmode="lin" valueType="num">
                                      <p:cBhvr additive="base">
                                        <p:cTn id="19" dur="500" fill="hold"/>
                                        <p:tgtEl>
                                          <p:spTgt spid="7373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373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5" presetClass="entr" presetSubtype="0" fill="hold" nodeType="clickEffect">
                                  <p:stCondLst>
                                    <p:cond delay="0"/>
                                  </p:stCondLst>
                                  <p:childTnLst>
                                    <p:set>
                                      <p:cBhvr>
                                        <p:cTn id="24" dur="1" fill="hold">
                                          <p:stCondLst>
                                            <p:cond delay="0"/>
                                          </p:stCondLst>
                                        </p:cTn>
                                        <p:tgtEl>
                                          <p:spTgt spid="73733"/>
                                        </p:tgtEl>
                                        <p:attrNameLst>
                                          <p:attrName>style.visibility</p:attrName>
                                        </p:attrNameLst>
                                      </p:cBhvr>
                                      <p:to>
                                        <p:strVal val="visible"/>
                                      </p:to>
                                    </p:set>
                                    <p:anim calcmode="lin" valueType="num">
                                      <p:cBhvr>
                                        <p:cTn id="25" dur="500" decel="50000" fill="hold">
                                          <p:stCondLst>
                                            <p:cond delay="0"/>
                                          </p:stCondLst>
                                        </p:cTn>
                                        <p:tgtEl>
                                          <p:spTgt spid="73733"/>
                                        </p:tgtEl>
                                        <p:attrNameLst>
                                          <p:attrName>style.rotation</p:attrName>
                                        </p:attrNameLst>
                                      </p:cBhvr>
                                      <p:tavLst>
                                        <p:tav tm="0">
                                          <p:val>
                                            <p:fltVal val="-90"/>
                                          </p:val>
                                        </p:tav>
                                        <p:tav tm="100000">
                                          <p:val>
                                            <p:fltVal val="0"/>
                                          </p:val>
                                        </p:tav>
                                      </p:tavLst>
                                    </p:anim>
                                    <p:anim calcmode="lin" valueType="num">
                                      <p:cBhvr>
                                        <p:cTn id="26" dur="500" decel="50000" fill="hold">
                                          <p:stCondLst>
                                            <p:cond delay="0"/>
                                          </p:stCondLst>
                                        </p:cTn>
                                        <p:tgtEl>
                                          <p:spTgt spid="73733"/>
                                        </p:tgtEl>
                                        <p:attrNameLst>
                                          <p:attrName>ppt_w</p:attrName>
                                        </p:attrNameLst>
                                      </p:cBhvr>
                                      <p:tavLst>
                                        <p:tav tm="0">
                                          <p:val>
                                            <p:strVal val="#ppt_w"/>
                                          </p:val>
                                        </p:tav>
                                        <p:tav tm="100000">
                                          <p:val>
                                            <p:strVal val="#ppt_w*.05"/>
                                          </p:val>
                                        </p:tav>
                                      </p:tavLst>
                                    </p:anim>
                                    <p:anim calcmode="lin" valueType="num">
                                      <p:cBhvr>
                                        <p:cTn id="27" dur="500" accel="50000" fill="hold">
                                          <p:stCondLst>
                                            <p:cond delay="500"/>
                                          </p:stCondLst>
                                        </p:cTn>
                                        <p:tgtEl>
                                          <p:spTgt spid="73733"/>
                                        </p:tgtEl>
                                        <p:attrNameLst>
                                          <p:attrName>ppt_w</p:attrName>
                                        </p:attrNameLst>
                                      </p:cBhvr>
                                      <p:tavLst>
                                        <p:tav tm="0">
                                          <p:val>
                                            <p:strVal val="#ppt_w*.05"/>
                                          </p:val>
                                        </p:tav>
                                        <p:tav tm="100000">
                                          <p:val>
                                            <p:strVal val="#ppt_w"/>
                                          </p:val>
                                        </p:tav>
                                      </p:tavLst>
                                    </p:anim>
                                    <p:anim calcmode="lin" valueType="num">
                                      <p:cBhvr>
                                        <p:cTn id="28" dur="1000" fill="hold"/>
                                        <p:tgtEl>
                                          <p:spTgt spid="73733"/>
                                        </p:tgtEl>
                                        <p:attrNameLst>
                                          <p:attrName>ppt_h</p:attrName>
                                        </p:attrNameLst>
                                      </p:cBhvr>
                                      <p:tavLst>
                                        <p:tav tm="0">
                                          <p:val>
                                            <p:strVal val="#ppt_h"/>
                                          </p:val>
                                        </p:tav>
                                        <p:tav tm="100000">
                                          <p:val>
                                            <p:strVal val="#ppt_h"/>
                                          </p:val>
                                        </p:tav>
                                      </p:tavLst>
                                    </p:anim>
                                    <p:anim calcmode="lin" valueType="num">
                                      <p:cBhvr>
                                        <p:cTn id="29" dur="500" decel="50000" fill="hold">
                                          <p:stCondLst>
                                            <p:cond delay="0"/>
                                          </p:stCondLst>
                                        </p:cTn>
                                        <p:tgtEl>
                                          <p:spTgt spid="73733"/>
                                        </p:tgtEl>
                                        <p:attrNameLst>
                                          <p:attrName>ppt_x</p:attrName>
                                        </p:attrNameLst>
                                      </p:cBhvr>
                                      <p:tavLst>
                                        <p:tav tm="0">
                                          <p:val>
                                            <p:strVal val="#ppt_x+.4"/>
                                          </p:val>
                                        </p:tav>
                                        <p:tav tm="100000">
                                          <p:val>
                                            <p:strVal val="#ppt_x"/>
                                          </p:val>
                                        </p:tav>
                                      </p:tavLst>
                                    </p:anim>
                                    <p:anim calcmode="lin" valueType="num">
                                      <p:cBhvr>
                                        <p:cTn id="30" dur="500" decel="50000" fill="hold">
                                          <p:stCondLst>
                                            <p:cond delay="0"/>
                                          </p:stCondLst>
                                        </p:cTn>
                                        <p:tgtEl>
                                          <p:spTgt spid="73733"/>
                                        </p:tgtEl>
                                        <p:attrNameLst>
                                          <p:attrName>ppt_y</p:attrName>
                                        </p:attrNameLst>
                                      </p:cBhvr>
                                      <p:tavLst>
                                        <p:tav tm="0">
                                          <p:val>
                                            <p:strVal val="#ppt_y-.2"/>
                                          </p:val>
                                        </p:tav>
                                        <p:tav tm="100000">
                                          <p:val>
                                            <p:strVal val="#ppt_y+.1"/>
                                          </p:val>
                                        </p:tav>
                                      </p:tavLst>
                                    </p:anim>
                                    <p:anim calcmode="lin" valueType="num">
                                      <p:cBhvr>
                                        <p:cTn id="31" dur="500" accel="50000" fill="hold">
                                          <p:stCondLst>
                                            <p:cond delay="500"/>
                                          </p:stCondLst>
                                        </p:cTn>
                                        <p:tgtEl>
                                          <p:spTgt spid="73733"/>
                                        </p:tgtEl>
                                        <p:attrNameLst>
                                          <p:attrName>ppt_y</p:attrName>
                                        </p:attrNameLst>
                                      </p:cBhvr>
                                      <p:tavLst>
                                        <p:tav tm="0">
                                          <p:val>
                                            <p:strVal val="#ppt_y+.1"/>
                                          </p:val>
                                        </p:tav>
                                        <p:tav tm="100000">
                                          <p:val>
                                            <p:strVal val="#ppt_y"/>
                                          </p:val>
                                        </p:tav>
                                      </p:tavLst>
                                    </p:anim>
                                    <p:animEffect transition="in" filter="fade">
                                      <p:cBhvr>
                                        <p:cTn id="32" dur="1000" decel="50000">
                                          <p:stCondLst>
                                            <p:cond delay="0"/>
                                          </p:stCondLst>
                                        </p:cTn>
                                        <p:tgtEl>
                                          <p:spTgt spid="7373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3732">
                                            <p:txEl>
                                              <p:pRg st="3" end="3"/>
                                            </p:txEl>
                                          </p:spTgt>
                                        </p:tgtEl>
                                        <p:attrNameLst>
                                          <p:attrName>style.visibility</p:attrName>
                                        </p:attrNameLst>
                                      </p:cBhvr>
                                      <p:to>
                                        <p:strVal val="visible"/>
                                      </p:to>
                                    </p:set>
                                    <p:anim calcmode="lin" valueType="num">
                                      <p:cBhvr additive="base">
                                        <p:cTn id="37" dur="500" fill="hold"/>
                                        <p:tgtEl>
                                          <p:spTgt spid="73732">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373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3732">
                                            <p:txEl>
                                              <p:pRg st="4" end="4"/>
                                            </p:txEl>
                                          </p:spTgt>
                                        </p:tgtEl>
                                        <p:attrNameLst>
                                          <p:attrName>style.visibility</p:attrName>
                                        </p:attrNameLst>
                                      </p:cBhvr>
                                      <p:to>
                                        <p:strVal val="visible"/>
                                      </p:to>
                                    </p:set>
                                    <p:anim calcmode="lin" valueType="num">
                                      <p:cBhvr additive="base">
                                        <p:cTn id="43" dur="500" fill="hold"/>
                                        <p:tgtEl>
                                          <p:spTgt spid="73732">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373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5" presetClass="entr" presetSubtype="0" fill="hold" nodeType="clickEffect">
                                  <p:stCondLst>
                                    <p:cond delay="0"/>
                                  </p:stCondLst>
                                  <p:childTnLst>
                                    <p:set>
                                      <p:cBhvr>
                                        <p:cTn id="48" dur="1" fill="hold">
                                          <p:stCondLst>
                                            <p:cond delay="0"/>
                                          </p:stCondLst>
                                        </p:cTn>
                                        <p:tgtEl>
                                          <p:spTgt spid="73767"/>
                                        </p:tgtEl>
                                        <p:attrNameLst>
                                          <p:attrName>style.visibility</p:attrName>
                                        </p:attrNameLst>
                                      </p:cBhvr>
                                      <p:to>
                                        <p:strVal val="visible"/>
                                      </p:to>
                                    </p:set>
                                    <p:anim calcmode="lin" valueType="num">
                                      <p:cBhvr>
                                        <p:cTn id="49" dur="500" decel="50000" fill="hold">
                                          <p:stCondLst>
                                            <p:cond delay="0"/>
                                          </p:stCondLst>
                                        </p:cTn>
                                        <p:tgtEl>
                                          <p:spTgt spid="73767"/>
                                        </p:tgtEl>
                                        <p:attrNameLst>
                                          <p:attrName>style.rotation</p:attrName>
                                        </p:attrNameLst>
                                      </p:cBhvr>
                                      <p:tavLst>
                                        <p:tav tm="0">
                                          <p:val>
                                            <p:fltVal val="-90"/>
                                          </p:val>
                                        </p:tav>
                                        <p:tav tm="100000">
                                          <p:val>
                                            <p:fltVal val="0"/>
                                          </p:val>
                                        </p:tav>
                                      </p:tavLst>
                                    </p:anim>
                                    <p:anim calcmode="lin" valueType="num">
                                      <p:cBhvr>
                                        <p:cTn id="50" dur="500" decel="50000" fill="hold">
                                          <p:stCondLst>
                                            <p:cond delay="0"/>
                                          </p:stCondLst>
                                        </p:cTn>
                                        <p:tgtEl>
                                          <p:spTgt spid="73767"/>
                                        </p:tgtEl>
                                        <p:attrNameLst>
                                          <p:attrName>ppt_w</p:attrName>
                                        </p:attrNameLst>
                                      </p:cBhvr>
                                      <p:tavLst>
                                        <p:tav tm="0">
                                          <p:val>
                                            <p:strVal val="#ppt_w"/>
                                          </p:val>
                                        </p:tav>
                                        <p:tav tm="100000">
                                          <p:val>
                                            <p:strVal val="#ppt_w*.05"/>
                                          </p:val>
                                        </p:tav>
                                      </p:tavLst>
                                    </p:anim>
                                    <p:anim calcmode="lin" valueType="num">
                                      <p:cBhvr>
                                        <p:cTn id="51" dur="500" accel="50000" fill="hold">
                                          <p:stCondLst>
                                            <p:cond delay="500"/>
                                          </p:stCondLst>
                                        </p:cTn>
                                        <p:tgtEl>
                                          <p:spTgt spid="73767"/>
                                        </p:tgtEl>
                                        <p:attrNameLst>
                                          <p:attrName>ppt_w</p:attrName>
                                        </p:attrNameLst>
                                      </p:cBhvr>
                                      <p:tavLst>
                                        <p:tav tm="0">
                                          <p:val>
                                            <p:strVal val="#ppt_w*.05"/>
                                          </p:val>
                                        </p:tav>
                                        <p:tav tm="100000">
                                          <p:val>
                                            <p:strVal val="#ppt_w"/>
                                          </p:val>
                                        </p:tav>
                                      </p:tavLst>
                                    </p:anim>
                                    <p:anim calcmode="lin" valueType="num">
                                      <p:cBhvr>
                                        <p:cTn id="52" dur="1000" fill="hold"/>
                                        <p:tgtEl>
                                          <p:spTgt spid="73767"/>
                                        </p:tgtEl>
                                        <p:attrNameLst>
                                          <p:attrName>ppt_h</p:attrName>
                                        </p:attrNameLst>
                                      </p:cBhvr>
                                      <p:tavLst>
                                        <p:tav tm="0">
                                          <p:val>
                                            <p:strVal val="#ppt_h"/>
                                          </p:val>
                                        </p:tav>
                                        <p:tav tm="100000">
                                          <p:val>
                                            <p:strVal val="#ppt_h"/>
                                          </p:val>
                                        </p:tav>
                                      </p:tavLst>
                                    </p:anim>
                                    <p:anim calcmode="lin" valueType="num">
                                      <p:cBhvr>
                                        <p:cTn id="53" dur="500" decel="50000" fill="hold">
                                          <p:stCondLst>
                                            <p:cond delay="0"/>
                                          </p:stCondLst>
                                        </p:cTn>
                                        <p:tgtEl>
                                          <p:spTgt spid="73767"/>
                                        </p:tgtEl>
                                        <p:attrNameLst>
                                          <p:attrName>ppt_x</p:attrName>
                                        </p:attrNameLst>
                                      </p:cBhvr>
                                      <p:tavLst>
                                        <p:tav tm="0">
                                          <p:val>
                                            <p:strVal val="#ppt_x+.4"/>
                                          </p:val>
                                        </p:tav>
                                        <p:tav tm="100000">
                                          <p:val>
                                            <p:strVal val="#ppt_x"/>
                                          </p:val>
                                        </p:tav>
                                      </p:tavLst>
                                    </p:anim>
                                    <p:anim calcmode="lin" valueType="num">
                                      <p:cBhvr>
                                        <p:cTn id="54" dur="500" decel="50000" fill="hold">
                                          <p:stCondLst>
                                            <p:cond delay="0"/>
                                          </p:stCondLst>
                                        </p:cTn>
                                        <p:tgtEl>
                                          <p:spTgt spid="73767"/>
                                        </p:tgtEl>
                                        <p:attrNameLst>
                                          <p:attrName>ppt_y</p:attrName>
                                        </p:attrNameLst>
                                      </p:cBhvr>
                                      <p:tavLst>
                                        <p:tav tm="0">
                                          <p:val>
                                            <p:strVal val="#ppt_y-.2"/>
                                          </p:val>
                                        </p:tav>
                                        <p:tav tm="100000">
                                          <p:val>
                                            <p:strVal val="#ppt_y+.1"/>
                                          </p:val>
                                        </p:tav>
                                      </p:tavLst>
                                    </p:anim>
                                    <p:anim calcmode="lin" valueType="num">
                                      <p:cBhvr>
                                        <p:cTn id="55" dur="500" accel="50000" fill="hold">
                                          <p:stCondLst>
                                            <p:cond delay="500"/>
                                          </p:stCondLst>
                                        </p:cTn>
                                        <p:tgtEl>
                                          <p:spTgt spid="73767"/>
                                        </p:tgtEl>
                                        <p:attrNameLst>
                                          <p:attrName>ppt_y</p:attrName>
                                        </p:attrNameLst>
                                      </p:cBhvr>
                                      <p:tavLst>
                                        <p:tav tm="0">
                                          <p:val>
                                            <p:strVal val="#ppt_y+.1"/>
                                          </p:val>
                                        </p:tav>
                                        <p:tav tm="100000">
                                          <p:val>
                                            <p:strVal val="#ppt_y"/>
                                          </p:val>
                                        </p:tav>
                                      </p:tavLst>
                                    </p:anim>
                                    <p:animEffect transition="in" filter="fade">
                                      <p:cBhvr>
                                        <p:cTn id="56" dur="1000" decel="50000">
                                          <p:stCondLst>
                                            <p:cond delay="0"/>
                                          </p:stCondLst>
                                        </p:cTn>
                                        <p:tgtEl>
                                          <p:spTgt spid="73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utoUpdateAnimBg="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3"/>
          <p:cNvSpPr>
            <a:spLocks noGrp="1" noChangeArrowheads="1"/>
          </p:cNvSpPr>
          <p:nvPr>
            <p:ph type="body" idx="4294967295"/>
          </p:nvPr>
        </p:nvSpPr>
        <p:spPr>
          <a:xfrm>
            <a:off x="344026" y="924865"/>
            <a:ext cx="8281509" cy="1203255"/>
          </a:xfrm>
        </p:spPr>
        <p:txBody>
          <a:bodyPr>
            <a:normAutofit/>
          </a:bodyPr>
          <a:lstStyle/>
          <a:p>
            <a:pPr marL="0" indent="0">
              <a:buNone/>
            </a:pPr>
            <a:r>
              <a:rPr lang="zh-CN" altLang="en-US" dirty="0">
                <a:solidFill>
                  <a:srgbClr val="C00000"/>
                </a:solidFill>
              </a:rPr>
              <a:t>例</a:t>
            </a:r>
            <a:r>
              <a:rPr lang="en-US" altLang="zh-CN" dirty="0">
                <a:solidFill>
                  <a:srgbClr val="C00000"/>
                </a:solidFill>
              </a:rPr>
              <a:t>2.40   </a:t>
            </a:r>
            <a:r>
              <a:rPr lang="zh-CN" altLang="zh-CN" dirty="0"/>
              <a:t>画出下面程序语言的流程图并进行化简。</a:t>
            </a:r>
            <a:endParaRPr lang="zh-CN" altLang="en-US" dirty="0"/>
          </a:p>
          <a:p>
            <a:pPr marL="0" indent="0">
              <a:buNone/>
            </a:pPr>
            <a:r>
              <a:rPr lang="en-US" altLang="zh-CN" dirty="0"/>
              <a:t>If A then if B then X else Y else if B then X else Y </a:t>
            </a:r>
            <a:endParaRPr lang="zh-CN" altLang="en-US" dirty="0"/>
          </a:p>
        </p:txBody>
      </p:sp>
      <p:grpSp>
        <p:nvGrpSpPr>
          <p:cNvPr id="74757" name="Group 5"/>
          <p:cNvGrpSpPr/>
          <p:nvPr/>
        </p:nvGrpSpPr>
        <p:grpSpPr bwMode="auto">
          <a:xfrm>
            <a:off x="915494" y="2388454"/>
            <a:ext cx="3384354" cy="3955821"/>
            <a:chOff x="0" y="0"/>
            <a:chExt cx="2132" cy="2492"/>
          </a:xfrm>
        </p:grpSpPr>
        <p:grpSp>
          <p:nvGrpSpPr>
            <p:cNvPr id="65544" name="Group 6"/>
            <p:cNvGrpSpPr/>
            <p:nvPr/>
          </p:nvGrpSpPr>
          <p:grpSpPr bwMode="auto">
            <a:xfrm>
              <a:off x="363" y="409"/>
              <a:ext cx="1379" cy="315"/>
              <a:chOff x="0" y="0"/>
              <a:chExt cx="1620" cy="463"/>
            </a:xfrm>
          </p:grpSpPr>
          <p:sp>
            <p:nvSpPr>
              <p:cNvPr id="65571" name="Text Box 6"/>
              <p:cNvSpPr txBox="1">
                <a:spLocks noChangeArrowheads="1"/>
              </p:cNvSpPr>
              <p:nvPr/>
            </p:nvSpPr>
            <p:spPr bwMode="auto">
              <a:xfrm>
                <a:off x="0" y="0"/>
                <a:ext cx="360" cy="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en-US" altLang="zh-CN" sz="2000">
                    <a:solidFill>
                      <a:srgbClr val="0000FF"/>
                    </a:solidFill>
                  </a:rPr>
                  <a:t>T</a:t>
                </a:r>
                <a:endParaRPr lang="en-US" altLang="zh-CN" sz="2000">
                  <a:solidFill>
                    <a:srgbClr val="0000FF"/>
                  </a:solidFill>
                </a:endParaRPr>
              </a:p>
            </p:txBody>
          </p:sp>
          <p:sp>
            <p:nvSpPr>
              <p:cNvPr id="65572" name="Text Box 7"/>
              <p:cNvSpPr txBox="1">
                <a:spLocks noChangeArrowheads="1"/>
              </p:cNvSpPr>
              <p:nvPr/>
            </p:nvSpPr>
            <p:spPr bwMode="auto">
              <a:xfrm>
                <a:off x="1260" y="0"/>
                <a:ext cx="360" cy="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00000"/>
                  </a:lnSpc>
                  <a:spcBef>
                    <a:spcPct val="0"/>
                  </a:spcBef>
                  <a:buClrTx/>
                  <a:buNone/>
                </a:pPr>
                <a:r>
                  <a:rPr lang="en-US" altLang="zh-CN" sz="2000">
                    <a:solidFill>
                      <a:srgbClr val="0000FF"/>
                    </a:solidFill>
                  </a:rPr>
                  <a:t>F</a:t>
                </a:r>
                <a:endParaRPr lang="en-US" altLang="zh-CN" sz="2000">
                  <a:solidFill>
                    <a:srgbClr val="0000FF"/>
                  </a:solidFill>
                </a:endParaRPr>
              </a:p>
            </p:txBody>
          </p:sp>
        </p:grpSp>
        <p:sp>
          <p:nvSpPr>
            <p:cNvPr id="65545" name="Text Box 8"/>
            <p:cNvSpPr txBox="1">
              <a:spLocks noChangeArrowheads="1"/>
            </p:cNvSpPr>
            <p:nvPr/>
          </p:nvSpPr>
          <p:spPr bwMode="auto">
            <a:xfrm>
              <a:off x="669" y="966"/>
              <a:ext cx="307" cy="3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en-US" altLang="zh-CN" sz="2000">
                  <a:solidFill>
                    <a:srgbClr val="0000FF"/>
                  </a:solidFill>
                </a:rPr>
                <a:t>F</a:t>
              </a:r>
              <a:endParaRPr lang="en-US" altLang="zh-CN" sz="2000">
                <a:solidFill>
                  <a:srgbClr val="0000FF"/>
                </a:solidFill>
              </a:endParaRPr>
            </a:p>
          </p:txBody>
        </p:sp>
        <p:sp>
          <p:nvSpPr>
            <p:cNvPr id="65546" name="Text Box 9"/>
            <p:cNvSpPr txBox="1">
              <a:spLocks noChangeArrowheads="1"/>
            </p:cNvSpPr>
            <p:nvPr/>
          </p:nvSpPr>
          <p:spPr bwMode="auto">
            <a:xfrm>
              <a:off x="56" y="1071"/>
              <a:ext cx="307" cy="3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en-US" altLang="zh-CN" sz="2000">
                  <a:solidFill>
                    <a:srgbClr val="0000FF"/>
                  </a:solidFill>
                </a:rPr>
                <a:t>T</a:t>
              </a:r>
              <a:endParaRPr lang="en-US" altLang="zh-CN" sz="2000">
                <a:solidFill>
                  <a:srgbClr val="0000FF"/>
                </a:solidFill>
              </a:endParaRPr>
            </a:p>
          </p:txBody>
        </p:sp>
        <p:sp>
          <p:nvSpPr>
            <p:cNvPr id="65547" name="Text Box 10"/>
            <p:cNvSpPr txBox="1">
              <a:spLocks noChangeArrowheads="1"/>
            </p:cNvSpPr>
            <p:nvPr/>
          </p:nvSpPr>
          <p:spPr bwMode="auto">
            <a:xfrm>
              <a:off x="1189" y="966"/>
              <a:ext cx="306" cy="3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en-US" altLang="zh-CN" sz="2000">
                  <a:solidFill>
                    <a:srgbClr val="0000FF"/>
                  </a:solidFill>
                </a:rPr>
                <a:t>F</a:t>
              </a:r>
              <a:endParaRPr lang="en-US" altLang="zh-CN" sz="2000">
                <a:solidFill>
                  <a:srgbClr val="0000FF"/>
                </a:solidFill>
              </a:endParaRPr>
            </a:p>
          </p:txBody>
        </p:sp>
        <p:sp>
          <p:nvSpPr>
            <p:cNvPr id="65548" name="Text Box 11"/>
            <p:cNvSpPr txBox="1">
              <a:spLocks noChangeArrowheads="1"/>
            </p:cNvSpPr>
            <p:nvPr/>
          </p:nvSpPr>
          <p:spPr bwMode="auto">
            <a:xfrm>
              <a:off x="1824" y="1071"/>
              <a:ext cx="153" cy="3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en-US" altLang="zh-CN" sz="2000">
                  <a:solidFill>
                    <a:srgbClr val="0000FF"/>
                  </a:solidFill>
                </a:rPr>
                <a:t>T</a:t>
              </a:r>
              <a:endParaRPr lang="en-US" altLang="zh-CN" sz="2000">
                <a:solidFill>
                  <a:srgbClr val="0000FF"/>
                </a:solidFill>
              </a:endParaRPr>
            </a:p>
          </p:txBody>
        </p:sp>
        <p:sp>
          <p:nvSpPr>
            <p:cNvPr id="65549" name="Line 12"/>
            <p:cNvSpPr>
              <a:spLocks noChangeShapeType="1"/>
            </p:cNvSpPr>
            <p:nvPr/>
          </p:nvSpPr>
          <p:spPr bwMode="auto">
            <a:xfrm>
              <a:off x="1436" y="642"/>
              <a:ext cx="30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5550" name="Line 13"/>
            <p:cNvSpPr>
              <a:spLocks noChangeShapeType="1"/>
            </p:cNvSpPr>
            <p:nvPr/>
          </p:nvSpPr>
          <p:spPr bwMode="auto">
            <a:xfrm flipH="1">
              <a:off x="399" y="643"/>
              <a:ext cx="30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5551" name="AutoShape 14"/>
            <p:cNvSpPr>
              <a:spLocks noChangeArrowheads="1"/>
            </p:cNvSpPr>
            <p:nvPr/>
          </p:nvSpPr>
          <p:spPr bwMode="auto">
            <a:xfrm>
              <a:off x="681" y="0"/>
              <a:ext cx="767" cy="286"/>
            </a:xfrm>
            <a:prstGeom prst="flowChartAlternateProcess">
              <a:avLst/>
            </a:prstGeom>
            <a:solidFill>
              <a:srgbClr val="FFFFFF"/>
            </a:solidFill>
            <a:ln w="9525">
              <a:solidFill>
                <a:srgbClr val="000000"/>
              </a:solidFill>
              <a:miter lim="800000"/>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80000"/>
                </a:lnSpc>
                <a:spcBef>
                  <a:spcPct val="0"/>
                </a:spcBef>
                <a:buClrTx/>
                <a:buNone/>
              </a:pPr>
              <a:r>
                <a:rPr lang="en-US" altLang="zh-CN" sz="2000">
                  <a:solidFill>
                    <a:srgbClr val="0000FF"/>
                  </a:solidFill>
                </a:rPr>
                <a:t>Start</a:t>
              </a:r>
              <a:endParaRPr lang="en-US" altLang="zh-CN" sz="2000">
                <a:solidFill>
                  <a:srgbClr val="0000FF"/>
                </a:solidFill>
              </a:endParaRPr>
            </a:p>
          </p:txBody>
        </p:sp>
        <p:sp>
          <p:nvSpPr>
            <p:cNvPr id="65552" name="Line 15"/>
            <p:cNvSpPr>
              <a:spLocks noChangeShapeType="1"/>
            </p:cNvSpPr>
            <p:nvPr/>
          </p:nvSpPr>
          <p:spPr bwMode="auto">
            <a:xfrm>
              <a:off x="1070" y="286"/>
              <a:ext cx="0" cy="209"/>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5553" name="AutoShape 16"/>
            <p:cNvSpPr>
              <a:spLocks noChangeArrowheads="1"/>
            </p:cNvSpPr>
            <p:nvPr/>
          </p:nvSpPr>
          <p:spPr bwMode="auto">
            <a:xfrm>
              <a:off x="693" y="495"/>
              <a:ext cx="766" cy="315"/>
            </a:xfrm>
            <a:prstGeom prst="flowChartDecision">
              <a:avLst/>
            </a:prstGeom>
            <a:solidFill>
              <a:srgbClr val="FFFFFF"/>
            </a:solidFill>
            <a:ln w="9525">
              <a:solidFill>
                <a:srgbClr val="000000"/>
              </a:solidFill>
              <a:miter lim="800000"/>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80000"/>
                </a:lnSpc>
                <a:spcBef>
                  <a:spcPct val="0"/>
                </a:spcBef>
                <a:buClrTx/>
                <a:buNone/>
              </a:pPr>
              <a:r>
                <a:rPr lang="en-US" altLang="zh-CN" sz="2000">
                  <a:solidFill>
                    <a:srgbClr val="0000FF"/>
                  </a:solidFill>
                </a:rPr>
                <a:t>A</a:t>
              </a:r>
              <a:endParaRPr lang="en-US" altLang="zh-CN" sz="2000">
                <a:solidFill>
                  <a:srgbClr val="0000FF"/>
                </a:solidFill>
              </a:endParaRPr>
            </a:p>
          </p:txBody>
        </p:sp>
        <p:sp>
          <p:nvSpPr>
            <p:cNvPr id="65554" name="Line 17"/>
            <p:cNvSpPr>
              <a:spLocks noChangeShapeType="1"/>
            </p:cNvSpPr>
            <p:nvPr/>
          </p:nvSpPr>
          <p:spPr bwMode="auto">
            <a:xfrm>
              <a:off x="1742" y="648"/>
              <a:ext cx="0" cy="19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5555" name="Line 18"/>
            <p:cNvSpPr>
              <a:spLocks noChangeShapeType="1"/>
            </p:cNvSpPr>
            <p:nvPr/>
          </p:nvSpPr>
          <p:spPr bwMode="auto">
            <a:xfrm>
              <a:off x="387" y="647"/>
              <a:ext cx="0" cy="19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5556" name="Line 19"/>
            <p:cNvSpPr>
              <a:spLocks noChangeShapeType="1"/>
            </p:cNvSpPr>
            <p:nvPr/>
          </p:nvSpPr>
          <p:spPr bwMode="auto">
            <a:xfrm>
              <a:off x="610" y="1841"/>
              <a:ext cx="0" cy="10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5557" name="Line 20"/>
            <p:cNvSpPr>
              <a:spLocks noChangeShapeType="1"/>
            </p:cNvSpPr>
            <p:nvPr/>
          </p:nvSpPr>
          <p:spPr bwMode="auto">
            <a:xfrm>
              <a:off x="1235" y="1852"/>
              <a:ext cx="0" cy="10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5558" name="Line 21"/>
            <p:cNvSpPr>
              <a:spLocks noChangeShapeType="1"/>
            </p:cNvSpPr>
            <p:nvPr/>
          </p:nvSpPr>
          <p:spPr bwMode="auto">
            <a:xfrm>
              <a:off x="610" y="1957"/>
              <a:ext cx="613"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5559" name="AutoShape 22"/>
            <p:cNvSpPr>
              <a:spLocks noChangeArrowheads="1"/>
            </p:cNvSpPr>
            <p:nvPr/>
          </p:nvSpPr>
          <p:spPr bwMode="auto">
            <a:xfrm>
              <a:off x="363" y="1543"/>
              <a:ext cx="460" cy="314"/>
            </a:xfrm>
            <a:prstGeom prst="flowChartProcess">
              <a:avLst/>
            </a:prstGeom>
            <a:solidFill>
              <a:srgbClr val="FFFFFF"/>
            </a:solidFill>
            <a:ln w="9525">
              <a:solidFill>
                <a:srgbClr val="000000"/>
              </a:solidFill>
              <a:miter lim="800000"/>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en-US" altLang="zh-CN" sz="2000">
                  <a:solidFill>
                    <a:srgbClr val="0000FF"/>
                  </a:solidFill>
                </a:rPr>
                <a:t>X</a:t>
              </a:r>
              <a:endParaRPr lang="en-US" altLang="zh-CN" sz="2000">
                <a:solidFill>
                  <a:srgbClr val="0000FF"/>
                </a:solidFill>
              </a:endParaRPr>
            </a:p>
          </p:txBody>
        </p:sp>
        <p:sp>
          <p:nvSpPr>
            <p:cNvPr id="65560" name="Rectangle 23"/>
            <p:cNvSpPr>
              <a:spLocks noChangeArrowheads="1"/>
            </p:cNvSpPr>
            <p:nvPr/>
          </p:nvSpPr>
          <p:spPr bwMode="auto">
            <a:xfrm>
              <a:off x="938" y="1534"/>
              <a:ext cx="460" cy="314"/>
            </a:xfrm>
            <a:prstGeom prst="rect">
              <a:avLst/>
            </a:prstGeom>
            <a:solidFill>
              <a:srgbClr val="FFFFFF"/>
            </a:solidFill>
            <a:ln w="9525">
              <a:solidFill>
                <a:srgbClr val="000000"/>
              </a:solidFill>
              <a:miter lim="800000"/>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en-US" altLang="zh-CN" sz="2000">
                  <a:solidFill>
                    <a:srgbClr val="0000FF"/>
                  </a:solidFill>
                </a:rPr>
                <a:t>Y</a:t>
              </a:r>
              <a:endParaRPr lang="en-US" altLang="zh-CN" sz="2000">
                <a:solidFill>
                  <a:srgbClr val="0000FF"/>
                </a:solidFill>
              </a:endParaRPr>
            </a:p>
          </p:txBody>
        </p:sp>
        <p:sp>
          <p:nvSpPr>
            <p:cNvPr id="65561" name="Line 24"/>
            <p:cNvSpPr>
              <a:spLocks noChangeShapeType="1"/>
            </p:cNvSpPr>
            <p:nvPr/>
          </p:nvSpPr>
          <p:spPr bwMode="auto">
            <a:xfrm>
              <a:off x="904" y="1954"/>
              <a:ext cx="0" cy="21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5562" name="AutoShape 25"/>
            <p:cNvSpPr>
              <a:spLocks noChangeArrowheads="1"/>
            </p:cNvSpPr>
            <p:nvPr/>
          </p:nvSpPr>
          <p:spPr bwMode="auto">
            <a:xfrm>
              <a:off x="544" y="2178"/>
              <a:ext cx="766" cy="314"/>
            </a:xfrm>
            <a:prstGeom prst="flowChartAlternateProcess">
              <a:avLst/>
            </a:prstGeom>
            <a:solidFill>
              <a:srgbClr val="FFFFFF"/>
            </a:solidFill>
            <a:ln w="9525">
              <a:solidFill>
                <a:srgbClr val="000000"/>
              </a:solidFill>
              <a:miter lim="800000"/>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80000"/>
                </a:lnSpc>
                <a:spcBef>
                  <a:spcPct val="0"/>
                </a:spcBef>
                <a:buClrTx/>
                <a:buNone/>
              </a:pPr>
              <a:r>
                <a:rPr lang="en-US" altLang="zh-CN" sz="2000">
                  <a:solidFill>
                    <a:srgbClr val="0000FF"/>
                  </a:solidFill>
                </a:rPr>
                <a:t>End</a:t>
              </a:r>
              <a:endParaRPr lang="en-US" altLang="zh-CN" sz="2000">
                <a:solidFill>
                  <a:srgbClr val="0000FF"/>
                </a:solidFill>
              </a:endParaRPr>
            </a:p>
          </p:txBody>
        </p:sp>
        <p:sp>
          <p:nvSpPr>
            <p:cNvPr id="65563" name="Line 26"/>
            <p:cNvSpPr>
              <a:spLocks noChangeShapeType="1"/>
            </p:cNvSpPr>
            <p:nvPr/>
          </p:nvSpPr>
          <p:spPr bwMode="auto">
            <a:xfrm flipH="1">
              <a:off x="587" y="1378"/>
              <a:ext cx="2" cy="16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5564" name="AutoShape 27"/>
            <p:cNvSpPr>
              <a:spLocks noChangeArrowheads="1"/>
            </p:cNvSpPr>
            <p:nvPr/>
          </p:nvSpPr>
          <p:spPr bwMode="auto">
            <a:xfrm>
              <a:off x="1366" y="837"/>
              <a:ext cx="766" cy="315"/>
            </a:xfrm>
            <a:prstGeom prst="flowChartDecision">
              <a:avLst/>
            </a:prstGeom>
            <a:solidFill>
              <a:srgbClr val="FFFFFF"/>
            </a:solidFill>
            <a:ln w="9525">
              <a:solidFill>
                <a:srgbClr val="000000"/>
              </a:solidFill>
              <a:miter lim="800000"/>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80000"/>
                </a:lnSpc>
                <a:spcBef>
                  <a:spcPct val="0"/>
                </a:spcBef>
                <a:buClrTx/>
                <a:buNone/>
              </a:pPr>
              <a:r>
                <a:rPr lang="en-US" altLang="zh-CN" sz="2000">
                  <a:solidFill>
                    <a:srgbClr val="0000FF"/>
                  </a:solidFill>
                </a:rPr>
                <a:t>B</a:t>
              </a:r>
              <a:endParaRPr lang="en-US" altLang="zh-CN" sz="2000">
                <a:solidFill>
                  <a:srgbClr val="0000FF"/>
                </a:solidFill>
              </a:endParaRPr>
            </a:p>
          </p:txBody>
        </p:sp>
        <p:sp>
          <p:nvSpPr>
            <p:cNvPr id="65565" name="AutoShape 28"/>
            <p:cNvSpPr>
              <a:spLocks noChangeArrowheads="1"/>
            </p:cNvSpPr>
            <p:nvPr/>
          </p:nvSpPr>
          <p:spPr bwMode="auto">
            <a:xfrm>
              <a:off x="0" y="838"/>
              <a:ext cx="766" cy="315"/>
            </a:xfrm>
            <a:prstGeom prst="flowChartDecision">
              <a:avLst/>
            </a:prstGeom>
            <a:solidFill>
              <a:srgbClr val="FFFFFF"/>
            </a:solidFill>
            <a:ln w="9525">
              <a:solidFill>
                <a:srgbClr val="000000"/>
              </a:solidFill>
              <a:miter lim="800000"/>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80000"/>
                </a:lnSpc>
                <a:spcBef>
                  <a:spcPct val="0"/>
                </a:spcBef>
                <a:buClrTx/>
                <a:buNone/>
              </a:pPr>
              <a:r>
                <a:rPr lang="en-US" altLang="zh-CN" sz="2000">
                  <a:solidFill>
                    <a:srgbClr val="0000FF"/>
                  </a:solidFill>
                </a:rPr>
                <a:t>B</a:t>
              </a:r>
              <a:endParaRPr lang="en-US" altLang="zh-CN" sz="2000">
                <a:solidFill>
                  <a:srgbClr val="0000FF"/>
                </a:solidFill>
              </a:endParaRPr>
            </a:p>
          </p:txBody>
        </p:sp>
        <p:sp>
          <p:nvSpPr>
            <p:cNvPr id="65566" name="Line 29"/>
            <p:cNvSpPr>
              <a:spLocks noChangeShapeType="1"/>
            </p:cNvSpPr>
            <p:nvPr/>
          </p:nvSpPr>
          <p:spPr bwMode="auto">
            <a:xfrm>
              <a:off x="375" y="1373"/>
              <a:ext cx="137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5567" name="Line 30"/>
            <p:cNvSpPr>
              <a:spLocks noChangeShapeType="1"/>
            </p:cNvSpPr>
            <p:nvPr/>
          </p:nvSpPr>
          <p:spPr bwMode="auto">
            <a:xfrm>
              <a:off x="1175" y="999"/>
              <a:ext cx="0" cy="52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5568" name="Line 31"/>
            <p:cNvSpPr>
              <a:spLocks noChangeShapeType="1"/>
            </p:cNvSpPr>
            <p:nvPr/>
          </p:nvSpPr>
          <p:spPr bwMode="auto">
            <a:xfrm>
              <a:off x="766" y="1001"/>
              <a:ext cx="613"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5569" name="Line 32"/>
            <p:cNvSpPr>
              <a:spLocks noChangeShapeType="1"/>
            </p:cNvSpPr>
            <p:nvPr/>
          </p:nvSpPr>
          <p:spPr bwMode="auto">
            <a:xfrm>
              <a:off x="375" y="1167"/>
              <a:ext cx="0" cy="20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65570" name="Line 33"/>
            <p:cNvSpPr>
              <a:spLocks noChangeShapeType="1"/>
            </p:cNvSpPr>
            <p:nvPr/>
          </p:nvSpPr>
          <p:spPr bwMode="auto">
            <a:xfrm>
              <a:off x="1754" y="1167"/>
              <a:ext cx="0" cy="20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grpSp>
      <p:sp>
        <p:nvSpPr>
          <p:cNvPr id="74787" name="Rectangle 34"/>
          <p:cNvSpPr>
            <a:spLocks noChangeArrowheads="1"/>
          </p:cNvSpPr>
          <p:nvPr/>
        </p:nvSpPr>
        <p:spPr bwMode="auto">
          <a:xfrm>
            <a:off x="5255465" y="2544889"/>
            <a:ext cx="4555862" cy="985633"/>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5997" tIns="35997" rIns="35997" bIns="35997">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buNone/>
            </a:pPr>
            <a:r>
              <a:rPr lang="zh-CN" altLang="en-US" sz="2400">
                <a:latin typeface="微软雅黑" panose="020B0503020204020204" pitchFamily="34" charset="-122"/>
                <a:ea typeface="微软雅黑" panose="020B0503020204020204" pitchFamily="34" charset="-122"/>
              </a:rPr>
              <a:t> </a:t>
            </a:r>
            <a:r>
              <a:rPr lang="zh-CN" altLang="en-US" sz="2400">
                <a:solidFill>
                  <a:srgbClr val="FF0000"/>
                </a:solidFill>
                <a:latin typeface="微软雅黑" panose="020B0503020204020204" pitchFamily="34" charset="-122"/>
                <a:ea typeface="微软雅黑" panose="020B0503020204020204" pitchFamily="34" charset="-122"/>
              </a:rPr>
              <a:t>解：</a:t>
            </a:r>
            <a:r>
              <a:rPr lang="zh-CN" altLang="en-US" sz="2400">
                <a:solidFill>
                  <a:srgbClr val="0000CC"/>
                </a:solidFill>
                <a:latin typeface="微软雅黑" panose="020B0503020204020204" pitchFamily="34" charset="-122"/>
                <a:ea typeface="微软雅黑" panose="020B0503020204020204" pitchFamily="34" charset="-122"/>
              </a:rPr>
              <a:t>执行</a:t>
            </a:r>
            <a:r>
              <a:rPr lang="en-US" altLang="zh-CN" sz="2400">
                <a:solidFill>
                  <a:srgbClr val="0000CC"/>
                </a:solidFill>
                <a:latin typeface="微软雅黑" panose="020B0503020204020204" pitchFamily="34" charset="-122"/>
                <a:ea typeface="微软雅黑" panose="020B0503020204020204" pitchFamily="34" charset="-122"/>
              </a:rPr>
              <a:t>X</a:t>
            </a:r>
            <a:r>
              <a:rPr lang="zh-CN" altLang="en-US" sz="2400">
                <a:solidFill>
                  <a:srgbClr val="0000CC"/>
                </a:solidFill>
                <a:latin typeface="微软雅黑" panose="020B0503020204020204" pitchFamily="34" charset="-122"/>
                <a:ea typeface="微软雅黑" panose="020B0503020204020204" pitchFamily="34" charset="-122"/>
              </a:rPr>
              <a:t>的条件为：</a:t>
            </a:r>
            <a:endParaRPr lang="zh-CN" altLang="en-US" sz="2400">
              <a:solidFill>
                <a:srgbClr val="0000CC"/>
              </a:solidFill>
              <a:latin typeface="微软雅黑" panose="020B0503020204020204" pitchFamily="34" charset="-122"/>
              <a:ea typeface="微软雅黑" panose="020B0503020204020204" pitchFamily="34" charset="-122"/>
            </a:endParaRPr>
          </a:p>
          <a:p>
            <a:pPr defTabSz="1219200">
              <a:buNone/>
            </a:pPr>
            <a:r>
              <a:rPr lang="en-US" altLang="zh-CN" sz="2400">
                <a:solidFill>
                  <a:srgbClr val="C0504D"/>
                </a:solidFill>
                <a:latin typeface="微软雅黑" panose="020B0503020204020204" pitchFamily="34" charset="-122"/>
                <a:ea typeface="微软雅黑" panose="020B0503020204020204" pitchFamily="34" charset="-122"/>
              </a:rPr>
              <a:t>   </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Ａ∧Ｂ</a:t>
            </a:r>
            <a:r>
              <a:rPr lang="en-US" altLang="zh-CN" sz="24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sym typeface="Symbol" panose="05050102010706020507" pitchFamily="18" charset="2"/>
              </a:rPr>
              <a:t></a:t>
            </a:r>
            <a:r>
              <a:rPr lang="zh-CN" altLang="en-US" sz="2400">
                <a:latin typeface="微软雅黑" panose="020B0503020204020204" pitchFamily="34" charset="-122"/>
                <a:ea typeface="微软雅黑" panose="020B0503020204020204" pitchFamily="34" charset="-122"/>
              </a:rPr>
              <a:t>Ａ∧Ｂ</a:t>
            </a:r>
            <a:r>
              <a:rPr lang="en-US" altLang="zh-CN" sz="2400">
                <a:latin typeface="微软雅黑" panose="020B0503020204020204" pitchFamily="34" charset="-122"/>
                <a:ea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endParaRPr>
          </a:p>
        </p:txBody>
      </p:sp>
      <p:sp>
        <p:nvSpPr>
          <p:cNvPr id="74788" name="Rectangle 35"/>
          <p:cNvSpPr>
            <a:spLocks noChangeArrowheads="1"/>
          </p:cNvSpPr>
          <p:nvPr/>
        </p:nvSpPr>
        <p:spPr bwMode="auto">
          <a:xfrm>
            <a:off x="5255465" y="3864026"/>
            <a:ext cx="4859057" cy="830756"/>
          </a:xfrm>
          <a:prstGeom prst="rect">
            <a:avLst/>
          </a:prstGeom>
          <a:solidFill>
            <a:srgbClr val="66FFFF">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r>
              <a:rPr lang="zh-CN" altLang="en-US" sz="2400" dirty="0">
                <a:solidFill>
                  <a:srgbClr val="0000CC"/>
                </a:solidFill>
                <a:latin typeface="微软雅黑" panose="020B0503020204020204" pitchFamily="34" charset="-122"/>
                <a:ea typeface="微软雅黑" panose="020B0503020204020204" pitchFamily="34" charset="-122"/>
              </a:rPr>
              <a:t>    执行</a:t>
            </a:r>
            <a:r>
              <a:rPr lang="en-US" altLang="zh-CN" sz="2400" dirty="0">
                <a:solidFill>
                  <a:srgbClr val="0000CC"/>
                </a:solidFill>
                <a:latin typeface="微软雅黑" panose="020B0503020204020204" pitchFamily="34" charset="-122"/>
                <a:ea typeface="微软雅黑" panose="020B0503020204020204" pitchFamily="34" charset="-122"/>
              </a:rPr>
              <a:t>Y</a:t>
            </a:r>
            <a:r>
              <a:rPr lang="zh-CN" altLang="en-US" sz="2400" dirty="0">
                <a:solidFill>
                  <a:srgbClr val="0000CC"/>
                </a:solidFill>
                <a:latin typeface="微软雅黑" panose="020B0503020204020204" pitchFamily="34" charset="-122"/>
                <a:ea typeface="微软雅黑" panose="020B0503020204020204" pitchFamily="34" charset="-122"/>
              </a:rPr>
              <a:t>的条件为：</a:t>
            </a:r>
            <a:endParaRPr lang="zh-CN" altLang="en-US" sz="2400" dirty="0">
              <a:solidFill>
                <a:srgbClr val="0000CC"/>
              </a:solidFill>
              <a:latin typeface="微软雅黑" panose="020B0503020204020204" pitchFamily="34" charset="-122"/>
              <a:ea typeface="微软雅黑" panose="020B0503020204020204" pitchFamily="34" charset="-122"/>
            </a:endParaRPr>
          </a:p>
          <a:p>
            <a:pPr algn="l" defTabSz="1219200">
              <a:lnSpc>
                <a:spcPct val="100000"/>
              </a:lnSpc>
              <a:spcBef>
                <a:spcPct val="0"/>
              </a:spcBef>
              <a:buClrTx/>
              <a:buNone/>
            </a:pPr>
            <a:r>
              <a:rPr lang="en-US" altLang="zh-CN" sz="2400" dirty="0">
                <a:solidFill>
                  <a:srgbClr val="C0504D"/>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Ａ∧</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Ｂ</a:t>
            </a:r>
            <a:r>
              <a:rPr lang="en-US"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Ａ∧</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latin typeface="微软雅黑" panose="020B0503020204020204" pitchFamily="34" charset="-122"/>
                <a:ea typeface="微软雅黑" panose="020B0503020204020204" pitchFamily="34" charset="-122"/>
              </a:rPr>
              <a:t>Ｂ</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37" name="Rectangle 2"/>
          <p:cNvSpPr txBox="1">
            <a:spLocks noChangeArrowheads="1"/>
          </p:cNvSpPr>
          <p:nvPr/>
        </p:nvSpPr>
        <p:spPr>
          <a:xfrm>
            <a:off x="915493" y="98632"/>
            <a:ext cx="8064034" cy="923872"/>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r>
              <a:rPr lang="zh-CN" altLang="en-US" dirty="0"/>
              <a:t>例</a:t>
            </a:r>
            <a:r>
              <a:rPr lang="en-US" altLang="zh-CN" dirty="0"/>
              <a:t>2.40</a:t>
            </a:r>
            <a:endParaRPr lang="zh-CN" altLang="en-US" sz="2200" dirty="0">
              <a:solidFill>
                <a:prstClr val="white"/>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74757"/>
                                        </p:tgtEl>
                                        <p:attrNameLst>
                                          <p:attrName>style.visibility</p:attrName>
                                        </p:attrNameLst>
                                      </p:cBhvr>
                                      <p:to>
                                        <p:strVal val="visible"/>
                                      </p:to>
                                    </p:set>
                                    <p:anim calcmode="lin" valueType="num">
                                      <p:cBhvr>
                                        <p:cTn id="7" dur="500" decel="50000" fill="hold">
                                          <p:stCondLst>
                                            <p:cond delay="0"/>
                                          </p:stCondLst>
                                        </p:cTn>
                                        <p:tgtEl>
                                          <p:spTgt spid="74757"/>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74757"/>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74757"/>
                                        </p:tgtEl>
                                        <p:attrNameLst>
                                          <p:attrName>ppt_w</p:attrName>
                                        </p:attrNameLst>
                                      </p:cBhvr>
                                      <p:tavLst>
                                        <p:tav tm="0">
                                          <p:val>
                                            <p:strVal val="#ppt_w*.05"/>
                                          </p:val>
                                        </p:tav>
                                        <p:tav tm="100000">
                                          <p:val>
                                            <p:strVal val="#ppt_w"/>
                                          </p:val>
                                        </p:tav>
                                      </p:tavLst>
                                    </p:anim>
                                    <p:anim calcmode="lin" valueType="num">
                                      <p:cBhvr>
                                        <p:cTn id="10" dur="1000" fill="hold"/>
                                        <p:tgtEl>
                                          <p:spTgt spid="74757"/>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74757"/>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74757"/>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74757"/>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7475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4787"/>
                                        </p:tgtEl>
                                        <p:attrNameLst>
                                          <p:attrName>style.visibility</p:attrName>
                                        </p:attrNameLst>
                                      </p:cBhvr>
                                      <p:to>
                                        <p:strVal val="visible"/>
                                      </p:to>
                                    </p:set>
                                    <p:anim calcmode="lin" valueType="num">
                                      <p:cBhvr additive="base">
                                        <p:cTn id="19" dur="500" fill="hold"/>
                                        <p:tgtEl>
                                          <p:spTgt spid="74787"/>
                                        </p:tgtEl>
                                        <p:attrNameLst>
                                          <p:attrName>ppt_x</p:attrName>
                                        </p:attrNameLst>
                                      </p:cBhvr>
                                      <p:tavLst>
                                        <p:tav tm="0">
                                          <p:val>
                                            <p:strVal val="#ppt_x"/>
                                          </p:val>
                                        </p:tav>
                                        <p:tav tm="100000">
                                          <p:val>
                                            <p:strVal val="#ppt_x"/>
                                          </p:val>
                                        </p:tav>
                                      </p:tavLst>
                                    </p:anim>
                                    <p:anim calcmode="lin" valueType="num">
                                      <p:cBhvr additive="base">
                                        <p:cTn id="20" dur="500" fill="hold"/>
                                        <p:tgtEl>
                                          <p:spTgt spid="7478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4788"/>
                                        </p:tgtEl>
                                        <p:attrNameLst>
                                          <p:attrName>style.visibility</p:attrName>
                                        </p:attrNameLst>
                                      </p:cBhvr>
                                      <p:to>
                                        <p:strVal val="visible"/>
                                      </p:to>
                                    </p:set>
                                    <p:anim calcmode="lin" valueType="num">
                                      <p:cBhvr additive="base">
                                        <p:cTn id="25" dur="500" fill="hold"/>
                                        <p:tgtEl>
                                          <p:spTgt spid="74788"/>
                                        </p:tgtEl>
                                        <p:attrNameLst>
                                          <p:attrName>ppt_x</p:attrName>
                                        </p:attrNameLst>
                                      </p:cBhvr>
                                      <p:tavLst>
                                        <p:tav tm="0">
                                          <p:val>
                                            <p:strVal val="#ppt_x"/>
                                          </p:val>
                                        </p:tav>
                                        <p:tav tm="100000">
                                          <p:val>
                                            <p:strVal val="#ppt_x"/>
                                          </p:val>
                                        </p:tav>
                                      </p:tavLst>
                                    </p:anim>
                                    <p:anim calcmode="lin" valueType="num">
                                      <p:cBhvr additive="base">
                                        <p:cTn id="26" dur="500" fill="hold"/>
                                        <p:tgtEl>
                                          <p:spTgt spid="747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87" grpId="0" animBg="1" autoUpdateAnimBg="0"/>
      <p:bldP spid="74788" grpId="0" bldLvl="0" animBg="1" autoUpdateAnimBg="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3"/>
          <p:cNvSpPr>
            <a:spLocks noGrp="1" noChangeArrowheads="1"/>
          </p:cNvSpPr>
          <p:nvPr>
            <p:ph type="body" idx="4294967295"/>
          </p:nvPr>
        </p:nvSpPr>
        <p:spPr>
          <a:xfrm>
            <a:off x="1151557" y="1022504"/>
            <a:ext cx="4690792" cy="3597067"/>
          </a:xfrm>
        </p:spPr>
        <p:txBody>
          <a:bodyPr/>
          <a:lstStyle/>
          <a:p>
            <a:pPr marL="0" indent="0">
              <a:buNone/>
            </a:pPr>
            <a:r>
              <a:rPr lang="zh-CN" altLang="en-US" dirty="0"/>
              <a:t> </a:t>
            </a:r>
            <a:r>
              <a:rPr lang="zh-CN" altLang="en-US" dirty="0">
                <a:solidFill>
                  <a:srgbClr val="3333FF"/>
                </a:solidFill>
              </a:rPr>
              <a:t>执行</a:t>
            </a:r>
            <a:r>
              <a:rPr lang="en-US" altLang="zh-CN" dirty="0">
                <a:solidFill>
                  <a:srgbClr val="3333FF"/>
                </a:solidFill>
              </a:rPr>
              <a:t>X</a:t>
            </a:r>
            <a:r>
              <a:rPr lang="zh-CN" altLang="en-US" dirty="0">
                <a:solidFill>
                  <a:srgbClr val="3333FF"/>
                </a:solidFill>
              </a:rPr>
              <a:t>的条件可化简为：</a:t>
            </a:r>
            <a:endParaRPr lang="zh-CN" altLang="en-US" dirty="0">
              <a:solidFill>
                <a:srgbClr val="3333FF"/>
              </a:solidFill>
            </a:endParaRPr>
          </a:p>
          <a:p>
            <a:pPr marL="0" indent="0">
              <a:buNone/>
            </a:pPr>
            <a:r>
              <a:rPr lang="en-US" altLang="zh-CN" dirty="0"/>
              <a:t>(</a:t>
            </a:r>
            <a:r>
              <a:rPr lang="zh-CN" altLang="en-US" dirty="0"/>
              <a:t>Ａ∧Ｂ</a:t>
            </a:r>
            <a:r>
              <a:rPr lang="en-US" altLang="zh-CN" dirty="0"/>
              <a:t>)∨(</a:t>
            </a:r>
            <a:r>
              <a:rPr lang="en-US" altLang="zh-CN" dirty="0">
                <a:sym typeface="Symbol" panose="05050102010706020507" pitchFamily="18" charset="2"/>
              </a:rPr>
              <a:t></a:t>
            </a:r>
            <a:r>
              <a:rPr lang="zh-CN" altLang="en-US" dirty="0"/>
              <a:t>Ａ∧Ｂ</a:t>
            </a:r>
            <a:r>
              <a:rPr lang="en-US" altLang="zh-CN" dirty="0"/>
              <a:t>)</a:t>
            </a:r>
            <a:endParaRPr lang="en-US" altLang="zh-CN" dirty="0"/>
          </a:p>
          <a:p>
            <a:pPr marL="0" indent="0">
              <a:buNone/>
            </a:pPr>
            <a:r>
              <a:rPr lang="zh-CN" altLang="en-US" dirty="0"/>
              <a:t>＝Ｂ∧</a:t>
            </a:r>
            <a:r>
              <a:rPr lang="en-US" altLang="zh-CN" dirty="0"/>
              <a:t>(</a:t>
            </a:r>
            <a:r>
              <a:rPr lang="zh-CN" altLang="en-US" dirty="0"/>
              <a:t>Ａ∨ </a:t>
            </a:r>
            <a:r>
              <a:rPr lang="zh-CN" altLang="en-US" dirty="0">
                <a:sym typeface="Symbol" panose="05050102010706020507" pitchFamily="18" charset="2"/>
              </a:rPr>
              <a:t></a:t>
            </a:r>
            <a:r>
              <a:rPr lang="zh-CN" altLang="en-US" dirty="0"/>
              <a:t>Ａ</a:t>
            </a:r>
            <a:r>
              <a:rPr lang="en-US" altLang="zh-CN" dirty="0"/>
              <a:t>)</a:t>
            </a:r>
            <a:r>
              <a:rPr lang="zh-CN" altLang="en-US" dirty="0"/>
              <a:t>＝Ｂ</a:t>
            </a:r>
            <a:endParaRPr lang="zh-CN" altLang="en-US" dirty="0"/>
          </a:p>
          <a:p>
            <a:pPr marL="0" indent="0">
              <a:buNone/>
            </a:pPr>
            <a:r>
              <a:rPr lang="zh-CN" altLang="en-US" dirty="0">
                <a:solidFill>
                  <a:srgbClr val="3333FF"/>
                </a:solidFill>
              </a:rPr>
              <a:t>执行</a:t>
            </a:r>
            <a:r>
              <a:rPr lang="en-US" altLang="zh-CN" dirty="0">
                <a:solidFill>
                  <a:srgbClr val="3333FF"/>
                </a:solidFill>
              </a:rPr>
              <a:t>Y</a:t>
            </a:r>
            <a:r>
              <a:rPr lang="zh-CN" altLang="en-US" dirty="0">
                <a:solidFill>
                  <a:srgbClr val="3333FF"/>
                </a:solidFill>
              </a:rPr>
              <a:t>的条件可化简为：</a:t>
            </a:r>
            <a:endParaRPr lang="zh-CN" altLang="en-US" dirty="0">
              <a:solidFill>
                <a:srgbClr val="3333FF"/>
              </a:solidFill>
            </a:endParaRPr>
          </a:p>
          <a:p>
            <a:pPr marL="0" indent="0">
              <a:buNone/>
            </a:pPr>
            <a:r>
              <a:rPr lang="en-US" altLang="zh-CN" dirty="0"/>
              <a:t>(</a:t>
            </a:r>
            <a:r>
              <a:rPr lang="zh-CN" altLang="en-US" dirty="0"/>
              <a:t>Ａ∧</a:t>
            </a:r>
            <a:r>
              <a:rPr lang="zh-CN" altLang="en-US" dirty="0">
                <a:sym typeface="Symbol" panose="05050102010706020507" pitchFamily="18" charset="2"/>
              </a:rPr>
              <a:t></a:t>
            </a:r>
            <a:r>
              <a:rPr lang="zh-CN" altLang="en-US" dirty="0"/>
              <a:t>Ｂ</a:t>
            </a:r>
            <a:r>
              <a:rPr lang="en-US" altLang="zh-CN" dirty="0"/>
              <a:t>)∨(</a:t>
            </a:r>
            <a:r>
              <a:rPr lang="en-US" altLang="zh-CN" dirty="0">
                <a:sym typeface="Symbol" panose="05050102010706020507" pitchFamily="18" charset="2"/>
              </a:rPr>
              <a:t></a:t>
            </a:r>
            <a:r>
              <a:rPr lang="zh-CN" altLang="en-US" dirty="0"/>
              <a:t>Ａ∧</a:t>
            </a:r>
            <a:r>
              <a:rPr lang="zh-CN" altLang="en-US" dirty="0">
                <a:sym typeface="Symbol" panose="05050102010706020507" pitchFamily="18" charset="2"/>
              </a:rPr>
              <a:t></a:t>
            </a:r>
            <a:r>
              <a:rPr lang="zh-CN" altLang="en-US" dirty="0"/>
              <a:t>Ｂ</a:t>
            </a:r>
            <a:r>
              <a:rPr lang="en-US" altLang="zh-CN" dirty="0"/>
              <a:t>)</a:t>
            </a:r>
            <a:endParaRPr lang="en-US" altLang="zh-CN" dirty="0"/>
          </a:p>
          <a:p>
            <a:pPr marL="0" indent="0">
              <a:buNone/>
            </a:pPr>
            <a:r>
              <a:rPr lang="zh-CN" altLang="en-US" dirty="0"/>
              <a:t>＝ </a:t>
            </a:r>
            <a:r>
              <a:rPr lang="zh-CN" altLang="en-US" dirty="0">
                <a:sym typeface="Symbol" panose="05050102010706020507" pitchFamily="18" charset="2"/>
              </a:rPr>
              <a:t></a:t>
            </a:r>
            <a:r>
              <a:rPr lang="zh-CN" altLang="en-US" dirty="0"/>
              <a:t>Ｂ∧</a:t>
            </a:r>
            <a:r>
              <a:rPr lang="en-US" altLang="zh-CN" dirty="0"/>
              <a:t>(</a:t>
            </a:r>
            <a:r>
              <a:rPr lang="zh-CN" altLang="en-US" dirty="0"/>
              <a:t>Ａ∨</a:t>
            </a:r>
            <a:r>
              <a:rPr lang="zh-CN" altLang="en-US" dirty="0">
                <a:sym typeface="Symbol" panose="05050102010706020507" pitchFamily="18" charset="2"/>
              </a:rPr>
              <a:t></a:t>
            </a:r>
            <a:r>
              <a:rPr lang="zh-CN" altLang="en-US" dirty="0"/>
              <a:t>Ａ</a:t>
            </a:r>
            <a:r>
              <a:rPr lang="en-US" altLang="zh-CN" dirty="0"/>
              <a:t>)</a:t>
            </a:r>
            <a:r>
              <a:rPr lang="zh-CN" altLang="en-US" dirty="0"/>
              <a:t>＝</a:t>
            </a:r>
            <a:r>
              <a:rPr lang="zh-CN" altLang="en-US" dirty="0">
                <a:sym typeface="Symbol" panose="05050102010706020507" pitchFamily="18" charset="2"/>
              </a:rPr>
              <a:t></a:t>
            </a:r>
            <a:r>
              <a:rPr lang="zh-CN" altLang="en-US" dirty="0"/>
              <a:t>Ｂ</a:t>
            </a:r>
            <a:endParaRPr lang="zh-CN" altLang="en-US" dirty="0"/>
          </a:p>
        </p:txBody>
      </p:sp>
      <p:grpSp>
        <p:nvGrpSpPr>
          <p:cNvPr id="75781" name="Group 5"/>
          <p:cNvGrpSpPr/>
          <p:nvPr/>
        </p:nvGrpSpPr>
        <p:grpSpPr bwMode="auto">
          <a:xfrm>
            <a:off x="6480065" y="1354259"/>
            <a:ext cx="2808126" cy="2950992"/>
            <a:chOff x="0" y="0"/>
            <a:chExt cx="1769" cy="1859"/>
          </a:xfrm>
        </p:grpSpPr>
        <p:sp>
          <p:nvSpPr>
            <p:cNvPr id="66569" name="Text Box 5"/>
            <p:cNvSpPr txBox="1">
              <a:spLocks noChangeArrowheads="1"/>
            </p:cNvSpPr>
            <p:nvPr/>
          </p:nvSpPr>
          <p:spPr bwMode="auto">
            <a:xfrm>
              <a:off x="194" y="319"/>
              <a:ext cx="299" cy="3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en-US" altLang="zh-CN" sz="2400">
                  <a:solidFill>
                    <a:srgbClr val="0000FF"/>
                  </a:solidFill>
                  <a:latin typeface="微软雅黑" panose="020B0503020204020204" pitchFamily="34" charset="-122"/>
                  <a:ea typeface="微软雅黑" panose="020B0503020204020204" pitchFamily="34" charset="-122"/>
                </a:rPr>
                <a:t>T</a:t>
              </a:r>
              <a:endParaRPr lang="en-US" altLang="zh-CN" sz="2400">
                <a:solidFill>
                  <a:srgbClr val="0000FF"/>
                </a:solidFill>
                <a:latin typeface="微软雅黑" panose="020B0503020204020204" pitchFamily="34" charset="-122"/>
                <a:ea typeface="微软雅黑" panose="020B0503020204020204" pitchFamily="34" charset="-122"/>
              </a:endParaRPr>
            </a:p>
          </p:txBody>
        </p:sp>
        <p:sp>
          <p:nvSpPr>
            <p:cNvPr id="66570" name="AutoShape 6"/>
            <p:cNvSpPr>
              <a:spLocks noChangeArrowheads="1"/>
            </p:cNvSpPr>
            <p:nvPr/>
          </p:nvSpPr>
          <p:spPr bwMode="auto">
            <a:xfrm>
              <a:off x="0" y="836"/>
              <a:ext cx="448" cy="310"/>
            </a:xfrm>
            <a:prstGeom prst="flowChartProcess">
              <a:avLst/>
            </a:prstGeom>
            <a:solidFill>
              <a:srgbClr val="FFFFFF"/>
            </a:solidFill>
            <a:ln w="9525">
              <a:solidFill>
                <a:srgbClr val="000000"/>
              </a:solidFill>
              <a:miter lim="800000"/>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en-US" altLang="zh-CN" sz="2400">
                  <a:solidFill>
                    <a:srgbClr val="0000FF"/>
                  </a:solidFill>
                  <a:latin typeface="微软雅黑" panose="020B0503020204020204" pitchFamily="34" charset="-122"/>
                  <a:ea typeface="微软雅黑" panose="020B0503020204020204" pitchFamily="34" charset="-122"/>
                </a:rPr>
                <a:t>X</a:t>
              </a:r>
              <a:endParaRPr lang="en-US" altLang="zh-CN" sz="2400">
                <a:solidFill>
                  <a:srgbClr val="0000FF"/>
                </a:solidFill>
                <a:latin typeface="微软雅黑" panose="020B0503020204020204" pitchFamily="34" charset="-122"/>
                <a:ea typeface="微软雅黑" panose="020B0503020204020204" pitchFamily="34" charset="-122"/>
              </a:endParaRPr>
            </a:p>
          </p:txBody>
        </p:sp>
        <p:sp>
          <p:nvSpPr>
            <p:cNvPr id="66571" name="Rectangle 7"/>
            <p:cNvSpPr>
              <a:spLocks noChangeArrowheads="1"/>
            </p:cNvSpPr>
            <p:nvPr/>
          </p:nvSpPr>
          <p:spPr bwMode="auto">
            <a:xfrm>
              <a:off x="1321" y="836"/>
              <a:ext cx="448" cy="310"/>
            </a:xfrm>
            <a:prstGeom prst="rect">
              <a:avLst/>
            </a:prstGeom>
            <a:solidFill>
              <a:srgbClr val="FFFFFF"/>
            </a:solidFill>
            <a:ln w="9525">
              <a:solidFill>
                <a:srgbClr val="000000"/>
              </a:solidFill>
              <a:miter lim="800000"/>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en-US" altLang="zh-CN" sz="2400">
                  <a:solidFill>
                    <a:srgbClr val="0000FF"/>
                  </a:solidFill>
                  <a:latin typeface="微软雅黑" panose="020B0503020204020204" pitchFamily="34" charset="-122"/>
                  <a:ea typeface="微软雅黑" panose="020B0503020204020204" pitchFamily="34" charset="-122"/>
                </a:rPr>
                <a:t>Y</a:t>
              </a:r>
              <a:endParaRPr lang="en-US" altLang="zh-CN" sz="2400">
                <a:solidFill>
                  <a:srgbClr val="0000FF"/>
                </a:solidFill>
                <a:latin typeface="微软雅黑" panose="020B0503020204020204" pitchFamily="34" charset="-122"/>
                <a:ea typeface="微软雅黑" panose="020B0503020204020204" pitchFamily="34" charset="-122"/>
              </a:endParaRPr>
            </a:p>
          </p:txBody>
        </p:sp>
        <p:sp>
          <p:nvSpPr>
            <p:cNvPr id="66572" name="Line 8"/>
            <p:cNvSpPr>
              <a:spLocks noChangeShapeType="1"/>
            </p:cNvSpPr>
            <p:nvPr/>
          </p:nvSpPr>
          <p:spPr bwMode="auto">
            <a:xfrm>
              <a:off x="873" y="1334"/>
              <a:ext cx="0" cy="20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66573" name="AutoShape 9"/>
            <p:cNvSpPr>
              <a:spLocks noChangeArrowheads="1"/>
            </p:cNvSpPr>
            <p:nvPr/>
          </p:nvSpPr>
          <p:spPr bwMode="auto">
            <a:xfrm>
              <a:off x="504" y="1549"/>
              <a:ext cx="747" cy="310"/>
            </a:xfrm>
            <a:prstGeom prst="flowChartAlternateProcess">
              <a:avLst/>
            </a:prstGeom>
            <a:solidFill>
              <a:srgbClr val="FFFFFF"/>
            </a:solidFill>
            <a:ln w="9525">
              <a:solidFill>
                <a:srgbClr val="000000"/>
              </a:solidFill>
              <a:miter lim="800000"/>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80000"/>
                </a:lnSpc>
                <a:spcBef>
                  <a:spcPct val="0"/>
                </a:spcBef>
                <a:buClrTx/>
                <a:buNone/>
              </a:pPr>
              <a:r>
                <a:rPr lang="en-US" altLang="zh-CN" sz="2400">
                  <a:solidFill>
                    <a:srgbClr val="0000FF"/>
                  </a:solidFill>
                  <a:latin typeface="微软雅黑" panose="020B0503020204020204" pitchFamily="34" charset="-122"/>
                  <a:ea typeface="微软雅黑" panose="020B0503020204020204" pitchFamily="34" charset="-122"/>
                </a:rPr>
                <a:t>End</a:t>
              </a:r>
              <a:endParaRPr lang="en-US" altLang="zh-CN" sz="2400">
                <a:solidFill>
                  <a:srgbClr val="0000FF"/>
                </a:solidFill>
                <a:latin typeface="微软雅黑" panose="020B0503020204020204" pitchFamily="34" charset="-122"/>
                <a:ea typeface="微软雅黑" panose="020B0503020204020204" pitchFamily="34" charset="-122"/>
              </a:endParaRPr>
            </a:p>
          </p:txBody>
        </p:sp>
        <p:sp>
          <p:nvSpPr>
            <p:cNvPr id="66574" name="Line 10"/>
            <p:cNvSpPr>
              <a:spLocks noChangeShapeType="1"/>
            </p:cNvSpPr>
            <p:nvPr/>
          </p:nvSpPr>
          <p:spPr bwMode="auto">
            <a:xfrm>
              <a:off x="206" y="1135"/>
              <a:ext cx="0" cy="20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66575" name="Line 11"/>
            <p:cNvSpPr>
              <a:spLocks noChangeShapeType="1"/>
            </p:cNvSpPr>
            <p:nvPr/>
          </p:nvSpPr>
          <p:spPr bwMode="auto">
            <a:xfrm>
              <a:off x="1550" y="1135"/>
              <a:ext cx="0" cy="20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66576" name="Line 12"/>
            <p:cNvSpPr>
              <a:spLocks noChangeShapeType="1"/>
            </p:cNvSpPr>
            <p:nvPr/>
          </p:nvSpPr>
          <p:spPr bwMode="auto">
            <a:xfrm>
              <a:off x="206" y="1342"/>
              <a:ext cx="134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微软雅黑" panose="020B0503020204020204" pitchFamily="34" charset="-122"/>
                <a:ea typeface="微软雅黑" panose="020B0503020204020204" pitchFamily="34" charset="-122"/>
              </a:endParaRPr>
            </a:p>
          </p:txBody>
        </p:sp>
        <p:grpSp>
          <p:nvGrpSpPr>
            <p:cNvPr id="66577" name="Group 14"/>
            <p:cNvGrpSpPr/>
            <p:nvPr/>
          </p:nvGrpSpPr>
          <p:grpSpPr bwMode="auto">
            <a:xfrm>
              <a:off x="217" y="0"/>
              <a:ext cx="1321" cy="826"/>
              <a:chOff x="0" y="0"/>
              <a:chExt cx="1592" cy="1248"/>
            </a:xfrm>
          </p:grpSpPr>
          <p:sp>
            <p:nvSpPr>
              <p:cNvPr id="66579" name="Line 14"/>
              <p:cNvSpPr>
                <a:spLocks noChangeShapeType="1"/>
              </p:cNvSpPr>
              <p:nvPr/>
            </p:nvSpPr>
            <p:spPr bwMode="auto">
              <a:xfrm>
                <a:off x="1232" y="964"/>
                <a:ext cx="36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微软雅黑" panose="020B0503020204020204" pitchFamily="34" charset="-122"/>
                  <a:ea typeface="微软雅黑" panose="020B0503020204020204" pitchFamily="34" charset="-122"/>
                </a:endParaRPr>
              </a:p>
            </p:txBody>
          </p:sp>
          <p:grpSp>
            <p:nvGrpSpPr>
              <p:cNvPr id="66580" name="Group 16"/>
              <p:cNvGrpSpPr/>
              <p:nvPr/>
            </p:nvGrpSpPr>
            <p:grpSpPr bwMode="auto">
              <a:xfrm>
                <a:off x="0" y="0"/>
                <a:ext cx="1592" cy="1248"/>
                <a:chOff x="0" y="0"/>
                <a:chExt cx="1592" cy="1248"/>
              </a:xfrm>
            </p:grpSpPr>
            <p:sp>
              <p:nvSpPr>
                <p:cNvPr id="66581" name="AutoShape 16"/>
                <p:cNvSpPr>
                  <a:spLocks noChangeArrowheads="1"/>
                </p:cNvSpPr>
                <p:nvPr/>
              </p:nvSpPr>
              <p:spPr bwMode="auto">
                <a:xfrm>
                  <a:off x="346" y="0"/>
                  <a:ext cx="900" cy="426"/>
                </a:xfrm>
                <a:prstGeom prst="flowChartAlternateProcess">
                  <a:avLst/>
                </a:prstGeom>
                <a:solidFill>
                  <a:srgbClr val="FFFFFF"/>
                </a:solidFill>
                <a:ln w="9525">
                  <a:solidFill>
                    <a:srgbClr val="000000"/>
                  </a:solidFill>
                  <a:miter lim="800000"/>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80000"/>
                    </a:lnSpc>
                    <a:spcBef>
                      <a:spcPct val="0"/>
                    </a:spcBef>
                    <a:buClrTx/>
                    <a:buNone/>
                  </a:pPr>
                  <a:r>
                    <a:rPr lang="en-US" altLang="zh-CN" sz="2400">
                      <a:solidFill>
                        <a:srgbClr val="0000FF"/>
                      </a:solidFill>
                      <a:latin typeface="微软雅黑" panose="020B0503020204020204" pitchFamily="34" charset="-122"/>
                      <a:ea typeface="微软雅黑" panose="020B0503020204020204" pitchFamily="34" charset="-122"/>
                    </a:rPr>
                    <a:t>Start</a:t>
                  </a:r>
                  <a:endParaRPr lang="en-US" altLang="zh-CN" sz="2400">
                    <a:solidFill>
                      <a:srgbClr val="0000FF"/>
                    </a:solidFill>
                    <a:latin typeface="微软雅黑" panose="020B0503020204020204" pitchFamily="34" charset="-122"/>
                    <a:ea typeface="微软雅黑" panose="020B0503020204020204" pitchFamily="34" charset="-122"/>
                  </a:endParaRPr>
                </a:p>
              </p:txBody>
            </p:sp>
            <p:sp>
              <p:nvSpPr>
                <p:cNvPr id="66582" name="Line 17"/>
                <p:cNvSpPr>
                  <a:spLocks noChangeShapeType="1"/>
                </p:cNvSpPr>
                <p:nvPr/>
              </p:nvSpPr>
              <p:spPr bwMode="auto">
                <a:xfrm>
                  <a:off x="802" y="426"/>
                  <a:ext cx="0" cy="31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66583" name="AutoShape 18"/>
                <p:cNvSpPr>
                  <a:spLocks noChangeArrowheads="1"/>
                </p:cNvSpPr>
                <p:nvPr/>
              </p:nvSpPr>
              <p:spPr bwMode="auto">
                <a:xfrm>
                  <a:off x="360" y="738"/>
                  <a:ext cx="900" cy="468"/>
                </a:xfrm>
                <a:prstGeom prst="flowChartDecision">
                  <a:avLst/>
                </a:prstGeom>
                <a:solidFill>
                  <a:srgbClr val="FFFFFF"/>
                </a:solidFill>
                <a:ln w="9525">
                  <a:solidFill>
                    <a:srgbClr val="000000"/>
                  </a:solidFill>
                  <a:miter lim="800000"/>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80000"/>
                    </a:lnSpc>
                    <a:spcBef>
                      <a:spcPct val="0"/>
                    </a:spcBef>
                    <a:buClrTx/>
                    <a:buNone/>
                  </a:pPr>
                  <a:r>
                    <a:rPr lang="en-US" altLang="zh-CN" sz="2400" dirty="0">
                      <a:solidFill>
                        <a:srgbClr val="0000FF"/>
                      </a:solidFill>
                      <a:latin typeface="微软雅黑" panose="020B0503020204020204" pitchFamily="34" charset="-122"/>
                      <a:ea typeface="微软雅黑" panose="020B0503020204020204" pitchFamily="34" charset="-122"/>
                    </a:rPr>
                    <a:t>B</a:t>
                  </a:r>
                  <a:endParaRPr lang="en-US" altLang="zh-CN" sz="2400" dirty="0">
                    <a:solidFill>
                      <a:srgbClr val="0000FF"/>
                    </a:solidFill>
                    <a:latin typeface="微软雅黑" panose="020B0503020204020204" pitchFamily="34" charset="-122"/>
                    <a:ea typeface="微软雅黑" panose="020B0503020204020204" pitchFamily="34" charset="-122"/>
                  </a:endParaRPr>
                </a:p>
              </p:txBody>
            </p:sp>
            <p:sp>
              <p:nvSpPr>
                <p:cNvPr id="66584" name="Line 19"/>
                <p:cNvSpPr>
                  <a:spLocks noChangeShapeType="1"/>
                </p:cNvSpPr>
                <p:nvPr/>
              </p:nvSpPr>
              <p:spPr bwMode="auto">
                <a:xfrm flipH="1">
                  <a:off x="14" y="966"/>
                  <a:ext cx="36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66585" name="Line 20"/>
                <p:cNvSpPr>
                  <a:spLocks noChangeShapeType="1"/>
                </p:cNvSpPr>
                <p:nvPr/>
              </p:nvSpPr>
              <p:spPr bwMode="auto">
                <a:xfrm>
                  <a:off x="1592" y="966"/>
                  <a:ext cx="0" cy="28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66586" name="Line 21"/>
                <p:cNvSpPr>
                  <a:spLocks noChangeShapeType="1"/>
                </p:cNvSpPr>
                <p:nvPr/>
              </p:nvSpPr>
              <p:spPr bwMode="auto">
                <a:xfrm>
                  <a:off x="0" y="964"/>
                  <a:ext cx="0" cy="28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微软雅黑" panose="020B0503020204020204" pitchFamily="34" charset="-122"/>
                    <a:ea typeface="微软雅黑" panose="020B0503020204020204" pitchFamily="34" charset="-122"/>
                  </a:endParaRPr>
                </a:p>
              </p:txBody>
            </p:sp>
          </p:grpSp>
        </p:grpSp>
        <p:sp>
          <p:nvSpPr>
            <p:cNvPr id="66578" name="Text Box 22"/>
            <p:cNvSpPr txBox="1">
              <a:spLocks noChangeArrowheads="1"/>
            </p:cNvSpPr>
            <p:nvPr/>
          </p:nvSpPr>
          <p:spPr bwMode="auto">
            <a:xfrm>
              <a:off x="1239" y="310"/>
              <a:ext cx="299" cy="3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en-US" altLang="zh-CN" sz="2400">
                  <a:solidFill>
                    <a:srgbClr val="0000FF"/>
                  </a:solidFill>
                  <a:latin typeface="微软雅黑" panose="020B0503020204020204" pitchFamily="34" charset="-122"/>
                  <a:ea typeface="微软雅黑" panose="020B0503020204020204" pitchFamily="34" charset="-122"/>
                </a:rPr>
                <a:t>F</a:t>
              </a:r>
              <a:endParaRPr lang="en-US" altLang="zh-CN" sz="2400">
                <a:solidFill>
                  <a:srgbClr val="0000FF"/>
                </a:solidFill>
                <a:latin typeface="微软雅黑" panose="020B0503020204020204" pitchFamily="34" charset="-122"/>
                <a:ea typeface="微软雅黑" panose="020B0503020204020204" pitchFamily="34" charset="-122"/>
              </a:endParaRPr>
            </a:p>
          </p:txBody>
        </p:sp>
      </p:grpSp>
      <p:grpSp>
        <p:nvGrpSpPr>
          <p:cNvPr id="75800" name="Group 24"/>
          <p:cNvGrpSpPr/>
          <p:nvPr/>
        </p:nvGrpSpPr>
        <p:grpSpPr bwMode="auto">
          <a:xfrm>
            <a:off x="1903989" y="4745757"/>
            <a:ext cx="7876719" cy="1395331"/>
            <a:chOff x="0" y="0"/>
            <a:chExt cx="4962" cy="879"/>
          </a:xfrm>
        </p:grpSpPr>
        <p:pic>
          <p:nvPicPr>
            <p:cNvPr id="66567" name="AutoShape 2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4962" cy="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8" name="Text Box 26"/>
            <p:cNvSpPr txBox="1">
              <a:spLocks noChangeArrowheads="1"/>
            </p:cNvSpPr>
            <p:nvPr/>
          </p:nvSpPr>
          <p:spPr bwMode="auto">
            <a:xfrm>
              <a:off x="179" y="106"/>
              <a:ext cx="4783"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r>
                <a:rPr lang="zh-CN" altLang="en-US" dirty="0">
                  <a:solidFill>
                    <a:srgbClr val="C0504D"/>
                  </a:solidFill>
                  <a:latin typeface="微软雅黑" panose="020B0503020204020204" pitchFamily="34" charset="-122"/>
                  <a:ea typeface="微软雅黑" panose="020B0503020204020204" pitchFamily="34" charset="-122"/>
                </a:rPr>
                <a:t>程序可简化为：</a:t>
              </a:r>
              <a:r>
                <a:rPr lang="en-US" altLang="zh-CN" dirty="0">
                  <a:solidFill>
                    <a:srgbClr val="C0504D"/>
                  </a:solidFill>
                  <a:latin typeface="微软雅黑" panose="020B0503020204020204" pitchFamily="34" charset="-122"/>
                  <a:ea typeface="微软雅黑" panose="020B0503020204020204" pitchFamily="34" charset="-122"/>
                </a:rPr>
                <a:t>If B then X else Y</a:t>
              </a:r>
              <a:r>
                <a:rPr lang="en-US" altLang="zh-CN" b="0" dirty="0">
                  <a:solidFill>
                    <a:srgbClr val="FF0000"/>
                  </a:solidFill>
                  <a:latin typeface="微软雅黑" panose="020B0503020204020204" pitchFamily="34" charset="-122"/>
                  <a:ea typeface="微软雅黑" panose="020B0503020204020204" pitchFamily="34" charset="-122"/>
                </a:rPr>
                <a:t> </a:t>
              </a:r>
              <a:endParaRPr lang="zh-CN" altLang="en-US" dirty="0">
                <a:solidFill>
                  <a:srgbClr val="1F497D"/>
                </a:solidFill>
                <a:latin typeface="微软雅黑" panose="020B0503020204020204" pitchFamily="34" charset="-122"/>
                <a:ea typeface="微软雅黑" panose="020B0503020204020204" pitchFamily="34" charset="-122"/>
              </a:endParaRPr>
            </a:p>
          </p:txBody>
        </p:sp>
      </p:grpSp>
      <p:sp>
        <p:nvSpPr>
          <p:cNvPr id="27" name="Rectangle 2"/>
          <p:cNvSpPr txBox="1">
            <a:spLocks noChangeArrowheads="1"/>
          </p:cNvSpPr>
          <p:nvPr/>
        </p:nvSpPr>
        <p:spPr>
          <a:xfrm>
            <a:off x="915493" y="98632"/>
            <a:ext cx="8064034" cy="923872"/>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r>
              <a:rPr lang="zh-CN" altLang="en-US" dirty="0"/>
              <a:t>例</a:t>
            </a:r>
            <a:r>
              <a:rPr lang="en-US" altLang="zh-CN" dirty="0"/>
              <a:t>2.40 </a:t>
            </a:r>
            <a:r>
              <a:rPr lang="zh-CN" altLang="en-US" dirty="0"/>
              <a:t>（续）</a:t>
            </a:r>
            <a:endParaRPr lang="zh-CN" altLang="en-US" sz="2200" dirty="0">
              <a:solidFill>
                <a:prstClr val="white"/>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5780">
                                            <p:txEl>
                                              <p:pRg st="0" end="0"/>
                                            </p:txEl>
                                          </p:spTgt>
                                        </p:tgtEl>
                                        <p:attrNameLst>
                                          <p:attrName>style.visibility</p:attrName>
                                        </p:attrNameLst>
                                      </p:cBhvr>
                                      <p:to>
                                        <p:strVal val="visible"/>
                                      </p:to>
                                    </p:set>
                                    <p:anim calcmode="lin" valueType="num">
                                      <p:cBhvr additive="base">
                                        <p:cTn id="7" dur="500" fill="hold"/>
                                        <p:tgtEl>
                                          <p:spTgt spid="7578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578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5780">
                                            <p:txEl>
                                              <p:pRg st="1" end="1"/>
                                            </p:txEl>
                                          </p:spTgt>
                                        </p:tgtEl>
                                        <p:attrNameLst>
                                          <p:attrName>style.visibility</p:attrName>
                                        </p:attrNameLst>
                                      </p:cBhvr>
                                      <p:to>
                                        <p:strVal val="visible"/>
                                      </p:to>
                                    </p:set>
                                    <p:anim calcmode="lin" valueType="num">
                                      <p:cBhvr additive="base">
                                        <p:cTn id="13" dur="500" fill="hold"/>
                                        <p:tgtEl>
                                          <p:spTgt spid="7578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578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5780">
                                            <p:txEl>
                                              <p:pRg st="2" end="2"/>
                                            </p:txEl>
                                          </p:spTgt>
                                        </p:tgtEl>
                                        <p:attrNameLst>
                                          <p:attrName>style.visibility</p:attrName>
                                        </p:attrNameLst>
                                      </p:cBhvr>
                                      <p:to>
                                        <p:strVal val="visible"/>
                                      </p:to>
                                    </p:set>
                                    <p:anim calcmode="lin" valueType="num">
                                      <p:cBhvr additive="base">
                                        <p:cTn id="19" dur="500" fill="hold"/>
                                        <p:tgtEl>
                                          <p:spTgt spid="7578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578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5780">
                                            <p:txEl>
                                              <p:pRg st="3" end="3"/>
                                            </p:txEl>
                                          </p:spTgt>
                                        </p:tgtEl>
                                        <p:attrNameLst>
                                          <p:attrName>style.visibility</p:attrName>
                                        </p:attrNameLst>
                                      </p:cBhvr>
                                      <p:to>
                                        <p:strVal val="visible"/>
                                      </p:to>
                                    </p:set>
                                    <p:anim calcmode="lin" valueType="num">
                                      <p:cBhvr additive="base">
                                        <p:cTn id="25" dur="500" fill="hold"/>
                                        <p:tgtEl>
                                          <p:spTgt spid="7578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578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5780">
                                            <p:txEl>
                                              <p:pRg st="4" end="4"/>
                                            </p:txEl>
                                          </p:spTgt>
                                        </p:tgtEl>
                                        <p:attrNameLst>
                                          <p:attrName>style.visibility</p:attrName>
                                        </p:attrNameLst>
                                      </p:cBhvr>
                                      <p:to>
                                        <p:strVal val="visible"/>
                                      </p:to>
                                    </p:set>
                                    <p:anim calcmode="lin" valueType="num">
                                      <p:cBhvr additive="base">
                                        <p:cTn id="31" dur="500" fill="hold"/>
                                        <p:tgtEl>
                                          <p:spTgt spid="7578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578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5780">
                                            <p:txEl>
                                              <p:pRg st="5" end="5"/>
                                            </p:txEl>
                                          </p:spTgt>
                                        </p:tgtEl>
                                        <p:attrNameLst>
                                          <p:attrName>style.visibility</p:attrName>
                                        </p:attrNameLst>
                                      </p:cBhvr>
                                      <p:to>
                                        <p:strVal val="visible"/>
                                      </p:to>
                                    </p:set>
                                    <p:anim calcmode="lin" valueType="num">
                                      <p:cBhvr additive="base">
                                        <p:cTn id="37" dur="500" fill="hold"/>
                                        <p:tgtEl>
                                          <p:spTgt spid="7578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578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nodeType="clickEffect">
                                  <p:stCondLst>
                                    <p:cond delay="0"/>
                                  </p:stCondLst>
                                  <p:childTnLst>
                                    <p:set>
                                      <p:cBhvr>
                                        <p:cTn id="42" dur="1" fill="hold">
                                          <p:stCondLst>
                                            <p:cond delay="0"/>
                                          </p:stCondLst>
                                        </p:cTn>
                                        <p:tgtEl>
                                          <p:spTgt spid="75800"/>
                                        </p:tgtEl>
                                        <p:attrNameLst>
                                          <p:attrName>style.visibility</p:attrName>
                                        </p:attrNameLst>
                                      </p:cBhvr>
                                      <p:to>
                                        <p:strVal val="visible"/>
                                      </p:to>
                                    </p:set>
                                    <p:anim calcmode="lin" valueType="num">
                                      <p:cBhvr>
                                        <p:cTn id="43" dur="500" decel="50000" fill="hold">
                                          <p:stCondLst>
                                            <p:cond delay="0"/>
                                          </p:stCondLst>
                                        </p:cTn>
                                        <p:tgtEl>
                                          <p:spTgt spid="75800"/>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75800"/>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75800"/>
                                        </p:tgtEl>
                                        <p:attrNameLst>
                                          <p:attrName>ppt_w</p:attrName>
                                        </p:attrNameLst>
                                      </p:cBhvr>
                                      <p:tavLst>
                                        <p:tav tm="0">
                                          <p:val>
                                            <p:strVal val="#ppt_w*.05"/>
                                          </p:val>
                                        </p:tav>
                                        <p:tav tm="100000">
                                          <p:val>
                                            <p:strVal val="#ppt_w"/>
                                          </p:val>
                                        </p:tav>
                                      </p:tavLst>
                                    </p:anim>
                                    <p:anim calcmode="lin" valueType="num">
                                      <p:cBhvr>
                                        <p:cTn id="46" dur="1000" fill="hold"/>
                                        <p:tgtEl>
                                          <p:spTgt spid="75800"/>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75800"/>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75800"/>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75800"/>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75800"/>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nodeType="clickEffect">
                                  <p:stCondLst>
                                    <p:cond delay="0"/>
                                  </p:stCondLst>
                                  <p:childTnLst>
                                    <p:set>
                                      <p:cBhvr>
                                        <p:cTn id="54" dur="1" fill="hold">
                                          <p:stCondLst>
                                            <p:cond delay="0"/>
                                          </p:stCondLst>
                                        </p:cTn>
                                        <p:tgtEl>
                                          <p:spTgt spid="75781"/>
                                        </p:tgtEl>
                                        <p:attrNameLst>
                                          <p:attrName>style.visibility</p:attrName>
                                        </p:attrNameLst>
                                      </p:cBhvr>
                                      <p:to>
                                        <p:strVal val="visible"/>
                                      </p:to>
                                    </p:set>
                                    <p:anim calcmode="lin" valueType="num">
                                      <p:cBhvr>
                                        <p:cTn id="55" dur="500" decel="50000" fill="hold">
                                          <p:stCondLst>
                                            <p:cond delay="0"/>
                                          </p:stCondLst>
                                        </p:cTn>
                                        <p:tgtEl>
                                          <p:spTgt spid="75781"/>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75781"/>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75781"/>
                                        </p:tgtEl>
                                        <p:attrNameLst>
                                          <p:attrName>ppt_w</p:attrName>
                                        </p:attrNameLst>
                                      </p:cBhvr>
                                      <p:tavLst>
                                        <p:tav tm="0">
                                          <p:val>
                                            <p:strVal val="#ppt_w*.05"/>
                                          </p:val>
                                        </p:tav>
                                        <p:tav tm="100000">
                                          <p:val>
                                            <p:strVal val="#ppt_w"/>
                                          </p:val>
                                        </p:tav>
                                      </p:tavLst>
                                    </p:anim>
                                    <p:anim calcmode="lin" valueType="num">
                                      <p:cBhvr>
                                        <p:cTn id="58" dur="1000" fill="hold"/>
                                        <p:tgtEl>
                                          <p:spTgt spid="75781"/>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75781"/>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75781"/>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75781"/>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75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0" grpId="0" autoUpdateAnimBg="0"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3"/>
          <p:cNvSpPr>
            <a:spLocks noGrp="1" noChangeArrowheads="1"/>
          </p:cNvSpPr>
          <p:nvPr>
            <p:ph type="body" idx="4294967295"/>
          </p:nvPr>
        </p:nvSpPr>
        <p:spPr>
          <a:xfrm>
            <a:off x="462006" y="1049122"/>
            <a:ext cx="11198161" cy="3168466"/>
          </a:xfrm>
        </p:spPr>
        <p:txBody>
          <a:bodyPr/>
          <a:lstStyle/>
          <a:p>
            <a:pPr marL="0" indent="0">
              <a:buNone/>
            </a:pPr>
            <a:r>
              <a:rPr lang="zh-CN" altLang="en-US" dirty="0">
                <a:solidFill>
                  <a:srgbClr val="C00000"/>
                </a:solidFill>
              </a:rPr>
              <a:t>例</a:t>
            </a:r>
            <a:r>
              <a:rPr lang="en-US" altLang="zh-CN" dirty="0">
                <a:solidFill>
                  <a:srgbClr val="C00000"/>
                </a:solidFill>
              </a:rPr>
              <a:t>2.42  </a:t>
            </a:r>
            <a:r>
              <a:rPr lang="zh-CN" altLang="en-US" dirty="0"/>
              <a:t>一家航空公司，为了保证安全，用计算机复核飞行计划。每台计算机能给出飞行计划正确或有误的回答。由于计算机也有可能发生故障，因此采用三台计算机同时复核。由所给答案，再根据</a:t>
            </a:r>
            <a:r>
              <a:rPr lang="zh-CN" altLang="en-US" dirty="0">
                <a:solidFill>
                  <a:srgbClr val="FF0000"/>
                </a:solidFill>
                <a:latin typeface="宋体" panose="02010600030101010101" pitchFamily="2" charset="-122"/>
              </a:rPr>
              <a:t>“</a:t>
            </a:r>
            <a:r>
              <a:rPr lang="zh-CN" altLang="en-US" dirty="0">
                <a:solidFill>
                  <a:srgbClr val="FF0000"/>
                </a:solidFill>
              </a:rPr>
              <a:t>少数服从多数</a:t>
            </a:r>
            <a:r>
              <a:rPr lang="zh-CN" altLang="en-US" dirty="0">
                <a:solidFill>
                  <a:srgbClr val="FF0000"/>
                </a:solidFill>
                <a:latin typeface="宋体" panose="02010600030101010101" pitchFamily="2" charset="-122"/>
              </a:rPr>
              <a:t>”</a:t>
            </a:r>
            <a:r>
              <a:rPr lang="zh-CN" altLang="en-US" dirty="0"/>
              <a:t>的原则作出判断，试将结果用命题公式表示，并加以简化，画出电路图。 </a:t>
            </a:r>
            <a:endParaRPr lang="zh-CN" altLang="en-US" dirty="0"/>
          </a:p>
        </p:txBody>
      </p:sp>
      <p:sp>
        <p:nvSpPr>
          <p:cNvPr id="6" name="Rectangle 2"/>
          <p:cNvSpPr txBox="1">
            <a:spLocks noChangeArrowheads="1"/>
          </p:cNvSpPr>
          <p:nvPr/>
        </p:nvSpPr>
        <p:spPr>
          <a:xfrm>
            <a:off x="915493" y="98632"/>
            <a:ext cx="8064034" cy="923872"/>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r>
              <a:rPr lang="zh-CN" altLang="en-US" dirty="0"/>
              <a:t>例</a:t>
            </a:r>
            <a:r>
              <a:rPr lang="en-US" altLang="zh-CN" dirty="0"/>
              <a:t>2.42</a:t>
            </a:r>
            <a:endParaRPr lang="zh-CN" altLang="en-US" sz="2000" dirty="0">
              <a:solidFill>
                <a:prstClr val="white"/>
              </a:solidFill>
            </a:endParaRPr>
          </a:p>
        </p:txBody>
      </p:sp>
      <p:pic>
        <p:nvPicPr>
          <p:cNvPr id="2" name="图片 1"/>
          <p:cNvPicPr>
            <a:picLocks noChangeAspect="1"/>
          </p:cNvPicPr>
          <p:nvPr/>
        </p:nvPicPr>
        <p:blipFill>
          <a:blip r:embed="rId1"/>
          <a:stretch>
            <a:fillRect/>
          </a:stretch>
        </p:blipFill>
        <p:spPr>
          <a:xfrm>
            <a:off x="8232775" y="2810180"/>
            <a:ext cx="2971800" cy="3936330"/>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852">
                                            <p:txEl>
                                              <p:pRg st="0" end="0"/>
                                            </p:txEl>
                                          </p:spTgt>
                                        </p:tgtEl>
                                        <p:attrNameLst>
                                          <p:attrName>style.visibility</p:attrName>
                                        </p:attrNameLst>
                                      </p:cBhvr>
                                      <p:to>
                                        <p:strVal val="visible"/>
                                      </p:to>
                                    </p:set>
                                    <p:anim calcmode="lin" valueType="num">
                                      <p:cBhvr additive="base">
                                        <p:cTn id="7" dur="500" fill="hold"/>
                                        <p:tgtEl>
                                          <p:spTgt spid="7885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885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 grpId="0" autoUpdateAnimBg="0" build="p"/>
    </p:bldLst>
  </p:timing>
</p:sld>
</file>

<file path=ppt/slides/slide1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6" name="Rectangle 3"/>
          <p:cNvSpPr>
            <a:spLocks noGrp="1" noChangeArrowheads="1"/>
          </p:cNvSpPr>
          <p:nvPr>
            <p:ph type="body" sz="half" idx="4294967295"/>
          </p:nvPr>
        </p:nvSpPr>
        <p:spPr>
          <a:xfrm>
            <a:off x="403554" y="916133"/>
            <a:ext cx="11665988" cy="1550623"/>
          </a:xfrm>
        </p:spPr>
        <p:txBody>
          <a:bodyPr>
            <a:normAutofit/>
          </a:bodyPr>
          <a:lstStyle/>
          <a:p>
            <a:pPr marL="0" indent="0">
              <a:buNone/>
            </a:pPr>
            <a:r>
              <a:rPr lang="zh-CN" altLang="zh-CN" dirty="0">
                <a:solidFill>
                  <a:srgbClr val="C00000"/>
                </a:solidFill>
              </a:rPr>
              <a:t>解</a:t>
            </a:r>
            <a:r>
              <a:rPr lang="en-US" altLang="zh-CN" dirty="0"/>
              <a:t>  </a:t>
            </a:r>
            <a:r>
              <a:rPr lang="zh-CN" altLang="en-US" dirty="0"/>
              <a:t>设</a:t>
            </a:r>
            <a:r>
              <a:rPr lang="en-US" altLang="zh-CN" dirty="0"/>
              <a:t>C</a:t>
            </a:r>
            <a:r>
              <a:rPr lang="en-US" altLang="zh-CN" baseline="-25000" dirty="0"/>
              <a:t>1</a:t>
            </a:r>
            <a:r>
              <a:rPr lang="zh-CN" altLang="en-US" dirty="0"/>
              <a:t>，</a:t>
            </a:r>
            <a:r>
              <a:rPr lang="en-US" altLang="zh-CN" dirty="0"/>
              <a:t>C</a:t>
            </a:r>
            <a:r>
              <a:rPr lang="en-US" altLang="zh-CN" baseline="-25000" dirty="0"/>
              <a:t>2</a:t>
            </a:r>
            <a:r>
              <a:rPr lang="zh-CN" altLang="en-US" dirty="0"/>
              <a:t>，</a:t>
            </a:r>
            <a:r>
              <a:rPr lang="en-US" altLang="zh-CN" dirty="0"/>
              <a:t>C</a:t>
            </a:r>
            <a:r>
              <a:rPr lang="en-US" altLang="zh-CN" baseline="-25000" dirty="0"/>
              <a:t>3</a:t>
            </a:r>
            <a:r>
              <a:rPr lang="zh-CN" altLang="en-US" dirty="0"/>
              <a:t>分别表示三台计算机的答案，</a:t>
            </a:r>
            <a:r>
              <a:rPr lang="en-US" altLang="zh-CN" dirty="0"/>
              <a:t>S</a:t>
            </a:r>
            <a:r>
              <a:rPr lang="zh-CN" altLang="en-US" dirty="0"/>
              <a:t>表示可飞行。则根据题意可得：</a:t>
            </a:r>
            <a:endParaRPr lang="zh-CN" altLang="en-US" dirty="0"/>
          </a:p>
        </p:txBody>
      </p:sp>
      <p:sp>
        <p:nvSpPr>
          <p:cNvPr id="79910" name="Rectangle 37"/>
          <p:cNvSpPr>
            <a:spLocks noChangeArrowheads="1"/>
          </p:cNvSpPr>
          <p:nvPr/>
        </p:nvSpPr>
        <p:spPr bwMode="auto">
          <a:xfrm>
            <a:off x="441031" y="1865460"/>
            <a:ext cx="11316288" cy="49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buClrTx/>
              <a:buNone/>
            </a:pPr>
            <a:r>
              <a:rPr lang="en-US" altLang="zh-CN" sz="2400" dirty="0">
                <a:latin typeface="微软雅黑" panose="020B0503020204020204" pitchFamily="34" charset="-122"/>
                <a:ea typeface="微软雅黑" panose="020B0503020204020204" pitchFamily="34" charset="-122"/>
              </a:rPr>
              <a:t>S=(</a:t>
            </a:r>
            <a:r>
              <a:rPr lang="en-US" altLang="zh-CN" sz="2400" dirty="0">
                <a:sym typeface="Symbol" panose="05050102010706020507" pitchFamily="18" charset="2"/>
              </a:rPr>
              <a:t></a:t>
            </a:r>
            <a:r>
              <a:rPr lang="en-US" altLang="zh-CN" sz="2400" dirty="0">
                <a:latin typeface="微软雅黑" panose="020B0503020204020204" pitchFamily="34" charset="-122"/>
                <a:ea typeface="微软雅黑" panose="020B0503020204020204" pitchFamily="34" charset="-122"/>
              </a:rPr>
              <a:t>C</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C</a:t>
            </a:r>
            <a:r>
              <a:rPr lang="en-US" altLang="zh-CN" sz="2400" baseline="-25000" dirty="0">
                <a:latin typeface="微软雅黑" panose="020B0503020204020204" pitchFamily="34" charset="-122"/>
                <a:ea typeface="微软雅黑" panose="020B0503020204020204" pitchFamily="34" charset="-122"/>
              </a:rPr>
              <a:t>2 </a:t>
            </a:r>
            <a:r>
              <a:rPr lang="en-US" altLang="zh-CN" sz="2400" dirty="0">
                <a:latin typeface="微软雅黑" panose="020B0503020204020204" pitchFamily="34" charset="-122"/>
                <a:ea typeface="微软雅黑" panose="020B0503020204020204" pitchFamily="34" charset="-122"/>
              </a:rPr>
              <a:t>∧ C</a:t>
            </a:r>
            <a:r>
              <a:rPr lang="en-US" altLang="zh-CN" sz="2400" baseline="-25000" dirty="0">
                <a:latin typeface="微软雅黑" panose="020B0503020204020204" pitchFamily="34" charset="-122"/>
                <a:ea typeface="微软雅黑" panose="020B0503020204020204" pitchFamily="34" charset="-122"/>
              </a:rPr>
              <a:t>3</a:t>
            </a:r>
            <a:r>
              <a:rPr lang="en-US" altLang="zh-CN" sz="2400" dirty="0">
                <a:latin typeface="微软雅黑" panose="020B0503020204020204" pitchFamily="34" charset="-122"/>
                <a:ea typeface="微软雅黑" panose="020B0503020204020204" pitchFamily="34" charset="-122"/>
              </a:rPr>
              <a:t>)∨(C</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a:t>
            </a:r>
            <a:r>
              <a:rPr lang="en-US" altLang="zh-CN" sz="2400" dirty="0">
                <a:sym typeface="Symbol" panose="05050102010706020507" pitchFamily="18" charset="2"/>
              </a:rPr>
              <a:t></a:t>
            </a:r>
            <a:r>
              <a:rPr lang="en-US" altLang="zh-CN" sz="2400" dirty="0">
                <a:latin typeface="微软雅黑" panose="020B0503020204020204" pitchFamily="34" charset="-122"/>
                <a:ea typeface="微软雅黑" panose="020B0503020204020204" pitchFamily="34" charset="-122"/>
              </a:rPr>
              <a:t>C</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∧C</a:t>
            </a:r>
            <a:r>
              <a:rPr lang="en-US" altLang="zh-CN" sz="2400" baseline="-25000" dirty="0">
                <a:latin typeface="微软雅黑" panose="020B0503020204020204" pitchFamily="34" charset="-122"/>
                <a:ea typeface="微软雅黑" panose="020B0503020204020204" pitchFamily="34" charset="-122"/>
              </a:rPr>
              <a:t>3</a:t>
            </a:r>
            <a:r>
              <a:rPr lang="en-US" altLang="zh-CN" sz="2400" dirty="0">
                <a:latin typeface="微软雅黑" panose="020B0503020204020204" pitchFamily="34" charset="-122"/>
                <a:ea typeface="微软雅黑" panose="020B0503020204020204" pitchFamily="34" charset="-122"/>
              </a:rPr>
              <a:t>)∨(C</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∧C</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a:t>
            </a:r>
            <a:r>
              <a:rPr lang="en-US" altLang="zh-CN" sz="2400" dirty="0">
                <a:sym typeface="Symbol" panose="05050102010706020507" pitchFamily="18" charset="2"/>
              </a:rPr>
              <a:t></a:t>
            </a:r>
            <a:r>
              <a:rPr lang="en-US" altLang="zh-CN" sz="2400" dirty="0">
                <a:latin typeface="微软雅黑" panose="020B0503020204020204" pitchFamily="34" charset="-122"/>
                <a:ea typeface="微软雅黑" panose="020B0503020204020204" pitchFamily="34" charset="-122"/>
              </a:rPr>
              <a:t>C</a:t>
            </a:r>
            <a:r>
              <a:rPr lang="en-US" altLang="zh-CN" sz="2400" baseline="-25000" dirty="0">
                <a:latin typeface="微软雅黑" panose="020B0503020204020204" pitchFamily="34" charset="-122"/>
                <a:ea typeface="微软雅黑" panose="020B0503020204020204" pitchFamily="34" charset="-122"/>
              </a:rPr>
              <a:t>3</a:t>
            </a:r>
            <a:r>
              <a:rPr lang="en-US" altLang="zh-CN" sz="2400" dirty="0">
                <a:latin typeface="微软雅黑" panose="020B0503020204020204" pitchFamily="34" charset="-122"/>
                <a:ea typeface="微软雅黑" panose="020B0503020204020204" pitchFamily="34" charset="-122"/>
              </a:rPr>
              <a:t>)∨(C</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∧C</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∧C</a:t>
            </a:r>
            <a:r>
              <a:rPr lang="en-US" altLang="zh-CN" sz="2400" baseline="-25000" dirty="0">
                <a:latin typeface="微软雅黑" panose="020B0503020204020204" pitchFamily="34" charset="-122"/>
                <a:ea typeface="微软雅黑" panose="020B0503020204020204" pitchFamily="34" charset="-122"/>
              </a:rPr>
              <a:t>3</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
        <p:nvSpPr>
          <p:cNvPr id="10" name="矩形 9"/>
          <p:cNvSpPr/>
          <p:nvPr/>
        </p:nvSpPr>
        <p:spPr>
          <a:xfrm>
            <a:off x="478508" y="3008490"/>
            <a:ext cx="6097411" cy="461532"/>
          </a:xfrm>
          <a:prstGeom prst="rect">
            <a:avLst/>
          </a:prstGeom>
        </p:spPr>
        <p:txBody>
          <a:bodyPr>
            <a:spAutoFit/>
          </a:bodyPr>
          <a:lstStyle/>
          <a:p>
            <a:pPr defTabSz="1219200"/>
            <a:r>
              <a:rPr lang="zh-CN" altLang="en-US" sz="2400" b="1" dirty="0">
                <a:solidFill>
                  <a:srgbClr val="3333FF"/>
                </a:solidFill>
                <a:latin typeface="微软雅黑" panose="020B0503020204020204" pitchFamily="34" charset="-122"/>
                <a:ea typeface="微软雅黑" panose="020B0503020204020204" pitchFamily="34" charset="-122"/>
              </a:rPr>
              <a:t>化简</a:t>
            </a:r>
            <a:r>
              <a:rPr lang="en-US" altLang="zh-CN" sz="2400" b="1" dirty="0">
                <a:solidFill>
                  <a:srgbClr val="3333FF"/>
                </a:solidFill>
                <a:latin typeface="微软雅黑" panose="020B0503020204020204" pitchFamily="34" charset="-122"/>
                <a:ea typeface="微软雅黑" panose="020B0503020204020204" pitchFamily="34" charset="-122"/>
              </a:rPr>
              <a:t>S</a:t>
            </a:r>
            <a:r>
              <a:rPr lang="zh-CN" altLang="en-US" sz="2400" b="1" dirty="0">
                <a:solidFill>
                  <a:srgbClr val="3333FF"/>
                </a:solidFill>
                <a:latin typeface="微软雅黑" panose="020B0503020204020204" pitchFamily="34" charset="-122"/>
                <a:ea typeface="微软雅黑" panose="020B0503020204020204" pitchFamily="34" charset="-122"/>
              </a:rPr>
              <a:t>如下：</a:t>
            </a:r>
            <a:endParaRPr lang="zh-CN" altLang="en-US" sz="2400" b="1" dirty="0">
              <a:solidFill>
                <a:srgbClr val="3333FF"/>
              </a:solidFill>
              <a:latin typeface="微软雅黑" panose="020B0503020204020204" pitchFamily="34" charset="-122"/>
              <a:ea typeface="微软雅黑" panose="020B0503020204020204" pitchFamily="34" charset="-122"/>
            </a:endParaRPr>
          </a:p>
        </p:txBody>
      </p:sp>
      <p:sp>
        <p:nvSpPr>
          <p:cNvPr id="18" name="Rectangle 3"/>
          <p:cNvSpPr txBox="1">
            <a:spLocks noChangeArrowheads="1"/>
          </p:cNvSpPr>
          <p:nvPr/>
        </p:nvSpPr>
        <p:spPr>
          <a:xfrm>
            <a:off x="508798" y="3574242"/>
            <a:ext cx="6275979" cy="2998614"/>
          </a:xfrm>
          <a:prstGeom prst="rect">
            <a:avLst/>
          </a:prstGeom>
        </p:spPr>
        <p:txBody>
          <a:bodyPr vert="horz" lIns="121882" tIns="60940" rIns="121882" bIns="60940" rtlCol="0">
            <a:normAutofit/>
          </a:bodyPr>
          <a:lstStyle>
            <a:lvl1pPr marL="457200" indent="-457200" algn="l" defTabSz="1219835" rtl="0" eaLnBrk="1" latinLnBrk="0" hangingPunct="1">
              <a:lnSpc>
                <a:spcPct val="150000"/>
              </a:lnSpc>
              <a:spcBef>
                <a:spcPts val="0"/>
              </a:spcBef>
              <a:buSzPct val="80000"/>
              <a:buFont typeface="Wingdings" panose="05000000000000000000" pitchFamily="2" charset="2"/>
              <a:buChar char="l"/>
              <a:defRPr sz="2400" b="1" kern="1200">
                <a:solidFill>
                  <a:schemeClr val="tx1"/>
                </a:solidFill>
                <a:latin typeface="+mn-ea"/>
                <a:ea typeface="+mn-ea"/>
                <a:cs typeface="+mn-cs"/>
              </a:defRPr>
            </a:lvl1pPr>
            <a:lvl2pPr marL="991235" indent="-381000" algn="l" defTabSz="1219835" rtl="0" eaLnBrk="1" latinLnBrk="0" hangingPunct="1">
              <a:lnSpc>
                <a:spcPct val="150000"/>
              </a:lnSpc>
              <a:spcBef>
                <a:spcPct val="20000"/>
              </a:spcBef>
              <a:buFont typeface="Arial" panose="020B0604020202020204" pitchFamily="34" charset="0"/>
              <a:buChar char="–"/>
              <a:defRPr sz="2400" b="1"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3pPr>
            <a:lvl4pPr marL="2134235"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4pPr>
            <a:lvl5pPr marL="2744470"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defTabSz="1219200">
              <a:buNone/>
            </a:pPr>
            <a:r>
              <a:rPr lang="en-US" altLang="zh-CN" sz="2400" dirty="0">
                <a:solidFill>
                  <a:prstClr val="black"/>
                </a:solidFill>
                <a:latin typeface="微软雅黑" panose="020B0503020204020204" pitchFamily="34" charset="-122"/>
                <a:ea typeface="微软雅黑" panose="020B0503020204020204" pitchFamily="34" charset="-122"/>
              </a:rPr>
              <a:t>S =((C</a:t>
            </a:r>
            <a:r>
              <a:rPr lang="en-US" altLang="zh-CN" sz="2400" baseline="-25000" dirty="0">
                <a:solidFill>
                  <a:prstClr val="black"/>
                </a:solidFill>
                <a:latin typeface="微软雅黑" panose="020B0503020204020204" pitchFamily="34" charset="-122"/>
                <a:ea typeface="微软雅黑" panose="020B0503020204020204" pitchFamily="34" charset="-122"/>
              </a:rPr>
              <a:t>1</a:t>
            </a:r>
            <a:r>
              <a:rPr lang="en-US" altLang="zh-CN"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400" dirty="0">
                <a:solidFill>
                  <a:prstClr val="black"/>
                </a:solidFill>
                <a:latin typeface="微软雅黑" panose="020B0503020204020204" pitchFamily="34" charset="-122"/>
                <a:ea typeface="微软雅黑" panose="020B0503020204020204" pitchFamily="34" charset="-122"/>
              </a:rPr>
              <a:t>C</a:t>
            </a:r>
            <a:r>
              <a:rPr lang="en-US" altLang="zh-CN" sz="2400" baseline="-25000" dirty="0">
                <a:solidFill>
                  <a:prstClr val="black"/>
                </a:solidFill>
                <a:latin typeface="微软雅黑" panose="020B0503020204020204" pitchFamily="34" charset="-122"/>
                <a:ea typeface="微软雅黑" panose="020B0503020204020204" pitchFamily="34" charset="-122"/>
              </a:rPr>
              <a:t>1</a:t>
            </a:r>
            <a:r>
              <a:rPr lang="en-US" altLang="zh-CN" sz="2400" dirty="0">
                <a:solidFill>
                  <a:prstClr val="black"/>
                </a:solidFill>
                <a:latin typeface="微软雅黑" panose="020B0503020204020204" pitchFamily="34" charset="-122"/>
                <a:ea typeface="微软雅黑" panose="020B0503020204020204" pitchFamily="34" charset="-122"/>
              </a:rPr>
              <a:t>)∧C</a:t>
            </a:r>
            <a:r>
              <a:rPr lang="en-US" altLang="zh-CN" sz="2400" baseline="-25000" dirty="0">
                <a:solidFill>
                  <a:prstClr val="black"/>
                </a:solidFill>
                <a:latin typeface="微软雅黑" panose="020B0503020204020204" pitchFamily="34" charset="-122"/>
                <a:ea typeface="微软雅黑" panose="020B0503020204020204" pitchFamily="34" charset="-122"/>
              </a:rPr>
              <a:t>2</a:t>
            </a:r>
            <a:r>
              <a:rPr lang="en-US" altLang="zh-CN" sz="2400" dirty="0">
                <a:solidFill>
                  <a:prstClr val="black"/>
                </a:solidFill>
                <a:latin typeface="微软雅黑" panose="020B0503020204020204" pitchFamily="34" charset="-122"/>
                <a:ea typeface="微软雅黑" panose="020B0503020204020204" pitchFamily="34" charset="-122"/>
              </a:rPr>
              <a:t>∧C</a:t>
            </a:r>
            <a:r>
              <a:rPr lang="en-US" altLang="zh-CN" sz="2400" baseline="-25000" dirty="0">
                <a:solidFill>
                  <a:prstClr val="black"/>
                </a:solidFill>
                <a:latin typeface="微软雅黑" panose="020B0503020204020204" pitchFamily="34" charset="-122"/>
                <a:ea typeface="微软雅黑" panose="020B0503020204020204" pitchFamily="34" charset="-122"/>
              </a:rPr>
              <a:t>3</a:t>
            </a:r>
            <a:r>
              <a:rPr lang="en-US" altLang="zh-CN" sz="2400" dirty="0">
                <a:solidFill>
                  <a:prstClr val="black"/>
                </a:solidFill>
                <a:latin typeface="微软雅黑" panose="020B0503020204020204" pitchFamily="34" charset="-122"/>
                <a:ea typeface="微软雅黑" panose="020B0503020204020204" pitchFamily="34" charset="-122"/>
              </a:rPr>
              <a:t>)∨(C</a:t>
            </a:r>
            <a:r>
              <a:rPr lang="en-US" altLang="zh-CN" sz="2400" baseline="-25000" dirty="0">
                <a:solidFill>
                  <a:prstClr val="black"/>
                </a:solidFill>
                <a:latin typeface="微软雅黑" panose="020B0503020204020204" pitchFamily="34" charset="-122"/>
                <a:ea typeface="微软雅黑" panose="020B0503020204020204" pitchFamily="34" charset="-122"/>
              </a:rPr>
              <a:t>1</a:t>
            </a:r>
            <a:r>
              <a:rPr lang="en-US" altLang="zh-CN" sz="2400" dirty="0">
                <a:solidFill>
                  <a:prstClr val="black"/>
                </a:solidFill>
                <a:latin typeface="微软雅黑" panose="020B0503020204020204" pitchFamily="34" charset="-122"/>
                <a:ea typeface="微软雅黑" panose="020B0503020204020204" pitchFamily="34" charset="-122"/>
              </a:rPr>
              <a:t>∧(C</a:t>
            </a:r>
            <a:r>
              <a:rPr lang="en-US" altLang="zh-CN" sz="2400" baseline="-25000" dirty="0">
                <a:solidFill>
                  <a:prstClr val="black"/>
                </a:solidFill>
                <a:latin typeface="微软雅黑" panose="020B0503020204020204" pitchFamily="34" charset="-122"/>
                <a:ea typeface="微软雅黑" panose="020B0503020204020204" pitchFamily="34" charset="-122"/>
              </a:rPr>
              <a:t>2</a:t>
            </a:r>
            <a:r>
              <a:rPr lang="en-US" altLang="zh-CN"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400" dirty="0">
                <a:solidFill>
                  <a:prstClr val="black"/>
                </a:solidFill>
                <a:latin typeface="微软雅黑" panose="020B0503020204020204" pitchFamily="34" charset="-122"/>
                <a:ea typeface="微软雅黑" panose="020B0503020204020204" pitchFamily="34" charset="-122"/>
              </a:rPr>
              <a:t>C</a:t>
            </a:r>
            <a:r>
              <a:rPr lang="en-US" altLang="zh-CN" sz="2400" baseline="-25000" dirty="0">
                <a:solidFill>
                  <a:prstClr val="black"/>
                </a:solidFill>
                <a:latin typeface="微软雅黑" panose="020B0503020204020204" pitchFamily="34" charset="-122"/>
                <a:ea typeface="微软雅黑" panose="020B0503020204020204" pitchFamily="34" charset="-122"/>
              </a:rPr>
              <a:t>2</a:t>
            </a:r>
            <a:r>
              <a:rPr lang="en-US" altLang="zh-CN" sz="2400" dirty="0">
                <a:solidFill>
                  <a:prstClr val="black"/>
                </a:solidFill>
                <a:latin typeface="微软雅黑" panose="020B0503020204020204" pitchFamily="34" charset="-122"/>
                <a:ea typeface="微软雅黑" panose="020B0503020204020204" pitchFamily="34" charset="-122"/>
              </a:rPr>
              <a:t>)∧C</a:t>
            </a:r>
            <a:r>
              <a:rPr lang="en-US" altLang="zh-CN" sz="2400" baseline="-25000" dirty="0">
                <a:solidFill>
                  <a:prstClr val="black"/>
                </a:solidFill>
                <a:latin typeface="微软雅黑" panose="020B0503020204020204" pitchFamily="34" charset="-122"/>
                <a:ea typeface="微软雅黑" panose="020B0503020204020204" pitchFamily="34" charset="-122"/>
              </a:rPr>
              <a:t>3</a:t>
            </a:r>
            <a:r>
              <a:rPr lang="en-US" altLang="zh-CN" sz="2400" dirty="0">
                <a:solidFill>
                  <a:prstClr val="black"/>
                </a:solidFill>
                <a:latin typeface="微软雅黑" panose="020B0503020204020204" pitchFamily="34" charset="-122"/>
                <a:ea typeface="微软雅黑" panose="020B0503020204020204" pitchFamily="34" charset="-122"/>
              </a:rPr>
              <a:t>)</a:t>
            </a:r>
            <a:endParaRPr lang="en-US" altLang="zh-CN" sz="2400" dirty="0">
              <a:solidFill>
                <a:prstClr val="black"/>
              </a:solidFill>
              <a:latin typeface="微软雅黑" panose="020B0503020204020204" pitchFamily="34" charset="-122"/>
              <a:ea typeface="微软雅黑" panose="020B0503020204020204" pitchFamily="34" charset="-122"/>
            </a:endParaRPr>
          </a:p>
          <a:p>
            <a:pPr marL="1524000" lvl="2" indent="-304800" defTabSz="1219200">
              <a:buNone/>
            </a:pPr>
            <a:r>
              <a:rPr lang="en-US" altLang="zh-CN" sz="2400" dirty="0">
                <a:solidFill>
                  <a:prstClr val="black"/>
                </a:solidFill>
                <a:latin typeface="Arial" panose="020B0604020202020204"/>
                <a:ea typeface="微软雅黑" panose="020B0503020204020204" pitchFamily="34" charset="-122"/>
              </a:rPr>
              <a:t>∨(C</a:t>
            </a:r>
            <a:r>
              <a:rPr lang="en-US" altLang="zh-CN" sz="2400" baseline="-25000" dirty="0">
                <a:solidFill>
                  <a:prstClr val="black"/>
                </a:solidFill>
                <a:latin typeface="Arial" panose="020B0604020202020204"/>
                <a:ea typeface="微软雅黑" panose="020B0503020204020204" pitchFamily="34" charset="-122"/>
              </a:rPr>
              <a:t>1</a:t>
            </a:r>
            <a:r>
              <a:rPr lang="en-US" altLang="zh-CN" sz="2400" dirty="0">
                <a:solidFill>
                  <a:prstClr val="black"/>
                </a:solidFill>
                <a:latin typeface="Arial" panose="020B0604020202020204"/>
                <a:ea typeface="微软雅黑" panose="020B0503020204020204" pitchFamily="34" charset="-122"/>
              </a:rPr>
              <a:t>∧C</a:t>
            </a:r>
            <a:r>
              <a:rPr lang="en-US" altLang="zh-CN" sz="2400" baseline="-25000" dirty="0">
                <a:solidFill>
                  <a:prstClr val="black"/>
                </a:solidFill>
                <a:latin typeface="Arial" panose="020B0604020202020204"/>
                <a:ea typeface="微软雅黑" panose="020B0503020204020204" pitchFamily="34" charset="-122"/>
              </a:rPr>
              <a:t>2</a:t>
            </a:r>
            <a:r>
              <a:rPr lang="en-US" altLang="zh-CN" sz="2400" dirty="0">
                <a:solidFill>
                  <a:prstClr val="black"/>
                </a:solidFill>
                <a:latin typeface="Arial" panose="020B0604020202020204"/>
                <a:ea typeface="微软雅黑" panose="020B0503020204020204" pitchFamily="34" charset="-122"/>
              </a:rPr>
              <a:t>∧(C</a:t>
            </a:r>
            <a:r>
              <a:rPr lang="en-US" altLang="zh-CN" sz="2400" baseline="-25000" dirty="0">
                <a:solidFill>
                  <a:prstClr val="black"/>
                </a:solidFill>
                <a:latin typeface="Arial" panose="020B0604020202020204"/>
                <a:ea typeface="微软雅黑" panose="020B0503020204020204" pitchFamily="34" charset="-122"/>
              </a:rPr>
              <a:t>3</a:t>
            </a:r>
            <a:r>
              <a:rPr lang="en-US" altLang="zh-CN" sz="2400" dirty="0">
                <a:solidFill>
                  <a:prstClr val="black"/>
                </a:solidFill>
                <a:latin typeface="Arial" panose="020B0604020202020204"/>
                <a:ea typeface="微软雅黑" panose="020B0503020204020204" pitchFamily="34" charset="-122"/>
              </a:rPr>
              <a:t>∨</a:t>
            </a:r>
            <a:r>
              <a:rPr lang="en-US" altLang="zh-CN" sz="2400" dirty="0">
                <a:solidFill>
                  <a:prstClr val="black"/>
                </a:solidFill>
                <a:latin typeface="Arial" panose="020B0604020202020204"/>
                <a:ea typeface="微软雅黑" panose="020B0503020204020204" pitchFamily="34" charset="-122"/>
                <a:sym typeface="Symbol" panose="05050102010706020507" pitchFamily="18" charset="2"/>
              </a:rPr>
              <a:t></a:t>
            </a:r>
            <a:r>
              <a:rPr lang="en-US" altLang="zh-CN" sz="2400" dirty="0">
                <a:solidFill>
                  <a:prstClr val="black"/>
                </a:solidFill>
                <a:latin typeface="Arial" panose="020B0604020202020204"/>
                <a:ea typeface="微软雅黑" panose="020B0503020204020204" pitchFamily="34" charset="-122"/>
              </a:rPr>
              <a:t>C</a:t>
            </a:r>
            <a:r>
              <a:rPr lang="en-US" altLang="zh-CN" sz="2400" baseline="-25000" dirty="0">
                <a:solidFill>
                  <a:prstClr val="black"/>
                </a:solidFill>
                <a:latin typeface="Arial" panose="020B0604020202020204"/>
                <a:ea typeface="微软雅黑" panose="020B0503020204020204" pitchFamily="34" charset="-122"/>
              </a:rPr>
              <a:t>3</a:t>
            </a:r>
            <a:r>
              <a:rPr lang="en-US" altLang="zh-CN" sz="2400" dirty="0">
                <a:solidFill>
                  <a:prstClr val="black"/>
                </a:solidFill>
                <a:latin typeface="Arial" panose="020B0604020202020204"/>
                <a:ea typeface="微软雅黑" panose="020B0503020204020204" pitchFamily="34" charset="-122"/>
              </a:rPr>
              <a:t>))</a:t>
            </a:r>
            <a:endParaRPr lang="en-US" altLang="zh-CN" sz="2400" dirty="0">
              <a:solidFill>
                <a:prstClr val="black"/>
              </a:solidFill>
              <a:latin typeface="Arial" panose="020B0604020202020204"/>
              <a:ea typeface="微软雅黑" panose="020B0503020204020204" pitchFamily="34" charset="-122"/>
            </a:endParaRPr>
          </a:p>
          <a:p>
            <a:pPr marL="0" indent="0" defTabSz="1219200">
              <a:buNone/>
            </a:pPr>
            <a:r>
              <a:rPr lang="en-US" altLang="zh-CN" sz="2400" dirty="0">
                <a:solidFill>
                  <a:prstClr val="black"/>
                </a:solidFill>
                <a:latin typeface="微软雅黑" panose="020B0503020204020204" pitchFamily="34" charset="-122"/>
                <a:ea typeface="微软雅黑" panose="020B0503020204020204" pitchFamily="34" charset="-122"/>
              </a:rPr>
              <a:t>  =(C</a:t>
            </a:r>
            <a:r>
              <a:rPr lang="en-US" altLang="zh-CN" sz="2400" baseline="-25000" dirty="0">
                <a:solidFill>
                  <a:prstClr val="black"/>
                </a:solidFill>
                <a:latin typeface="微软雅黑" panose="020B0503020204020204" pitchFamily="34" charset="-122"/>
                <a:ea typeface="微软雅黑" panose="020B0503020204020204" pitchFamily="34" charset="-122"/>
              </a:rPr>
              <a:t>2</a:t>
            </a:r>
            <a:r>
              <a:rPr lang="en-US" altLang="zh-CN" sz="2400" dirty="0">
                <a:solidFill>
                  <a:prstClr val="black"/>
                </a:solidFill>
                <a:latin typeface="微软雅黑" panose="020B0503020204020204" pitchFamily="34" charset="-122"/>
                <a:ea typeface="微软雅黑" panose="020B0503020204020204" pitchFamily="34" charset="-122"/>
              </a:rPr>
              <a:t>∧C</a:t>
            </a:r>
            <a:r>
              <a:rPr lang="en-US" altLang="zh-CN" sz="2400" baseline="-25000" dirty="0">
                <a:solidFill>
                  <a:prstClr val="black"/>
                </a:solidFill>
                <a:latin typeface="微软雅黑" panose="020B0503020204020204" pitchFamily="34" charset="-122"/>
                <a:ea typeface="微软雅黑" panose="020B0503020204020204" pitchFamily="34" charset="-122"/>
              </a:rPr>
              <a:t>3</a:t>
            </a:r>
            <a:r>
              <a:rPr lang="en-US" altLang="zh-CN" sz="2400" dirty="0">
                <a:solidFill>
                  <a:prstClr val="black"/>
                </a:solidFill>
                <a:latin typeface="微软雅黑" panose="020B0503020204020204" pitchFamily="34" charset="-122"/>
                <a:ea typeface="微软雅黑" panose="020B0503020204020204" pitchFamily="34" charset="-122"/>
              </a:rPr>
              <a:t>)∨(C</a:t>
            </a:r>
            <a:r>
              <a:rPr lang="en-US" altLang="zh-CN" sz="2400" baseline="-25000" dirty="0">
                <a:solidFill>
                  <a:prstClr val="black"/>
                </a:solidFill>
                <a:latin typeface="微软雅黑" panose="020B0503020204020204" pitchFamily="34" charset="-122"/>
                <a:ea typeface="微软雅黑" panose="020B0503020204020204" pitchFamily="34" charset="-122"/>
              </a:rPr>
              <a:t>1</a:t>
            </a:r>
            <a:r>
              <a:rPr lang="en-US" altLang="zh-CN" sz="2400" dirty="0">
                <a:solidFill>
                  <a:prstClr val="black"/>
                </a:solidFill>
                <a:latin typeface="微软雅黑" panose="020B0503020204020204" pitchFamily="34" charset="-122"/>
                <a:ea typeface="微软雅黑" panose="020B0503020204020204" pitchFamily="34" charset="-122"/>
              </a:rPr>
              <a:t>∧C</a:t>
            </a:r>
            <a:r>
              <a:rPr lang="en-US" altLang="zh-CN" sz="2400" baseline="-25000" dirty="0">
                <a:solidFill>
                  <a:prstClr val="black"/>
                </a:solidFill>
                <a:latin typeface="微软雅黑" panose="020B0503020204020204" pitchFamily="34" charset="-122"/>
                <a:ea typeface="微软雅黑" panose="020B0503020204020204" pitchFamily="34" charset="-122"/>
              </a:rPr>
              <a:t>3</a:t>
            </a:r>
            <a:r>
              <a:rPr lang="en-US" altLang="zh-CN" sz="2400" dirty="0">
                <a:solidFill>
                  <a:prstClr val="black"/>
                </a:solidFill>
                <a:latin typeface="微软雅黑" panose="020B0503020204020204" pitchFamily="34" charset="-122"/>
                <a:ea typeface="微软雅黑" panose="020B0503020204020204" pitchFamily="34" charset="-122"/>
              </a:rPr>
              <a:t>)∨(C</a:t>
            </a:r>
            <a:r>
              <a:rPr lang="en-US" altLang="zh-CN" sz="2400" baseline="-25000" dirty="0">
                <a:solidFill>
                  <a:prstClr val="black"/>
                </a:solidFill>
                <a:latin typeface="微软雅黑" panose="020B0503020204020204" pitchFamily="34" charset="-122"/>
                <a:ea typeface="微软雅黑" panose="020B0503020204020204" pitchFamily="34" charset="-122"/>
              </a:rPr>
              <a:t>1</a:t>
            </a:r>
            <a:r>
              <a:rPr lang="en-US" altLang="zh-CN" sz="2400" dirty="0">
                <a:solidFill>
                  <a:prstClr val="black"/>
                </a:solidFill>
                <a:latin typeface="微软雅黑" panose="020B0503020204020204" pitchFamily="34" charset="-122"/>
                <a:ea typeface="微软雅黑" panose="020B0503020204020204" pitchFamily="34" charset="-122"/>
              </a:rPr>
              <a:t>∧C</a:t>
            </a:r>
            <a:r>
              <a:rPr lang="en-US" altLang="zh-CN" sz="2400" baseline="-25000" dirty="0">
                <a:solidFill>
                  <a:prstClr val="black"/>
                </a:solidFill>
                <a:latin typeface="微软雅黑" panose="020B0503020204020204" pitchFamily="34" charset="-122"/>
                <a:ea typeface="微软雅黑" panose="020B0503020204020204" pitchFamily="34" charset="-122"/>
              </a:rPr>
              <a:t>2</a:t>
            </a:r>
            <a:r>
              <a:rPr lang="en-US" altLang="zh-CN" sz="2400" dirty="0">
                <a:solidFill>
                  <a:prstClr val="black"/>
                </a:solidFill>
                <a:latin typeface="微软雅黑" panose="020B0503020204020204" pitchFamily="34" charset="-122"/>
                <a:ea typeface="微软雅黑" panose="020B0503020204020204" pitchFamily="34" charset="-122"/>
              </a:rPr>
              <a:t>) </a:t>
            </a:r>
            <a:endParaRPr lang="zh-CN" altLang="en-US" sz="2400" dirty="0">
              <a:solidFill>
                <a:prstClr val="black"/>
              </a:solidFill>
              <a:latin typeface="微软雅黑" panose="020B0503020204020204" pitchFamily="34" charset="-122"/>
              <a:ea typeface="微软雅黑" panose="020B0503020204020204" pitchFamily="34" charset="-122"/>
            </a:endParaRPr>
          </a:p>
        </p:txBody>
      </p:sp>
      <p:sp>
        <p:nvSpPr>
          <p:cNvPr id="19" name="矩形 18"/>
          <p:cNvSpPr/>
          <p:nvPr/>
        </p:nvSpPr>
        <p:spPr>
          <a:xfrm>
            <a:off x="6999990" y="2981199"/>
            <a:ext cx="3123297" cy="461532"/>
          </a:xfrm>
          <a:prstGeom prst="rect">
            <a:avLst/>
          </a:prstGeom>
        </p:spPr>
        <p:txBody>
          <a:bodyPr wrap="square">
            <a:spAutoFit/>
          </a:bodyPr>
          <a:lstStyle/>
          <a:p>
            <a:pPr defTabSz="1219200"/>
            <a:r>
              <a:rPr lang="zh-CN" altLang="en-US" sz="2400" b="1" dirty="0">
                <a:solidFill>
                  <a:srgbClr val="3333FF"/>
                </a:solidFill>
                <a:latin typeface="微软雅黑" panose="020B0503020204020204" pitchFamily="34" charset="-122"/>
                <a:ea typeface="微软雅黑" panose="020B0503020204020204" pitchFamily="34" charset="-122"/>
              </a:rPr>
              <a:t>从而</a:t>
            </a:r>
            <a:r>
              <a:rPr lang="en-US" altLang="zh-CN" sz="2400" b="1" dirty="0">
                <a:solidFill>
                  <a:srgbClr val="3333FF"/>
                </a:solidFill>
                <a:latin typeface="微软雅黑" panose="020B0503020204020204" pitchFamily="34" charset="-122"/>
                <a:ea typeface="微软雅黑" panose="020B0503020204020204" pitchFamily="34" charset="-122"/>
              </a:rPr>
              <a:t>S</a:t>
            </a:r>
            <a:r>
              <a:rPr lang="zh-CN" altLang="en-US" sz="2400" b="1" dirty="0">
                <a:solidFill>
                  <a:srgbClr val="3333FF"/>
                </a:solidFill>
                <a:latin typeface="微软雅黑" panose="020B0503020204020204" pitchFamily="34" charset="-122"/>
                <a:ea typeface="微软雅黑" panose="020B0503020204020204" pitchFamily="34" charset="-122"/>
              </a:rPr>
              <a:t>的电路图为：</a:t>
            </a:r>
            <a:endParaRPr lang="zh-CN" altLang="en-US" sz="2400" b="1" dirty="0">
              <a:solidFill>
                <a:srgbClr val="3333FF"/>
              </a:solidFill>
              <a:latin typeface="微软雅黑" panose="020B0503020204020204" pitchFamily="34" charset="-122"/>
              <a:ea typeface="微软雅黑" panose="020B0503020204020204" pitchFamily="34" charset="-122"/>
            </a:endParaRPr>
          </a:p>
        </p:txBody>
      </p:sp>
      <p:grpSp>
        <p:nvGrpSpPr>
          <p:cNvPr id="20" name="Group 5"/>
          <p:cNvGrpSpPr/>
          <p:nvPr/>
        </p:nvGrpSpPr>
        <p:grpSpPr bwMode="auto">
          <a:xfrm>
            <a:off x="6937133" y="3635508"/>
            <a:ext cx="5132409" cy="2447783"/>
            <a:chOff x="0" y="0"/>
            <a:chExt cx="4183" cy="1710"/>
          </a:xfrm>
        </p:grpSpPr>
        <p:sp>
          <p:nvSpPr>
            <p:cNvPr id="21" name="Text Box 5"/>
            <p:cNvSpPr txBox="1">
              <a:spLocks noChangeArrowheads="1"/>
            </p:cNvSpPr>
            <p:nvPr/>
          </p:nvSpPr>
          <p:spPr bwMode="auto">
            <a:xfrm>
              <a:off x="15" y="0"/>
              <a:ext cx="521" cy="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en-US" altLang="zh-CN" sz="2000">
                  <a:solidFill>
                    <a:srgbClr val="0000FF"/>
                  </a:solidFill>
                </a:rPr>
                <a:t>C</a:t>
              </a:r>
              <a:r>
                <a:rPr lang="en-US" altLang="zh-CN" sz="2000" baseline="-25000">
                  <a:solidFill>
                    <a:srgbClr val="0000FF"/>
                  </a:solidFill>
                </a:rPr>
                <a:t>1</a:t>
              </a:r>
              <a:endParaRPr lang="en-US" altLang="zh-CN" sz="2000">
                <a:solidFill>
                  <a:srgbClr val="0000FF"/>
                </a:solidFill>
              </a:endParaRPr>
            </a:p>
          </p:txBody>
        </p:sp>
        <p:sp>
          <p:nvSpPr>
            <p:cNvPr id="22" name="Text Box 6"/>
            <p:cNvSpPr txBox="1">
              <a:spLocks noChangeArrowheads="1"/>
            </p:cNvSpPr>
            <p:nvPr/>
          </p:nvSpPr>
          <p:spPr bwMode="auto">
            <a:xfrm>
              <a:off x="0" y="582"/>
              <a:ext cx="521" cy="4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en-US" altLang="zh-CN" sz="2000">
                  <a:solidFill>
                    <a:srgbClr val="0000FF"/>
                  </a:solidFill>
                </a:rPr>
                <a:t>C</a:t>
              </a:r>
              <a:r>
                <a:rPr lang="en-US" altLang="zh-CN" sz="2000" baseline="-25000">
                  <a:solidFill>
                    <a:srgbClr val="0000FF"/>
                  </a:solidFill>
                </a:rPr>
                <a:t>2</a:t>
              </a:r>
              <a:endParaRPr lang="en-US" altLang="zh-CN" sz="2000">
                <a:solidFill>
                  <a:srgbClr val="0000FF"/>
                </a:solidFill>
              </a:endParaRPr>
            </a:p>
          </p:txBody>
        </p:sp>
        <p:sp>
          <p:nvSpPr>
            <p:cNvPr id="23" name="Text Box 7"/>
            <p:cNvSpPr txBox="1">
              <a:spLocks noChangeArrowheads="1"/>
            </p:cNvSpPr>
            <p:nvPr/>
          </p:nvSpPr>
          <p:spPr bwMode="auto">
            <a:xfrm>
              <a:off x="30" y="1285"/>
              <a:ext cx="521"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en-US" altLang="zh-CN" sz="2000">
                  <a:solidFill>
                    <a:srgbClr val="0000FF"/>
                  </a:solidFill>
                </a:rPr>
                <a:t>C</a:t>
              </a:r>
              <a:r>
                <a:rPr lang="en-US" altLang="zh-CN" sz="2000" baseline="-25000">
                  <a:solidFill>
                    <a:srgbClr val="0000FF"/>
                  </a:solidFill>
                </a:rPr>
                <a:t>3</a:t>
              </a:r>
              <a:endParaRPr lang="en-US" altLang="zh-CN" sz="2000">
                <a:solidFill>
                  <a:srgbClr val="0000FF"/>
                </a:solidFill>
              </a:endParaRPr>
            </a:p>
          </p:txBody>
        </p:sp>
        <p:sp>
          <p:nvSpPr>
            <p:cNvPr id="24" name="Text Box 8"/>
            <p:cNvSpPr txBox="1">
              <a:spLocks noChangeArrowheads="1"/>
            </p:cNvSpPr>
            <p:nvPr/>
          </p:nvSpPr>
          <p:spPr bwMode="auto">
            <a:xfrm>
              <a:off x="3836" y="567"/>
              <a:ext cx="347" cy="4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en-US" altLang="zh-CN" sz="2000">
                  <a:solidFill>
                    <a:srgbClr val="0000FF"/>
                  </a:solidFill>
                </a:rPr>
                <a:t>S</a:t>
              </a:r>
              <a:endParaRPr lang="en-US" altLang="zh-CN" sz="2000">
                <a:solidFill>
                  <a:srgbClr val="0000FF"/>
                </a:solidFill>
              </a:endParaRPr>
            </a:p>
          </p:txBody>
        </p:sp>
        <p:sp>
          <p:nvSpPr>
            <p:cNvPr id="25" name="Line 9"/>
            <p:cNvSpPr>
              <a:spLocks noChangeShapeType="1"/>
            </p:cNvSpPr>
            <p:nvPr/>
          </p:nvSpPr>
          <p:spPr bwMode="auto">
            <a:xfrm>
              <a:off x="371" y="217"/>
              <a:ext cx="68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26" name="Line 10"/>
            <p:cNvSpPr>
              <a:spLocks noChangeShapeType="1"/>
            </p:cNvSpPr>
            <p:nvPr/>
          </p:nvSpPr>
          <p:spPr bwMode="auto">
            <a:xfrm>
              <a:off x="802" y="358"/>
              <a:ext cx="522" cy="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27" name="Line 11"/>
            <p:cNvSpPr>
              <a:spLocks noChangeShapeType="1"/>
            </p:cNvSpPr>
            <p:nvPr/>
          </p:nvSpPr>
          <p:spPr bwMode="auto">
            <a:xfrm>
              <a:off x="371" y="784"/>
              <a:ext cx="68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28" name="Line 12"/>
            <p:cNvSpPr>
              <a:spLocks noChangeShapeType="1"/>
            </p:cNvSpPr>
            <p:nvPr/>
          </p:nvSpPr>
          <p:spPr bwMode="auto">
            <a:xfrm>
              <a:off x="787" y="926"/>
              <a:ext cx="522"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29" name="Line 13"/>
            <p:cNvSpPr>
              <a:spLocks noChangeShapeType="1"/>
            </p:cNvSpPr>
            <p:nvPr/>
          </p:nvSpPr>
          <p:spPr bwMode="auto">
            <a:xfrm>
              <a:off x="545" y="1351"/>
              <a:ext cx="697"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30" name="Line 14"/>
            <p:cNvSpPr>
              <a:spLocks noChangeShapeType="1"/>
            </p:cNvSpPr>
            <p:nvPr/>
          </p:nvSpPr>
          <p:spPr bwMode="auto">
            <a:xfrm>
              <a:off x="371" y="1493"/>
              <a:ext cx="68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31" name="Text Box 15"/>
            <p:cNvSpPr txBox="1">
              <a:spLocks noChangeArrowheads="1"/>
            </p:cNvSpPr>
            <p:nvPr/>
          </p:nvSpPr>
          <p:spPr bwMode="auto">
            <a:xfrm>
              <a:off x="1039" y="78"/>
              <a:ext cx="347" cy="424"/>
            </a:xfrm>
            <a:prstGeom prst="rect">
              <a:avLst/>
            </a:prstGeom>
            <a:solidFill>
              <a:srgbClr val="FFFFFF"/>
            </a:solidFill>
            <a:ln w="25400">
              <a:solidFill>
                <a:srgbClr val="000000"/>
              </a:solidFill>
              <a:miter lim="800000"/>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en-US" altLang="zh-CN" sz="2000">
                  <a:solidFill>
                    <a:srgbClr val="0000FF"/>
                  </a:solidFill>
                </a:rPr>
                <a:t>&amp;</a:t>
              </a:r>
              <a:endParaRPr lang="en-US" altLang="zh-CN" sz="2000">
                <a:solidFill>
                  <a:srgbClr val="0000FF"/>
                </a:solidFill>
              </a:endParaRPr>
            </a:p>
          </p:txBody>
        </p:sp>
        <p:sp>
          <p:nvSpPr>
            <p:cNvPr id="32" name="Text Box 16"/>
            <p:cNvSpPr txBox="1">
              <a:spLocks noChangeArrowheads="1"/>
            </p:cNvSpPr>
            <p:nvPr/>
          </p:nvSpPr>
          <p:spPr bwMode="auto">
            <a:xfrm>
              <a:off x="1039" y="642"/>
              <a:ext cx="347" cy="426"/>
            </a:xfrm>
            <a:prstGeom prst="rect">
              <a:avLst/>
            </a:prstGeom>
            <a:solidFill>
              <a:srgbClr val="FFFFFF"/>
            </a:solidFill>
            <a:ln w="25400">
              <a:solidFill>
                <a:srgbClr val="000000"/>
              </a:solidFill>
              <a:miter lim="800000"/>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en-US" altLang="zh-CN" sz="2000">
                  <a:solidFill>
                    <a:srgbClr val="0000FF"/>
                  </a:solidFill>
                </a:rPr>
                <a:t>&amp;</a:t>
              </a:r>
              <a:endParaRPr lang="en-US" altLang="zh-CN" sz="2000">
                <a:solidFill>
                  <a:srgbClr val="0000FF"/>
                </a:solidFill>
              </a:endParaRPr>
            </a:p>
          </p:txBody>
        </p:sp>
        <p:sp>
          <p:nvSpPr>
            <p:cNvPr id="33" name="Text Box 17"/>
            <p:cNvSpPr txBox="1">
              <a:spLocks noChangeArrowheads="1"/>
            </p:cNvSpPr>
            <p:nvPr/>
          </p:nvSpPr>
          <p:spPr bwMode="auto">
            <a:xfrm>
              <a:off x="1039" y="1210"/>
              <a:ext cx="347" cy="425"/>
            </a:xfrm>
            <a:prstGeom prst="rect">
              <a:avLst/>
            </a:prstGeom>
            <a:solidFill>
              <a:srgbClr val="FFFFFF"/>
            </a:solidFill>
            <a:ln w="25400">
              <a:solidFill>
                <a:srgbClr val="000000"/>
              </a:solidFill>
              <a:miter lim="800000"/>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en-US" altLang="zh-CN" sz="2000">
                  <a:solidFill>
                    <a:srgbClr val="0000FF"/>
                  </a:solidFill>
                </a:rPr>
                <a:t>&amp;</a:t>
              </a:r>
              <a:endParaRPr lang="en-US" altLang="zh-CN" sz="2000">
                <a:solidFill>
                  <a:srgbClr val="0000FF"/>
                </a:solidFill>
              </a:endParaRPr>
            </a:p>
          </p:txBody>
        </p:sp>
        <p:sp>
          <p:nvSpPr>
            <p:cNvPr id="34" name="Text Box 18"/>
            <p:cNvSpPr txBox="1">
              <a:spLocks noChangeArrowheads="1"/>
            </p:cNvSpPr>
            <p:nvPr/>
          </p:nvSpPr>
          <p:spPr bwMode="auto">
            <a:xfrm>
              <a:off x="1817" y="359"/>
              <a:ext cx="695" cy="425"/>
            </a:xfrm>
            <a:prstGeom prst="rect">
              <a:avLst/>
            </a:prstGeom>
            <a:solidFill>
              <a:srgbClr val="FFFFFF"/>
            </a:solidFill>
            <a:ln w="25400">
              <a:solidFill>
                <a:srgbClr val="000000"/>
              </a:solidFill>
              <a:miter lim="800000"/>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zh-CN" altLang="en-US" sz="2000">
                  <a:solidFill>
                    <a:srgbClr val="0000FF"/>
                  </a:solidFill>
                </a:rPr>
                <a:t>≥</a:t>
              </a:r>
              <a:r>
                <a:rPr lang="en-US" altLang="zh-CN" sz="2000">
                  <a:solidFill>
                    <a:srgbClr val="0000FF"/>
                  </a:solidFill>
                </a:rPr>
                <a:t>1</a:t>
              </a:r>
              <a:endParaRPr lang="en-US" altLang="zh-CN" sz="2000">
                <a:solidFill>
                  <a:srgbClr val="0000FF"/>
                </a:solidFill>
              </a:endParaRPr>
            </a:p>
          </p:txBody>
        </p:sp>
        <p:sp>
          <p:nvSpPr>
            <p:cNvPr id="35" name="Text Box 19"/>
            <p:cNvSpPr txBox="1">
              <a:spLocks noChangeArrowheads="1"/>
            </p:cNvSpPr>
            <p:nvPr/>
          </p:nvSpPr>
          <p:spPr bwMode="auto">
            <a:xfrm>
              <a:off x="2929" y="577"/>
              <a:ext cx="695" cy="425"/>
            </a:xfrm>
            <a:prstGeom prst="rect">
              <a:avLst/>
            </a:prstGeom>
            <a:solidFill>
              <a:srgbClr val="FFFFFF"/>
            </a:solidFill>
            <a:ln w="25400">
              <a:solidFill>
                <a:srgbClr val="000000"/>
              </a:solidFill>
              <a:miter lim="800000"/>
            </a:ln>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zh-CN" altLang="en-US" sz="2000">
                  <a:solidFill>
                    <a:srgbClr val="0000FF"/>
                  </a:solidFill>
                </a:rPr>
                <a:t>≥</a:t>
              </a:r>
              <a:r>
                <a:rPr lang="en-US" altLang="zh-CN" sz="2000">
                  <a:solidFill>
                    <a:srgbClr val="0000FF"/>
                  </a:solidFill>
                </a:rPr>
                <a:t>1</a:t>
              </a:r>
              <a:endParaRPr lang="en-US" altLang="zh-CN" sz="2000">
                <a:solidFill>
                  <a:srgbClr val="0000FF"/>
                </a:solidFill>
              </a:endParaRPr>
            </a:p>
          </p:txBody>
        </p:sp>
        <p:sp>
          <p:nvSpPr>
            <p:cNvPr id="36" name="Line 20"/>
            <p:cNvSpPr>
              <a:spLocks noChangeShapeType="1"/>
            </p:cNvSpPr>
            <p:nvPr/>
          </p:nvSpPr>
          <p:spPr bwMode="auto">
            <a:xfrm>
              <a:off x="1401" y="1351"/>
              <a:ext cx="873"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37" name="Line 21"/>
            <p:cNvSpPr>
              <a:spLocks noChangeShapeType="1"/>
            </p:cNvSpPr>
            <p:nvPr/>
          </p:nvSpPr>
          <p:spPr bwMode="auto">
            <a:xfrm>
              <a:off x="2279" y="926"/>
              <a:ext cx="0" cy="425"/>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38" name="Line 22"/>
            <p:cNvSpPr>
              <a:spLocks noChangeShapeType="1"/>
            </p:cNvSpPr>
            <p:nvPr/>
          </p:nvSpPr>
          <p:spPr bwMode="auto">
            <a:xfrm>
              <a:off x="2261" y="926"/>
              <a:ext cx="68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39" name="Line 23"/>
            <p:cNvSpPr>
              <a:spLocks noChangeShapeType="1"/>
            </p:cNvSpPr>
            <p:nvPr/>
          </p:nvSpPr>
          <p:spPr bwMode="auto">
            <a:xfrm>
              <a:off x="1401" y="422"/>
              <a:ext cx="425"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40" name="Line 24"/>
            <p:cNvSpPr>
              <a:spLocks noChangeShapeType="1"/>
            </p:cNvSpPr>
            <p:nvPr/>
          </p:nvSpPr>
          <p:spPr bwMode="auto">
            <a:xfrm>
              <a:off x="1401" y="693"/>
              <a:ext cx="425"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41" name="Line 25"/>
            <p:cNvSpPr>
              <a:spLocks noChangeShapeType="1"/>
            </p:cNvSpPr>
            <p:nvPr/>
          </p:nvSpPr>
          <p:spPr bwMode="auto">
            <a:xfrm>
              <a:off x="2512" y="642"/>
              <a:ext cx="425" cy="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42" name="Line 26"/>
            <p:cNvSpPr>
              <a:spLocks noChangeShapeType="1"/>
            </p:cNvSpPr>
            <p:nvPr/>
          </p:nvSpPr>
          <p:spPr bwMode="auto">
            <a:xfrm>
              <a:off x="3624" y="784"/>
              <a:ext cx="347" cy="0"/>
            </a:xfrm>
            <a:prstGeom prst="line">
              <a:avLst/>
            </a:prstGeom>
            <a:noFill/>
            <a:ln w="25400">
              <a:solidFill>
                <a:srgbClr val="000000"/>
              </a:solidFill>
              <a:round/>
              <a:tailEnd type="triangle" w="med" len="me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43" name="Line 27"/>
            <p:cNvSpPr>
              <a:spLocks noChangeShapeType="1"/>
            </p:cNvSpPr>
            <p:nvPr/>
          </p:nvSpPr>
          <p:spPr bwMode="auto">
            <a:xfrm>
              <a:off x="787" y="359"/>
              <a:ext cx="0" cy="425"/>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44" name="Line 28"/>
            <p:cNvSpPr>
              <a:spLocks noChangeShapeType="1"/>
            </p:cNvSpPr>
            <p:nvPr/>
          </p:nvSpPr>
          <p:spPr bwMode="auto">
            <a:xfrm>
              <a:off x="787" y="926"/>
              <a:ext cx="0" cy="567"/>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sp>
          <p:nvSpPr>
            <p:cNvPr id="45" name="Line 29"/>
            <p:cNvSpPr>
              <a:spLocks noChangeShapeType="1"/>
            </p:cNvSpPr>
            <p:nvPr/>
          </p:nvSpPr>
          <p:spPr bwMode="auto">
            <a:xfrm>
              <a:off x="545" y="217"/>
              <a:ext cx="0" cy="1134"/>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pPr defTabSz="1219200"/>
              <a:endParaRPr lang="zh-CN" altLang="en-US" sz="2400">
                <a:solidFill>
                  <a:prstClr val="black"/>
                </a:solidFill>
                <a:latin typeface="Arial" panose="020B0604020202020204"/>
                <a:ea typeface="微软雅黑" panose="020B0503020204020204" pitchFamily="34" charset="-122"/>
              </a:endParaRPr>
            </a:p>
          </p:txBody>
        </p:sp>
      </p:grpSp>
      <p:sp>
        <p:nvSpPr>
          <p:cNvPr id="46" name="Rectangle 2"/>
          <p:cNvSpPr txBox="1">
            <a:spLocks noChangeArrowheads="1"/>
          </p:cNvSpPr>
          <p:nvPr/>
        </p:nvSpPr>
        <p:spPr>
          <a:xfrm>
            <a:off x="915493" y="98632"/>
            <a:ext cx="8064034" cy="923872"/>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r>
              <a:rPr lang="zh-CN" altLang="en-US" dirty="0"/>
              <a:t>例</a:t>
            </a:r>
            <a:r>
              <a:rPr lang="en-US" altLang="zh-CN" dirty="0"/>
              <a:t>2.42 </a:t>
            </a:r>
            <a:r>
              <a:rPr lang="zh-CN" altLang="en-US" dirty="0"/>
              <a:t>（续）</a:t>
            </a:r>
            <a:endParaRPr lang="zh-CN" altLang="en-US" sz="2000" dirty="0">
              <a:solidFill>
                <a:prstClr val="white"/>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876"/>
                                        </p:tgtEl>
                                        <p:attrNameLst>
                                          <p:attrName>style.visibility</p:attrName>
                                        </p:attrNameLst>
                                      </p:cBhvr>
                                      <p:to>
                                        <p:strVal val="visible"/>
                                      </p:to>
                                    </p:set>
                                    <p:anim calcmode="lin" valueType="num">
                                      <p:cBhvr additive="base">
                                        <p:cTn id="7" dur="500" fill="hold"/>
                                        <p:tgtEl>
                                          <p:spTgt spid="79876"/>
                                        </p:tgtEl>
                                        <p:attrNameLst>
                                          <p:attrName>ppt_x</p:attrName>
                                        </p:attrNameLst>
                                      </p:cBhvr>
                                      <p:tavLst>
                                        <p:tav tm="0">
                                          <p:val>
                                            <p:strVal val="#ppt_x"/>
                                          </p:val>
                                        </p:tav>
                                        <p:tav tm="100000">
                                          <p:val>
                                            <p:strVal val="#ppt_x"/>
                                          </p:val>
                                        </p:tav>
                                      </p:tavLst>
                                    </p:anim>
                                    <p:anim calcmode="lin" valueType="num">
                                      <p:cBhvr additive="base">
                                        <p:cTn id="8" dur="500" fill="hold"/>
                                        <p:tgtEl>
                                          <p:spTgt spid="7987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9910"/>
                                        </p:tgtEl>
                                        <p:attrNameLst>
                                          <p:attrName>style.visibility</p:attrName>
                                        </p:attrNameLst>
                                      </p:cBhvr>
                                      <p:to>
                                        <p:strVal val="visible"/>
                                      </p:to>
                                    </p:set>
                                    <p:anim calcmode="lin" valueType="num">
                                      <p:cBhvr additive="base">
                                        <p:cTn id="13" dur="500" fill="hold"/>
                                        <p:tgtEl>
                                          <p:spTgt spid="79910"/>
                                        </p:tgtEl>
                                        <p:attrNameLst>
                                          <p:attrName>ppt_x</p:attrName>
                                        </p:attrNameLst>
                                      </p:cBhvr>
                                      <p:tavLst>
                                        <p:tav tm="0">
                                          <p:val>
                                            <p:strVal val="#ppt_x"/>
                                          </p:val>
                                        </p:tav>
                                        <p:tav tm="100000">
                                          <p:val>
                                            <p:strVal val="#ppt_x"/>
                                          </p:val>
                                        </p:tav>
                                      </p:tavLst>
                                    </p:anim>
                                    <p:anim calcmode="lin" valueType="num">
                                      <p:cBhvr additive="base">
                                        <p:cTn id="14" dur="500" fill="hold"/>
                                        <p:tgtEl>
                                          <p:spTgt spid="799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ircle(in)">
                                      <p:cBhvr>
                                        <p:cTn id="19" dur="20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8">
                                            <p:txEl>
                                              <p:pRg st="1" end="1"/>
                                            </p:txEl>
                                          </p:spTgt>
                                        </p:tgtEl>
                                        <p:attrNameLst>
                                          <p:attrName>style.visibility</p:attrName>
                                        </p:attrNameLst>
                                      </p:cBhvr>
                                      <p:to>
                                        <p:strVal val="visible"/>
                                      </p:to>
                                    </p:set>
                                    <p:anim calcmode="lin" valueType="num">
                                      <p:cBhvr additive="base">
                                        <p:cTn id="28"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8">
                                            <p:txEl>
                                              <p:pRg st="2" end="2"/>
                                            </p:txEl>
                                          </p:spTgt>
                                        </p:tgtEl>
                                        <p:attrNameLst>
                                          <p:attrName>style.visibility</p:attrName>
                                        </p:attrNameLst>
                                      </p:cBhvr>
                                      <p:to>
                                        <p:strVal val="visible"/>
                                      </p:to>
                                    </p:set>
                                    <p:anim calcmode="lin" valueType="num">
                                      <p:cBhvr additive="base">
                                        <p:cTn id="34"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circle(in)">
                                      <p:cBhvr>
                                        <p:cTn id="40" dur="20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5"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p:cTn id="45"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46"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47"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48" dur="1000" fill="hold"/>
                                        <p:tgtEl>
                                          <p:spTgt spid="20"/>
                                        </p:tgtEl>
                                        <p:attrNameLst>
                                          <p:attrName>ppt_h</p:attrName>
                                        </p:attrNameLst>
                                      </p:cBhvr>
                                      <p:tavLst>
                                        <p:tav tm="0">
                                          <p:val>
                                            <p:strVal val="#ppt_h"/>
                                          </p:val>
                                        </p:tav>
                                        <p:tav tm="100000">
                                          <p:val>
                                            <p:strVal val="#ppt_h"/>
                                          </p:val>
                                        </p:tav>
                                      </p:tavLst>
                                    </p:anim>
                                    <p:anim calcmode="lin" valueType="num">
                                      <p:cBhvr>
                                        <p:cTn id="49"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50"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51"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52" dur="1000" decel="50000">
                                          <p:stCondLst>
                                            <p:cond delay="0"/>
                                          </p:stCondLst>
                                        </p:cTn>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autoUpdateAnimBg="0"/>
      <p:bldP spid="79910" grpId="0" autoUpdateAnimBg="0"/>
      <p:bldP spid="10" grpId="0"/>
      <p:bldP spid="18" grpId="0" autoUpdateAnimBg="0" build="p"/>
      <p:bldP spid="19"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28" name="Group 47"/>
          <p:cNvGrpSpPr/>
          <p:nvPr/>
        </p:nvGrpSpPr>
        <p:grpSpPr bwMode="auto">
          <a:xfrm>
            <a:off x="1033453" y="1891771"/>
            <a:ext cx="1301142" cy="1016737"/>
            <a:chOff x="0" y="5"/>
            <a:chExt cx="668" cy="647"/>
          </a:xfrm>
          <a:solidFill>
            <a:srgbClr val="00B0F0"/>
          </a:solidFill>
        </p:grpSpPr>
        <p:sp>
          <p:nvSpPr>
            <p:cNvPr id="12331" name="Oval 47"/>
            <p:cNvSpPr>
              <a:spLocks noChangeArrowheads="1"/>
            </p:cNvSpPr>
            <p:nvPr/>
          </p:nvSpPr>
          <p:spPr bwMode="auto">
            <a:xfrm>
              <a:off x="0" y="73"/>
              <a:ext cx="668" cy="52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0">
                <a:solidFill>
                  <a:srgbClr val="FF0000"/>
                </a:solidFill>
                <a:latin typeface="+mn-ea"/>
                <a:ea typeface="+mn-ea"/>
              </a:endParaRPr>
            </a:p>
          </p:txBody>
        </p:sp>
        <p:sp>
          <p:nvSpPr>
            <p:cNvPr id="12332" name="Oval 48"/>
            <p:cNvSpPr>
              <a:spLocks noChangeArrowheads="1"/>
            </p:cNvSpPr>
            <p:nvPr/>
          </p:nvSpPr>
          <p:spPr bwMode="auto">
            <a:xfrm>
              <a:off x="7" y="5"/>
              <a:ext cx="646" cy="64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0">
                <a:solidFill>
                  <a:srgbClr val="FF0000"/>
                </a:solidFill>
                <a:latin typeface="+mn-ea"/>
                <a:ea typeface="+mn-ea"/>
              </a:endParaRPr>
            </a:p>
          </p:txBody>
        </p:sp>
        <p:sp>
          <p:nvSpPr>
            <p:cNvPr id="12333" name="Oval 49"/>
            <p:cNvSpPr>
              <a:spLocks noChangeArrowheads="1"/>
            </p:cNvSpPr>
            <p:nvPr/>
          </p:nvSpPr>
          <p:spPr bwMode="auto">
            <a:xfrm>
              <a:off x="15" y="9"/>
              <a:ext cx="631" cy="63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0">
                <a:solidFill>
                  <a:srgbClr val="FF0000"/>
                </a:solidFill>
                <a:latin typeface="+mn-ea"/>
                <a:ea typeface="+mn-ea"/>
              </a:endParaRPr>
            </a:p>
          </p:txBody>
        </p:sp>
        <p:sp>
          <p:nvSpPr>
            <p:cNvPr id="12334" name="Oval 50"/>
            <p:cNvSpPr>
              <a:spLocks noChangeArrowheads="1"/>
            </p:cNvSpPr>
            <p:nvPr/>
          </p:nvSpPr>
          <p:spPr bwMode="auto">
            <a:xfrm>
              <a:off x="22" y="15"/>
              <a:ext cx="600" cy="58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0">
                <a:solidFill>
                  <a:srgbClr val="FF0000"/>
                </a:solidFill>
                <a:latin typeface="+mn-ea"/>
                <a:ea typeface="+mn-ea"/>
              </a:endParaRPr>
            </a:p>
          </p:txBody>
        </p:sp>
        <p:sp>
          <p:nvSpPr>
            <p:cNvPr id="12335" name="Oval 51"/>
            <p:cNvSpPr>
              <a:spLocks noChangeArrowheads="1"/>
            </p:cNvSpPr>
            <p:nvPr/>
          </p:nvSpPr>
          <p:spPr bwMode="auto">
            <a:xfrm>
              <a:off x="57" y="31"/>
              <a:ext cx="533" cy="47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0">
                <a:solidFill>
                  <a:srgbClr val="FF0000"/>
                </a:solidFill>
                <a:latin typeface="+mn-ea"/>
                <a:ea typeface="+mn-ea"/>
              </a:endParaRPr>
            </a:p>
          </p:txBody>
        </p:sp>
      </p:grpSp>
      <p:sp>
        <p:nvSpPr>
          <p:cNvPr id="12329" name="Text Box 52"/>
          <p:cNvSpPr txBox="1">
            <a:spLocks noChangeArrowheads="1"/>
          </p:cNvSpPr>
          <p:nvPr/>
        </p:nvSpPr>
        <p:spPr bwMode="auto">
          <a:xfrm>
            <a:off x="1169069" y="2122573"/>
            <a:ext cx="983161" cy="523220"/>
          </a:xfrm>
          <a:prstGeom prst="rect">
            <a:avLst/>
          </a:prstGeom>
          <a:solidFill>
            <a:srgbClr val="74B836"/>
          </a:solidFill>
          <a:ln>
            <a:noFill/>
          </a:ln>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 typeface="Arial" panose="020B0604020202020204" pitchFamily="34" charset="0"/>
              <a:buNone/>
            </a:pPr>
            <a:r>
              <a:rPr lang="zh-CN" altLang="en-US" dirty="0">
                <a:solidFill>
                  <a:schemeClr val="bg1"/>
                </a:solidFill>
                <a:latin typeface="+mn-ea"/>
                <a:ea typeface="+mn-ea"/>
                <a:cs typeface="Times New Roman" panose="02020603050405020304" pitchFamily="18" charset="0"/>
              </a:rPr>
              <a:t>重点</a:t>
            </a:r>
            <a:endParaRPr lang="en-US" altLang="zh-CN" dirty="0">
              <a:solidFill>
                <a:schemeClr val="bg1"/>
              </a:solidFill>
              <a:latin typeface="+mn-ea"/>
              <a:ea typeface="+mn-ea"/>
              <a:cs typeface="Times New Roman" panose="02020603050405020304" pitchFamily="18" charset="0"/>
            </a:endParaRPr>
          </a:p>
        </p:txBody>
      </p:sp>
      <p:sp>
        <p:nvSpPr>
          <p:cNvPr id="12330" name="Text Box 53"/>
          <p:cNvSpPr txBox="1">
            <a:spLocks noChangeArrowheads="1"/>
          </p:cNvSpPr>
          <p:nvPr/>
        </p:nvSpPr>
        <p:spPr bwMode="auto">
          <a:xfrm>
            <a:off x="2329968" y="1204114"/>
            <a:ext cx="7489865" cy="2797048"/>
          </a:xfrm>
          <a:prstGeom prst="rect">
            <a:avLst/>
          </a:prstGeom>
          <a:solidFill>
            <a:schemeClr val="accent2">
              <a:lumMod val="20000"/>
              <a:lumOff val="80000"/>
            </a:schemeClr>
          </a:solidFill>
          <a:ln>
            <a:noFill/>
          </a:ln>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50000"/>
              </a:lnSpc>
              <a:spcBef>
                <a:spcPct val="0"/>
              </a:spcBef>
              <a:buClrTx/>
              <a:buFont typeface="Arial" panose="020B0604020202020204" pitchFamily="34" charset="0"/>
              <a:buNone/>
            </a:pPr>
            <a:r>
              <a:rPr lang="en-US" altLang="zh-CN" sz="2400" dirty="0">
                <a:solidFill>
                  <a:srgbClr val="003300"/>
                </a:solidFill>
                <a:latin typeface="+mn-ea"/>
                <a:ea typeface="+mn-ea"/>
              </a:rPr>
              <a:t>1 </a:t>
            </a:r>
            <a:r>
              <a:rPr lang="zh-CN" altLang="en-US" sz="2400" dirty="0">
                <a:solidFill>
                  <a:srgbClr val="003300"/>
                </a:solidFill>
                <a:latin typeface="+mn-ea"/>
                <a:ea typeface="+mn-ea"/>
              </a:rPr>
              <a:t>命题联结词、真值规定及真值表的构建</a:t>
            </a:r>
            <a:endParaRPr lang="zh-CN" altLang="en-US" sz="2400" dirty="0">
              <a:solidFill>
                <a:srgbClr val="003300"/>
              </a:solidFill>
              <a:latin typeface="+mn-ea"/>
              <a:ea typeface="+mn-ea"/>
            </a:endParaRPr>
          </a:p>
          <a:p>
            <a:pPr algn="l">
              <a:lnSpc>
                <a:spcPct val="150000"/>
              </a:lnSpc>
              <a:spcBef>
                <a:spcPct val="0"/>
              </a:spcBef>
              <a:buClrTx/>
              <a:buNone/>
            </a:pPr>
            <a:r>
              <a:rPr lang="en-US" altLang="zh-CN" sz="2400" dirty="0">
                <a:solidFill>
                  <a:srgbClr val="003300"/>
                </a:solidFill>
                <a:latin typeface="+mn-ea"/>
                <a:ea typeface="+mn-ea"/>
              </a:rPr>
              <a:t>2</a:t>
            </a:r>
            <a:r>
              <a:rPr lang="zh-CN" altLang="en-US" sz="2400" dirty="0">
                <a:solidFill>
                  <a:srgbClr val="003300"/>
                </a:solidFill>
                <a:latin typeface="+mn-ea"/>
                <a:ea typeface="+mn-ea"/>
              </a:rPr>
              <a:t>自然语言的命题符号化</a:t>
            </a:r>
            <a:endParaRPr lang="zh-CN" altLang="en-US" sz="2400" dirty="0">
              <a:solidFill>
                <a:srgbClr val="003300"/>
              </a:solidFill>
              <a:latin typeface="+mn-ea"/>
              <a:ea typeface="+mn-ea"/>
            </a:endParaRPr>
          </a:p>
          <a:p>
            <a:pPr algn="l" eaLnBrk="1" hangingPunct="1">
              <a:lnSpc>
                <a:spcPct val="150000"/>
              </a:lnSpc>
              <a:spcBef>
                <a:spcPct val="0"/>
              </a:spcBef>
              <a:buClrTx/>
              <a:buFont typeface="Arial" panose="020B0604020202020204" pitchFamily="34" charset="0"/>
              <a:buNone/>
            </a:pPr>
            <a:r>
              <a:rPr lang="en-US" altLang="zh-CN" sz="2400" dirty="0">
                <a:solidFill>
                  <a:srgbClr val="003300"/>
                </a:solidFill>
                <a:latin typeface="+mn-ea"/>
                <a:ea typeface="+mn-ea"/>
              </a:rPr>
              <a:t>3 </a:t>
            </a:r>
            <a:r>
              <a:rPr lang="zh-CN" altLang="en-US" sz="2400" dirty="0">
                <a:solidFill>
                  <a:srgbClr val="003300"/>
                </a:solidFill>
                <a:latin typeface="+mn-ea"/>
                <a:ea typeface="+mn-ea"/>
              </a:rPr>
              <a:t>等价定律的运用</a:t>
            </a:r>
            <a:endParaRPr lang="zh-CN" altLang="en-US" sz="2400" dirty="0">
              <a:solidFill>
                <a:srgbClr val="003300"/>
              </a:solidFill>
              <a:latin typeface="+mn-ea"/>
              <a:ea typeface="+mn-ea"/>
            </a:endParaRPr>
          </a:p>
          <a:p>
            <a:pPr algn="l" eaLnBrk="1" hangingPunct="1">
              <a:lnSpc>
                <a:spcPct val="150000"/>
              </a:lnSpc>
              <a:spcBef>
                <a:spcPct val="0"/>
              </a:spcBef>
              <a:buClrTx/>
              <a:buFont typeface="Arial" panose="020B0604020202020204" pitchFamily="34" charset="0"/>
              <a:buNone/>
            </a:pPr>
            <a:r>
              <a:rPr lang="en-US" altLang="zh-CN" sz="2400" dirty="0">
                <a:solidFill>
                  <a:srgbClr val="003300"/>
                </a:solidFill>
                <a:latin typeface="+mn-ea"/>
                <a:ea typeface="+mn-ea"/>
              </a:rPr>
              <a:t>4 </a:t>
            </a:r>
            <a:r>
              <a:rPr lang="zh-CN" altLang="en-US" sz="2400" dirty="0">
                <a:solidFill>
                  <a:srgbClr val="003300"/>
                </a:solidFill>
                <a:latin typeface="+mn-ea"/>
                <a:ea typeface="+mn-ea"/>
              </a:rPr>
              <a:t>主合取</a:t>
            </a:r>
            <a:r>
              <a:rPr lang="en-US" altLang="zh-CN" sz="2400" dirty="0">
                <a:solidFill>
                  <a:srgbClr val="003300"/>
                </a:solidFill>
                <a:latin typeface="+mn-ea"/>
                <a:ea typeface="+mn-ea"/>
              </a:rPr>
              <a:t>/</a:t>
            </a:r>
            <a:r>
              <a:rPr lang="zh-CN" altLang="en-US" sz="2400" dirty="0">
                <a:solidFill>
                  <a:srgbClr val="003300"/>
                </a:solidFill>
                <a:latin typeface="+mn-ea"/>
                <a:ea typeface="+mn-ea"/>
              </a:rPr>
              <a:t>析取范式的计算</a:t>
            </a:r>
            <a:endParaRPr lang="en-US" altLang="zh-CN" sz="2400" dirty="0">
              <a:solidFill>
                <a:srgbClr val="003300"/>
              </a:solidFill>
              <a:latin typeface="+mn-ea"/>
              <a:ea typeface="+mn-ea"/>
            </a:endParaRPr>
          </a:p>
          <a:p>
            <a:pPr algn="l" eaLnBrk="1" hangingPunct="1">
              <a:lnSpc>
                <a:spcPct val="150000"/>
              </a:lnSpc>
              <a:spcBef>
                <a:spcPct val="0"/>
              </a:spcBef>
              <a:buClrTx/>
              <a:buFont typeface="Arial" panose="020B0604020202020204" pitchFamily="34" charset="0"/>
              <a:buNone/>
            </a:pPr>
            <a:r>
              <a:rPr lang="en-US" altLang="zh-CN" sz="2400" dirty="0">
                <a:solidFill>
                  <a:srgbClr val="003300"/>
                </a:solidFill>
                <a:latin typeface="+mn-ea"/>
                <a:ea typeface="+mn-ea"/>
              </a:rPr>
              <a:t>5 </a:t>
            </a:r>
            <a:r>
              <a:rPr lang="zh-CN" altLang="en-US" sz="2400" dirty="0">
                <a:solidFill>
                  <a:srgbClr val="003300"/>
                </a:solidFill>
                <a:latin typeface="+mn-ea"/>
                <a:ea typeface="+mn-ea"/>
              </a:rPr>
              <a:t>命题逻辑的推理</a:t>
            </a:r>
            <a:endParaRPr lang="en-US" altLang="zh-CN" sz="2400" dirty="0">
              <a:solidFill>
                <a:srgbClr val="003300"/>
              </a:solidFill>
              <a:latin typeface="+mn-ea"/>
              <a:ea typeface="+mn-ea"/>
            </a:endParaRPr>
          </a:p>
        </p:txBody>
      </p:sp>
      <p:grpSp>
        <p:nvGrpSpPr>
          <p:cNvPr id="82" name="Group 47"/>
          <p:cNvGrpSpPr/>
          <p:nvPr/>
        </p:nvGrpSpPr>
        <p:grpSpPr bwMode="auto">
          <a:xfrm>
            <a:off x="1071678" y="4535027"/>
            <a:ext cx="1301142" cy="1016737"/>
            <a:chOff x="0" y="5"/>
            <a:chExt cx="668" cy="647"/>
          </a:xfrm>
          <a:solidFill>
            <a:srgbClr val="00B0F0"/>
          </a:solidFill>
        </p:grpSpPr>
        <p:sp>
          <p:nvSpPr>
            <p:cNvPr id="83" name="Oval 47"/>
            <p:cNvSpPr>
              <a:spLocks noChangeArrowheads="1"/>
            </p:cNvSpPr>
            <p:nvPr/>
          </p:nvSpPr>
          <p:spPr bwMode="auto">
            <a:xfrm>
              <a:off x="0" y="73"/>
              <a:ext cx="668" cy="52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0">
                <a:solidFill>
                  <a:srgbClr val="FF0000"/>
                </a:solidFill>
                <a:latin typeface="+mn-ea"/>
                <a:ea typeface="+mn-ea"/>
              </a:endParaRPr>
            </a:p>
          </p:txBody>
        </p:sp>
        <p:sp>
          <p:nvSpPr>
            <p:cNvPr id="84" name="Oval 48"/>
            <p:cNvSpPr>
              <a:spLocks noChangeArrowheads="1"/>
            </p:cNvSpPr>
            <p:nvPr/>
          </p:nvSpPr>
          <p:spPr bwMode="auto">
            <a:xfrm>
              <a:off x="7" y="5"/>
              <a:ext cx="646" cy="64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0">
                <a:solidFill>
                  <a:srgbClr val="FF0000"/>
                </a:solidFill>
                <a:latin typeface="+mn-ea"/>
                <a:ea typeface="+mn-ea"/>
              </a:endParaRPr>
            </a:p>
          </p:txBody>
        </p:sp>
        <p:sp>
          <p:nvSpPr>
            <p:cNvPr id="85" name="Oval 49"/>
            <p:cNvSpPr>
              <a:spLocks noChangeArrowheads="1"/>
            </p:cNvSpPr>
            <p:nvPr/>
          </p:nvSpPr>
          <p:spPr bwMode="auto">
            <a:xfrm>
              <a:off x="15" y="9"/>
              <a:ext cx="631" cy="63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0">
                <a:solidFill>
                  <a:srgbClr val="FF0000"/>
                </a:solidFill>
                <a:latin typeface="+mn-ea"/>
                <a:ea typeface="+mn-ea"/>
              </a:endParaRPr>
            </a:p>
          </p:txBody>
        </p:sp>
        <p:sp>
          <p:nvSpPr>
            <p:cNvPr id="86" name="Oval 50"/>
            <p:cNvSpPr>
              <a:spLocks noChangeArrowheads="1"/>
            </p:cNvSpPr>
            <p:nvPr/>
          </p:nvSpPr>
          <p:spPr bwMode="auto">
            <a:xfrm>
              <a:off x="22" y="15"/>
              <a:ext cx="600" cy="58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0">
                <a:solidFill>
                  <a:srgbClr val="FF0000"/>
                </a:solidFill>
                <a:latin typeface="+mn-ea"/>
                <a:ea typeface="+mn-ea"/>
              </a:endParaRPr>
            </a:p>
          </p:txBody>
        </p:sp>
        <p:sp>
          <p:nvSpPr>
            <p:cNvPr id="87" name="Oval 51"/>
            <p:cNvSpPr>
              <a:spLocks noChangeArrowheads="1"/>
            </p:cNvSpPr>
            <p:nvPr/>
          </p:nvSpPr>
          <p:spPr bwMode="auto">
            <a:xfrm>
              <a:off x="57" y="31"/>
              <a:ext cx="533" cy="47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0">
                <a:solidFill>
                  <a:srgbClr val="FF0000"/>
                </a:solidFill>
                <a:latin typeface="+mn-ea"/>
                <a:ea typeface="+mn-ea"/>
              </a:endParaRPr>
            </a:p>
          </p:txBody>
        </p:sp>
      </p:grpSp>
      <p:sp>
        <p:nvSpPr>
          <p:cNvPr id="88" name="Text Box 52"/>
          <p:cNvSpPr txBox="1">
            <a:spLocks noChangeArrowheads="1"/>
          </p:cNvSpPr>
          <p:nvPr/>
        </p:nvSpPr>
        <p:spPr bwMode="auto">
          <a:xfrm>
            <a:off x="1216413" y="4776362"/>
            <a:ext cx="983161" cy="523220"/>
          </a:xfrm>
          <a:prstGeom prst="rect">
            <a:avLst/>
          </a:prstGeom>
          <a:solidFill>
            <a:srgbClr val="74B836"/>
          </a:solidFill>
          <a:ln>
            <a:noFill/>
          </a:ln>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 typeface="Arial" panose="020B0604020202020204" pitchFamily="34" charset="0"/>
              <a:buNone/>
            </a:pPr>
            <a:r>
              <a:rPr lang="zh-CN" altLang="en-US" dirty="0">
                <a:solidFill>
                  <a:schemeClr val="bg1"/>
                </a:solidFill>
                <a:latin typeface="+mn-ea"/>
                <a:ea typeface="+mn-ea"/>
                <a:cs typeface="Times New Roman" panose="02020603050405020304" pitchFamily="18" charset="0"/>
              </a:rPr>
              <a:t>难点</a:t>
            </a:r>
            <a:endParaRPr lang="en-US" altLang="zh-CN" dirty="0">
              <a:solidFill>
                <a:schemeClr val="bg1"/>
              </a:solidFill>
              <a:latin typeface="+mn-ea"/>
              <a:ea typeface="+mn-ea"/>
              <a:cs typeface="Times New Roman" panose="02020603050405020304" pitchFamily="18" charset="0"/>
            </a:endParaRPr>
          </a:p>
        </p:txBody>
      </p:sp>
      <p:sp>
        <p:nvSpPr>
          <p:cNvPr id="89" name="Text Box 53"/>
          <p:cNvSpPr txBox="1">
            <a:spLocks noChangeArrowheads="1"/>
          </p:cNvSpPr>
          <p:nvPr/>
        </p:nvSpPr>
        <p:spPr bwMode="auto">
          <a:xfrm>
            <a:off x="2368193" y="4267994"/>
            <a:ext cx="7480594" cy="2243050"/>
          </a:xfrm>
          <a:prstGeom prst="rect">
            <a:avLst/>
          </a:prstGeom>
          <a:solidFill>
            <a:schemeClr val="accent2">
              <a:lumMod val="20000"/>
              <a:lumOff val="80000"/>
            </a:schemeClr>
          </a:solidFill>
          <a:ln>
            <a:noFill/>
          </a:ln>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50000"/>
              </a:lnSpc>
              <a:spcBef>
                <a:spcPct val="0"/>
              </a:spcBef>
              <a:buClrTx/>
              <a:buFont typeface="Arial" panose="020B0604020202020204" pitchFamily="34" charset="0"/>
              <a:buNone/>
            </a:pPr>
            <a:r>
              <a:rPr lang="en-US" altLang="zh-CN" sz="2400" dirty="0">
                <a:solidFill>
                  <a:srgbClr val="003300"/>
                </a:solidFill>
                <a:latin typeface="+mn-ea"/>
                <a:ea typeface="+mn-ea"/>
              </a:rPr>
              <a:t>1 </a:t>
            </a:r>
            <a:r>
              <a:rPr lang="zh-CN" altLang="en-US" sz="2400" dirty="0">
                <a:solidFill>
                  <a:srgbClr val="003300"/>
                </a:solidFill>
                <a:latin typeface="+mn-ea"/>
                <a:ea typeface="+mn-ea"/>
              </a:rPr>
              <a:t>自然语言的命题符号化</a:t>
            </a:r>
            <a:endParaRPr lang="en-US" altLang="zh-CN" sz="2400" dirty="0">
              <a:solidFill>
                <a:srgbClr val="003300"/>
              </a:solidFill>
              <a:latin typeface="+mn-ea"/>
              <a:ea typeface="+mn-ea"/>
            </a:endParaRPr>
          </a:p>
          <a:p>
            <a:pPr algn="l" eaLnBrk="1" hangingPunct="1">
              <a:lnSpc>
                <a:spcPct val="150000"/>
              </a:lnSpc>
              <a:spcBef>
                <a:spcPct val="0"/>
              </a:spcBef>
              <a:buClrTx/>
              <a:buFont typeface="Arial" panose="020B0604020202020204" pitchFamily="34" charset="0"/>
              <a:buNone/>
            </a:pPr>
            <a:r>
              <a:rPr lang="en-US" altLang="zh-CN" sz="2400" dirty="0">
                <a:solidFill>
                  <a:srgbClr val="003300"/>
                </a:solidFill>
                <a:latin typeface="+mn-ea"/>
                <a:ea typeface="+mn-ea"/>
              </a:rPr>
              <a:t>2 </a:t>
            </a:r>
            <a:r>
              <a:rPr lang="zh-CN" altLang="en-US" sz="2400" dirty="0">
                <a:solidFill>
                  <a:srgbClr val="003300"/>
                </a:solidFill>
                <a:latin typeface="+mn-ea"/>
                <a:ea typeface="+mn-ea"/>
              </a:rPr>
              <a:t>极大（小）项编码的理解</a:t>
            </a:r>
            <a:endParaRPr lang="zh-CN" altLang="en-US" sz="2400" dirty="0">
              <a:solidFill>
                <a:srgbClr val="003300"/>
              </a:solidFill>
              <a:latin typeface="+mn-ea"/>
              <a:ea typeface="+mn-ea"/>
            </a:endParaRPr>
          </a:p>
          <a:p>
            <a:pPr algn="l" eaLnBrk="1" hangingPunct="1">
              <a:lnSpc>
                <a:spcPct val="150000"/>
              </a:lnSpc>
              <a:spcBef>
                <a:spcPct val="0"/>
              </a:spcBef>
              <a:buClrTx/>
              <a:buFont typeface="Arial" panose="020B0604020202020204" pitchFamily="34" charset="0"/>
              <a:buNone/>
            </a:pPr>
            <a:r>
              <a:rPr lang="en-US" altLang="zh-CN" sz="2400" dirty="0">
                <a:solidFill>
                  <a:srgbClr val="003300"/>
                </a:solidFill>
                <a:latin typeface="+mn-ea"/>
                <a:ea typeface="+mn-ea"/>
              </a:rPr>
              <a:t>3 </a:t>
            </a:r>
            <a:r>
              <a:rPr lang="zh-CN" altLang="en-US" sz="2400" dirty="0">
                <a:solidFill>
                  <a:srgbClr val="003300"/>
                </a:solidFill>
                <a:latin typeface="+mn-ea"/>
                <a:ea typeface="+mn-ea"/>
              </a:rPr>
              <a:t>命题公式的等价变形</a:t>
            </a:r>
            <a:endParaRPr lang="en-US" altLang="zh-CN" sz="2400" dirty="0">
              <a:solidFill>
                <a:srgbClr val="003300"/>
              </a:solidFill>
              <a:latin typeface="+mn-ea"/>
              <a:ea typeface="+mn-ea"/>
            </a:endParaRPr>
          </a:p>
          <a:p>
            <a:pPr algn="l" eaLnBrk="1" hangingPunct="1">
              <a:lnSpc>
                <a:spcPct val="150000"/>
              </a:lnSpc>
              <a:spcBef>
                <a:spcPct val="0"/>
              </a:spcBef>
              <a:buClrTx/>
              <a:buFont typeface="Arial" panose="020B0604020202020204" pitchFamily="34" charset="0"/>
              <a:buNone/>
            </a:pPr>
            <a:r>
              <a:rPr lang="en-US" altLang="zh-CN" sz="2400" dirty="0">
                <a:solidFill>
                  <a:srgbClr val="003300"/>
                </a:solidFill>
                <a:latin typeface="+mn-ea"/>
                <a:ea typeface="+mn-ea"/>
              </a:rPr>
              <a:t>4 </a:t>
            </a:r>
            <a:r>
              <a:rPr lang="zh-CN" altLang="en-US" sz="2400" dirty="0">
                <a:solidFill>
                  <a:srgbClr val="003300"/>
                </a:solidFill>
                <a:latin typeface="+mn-ea"/>
                <a:ea typeface="+mn-ea"/>
              </a:rPr>
              <a:t>推理有效性的判别方法</a:t>
            </a:r>
            <a:endParaRPr lang="en-US" altLang="zh-CN" sz="2400" dirty="0">
              <a:solidFill>
                <a:srgbClr val="003300"/>
              </a:solidFill>
              <a:latin typeface="+mn-ea"/>
              <a:ea typeface="+mn-ea"/>
            </a:endParaRPr>
          </a:p>
        </p:txBody>
      </p:sp>
      <p:sp>
        <p:nvSpPr>
          <p:cNvPr id="92" name="Rectangle 2"/>
          <p:cNvSpPr txBox="1">
            <a:spLocks noChangeArrowheads="1"/>
          </p:cNvSpPr>
          <p:nvPr/>
        </p:nvSpPr>
        <p:spPr>
          <a:xfrm>
            <a:off x="772942" y="362834"/>
            <a:ext cx="5305686" cy="399960"/>
          </a:xfrm>
          <a:prstGeom prst="rect">
            <a:avLst/>
          </a:prstGeom>
        </p:spPr>
        <p:txBody>
          <a:bodyPr vert="horz" lIns="121917" tIns="60958" rIns="121917" bIns="60958" rtlCol="0" anchor="ctr">
            <a:noAutofit/>
          </a:bodyPr>
          <a:lstStyle>
            <a:lvl1pPr algn="l" defTabSz="1219835" rtl="0" eaLnBrk="1" latinLnBrk="0" hangingPunct="1">
              <a:spcBef>
                <a:spcPct val="0"/>
              </a:spcBef>
              <a:buNone/>
              <a:defRPr sz="2200" kern="1200">
                <a:solidFill>
                  <a:schemeClr val="bg1"/>
                </a:solidFill>
                <a:latin typeface="+mj-lt"/>
                <a:ea typeface="+mj-ea"/>
                <a:cs typeface="+mj-cs"/>
              </a:defRPr>
            </a:lvl1pPr>
          </a:lstStyle>
          <a:p>
            <a:r>
              <a:rPr lang="zh-CN" altLang="en-US" b="1" dirty="0">
                <a:latin typeface="+mn-ea"/>
                <a:ea typeface="+mn-ea"/>
              </a:rPr>
              <a:t>学习要求</a:t>
            </a:r>
            <a:endParaRPr lang="zh-CN" altLang="en-US" b="1" dirty="0">
              <a:latin typeface="+mn-ea"/>
              <a:ea typeface="+mn-ea"/>
            </a:endParaRPr>
          </a:p>
        </p:txBody>
      </p:sp>
    </p:spTree>
    <p:custDataLst>
      <p:tags r:id="rId1"/>
    </p:custData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练习：证明</a:t>
            </a:r>
            <a:endParaRPr lang="zh-CN" altLang="en-US" dirty="0"/>
          </a:p>
        </p:txBody>
      </p:sp>
      <p:sp>
        <p:nvSpPr>
          <p:cNvPr id="3" name="内容占位符 2"/>
          <p:cNvSpPr>
            <a:spLocks noGrp="1"/>
          </p:cNvSpPr>
          <p:nvPr>
            <p:ph idx="1"/>
          </p:nvPr>
        </p:nvSpPr>
        <p:spPr>
          <a:xfrm>
            <a:off x="576276" y="1221038"/>
            <a:ext cx="11236344" cy="5095223"/>
          </a:xfrm>
        </p:spPr>
        <p:txBody>
          <a:bodyPr/>
          <a:lstStyle/>
          <a:p>
            <a:pPr indent="0"/>
            <a:r>
              <a:rPr lang="zh-CN" altLang="zh-CN" dirty="0"/>
              <a:t>符号化下列语句，并用演绎法验证其推论是否正确。</a:t>
            </a:r>
            <a:r>
              <a:rPr lang="en-US" altLang="zh-CN" dirty="0"/>
              <a:t>		</a:t>
            </a:r>
            <a:endParaRPr lang="zh-CN" altLang="zh-CN" dirty="0"/>
          </a:p>
          <a:p>
            <a:pPr indent="0"/>
            <a:r>
              <a:rPr lang="zh-CN" altLang="zh-CN" dirty="0"/>
              <a:t>每一个学生不是文科学生就是理工科学生；每个学生当且仅当他喜欢数学时选择做理工科学生；并非所有的学生都喜欢数学，因此，有些学生是文科学生。</a:t>
            </a:r>
            <a:endParaRPr lang="en-US" altLang="zh-CN" dirty="0"/>
          </a:p>
          <a:p>
            <a:pPr indent="0"/>
            <a:r>
              <a:rPr lang="en-US" altLang="zh-CN" dirty="0"/>
              <a:t>P</a:t>
            </a:r>
            <a:r>
              <a:rPr lang="zh-CN" altLang="en-US" dirty="0"/>
              <a:t>：</a:t>
            </a:r>
            <a:r>
              <a:rPr lang="zh-CN" altLang="zh-CN" dirty="0"/>
              <a:t>每一个学生是文科学生</a:t>
            </a:r>
            <a:r>
              <a:rPr lang="zh-CN" altLang="en-US" dirty="0"/>
              <a:t>；</a:t>
            </a:r>
            <a:r>
              <a:rPr lang="en-US" altLang="zh-CN" dirty="0"/>
              <a:t>Q</a:t>
            </a:r>
            <a:r>
              <a:rPr lang="zh-CN" altLang="en-US" dirty="0"/>
              <a:t>：</a:t>
            </a:r>
            <a:r>
              <a:rPr lang="zh-CN" altLang="zh-CN" dirty="0"/>
              <a:t>每一个学生是理工科学生</a:t>
            </a:r>
            <a:endParaRPr lang="en-US" altLang="zh-CN" dirty="0"/>
          </a:p>
          <a:p>
            <a:pPr indent="0"/>
            <a:r>
              <a:rPr lang="en-US" altLang="zh-CN" dirty="0"/>
              <a:t>R</a:t>
            </a:r>
            <a:r>
              <a:rPr lang="zh-CN" altLang="en-US" dirty="0"/>
              <a:t>：每个学生</a:t>
            </a:r>
            <a:r>
              <a:rPr lang="zh-CN" altLang="zh-CN" dirty="0"/>
              <a:t>喜欢数学</a:t>
            </a:r>
            <a:r>
              <a:rPr lang="zh-CN" altLang="en-US" dirty="0"/>
              <a:t>；</a:t>
            </a:r>
            <a:r>
              <a:rPr lang="en-US" altLang="zh-CN" dirty="0"/>
              <a:t>S</a:t>
            </a:r>
            <a:r>
              <a:rPr lang="zh-CN" altLang="en-US" dirty="0"/>
              <a:t>：</a:t>
            </a:r>
            <a:r>
              <a:rPr lang="zh-CN" altLang="zh-CN" dirty="0"/>
              <a:t>有些学生是文科学生</a:t>
            </a:r>
            <a:endParaRPr lang="zh-CN" altLang="zh-CN" dirty="0"/>
          </a:p>
          <a:p>
            <a:pPr indent="0"/>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练习：单选</a:t>
            </a:r>
            <a:endParaRPr lang="zh-CN" altLang="en-US" dirty="0"/>
          </a:p>
        </p:txBody>
      </p:sp>
      <p:sp>
        <p:nvSpPr>
          <p:cNvPr id="3" name="矩形 2"/>
          <p:cNvSpPr/>
          <p:nvPr/>
        </p:nvSpPr>
        <p:spPr>
          <a:xfrm>
            <a:off x="626324" y="1069628"/>
            <a:ext cx="10562594" cy="1570045"/>
          </a:xfrm>
          <a:prstGeom prst="rect">
            <a:avLst/>
          </a:prstGeom>
        </p:spPr>
        <p:txBody>
          <a:bodyPr wrap="square">
            <a:spAutoFit/>
          </a:bodyPr>
          <a:lstStyle/>
          <a:p>
            <a:pPr lvl="0" fontAlgn="ctr"/>
            <a:r>
              <a:rPr lang="zh-CN" altLang="zh-CN" sz="3200" dirty="0"/>
              <a:t>下列语句中，（</a:t>
            </a:r>
            <a:r>
              <a:rPr lang="en-US" altLang="zh-CN" sz="3200" dirty="0"/>
              <a:t>			</a:t>
            </a:r>
            <a:r>
              <a:rPr lang="zh-CN" altLang="zh-CN" sz="3200" dirty="0"/>
              <a:t>）是命题。</a:t>
            </a:r>
            <a:endParaRPr lang="zh-CN" altLang="zh-CN" sz="3200" dirty="0"/>
          </a:p>
          <a:p>
            <a:r>
              <a:rPr lang="en-US" altLang="zh-CN" sz="3200" dirty="0"/>
              <a:t>1</a:t>
            </a:r>
            <a:r>
              <a:rPr lang="zh-CN" altLang="zh-CN" sz="3200" dirty="0"/>
              <a:t>）请把门关上</a:t>
            </a:r>
            <a:r>
              <a:rPr lang="en-US" altLang="zh-CN" sz="3200" dirty="0"/>
              <a:t> 2</a:t>
            </a:r>
            <a:r>
              <a:rPr lang="zh-CN" altLang="zh-CN" sz="3200" dirty="0"/>
              <a:t>）下午有空吗</a:t>
            </a:r>
            <a:r>
              <a:rPr lang="en-US" altLang="zh-CN" sz="3200" dirty="0"/>
              <a:t>	 3</a:t>
            </a:r>
            <a:r>
              <a:rPr lang="zh-CN" altLang="zh-CN" sz="3200" dirty="0"/>
              <a:t>）</a:t>
            </a:r>
            <a:r>
              <a:rPr lang="en-US" altLang="zh-CN" sz="3200" dirty="0"/>
              <a:t>x + 6 &gt; 8	 </a:t>
            </a:r>
            <a:endParaRPr lang="en-US" altLang="zh-CN" sz="3200" dirty="0"/>
          </a:p>
          <a:p>
            <a:r>
              <a:rPr lang="en-US" altLang="zh-CN" sz="3200" dirty="0"/>
              <a:t>4</a:t>
            </a:r>
            <a:r>
              <a:rPr lang="zh-CN" altLang="zh-CN" sz="3200" dirty="0"/>
              <a:t>）地球外的星球上也有人</a:t>
            </a:r>
            <a:endParaRPr lang="zh-CN" altLang="zh-CN" sz="3200" kern="100" dirty="0">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67738"/>
            <a:ext cx="6629400" cy="5510051"/>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29" name="矩形 28"/>
          <p:cNvSpPr/>
          <p:nvPr/>
        </p:nvSpPr>
        <p:spPr>
          <a:xfrm>
            <a:off x="5757541" y="5830126"/>
            <a:ext cx="4913633" cy="439022"/>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TextBox 1"/>
          <p:cNvSpPr txBox="1"/>
          <p:nvPr/>
        </p:nvSpPr>
        <p:spPr>
          <a:xfrm>
            <a:off x="7013575" y="2368891"/>
            <a:ext cx="1231106" cy="369353"/>
          </a:xfrm>
          <a:prstGeom prst="rect">
            <a:avLst/>
          </a:prstGeom>
          <a:noFill/>
          <a:ln>
            <a:noFill/>
          </a:ln>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历史人物</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18" name="TextBox 1"/>
          <p:cNvSpPr txBox="1"/>
          <p:nvPr/>
        </p:nvSpPr>
        <p:spPr>
          <a:xfrm>
            <a:off x="7013575" y="1771674"/>
            <a:ext cx="2769989"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本章导读及学习要求</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7" name="TextBox 1"/>
          <p:cNvSpPr txBox="1"/>
          <p:nvPr/>
        </p:nvSpPr>
        <p:spPr>
          <a:xfrm>
            <a:off x="7013575" y="3010694"/>
            <a:ext cx="246221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命题与命题联结词</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8" name="TextBox 1"/>
          <p:cNvSpPr txBox="1"/>
          <p:nvPr/>
        </p:nvSpPr>
        <p:spPr>
          <a:xfrm>
            <a:off x="7013575" y="3549826"/>
            <a:ext cx="3385542"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命题公式、解释与真值表</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51" name="Freeform 3"/>
          <p:cNvSpPr/>
          <p:nvPr/>
        </p:nvSpPr>
        <p:spPr>
          <a:xfrm>
            <a:off x="6695261" y="1305604"/>
            <a:ext cx="45719" cy="5024095"/>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52" name="Freeform 3"/>
          <p:cNvSpPr/>
          <p:nvPr/>
        </p:nvSpPr>
        <p:spPr>
          <a:xfrm>
            <a:off x="6632575" y="181272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7" name="Freeform 3"/>
          <p:cNvSpPr/>
          <p:nvPr/>
        </p:nvSpPr>
        <p:spPr>
          <a:xfrm>
            <a:off x="6632575" y="241969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3" name="Freeform 3"/>
          <p:cNvSpPr/>
          <p:nvPr/>
        </p:nvSpPr>
        <p:spPr>
          <a:xfrm>
            <a:off x="6632575" y="30511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4" name="Freeform 3"/>
          <p:cNvSpPr/>
          <p:nvPr/>
        </p:nvSpPr>
        <p:spPr>
          <a:xfrm>
            <a:off x="6632575" y="35923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74B836"/>
          </a:solidFill>
          <a:ln w="12700">
            <a:solidFill>
              <a:srgbClr val="92D05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6" name="TextBox 1"/>
          <p:cNvSpPr txBox="1"/>
          <p:nvPr/>
        </p:nvSpPr>
        <p:spPr>
          <a:xfrm>
            <a:off x="6048108" y="1777080"/>
            <a:ext cx="426399"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icrosoft YaHei UI" panose="020B0503020204020204" pitchFamily="18" charset="-122"/>
              </a:rPr>
              <a:t>   1</a:t>
            </a:r>
            <a:endParaRPr kumimoji="0" lang="zh-CN" altLang="en-US" sz="24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icrosoft YaHei UI" panose="020B0503020204020204" pitchFamily="18" charset="-122"/>
            </a:endParaRPr>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marL="0" marR="0" lvl="0" indent="0" algn="l" defTabSz="1219835" rtl="0" eaLnBrk="1" fontAlgn="auto" latinLnBrk="0" hangingPunct="1">
              <a:lnSpc>
                <a:spcPts val="6935"/>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4197DF"/>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内容导航</a:t>
            </a:r>
            <a:endParaRPr kumimoji="0" lang="en-US" altLang="zh-CN" sz="3600" b="1" i="0" u="none" strike="noStrike" kern="1200" cap="none" spc="0" normalizeH="0" baseline="0" noProof="0" dirty="0">
              <a:ln>
                <a:noFill/>
              </a:ln>
              <a:solidFill>
                <a:srgbClr val="4197DF"/>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marL="0" marR="0" lvl="0" indent="0" algn="dist" defTabSz="1219835" rtl="0" eaLnBrk="1" fontAlgn="auto" latinLnBrk="0" hangingPunct="1">
              <a:lnSpc>
                <a:spcPts val="1600"/>
              </a:lnSpc>
              <a:spcBef>
                <a:spcPts val="0"/>
              </a:spcBef>
              <a:spcAft>
                <a:spcPts val="0"/>
              </a:spcAft>
              <a:buClrTx/>
              <a:buSzTx/>
              <a:buFontTx/>
              <a:buNone/>
              <a:defRPr/>
            </a:pPr>
            <a:r>
              <a:rPr kumimoji="0" lang="en-US" altLang="zh-CN" sz="1900" b="1" i="0" u="none" strike="noStrike" kern="1200" cap="none" spc="0" normalizeH="0" baseline="0" noProof="0" dirty="0">
                <a:ln>
                  <a:noFill/>
                </a:ln>
                <a:solidFill>
                  <a:srgbClr val="4197D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CONTENTS</a:t>
            </a:r>
            <a:endParaRPr kumimoji="0" lang="en-US" altLang="zh-CN" sz="1900" b="1" i="0" u="none" strike="noStrike" kern="1200" cap="none" spc="0" normalizeH="0" baseline="0" noProof="0" dirty="0">
              <a:ln>
                <a:noFill/>
              </a:ln>
              <a:solidFill>
                <a:srgbClr val="4197D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8" name="TextBox 1"/>
          <p:cNvSpPr txBox="1"/>
          <p:nvPr/>
        </p:nvSpPr>
        <p:spPr>
          <a:xfrm>
            <a:off x="7013575" y="4191794"/>
            <a:ext cx="2794035"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公式的标准型</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a:t>
            </a: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范式</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39" name="TextBox 1"/>
          <p:cNvSpPr txBox="1"/>
          <p:nvPr/>
        </p:nvSpPr>
        <p:spPr>
          <a:xfrm>
            <a:off x="7000875" y="4775994"/>
            <a:ext cx="2769989"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命题逻辑的推理理论</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0" name="Freeform 3"/>
          <p:cNvSpPr/>
          <p:nvPr/>
        </p:nvSpPr>
        <p:spPr>
          <a:xfrm>
            <a:off x="6632575" y="423657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1" name="Freeform 3"/>
          <p:cNvSpPr/>
          <p:nvPr/>
        </p:nvSpPr>
        <p:spPr>
          <a:xfrm>
            <a:off x="6632575" y="481914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2" name="TextBox 1"/>
          <p:cNvSpPr txBox="1"/>
          <p:nvPr/>
        </p:nvSpPr>
        <p:spPr>
          <a:xfrm>
            <a:off x="6048108" y="2972594"/>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2.1</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3" name="TextBox 1"/>
          <p:cNvSpPr txBox="1"/>
          <p:nvPr/>
        </p:nvSpPr>
        <p:spPr>
          <a:xfrm>
            <a:off x="6048108" y="3531394"/>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2.2</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4" name="TextBox 1"/>
          <p:cNvSpPr txBox="1"/>
          <p:nvPr/>
        </p:nvSpPr>
        <p:spPr>
          <a:xfrm>
            <a:off x="6048108" y="4185778"/>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2.3</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5" name="TextBox 1"/>
          <p:cNvSpPr txBox="1"/>
          <p:nvPr/>
        </p:nvSpPr>
        <p:spPr>
          <a:xfrm>
            <a:off x="6048108" y="4789362"/>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2.4</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77" name="等腰三角形 76"/>
          <p:cNvSpPr/>
          <p:nvPr/>
        </p:nvSpPr>
        <p:spPr>
          <a:xfrm>
            <a:off x="6190430" y="1686470"/>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78" name="等腰三角形 77"/>
          <p:cNvSpPr/>
          <p:nvPr/>
        </p:nvSpPr>
        <p:spPr>
          <a:xfrm>
            <a:off x="6169707" y="2350828"/>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TextBox 1"/>
          <p:cNvSpPr txBox="1"/>
          <p:nvPr/>
        </p:nvSpPr>
        <p:spPr>
          <a:xfrm>
            <a:off x="7018519" y="5351908"/>
            <a:ext cx="2154436"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命题逻辑的应用</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81" name="Freeform 3"/>
          <p:cNvSpPr/>
          <p:nvPr/>
        </p:nvSpPr>
        <p:spPr>
          <a:xfrm>
            <a:off x="6650219" y="53950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82" name="TextBox 1"/>
          <p:cNvSpPr txBox="1"/>
          <p:nvPr/>
        </p:nvSpPr>
        <p:spPr>
          <a:xfrm>
            <a:off x="6065752" y="5365276"/>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2.5</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9" name="TextBox 1"/>
          <p:cNvSpPr txBox="1"/>
          <p:nvPr/>
        </p:nvSpPr>
        <p:spPr>
          <a:xfrm>
            <a:off x="6993940" y="5910708"/>
            <a:ext cx="61555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作业</a:t>
            </a:r>
            <a:endParaRPr kumimoji="0" lang="zh-CN" altLang="en-US" sz="2400" b="1"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50" name="Freeform 3"/>
          <p:cNvSpPr/>
          <p:nvPr/>
        </p:nvSpPr>
        <p:spPr>
          <a:xfrm>
            <a:off x="6625640" y="59538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chemeClr val="bg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5" name="TextBox 1"/>
          <p:cNvSpPr txBox="1"/>
          <p:nvPr/>
        </p:nvSpPr>
        <p:spPr>
          <a:xfrm>
            <a:off x="6058106" y="5924076"/>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bg1"/>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2.6</a:t>
            </a:r>
            <a:endParaRPr kumimoji="0" lang="en-US" altLang="zh-CN" sz="2400" b="1"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Tree>
  </p:cSld>
  <p:clrMapOvr>
    <a:masterClrMapping/>
  </p:clrMapOvr>
  <p:transition spd="slow">
    <p:push dir="u"/>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841375" y="95833"/>
            <a:ext cx="8066367" cy="924139"/>
          </a:xfrm>
          <a:prstGeom prst="rect">
            <a:avLst/>
          </a:prstGeom>
        </p:spPr>
        <p:txBody>
          <a:bodyPr vert="horz" lIns="121917" tIns="60958" rIns="121917" bIns="60958"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r>
              <a:rPr lang="zh-CN" altLang="en-US" dirty="0"/>
              <a:t>作业</a:t>
            </a:r>
            <a:endParaRPr lang="zh-CN" altLang="en-US" dirty="0"/>
          </a:p>
        </p:txBody>
      </p:sp>
      <p:sp>
        <p:nvSpPr>
          <p:cNvPr id="3" name="Rectangle 3"/>
          <p:cNvSpPr txBox="1">
            <a:spLocks noChangeArrowheads="1"/>
          </p:cNvSpPr>
          <p:nvPr/>
        </p:nvSpPr>
        <p:spPr>
          <a:xfrm>
            <a:off x="460375" y="906463"/>
            <a:ext cx="5334000" cy="3437728"/>
          </a:xfrm>
          <a:prstGeom prst="rect">
            <a:avLst/>
          </a:prstGeom>
        </p:spPr>
        <p:txBody>
          <a:bodyPr vert="horz" lIns="121917" tIns="60958" rIns="121917" bIns="60958" rtlCol="0">
            <a:noAutofit/>
          </a:bodyPr>
          <a:lstStyle>
            <a:lvl1pPr marL="457200" indent="-457200" algn="l" defTabSz="1219835" rtl="0" eaLnBrk="1" latinLnBrk="0" hangingPunct="1">
              <a:lnSpc>
                <a:spcPct val="150000"/>
              </a:lnSpc>
              <a:spcBef>
                <a:spcPts val="0"/>
              </a:spcBef>
              <a:buSzPct val="80000"/>
              <a:buFont typeface="Wingdings" panose="05000000000000000000" pitchFamily="2" charset="2"/>
              <a:buChar char="l"/>
              <a:defRPr sz="2400" b="1" kern="1200">
                <a:solidFill>
                  <a:schemeClr val="tx1"/>
                </a:solidFill>
                <a:latin typeface="+mn-ea"/>
                <a:ea typeface="+mn-ea"/>
                <a:cs typeface="+mn-cs"/>
              </a:defRPr>
            </a:lvl1pPr>
            <a:lvl2pPr marL="991235" indent="-381000" algn="l" defTabSz="1219835" rtl="0" eaLnBrk="1" latinLnBrk="0" hangingPunct="1">
              <a:lnSpc>
                <a:spcPct val="150000"/>
              </a:lnSpc>
              <a:spcBef>
                <a:spcPct val="20000"/>
              </a:spcBef>
              <a:buFont typeface="Arial" panose="020B0604020202020204" pitchFamily="34" charset="0"/>
              <a:buChar char="–"/>
              <a:defRPr sz="2400" b="1"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3pPr>
            <a:lvl4pPr marL="2134235"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4pPr>
            <a:lvl5pPr marL="2744470"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spcBef>
                <a:spcPct val="0"/>
              </a:spcBef>
              <a:buNone/>
            </a:pPr>
            <a:r>
              <a:rPr lang="en-US" altLang="zh-CN" noProof="1"/>
              <a:t>1. </a:t>
            </a:r>
            <a:r>
              <a:rPr lang="zh-CN" altLang="en-US" noProof="1"/>
              <a:t>（</a:t>
            </a:r>
            <a:r>
              <a:rPr lang="en-US" altLang="zh-CN" noProof="1"/>
              <a:t>1</a:t>
            </a:r>
            <a:r>
              <a:rPr lang="zh-CN" altLang="en-US" noProof="1"/>
              <a:t>）（</a:t>
            </a:r>
            <a:r>
              <a:rPr lang="en-US" altLang="zh-CN" noProof="1"/>
              <a:t>3</a:t>
            </a:r>
            <a:r>
              <a:rPr lang="zh-CN" altLang="en-US" noProof="1"/>
              <a:t>）（</a:t>
            </a:r>
            <a:r>
              <a:rPr lang="en-US" altLang="zh-CN" noProof="1"/>
              <a:t>5</a:t>
            </a:r>
            <a:r>
              <a:rPr lang="zh-CN" altLang="en-US" noProof="1"/>
              <a:t>）（</a:t>
            </a:r>
            <a:r>
              <a:rPr lang="en-US" altLang="zh-CN" noProof="1"/>
              <a:t>7</a:t>
            </a:r>
            <a:r>
              <a:rPr lang="zh-CN" altLang="en-US" noProof="1"/>
              <a:t>） </a:t>
            </a:r>
            <a:r>
              <a:rPr lang="en-US" altLang="zh-CN" noProof="1"/>
              <a:t>(9)   (11)</a:t>
            </a:r>
            <a:endParaRPr lang="en-US" altLang="zh-CN" noProof="1"/>
          </a:p>
          <a:p>
            <a:pPr marL="0" indent="0">
              <a:spcBef>
                <a:spcPct val="0"/>
              </a:spcBef>
              <a:buNone/>
            </a:pPr>
            <a:r>
              <a:rPr lang="en-US" altLang="zh-CN" noProof="1"/>
              <a:t>2. </a:t>
            </a:r>
            <a:r>
              <a:rPr lang="zh-CN" altLang="en-US" noProof="1"/>
              <a:t>（</a:t>
            </a:r>
            <a:r>
              <a:rPr lang="en-US" altLang="zh-CN" noProof="1"/>
              <a:t>1</a:t>
            </a:r>
            <a:r>
              <a:rPr lang="zh-CN" altLang="en-US" noProof="1"/>
              <a:t>）（</a:t>
            </a:r>
            <a:r>
              <a:rPr lang="en-US" altLang="zh-CN" noProof="1"/>
              <a:t>3</a:t>
            </a:r>
            <a:r>
              <a:rPr lang="zh-CN" altLang="en-US" noProof="1"/>
              <a:t>）（</a:t>
            </a:r>
            <a:r>
              <a:rPr lang="en-US" altLang="zh-CN" noProof="1"/>
              <a:t>5</a:t>
            </a:r>
            <a:r>
              <a:rPr lang="zh-CN" altLang="en-US" noProof="1"/>
              <a:t>）（</a:t>
            </a:r>
            <a:r>
              <a:rPr lang="en-US" altLang="zh-CN" noProof="1"/>
              <a:t>7</a:t>
            </a:r>
            <a:r>
              <a:rPr lang="zh-CN" altLang="en-US" noProof="1"/>
              <a:t>） </a:t>
            </a:r>
            <a:r>
              <a:rPr lang="en-US" altLang="zh-CN" noProof="1"/>
              <a:t>(9)   (11)</a:t>
            </a:r>
            <a:endParaRPr lang="en-US" altLang="zh-CN" noProof="1"/>
          </a:p>
          <a:p>
            <a:pPr marL="0" indent="0">
              <a:spcBef>
                <a:spcPct val="0"/>
              </a:spcBef>
              <a:buNone/>
            </a:pPr>
            <a:r>
              <a:rPr lang="en-US" altLang="zh-CN" noProof="1"/>
              <a:t>3. </a:t>
            </a:r>
            <a:r>
              <a:rPr lang="zh-CN" altLang="en-US" noProof="1"/>
              <a:t>（</a:t>
            </a:r>
            <a:r>
              <a:rPr lang="en-US" altLang="zh-CN" noProof="1"/>
              <a:t>2</a:t>
            </a:r>
            <a:r>
              <a:rPr lang="zh-CN" altLang="en-US" noProof="1"/>
              <a:t>）（</a:t>
            </a:r>
            <a:r>
              <a:rPr lang="en-US" altLang="zh-CN" noProof="1"/>
              <a:t>4</a:t>
            </a:r>
            <a:r>
              <a:rPr lang="zh-CN" altLang="en-US" noProof="1"/>
              <a:t>）（</a:t>
            </a:r>
            <a:r>
              <a:rPr lang="en-US" altLang="zh-CN" noProof="1"/>
              <a:t>6</a:t>
            </a:r>
            <a:r>
              <a:rPr lang="zh-CN" altLang="en-US" noProof="1"/>
              <a:t>）（</a:t>
            </a:r>
            <a:r>
              <a:rPr lang="en-US" altLang="zh-CN" noProof="1"/>
              <a:t>8</a:t>
            </a:r>
            <a:r>
              <a:rPr lang="zh-CN" altLang="en-US" noProof="1"/>
              <a:t>）</a:t>
            </a:r>
            <a:endParaRPr lang="en-US" altLang="zh-CN" noProof="1"/>
          </a:p>
          <a:p>
            <a:pPr marL="0" indent="0">
              <a:spcBef>
                <a:spcPct val="0"/>
              </a:spcBef>
              <a:buNone/>
            </a:pPr>
            <a:r>
              <a:rPr lang="en-US" altLang="zh-CN" noProof="1"/>
              <a:t>5. </a:t>
            </a:r>
            <a:r>
              <a:rPr lang="zh-CN" altLang="en-US" noProof="1"/>
              <a:t>（</a:t>
            </a:r>
            <a:r>
              <a:rPr lang="en-US" altLang="zh-CN" noProof="1"/>
              <a:t>2</a:t>
            </a:r>
            <a:r>
              <a:rPr lang="zh-CN" altLang="en-US" noProof="1"/>
              <a:t>）（</a:t>
            </a:r>
            <a:r>
              <a:rPr lang="en-US" altLang="zh-CN" noProof="1"/>
              <a:t>4</a:t>
            </a:r>
            <a:r>
              <a:rPr lang="zh-CN" altLang="en-US" noProof="1"/>
              <a:t>）（</a:t>
            </a:r>
            <a:r>
              <a:rPr lang="en-US" altLang="zh-CN" noProof="1"/>
              <a:t>5</a:t>
            </a:r>
            <a:r>
              <a:rPr lang="zh-CN" altLang="en-US" noProof="1"/>
              <a:t>）</a:t>
            </a:r>
            <a:endParaRPr lang="en-US" altLang="zh-CN" noProof="1"/>
          </a:p>
          <a:p>
            <a:pPr marL="0" indent="0">
              <a:spcBef>
                <a:spcPct val="0"/>
              </a:spcBef>
              <a:buNone/>
            </a:pPr>
            <a:r>
              <a:rPr lang="en-US" altLang="zh-CN" noProof="1"/>
              <a:t>6. </a:t>
            </a:r>
            <a:r>
              <a:rPr lang="zh-CN" altLang="en-US" noProof="1"/>
              <a:t>（</a:t>
            </a:r>
            <a:r>
              <a:rPr lang="en-US" altLang="zh-CN" noProof="1"/>
              <a:t>1</a:t>
            </a:r>
            <a:r>
              <a:rPr lang="zh-CN" altLang="en-US" noProof="1"/>
              <a:t>）（</a:t>
            </a:r>
            <a:r>
              <a:rPr lang="en-US" altLang="zh-CN" noProof="1"/>
              <a:t>3</a:t>
            </a:r>
            <a:r>
              <a:rPr lang="zh-CN" altLang="en-US" noProof="1"/>
              <a:t>）（</a:t>
            </a:r>
            <a:r>
              <a:rPr lang="en-US" altLang="zh-CN" noProof="1"/>
              <a:t>5</a:t>
            </a:r>
            <a:r>
              <a:rPr lang="zh-CN" altLang="en-US" noProof="1"/>
              <a:t>）（</a:t>
            </a:r>
            <a:r>
              <a:rPr lang="en-US" altLang="zh-CN" noProof="1"/>
              <a:t>7</a:t>
            </a:r>
            <a:r>
              <a:rPr lang="zh-CN" altLang="en-US" noProof="1"/>
              <a:t>） </a:t>
            </a:r>
            <a:r>
              <a:rPr lang="en-US" altLang="zh-CN" noProof="1"/>
              <a:t>(9)   (11)</a:t>
            </a:r>
            <a:endParaRPr lang="en-US" altLang="zh-CN" noProof="1"/>
          </a:p>
          <a:p>
            <a:pPr marL="0" indent="0">
              <a:spcBef>
                <a:spcPct val="0"/>
              </a:spcBef>
              <a:buNone/>
            </a:pPr>
            <a:r>
              <a:rPr lang="en-US" altLang="zh-CN" noProof="1"/>
              <a:t>8. </a:t>
            </a:r>
            <a:r>
              <a:rPr lang="zh-CN" altLang="en-US" noProof="1"/>
              <a:t>（</a:t>
            </a:r>
            <a:r>
              <a:rPr lang="en-US" altLang="zh-CN" noProof="1"/>
              <a:t>1</a:t>
            </a:r>
            <a:r>
              <a:rPr lang="zh-CN" altLang="en-US" noProof="1"/>
              <a:t>）（</a:t>
            </a:r>
            <a:r>
              <a:rPr lang="en-US" altLang="zh-CN" noProof="1"/>
              <a:t>4</a:t>
            </a:r>
            <a:r>
              <a:rPr lang="zh-CN" altLang="en-US" noProof="1"/>
              <a:t>）（</a:t>
            </a:r>
            <a:r>
              <a:rPr lang="en-US" altLang="zh-CN" noProof="1"/>
              <a:t>5)</a:t>
            </a:r>
            <a:endParaRPr lang="en-US" altLang="zh-CN" noProof="1"/>
          </a:p>
          <a:p>
            <a:pPr marL="0" indent="0">
              <a:spcBef>
                <a:spcPct val="0"/>
              </a:spcBef>
              <a:buNone/>
            </a:pPr>
            <a:endParaRPr lang="en-US" altLang="zh-CN" noProof="1"/>
          </a:p>
          <a:p>
            <a:pPr marL="0" indent="0">
              <a:spcBef>
                <a:spcPct val="0"/>
              </a:spcBef>
              <a:buNone/>
            </a:pPr>
            <a:endParaRPr lang="en-US" altLang="zh-CN" noProof="1"/>
          </a:p>
          <a:p>
            <a:pPr marL="0" indent="0">
              <a:spcBef>
                <a:spcPct val="0"/>
              </a:spcBef>
              <a:buFont typeface="Wingdings" panose="05000000000000000000" pitchFamily="2" charset="2"/>
              <a:buNone/>
            </a:pPr>
            <a:endParaRPr lang="en-US" altLang="zh-CN" noProof="1"/>
          </a:p>
          <a:p>
            <a:pPr marL="0" indent="0">
              <a:spcBef>
                <a:spcPct val="0"/>
              </a:spcBef>
              <a:buNone/>
            </a:pPr>
            <a:endParaRPr lang="en-US" altLang="zh-CN" noProof="1"/>
          </a:p>
          <a:p>
            <a:pPr marL="0" indent="0">
              <a:spcBef>
                <a:spcPct val="0"/>
              </a:spcBef>
              <a:buFont typeface="Wingdings" panose="05000000000000000000" pitchFamily="2" charset="2"/>
              <a:buNone/>
            </a:pPr>
            <a:endParaRPr lang="en-US" altLang="zh-CN" noProof="1"/>
          </a:p>
          <a:p>
            <a:pPr marL="0" indent="0">
              <a:spcBef>
                <a:spcPct val="0"/>
              </a:spcBef>
              <a:buFont typeface="Wingdings" panose="05000000000000000000" pitchFamily="2" charset="2"/>
              <a:buNone/>
            </a:pPr>
            <a:endParaRPr lang="en-US" altLang="zh-CN" noProof="1"/>
          </a:p>
        </p:txBody>
      </p:sp>
      <p:grpSp>
        <p:nvGrpSpPr>
          <p:cNvPr id="8" name="组合 7"/>
          <p:cNvGrpSpPr/>
          <p:nvPr/>
        </p:nvGrpSpPr>
        <p:grpSpPr>
          <a:xfrm>
            <a:off x="612775" y="4267994"/>
            <a:ext cx="10744200" cy="76200"/>
            <a:chOff x="460375" y="1981994"/>
            <a:chExt cx="10744200" cy="76200"/>
          </a:xfrm>
        </p:grpSpPr>
        <p:cxnSp>
          <p:nvCxnSpPr>
            <p:cNvPr id="5" name="直接连接符 4"/>
            <p:cNvCxnSpPr/>
            <p:nvPr/>
          </p:nvCxnSpPr>
          <p:spPr>
            <a:xfrm>
              <a:off x="460375" y="1981994"/>
              <a:ext cx="10744200"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60375" y="2058194"/>
              <a:ext cx="10744200" cy="0"/>
            </a:xfrm>
            <a:prstGeom prst="line">
              <a:avLst/>
            </a:prstGeom>
            <a:ln w="34925"/>
          </p:spPr>
          <p:style>
            <a:lnRef idx="1">
              <a:schemeClr val="accent1"/>
            </a:lnRef>
            <a:fillRef idx="0">
              <a:schemeClr val="accent1"/>
            </a:fillRef>
            <a:effectRef idx="0">
              <a:schemeClr val="accent1"/>
            </a:effectRef>
            <a:fontRef idx="minor">
              <a:schemeClr val="tx1"/>
            </a:fontRef>
          </p:style>
        </p:cxnSp>
      </p:grpSp>
      <p:sp>
        <p:nvSpPr>
          <p:cNvPr id="7" name="Rectangle 3"/>
          <p:cNvSpPr txBox="1">
            <a:spLocks noChangeArrowheads="1"/>
          </p:cNvSpPr>
          <p:nvPr/>
        </p:nvSpPr>
        <p:spPr>
          <a:xfrm>
            <a:off x="460375" y="4511379"/>
            <a:ext cx="4953000" cy="2057403"/>
          </a:xfrm>
          <a:prstGeom prst="rect">
            <a:avLst/>
          </a:prstGeom>
        </p:spPr>
        <p:txBody>
          <a:bodyPr vert="horz" lIns="121917" tIns="60958" rIns="121917" bIns="60958" rtlCol="0">
            <a:noAutofit/>
          </a:bodyPr>
          <a:lstStyle>
            <a:lvl1pPr marL="457200" indent="-457200" algn="l" defTabSz="1219835" rtl="0" eaLnBrk="1" latinLnBrk="0" hangingPunct="1">
              <a:lnSpc>
                <a:spcPct val="150000"/>
              </a:lnSpc>
              <a:spcBef>
                <a:spcPts val="0"/>
              </a:spcBef>
              <a:buSzPct val="80000"/>
              <a:buFont typeface="Wingdings" panose="05000000000000000000" pitchFamily="2" charset="2"/>
              <a:buChar char="l"/>
              <a:defRPr sz="2400" b="1" kern="1200">
                <a:solidFill>
                  <a:schemeClr val="tx1"/>
                </a:solidFill>
                <a:latin typeface="+mn-ea"/>
                <a:ea typeface="+mn-ea"/>
                <a:cs typeface="+mn-cs"/>
              </a:defRPr>
            </a:lvl1pPr>
            <a:lvl2pPr marL="991235" indent="-381000" algn="l" defTabSz="1219835" rtl="0" eaLnBrk="1" latinLnBrk="0" hangingPunct="1">
              <a:lnSpc>
                <a:spcPct val="150000"/>
              </a:lnSpc>
              <a:spcBef>
                <a:spcPct val="20000"/>
              </a:spcBef>
              <a:buFont typeface="Arial" panose="020B0604020202020204" pitchFamily="34" charset="0"/>
              <a:buChar char="–"/>
              <a:defRPr sz="2400" b="1"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3pPr>
            <a:lvl4pPr marL="2134235"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4pPr>
            <a:lvl5pPr marL="2744470"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spcBef>
                <a:spcPct val="0"/>
              </a:spcBef>
              <a:buFont typeface="Wingdings" panose="05000000000000000000" pitchFamily="2" charset="2"/>
              <a:buNone/>
            </a:pPr>
            <a:r>
              <a:rPr lang="en-US" altLang="zh-CN" noProof="1"/>
              <a:t>17. </a:t>
            </a:r>
            <a:r>
              <a:rPr lang="zh-CN" altLang="en-US" noProof="1"/>
              <a:t>（</a:t>
            </a:r>
            <a:r>
              <a:rPr lang="en-US" altLang="zh-CN" noProof="1"/>
              <a:t>2</a:t>
            </a:r>
            <a:r>
              <a:rPr lang="zh-CN" altLang="en-US" noProof="1"/>
              <a:t>）</a:t>
            </a:r>
            <a:endParaRPr lang="en-US" altLang="zh-CN" noProof="1"/>
          </a:p>
          <a:p>
            <a:pPr marL="0" indent="0">
              <a:spcBef>
                <a:spcPct val="0"/>
              </a:spcBef>
              <a:buNone/>
            </a:pPr>
            <a:r>
              <a:rPr lang="en-US" altLang="zh-CN" noProof="1"/>
              <a:t>20. </a:t>
            </a:r>
            <a:r>
              <a:rPr lang="zh-CN" altLang="en-US" noProof="1"/>
              <a:t>（</a:t>
            </a:r>
            <a:r>
              <a:rPr lang="en-US" altLang="zh-CN" noProof="1"/>
              <a:t>2</a:t>
            </a:r>
            <a:r>
              <a:rPr lang="zh-CN" altLang="en-US" noProof="1"/>
              <a:t>）（</a:t>
            </a:r>
            <a:r>
              <a:rPr lang="en-US" altLang="zh-CN" noProof="1"/>
              <a:t>4</a:t>
            </a:r>
            <a:r>
              <a:rPr lang="zh-CN" altLang="en-US" noProof="1"/>
              <a:t>）（</a:t>
            </a:r>
            <a:r>
              <a:rPr lang="en-US" altLang="zh-CN" noProof="1"/>
              <a:t>6</a:t>
            </a:r>
            <a:r>
              <a:rPr lang="zh-CN" altLang="en-US" noProof="1"/>
              <a:t>）</a:t>
            </a:r>
            <a:endParaRPr lang="en-US" altLang="zh-CN" noProof="1"/>
          </a:p>
          <a:p>
            <a:pPr marL="0" indent="0">
              <a:spcBef>
                <a:spcPct val="0"/>
              </a:spcBef>
              <a:buNone/>
            </a:pPr>
            <a:r>
              <a:rPr lang="en-US" altLang="zh-CN" noProof="1"/>
              <a:t>21. </a:t>
            </a:r>
            <a:r>
              <a:rPr lang="zh-CN" altLang="en-US" noProof="1"/>
              <a:t>（</a:t>
            </a:r>
            <a:r>
              <a:rPr lang="en-US" altLang="zh-CN" noProof="1"/>
              <a:t>1</a:t>
            </a:r>
            <a:r>
              <a:rPr lang="zh-CN" altLang="en-US" noProof="1"/>
              <a:t>）（</a:t>
            </a:r>
            <a:r>
              <a:rPr lang="en-US" altLang="zh-CN" noProof="1"/>
              <a:t>3</a:t>
            </a:r>
            <a:r>
              <a:rPr lang="zh-CN" altLang="en-US" noProof="1"/>
              <a:t>）（</a:t>
            </a:r>
            <a:r>
              <a:rPr lang="en-US" altLang="zh-CN" noProof="1"/>
              <a:t>5</a:t>
            </a:r>
            <a:r>
              <a:rPr lang="zh-CN" altLang="en-US" noProof="1"/>
              <a:t>）（</a:t>
            </a:r>
            <a:r>
              <a:rPr lang="en-US" altLang="zh-CN" noProof="1"/>
              <a:t>7</a:t>
            </a:r>
            <a:r>
              <a:rPr lang="zh-CN" altLang="en-US" noProof="1"/>
              <a:t>）</a:t>
            </a:r>
            <a:endParaRPr lang="en-US" altLang="zh-CN" noProof="1"/>
          </a:p>
          <a:p>
            <a:pPr marL="0" indent="0">
              <a:spcBef>
                <a:spcPct val="0"/>
              </a:spcBef>
              <a:buNone/>
            </a:pPr>
            <a:endParaRPr lang="en-US" altLang="zh-CN" noProof="1"/>
          </a:p>
          <a:p>
            <a:pPr marL="0" indent="0">
              <a:spcBef>
                <a:spcPct val="0"/>
              </a:spcBef>
              <a:buFont typeface="Wingdings" panose="05000000000000000000" pitchFamily="2" charset="2"/>
              <a:buNone/>
            </a:pPr>
            <a:endParaRPr lang="en-US" altLang="zh-CN" noProof="1"/>
          </a:p>
          <a:p>
            <a:pPr marL="0" indent="0">
              <a:spcBef>
                <a:spcPct val="0"/>
              </a:spcBef>
              <a:buFont typeface="Wingdings" panose="05000000000000000000" pitchFamily="2" charset="2"/>
              <a:buNone/>
            </a:pPr>
            <a:endParaRPr lang="en-US" altLang="zh-CN" noProof="1"/>
          </a:p>
        </p:txBody>
      </p:sp>
      <p:grpSp>
        <p:nvGrpSpPr>
          <p:cNvPr id="9" name="组合 8"/>
          <p:cNvGrpSpPr/>
          <p:nvPr/>
        </p:nvGrpSpPr>
        <p:grpSpPr>
          <a:xfrm rot="5400000">
            <a:off x="3241674" y="3878475"/>
            <a:ext cx="5638800" cy="76200"/>
            <a:chOff x="460375" y="1981994"/>
            <a:chExt cx="10744200" cy="76200"/>
          </a:xfrm>
        </p:grpSpPr>
        <p:cxnSp>
          <p:nvCxnSpPr>
            <p:cNvPr id="10" name="直接连接符 9"/>
            <p:cNvCxnSpPr/>
            <p:nvPr/>
          </p:nvCxnSpPr>
          <p:spPr>
            <a:xfrm>
              <a:off x="460375" y="1981994"/>
              <a:ext cx="10744200"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0375" y="2058194"/>
              <a:ext cx="10744200" cy="0"/>
            </a:xfrm>
            <a:prstGeom prst="line">
              <a:avLst/>
            </a:prstGeom>
            <a:ln w="34925"/>
          </p:spPr>
          <p:style>
            <a:lnRef idx="1">
              <a:schemeClr val="accent1"/>
            </a:lnRef>
            <a:fillRef idx="0">
              <a:schemeClr val="accent1"/>
            </a:fillRef>
            <a:effectRef idx="0">
              <a:schemeClr val="accent1"/>
            </a:effectRef>
            <a:fontRef idx="minor">
              <a:schemeClr val="tx1"/>
            </a:fontRef>
          </p:style>
        </p:cxnSp>
      </p:grpSp>
      <p:sp>
        <p:nvSpPr>
          <p:cNvPr id="12" name="Rectangle 3"/>
          <p:cNvSpPr txBox="1">
            <a:spLocks noChangeArrowheads="1"/>
          </p:cNvSpPr>
          <p:nvPr/>
        </p:nvSpPr>
        <p:spPr>
          <a:xfrm>
            <a:off x="6251574" y="925119"/>
            <a:ext cx="5334000" cy="3437728"/>
          </a:xfrm>
          <a:prstGeom prst="rect">
            <a:avLst/>
          </a:prstGeom>
        </p:spPr>
        <p:txBody>
          <a:bodyPr vert="horz" lIns="121917" tIns="60958" rIns="121917" bIns="60958" rtlCol="0">
            <a:noAutofit/>
          </a:bodyPr>
          <a:lstStyle>
            <a:lvl1pPr marL="457200" indent="-457200" algn="l" defTabSz="1219835" rtl="0" eaLnBrk="1" latinLnBrk="0" hangingPunct="1">
              <a:lnSpc>
                <a:spcPct val="150000"/>
              </a:lnSpc>
              <a:spcBef>
                <a:spcPts val="0"/>
              </a:spcBef>
              <a:buSzPct val="80000"/>
              <a:buFont typeface="Wingdings" panose="05000000000000000000" pitchFamily="2" charset="2"/>
              <a:buChar char="l"/>
              <a:defRPr sz="2400" b="1" kern="1200">
                <a:solidFill>
                  <a:schemeClr val="tx1"/>
                </a:solidFill>
                <a:latin typeface="+mn-ea"/>
                <a:ea typeface="+mn-ea"/>
                <a:cs typeface="+mn-cs"/>
              </a:defRPr>
            </a:lvl1pPr>
            <a:lvl2pPr marL="991235" indent="-381000" algn="l" defTabSz="1219835" rtl="0" eaLnBrk="1" latinLnBrk="0" hangingPunct="1">
              <a:lnSpc>
                <a:spcPct val="150000"/>
              </a:lnSpc>
              <a:spcBef>
                <a:spcPct val="20000"/>
              </a:spcBef>
              <a:buFont typeface="Arial" panose="020B0604020202020204" pitchFamily="34" charset="0"/>
              <a:buChar char="–"/>
              <a:defRPr sz="2400" b="1"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3pPr>
            <a:lvl4pPr marL="2134235"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4pPr>
            <a:lvl5pPr marL="2744470"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spcBef>
                <a:spcPct val="0"/>
              </a:spcBef>
              <a:buNone/>
            </a:pPr>
            <a:r>
              <a:rPr lang="en-US" altLang="zh-CN" noProof="1"/>
              <a:t>10. </a:t>
            </a:r>
            <a:r>
              <a:rPr lang="zh-CN" altLang="en-US" noProof="1"/>
              <a:t>（</a:t>
            </a:r>
            <a:r>
              <a:rPr lang="en-US" altLang="zh-CN" noProof="1"/>
              <a:t>2</a:t>
            </a:r>
            <a:r>
              <a:rPr lang="zh-CN" altLang="en-US" noProof="1"/>
              <a:t>）（</a:t>
            </a:r>
            <a:r>
              <a:rPr lang="en-US" altLang="zh-CN" noProof="1"/>
              <a:t>4</a:t>
            </a:r>
            <a:r>
              <a:rPr lang="zh-CN" altLang="en-US" noProof="1"/>
              <a:t>）（</a:t>
            </a:r>
            <a:r>
              <a:rPr lang="en-US" altLang="zh-CN" noProof="1"/>
              <a:t>6</a:t>
            </a:r>
            <a:r>
              <a:rPr lang="zh-CN" altLang="en-US" noProof="1"/>
              <a:t>）</a:t>
            </a:r>
            <a:endParaRPr lang="en-US" altLang="zh-CN" noProof="1"/>
          </a:p>
          <a:p>
            <a:pPr marL="0" indent="0">
              <a:spcBef>
                <a:spcPct val="0"/>
              </a:spcBef>
              <a:buNone/>
            </a:pPr>
            <a:r>
              <a:rPr lang="en-US" altLang="zh-CN" noProof="1"/>
              <a:t>11. </a:t>
            </a:r>
            <a:r>
              <a:rPr lang="zh-CN" altLang="en-US" noProof="1"/>
              <a:t>（</a:t>
            </a:r>
            <a:r>
              <a:rPr lang="en-US" altLang="zh-CN" noProof="1"/>
              <a:t>1</a:t>
            </a:r>
            <a:r>
              <a:rPr lang="zh-CN" altLang="en-US" noProof="1"/>
              <a:t>）（</a:t>
            </a:r>
            <a:r>
              <a:rPr lang="en-US" altLang="zh-CN" noProof="1"/>
              <a:t>4</a:t>
            </a:r>
            <a:r>
              <a:rPr lang="zh-CN" altLang="en-US" noProof="1"/>
              <a:t>）（</a:t>
            </a:r>
            <a:r>
              <a:rPr lang="en-US" altLang="zh-CN" noProof="1"/>
              <a:t>5</a:t>
            </a:r>
            <a:r>
              <a:rPr lang="zh-CN" altLang="en-US" noProof="1"/>
              <a:t>）</a:t>
            </a:r>
            <a:endParaRPr lang="en-US" altLang="zh-CN" noProof="1"/>
          </a:p>
          <a:p>
            <a:pPr marL="0" indent="0">
              <a:spcBef>
                <a:spcPct val="0"/>
              </a:spcBef>
              <a:buNone/>
            </a:pPr>
            <a:r>
              <a:rPr lang="en-US" altLang="zh-CN" noProof="1"/>
              <a:t>12. </a:t>
            </a:r>
            <a:r>
              <a:rPr lang="zh-CN" altLang="en-US" noProof="1"/>
              <a:t>（</a:t>
            </a:r>
            <a:r>
              <a:rPr lang="en-US" altLang="zh-CN" noProof="1"/>
              <a:t>2</a:t>
            </a:r>
            <a:r>
              <a:rPr lang="zh-CN" altLang="en-US" noProof="1"/>
              <a:t>）（</a:t>
            </a:r>
            <a:r>
              <a:rPr lang="en-US" altLang="zh-CN" noProof="1"/>
              <a:t>4</a:t>
            </a:r>
            <a:r>
              <a:rPr lang="zh-CN" altLang="en-US" noProof="1"/>
              <a:t>）</a:t>
            </a:r>
            <a:endParaRPr lang="en-US" altLang="zh-CN" noProof="1"/>
          </a:p>
          <a:p>
            <a:pPr marL="0" indent="0">
              <a:spcBef>
                <a:spcPct val="0"/>
              </a:spcBef>
              <a:buNone/>
            </a:pPr>
            <a:r>
              <a:rPr lang="en-US" altLang="zh-CN" noProof="1"/>
              <a:t>14. </a:t>
            </a:r>
            <a:r>
              <a:rPr lang="zh-CN" altLang="en-US" noProof="1"/>
              <a:t>（</a:t>
            </a:r>
            <a:r>
              <a:rPr lang="en-US" altLang="zh-CN" noProof="1"/>
              <a:t>1</a:t>
            </a:r>
            <a:r>
              <a:rPr lang="zh-CN" altLang="en-US" noProof="1"/>
              <a:t>）（</a:t>
            </a:r>
            <a:r>
              <a:rPr lang="en-US" altLang="zh-CN" noProof="1"/>
              <a:t>3</a:t>
            </a:r>
            <a:r>
              <a:rPr lang="zh-CN" altLang="en-US" noProof="1"/>
              <a:t>）（</a:t>
            </a:r>
            <a:r>
              <a:rPr lang="en-US" altLang="zh-CN" noProof="1"/>
              <a:t>5</a:t>
            </a:r>
            <a:r>
              <a:rPr lang="zh-CN" altLang="en-US" noProof="1"/>
              <a:t>）</a:t>
            </a:r>
            <a:endParaRPr lang="en-US" altLang="zh-CN" noProof="1"/>
          </a:p>
          <a:p>
            <a:pPr marL="0" indent="0">
              <a:spcBef>
                <a:spcPct val="0"/>
              </a:spcBef>
              <a:buNone/>
            </a:pPr>
            <a:r>
              <a:rPr lang="en-US" altLang="zh-CN" noProof="1"/>
              <a:t>15. </a:t>
            </a:r>
            <a:r>
              <a:rPr lang="zh-CN" altLang="en-US" noProof="1"/>
              <a:t>（</a:t>
            </a:r>
            <a:r>
              <a:rPr lang="en-US" altLang="zh-CN" noProof="1"/>
              <a:t>1</a:t>
            </a:r>
            <a:r>
              <a:rPr lang="zh-CN" altLang="en-US" noProof="1"/>
              <a:t>）（</a:t>
            </a:r>
            <a:r>
              <a:rPr lang="en-US" altLang="zh-CN" noProof="1"/>
              <a:t>3</a:t>
            </a:r>
            <a:r>
              <a:rPr lang="zh-CN" altLang="en-US" noProof="1"/>
              <a:t>）</a:t>
            </a:r>
            <a:endParaRPr lang="en-US" altLang="zh-CN" noProof="1"/>
          </a:p>
          <a:p>
            <a:pPr marL="0" indent="0">
              <a:spcBef>
                <a:spcPct val="0"/>
              </a:spcBef>
              <a:buNone/>
            </a:pPr>
            <a:r>
              <a:rPr lang="en-US" altLang="zh-CN" noProof="1"/>
              <a:t>16. </a:t>
            </a:r>
            <a:r>
              <a:rPr lang="zh-CN" altLang="en-US" noProof="1"/>
              <a:t>（</a:t>
            </a:r>
            <a:r>
              <a:rPr lang="en-US" altLang="zh-CN" noProof="1"/>
              <a:t>2</a:t>
            </a:r>
            <a:r>
              <a:rPr lang="zh-CN" altLang="en-US" noProof="1"/>
              <a:t>）（</a:t>
            </a:r>
            <a:r>
              <a:rPr lang="en-US" altLang="zh-CN" noProof="1"/>
              <a:t>4</a:t>
            </a:r>
            <a:r>
              <a:rPr lang="zh-CN" altLang="en-US" noProof="1"/>
              <a:t>）</a:t>
            </a:r>
            <a:endParaRPr lang="en-US" altLang="zh-CN" noProof="1"/>
          </a:p>
          <a:p>
            <a:pPr marL="0" indent="0">
              <a:spcBef>
                <a:spcPct val="0"/>
              </a:spcBef>
              <a:buNone/>
            </a:pPr>
            <a:endParaRPr lang="en-US" altLang="zh-CN" noProof="1"/>
          </a:p>
          <a:p>
            <a:pPr marL="0" indent="0">
              <a:spcBef>
                <a:spcPct val="0"/>
              </a:spcBef>
              <a:buNone/>
            </a:pPr>
            <a:endParaRPr lang="en-US" altLang="zh-CN" noProof="1"/>
          </a:p>
          <a:p>
            <a:pPr marL="0" indent="0">
              <a:spcBef>
                <a:spcPct val="0"/>
              </a:spcBef>
              <a:buFont typeface="Wingdings" panose="05000000000000000000" pitchFamily="2" charset="2"/>
              <a:buNone/>
            </a:pPr>
            <a:endParaRPr lang="en-US" altLang="zh-CN" noProof="1"/>
          </a:p>
          <a:p>
            <a:pPr marL="0" indent="0">
              <a:spcBef>
                <a:spcPct val="0"/>
              </a:spcBef>
              <a:buFont typeface="Wingdings" panose="05000000000000000000" pitchFamily="2" charset="2"/>
              <a:buNone/>
            </a:pPr>
            <a:endParaRPr lang="en-US" altLang="zh-CN" noProof="1"/>
          </a:p>
        </p:txBody>
      </p:sp>
      <p:sp>
        <p:nvSpPr>
          <p:cNvPr id="14" name="Rectangle 3"/>
          <p:cNvSpPr txBox="1">
            <a:spLocks noChangeArrowheads="1"/>
          </p:cNvSpPr>
          <p:nvPr/>
        </p:nvSpPr>
        <p:spPr>
          <a:xfrm>
            <a:off x="6226174" y="4420394"/>
            <a:ext cx="4902185" cy="2315577"/>
          </a:xfrm>
          <a:prstGeom prst="rect">
            <a:avLst/>
          </a:prstGeom>
        </p:spPr>
        <p:txBody>
          <a:bodyPr vert="horz" lIns="121917" tIns="60958" rIns="121917" bIns="60958" rtlCol="0">
            <a:noAutofit/>
          </a:bodyPr>
          <a:lstStyle>
            <a:lvl1pPr marL="457200" indent="-457200" algn="l" defTabSz="1219835" rtl="0" eaLnBrk="1" latinLnBrk="0" hangingPunct="1">
              <a:lnSpc>
                <a:spcPct val="150000"/>
              </a:lnSpc>
              <a:spcBef>
                <a:spcPts val="0"/>
              </a:spcBef>
              <a:buSzPct val="80000"/>
              <a:buFont typeface="Wingdings" panose="05000000000000000000" pitchFamily="2" charset="2"/>
              <a:buChar char="l"/>
              <a:defRPr sz="2400" b="1" kern="1200">
                <a:solidFill>
                  <a:schemeClr val="tx1"/>
                </a:solidFill>
                <a:latin typeface="+mn-ea"/>
                <a:ea typeface="+mn-ea"/>
                <a:cs typeface="+mn-cs"/>
              </a:defRPr>
            </a:lvl1pPr>
            <a:lvl2pPr marL="991235" indent="-381000" algn="l" defTabSz="1219835" rtl="0" eaLnBrk="1" latinLnBrk="0" hangingPunct="1">
              <a:lnSpc>
                <a:spcPct val="150000"/>
              </a:lnSpc>
              <a:spcBef>
                <a:spcPct val="20000"/>
              </a:spcBef>
              <a:buFont typeface="Arial" panose="020B0604020202020204" pitchFamily="34" charset="0"/>
              <a:buChar char="–"/>
              <a:defRPr sz="2400" b="1" kern="1200">
                <a:solidFill>
                  <a:schemeClr val="tx1">
                    <a:lumMod val="75000"/>
                    <a:lumOff val="25000"/>
                  </a:schemeClr>
                </a:solidFill>
                <a:latin typeface="+mn-lt"/>
                <a:ea typeface="+mn-ea"/>
                <a:cs typeface="+mn-cs"/>
              </a:defRPr>
            </a:lvl2pPr>
            <a:lvl3pPr marL="1524635"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3pPr>
            <a:lvl4pPr marL="2134235"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4pPr>
            <a:lvl5pPr marL="2744470" indent="-304800" algn="l" defTabSz="1219835"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spcBef>
                <a:spcPct val="0"/>
              </a:spcBef>
              <a:buNone/>
            </a:pPr>
            <a:r>
              <a:rPr lang="en-US" altLang="zh-CN" noProof="1"/>
              <a:t>22. </a:t>
            </a:r>
            <a:r>
              <a:rPr lang="zh-CN" altLang="en-US" noProof="1"/>
              <a:t>（</a:t>
            </a:r>
            <a:r>
              <a:rPr lang="en-US" altLang="zh-CN" noProof="1"/>
              <a:t>1</a:t>
            </a:r>
            <a:r>
              <a:rPr lang="zh-CN" altLang="en-US" noProof="1"/>
              <a:t>）（</a:t>
            </a:r>
            <a:r>
              <a:rPr lang="en-US" altLang="zh-CN" noProof="1"/>
              <a:t>3</a:t>
            </a:r>
            <a:r>
              <a:rPr lang="zh-CN" altLang="en-US" noProof="1"/>
              <a:t>）（</a:t>
            </a:r>
            <a:r>
              <a:rPr lang="en-US" altLang="zh-CN" noProof="1"/>
              <a:t>5</a:t>
            </a:r>
            <a:r>
              <a:rPr lang="zh-CN" altLang="en-US" noProof="1"/>
              <a:t>）</a:t>
            </a:r>
            <a:endParaRPr lang="en-US" altLang="zh-CN" noProof="1"/>
          </a:p>
          <a:p>
            <a:pPr marL="0" indent="0">
              <a:spcBef>
                <a:spcPct val="0"/>
              </a:spcBef>
              <a:buNone/>
            </a:pPr>
            <a:r>
              <a:rPr lang="en-US" altLang="zh-CN" noProof="1"/>
              <a:t>23. </a:t>
            </a:r>
            <a:r>
              <a:rPr lang="zh-CN" altLang="en-US" noProof="1"/>
              <a:t>（</a:t>
            </a:r>
            <a:r>
              <a:rPr lang="en-US" altLang="zh-CN" noProof="1"/>
              <a:t>2</a:t>
            </a:r>
            <a:r>
              <a:rPr lang="zh-CN" altLang="en-US" noProof="1"/>
              <a:t>）（</a:t>
            </a:r>
            <a:r>
              <a:rPr lang="en-US" altLang="zh-CN" noProof="1"/>
              <a:t>4</a:t>
            </a:r>
            <a:r>
              <a:rPr lang="zh-CN" altLang="en-US" noProof="1"/>
              <a:t>）（</a:t>
            </a:r>
            <a:r>
              <a:rPr lang="en-US" altLang="zh-CN" noProof="1"/>
              <a:t>6</a:t>
            </a:r>
            <a:r>
              <a:rPr lang="zh-CN" altLang="en-US" noProof="1"/>
              <a:t>）</a:t>
            </a:r>
            <a:endParaRPr lang="en-US" altLang="zh-CN" noProof="1"/>
          </a:p>
          <a:p>
            <a:pPr marL="0" indent="0">
              <a:spcBef>
                <a:spcPct val="0"/>
              </a:spcBef>
              <a:buNone/>
            </a:pPr>
            <a:r>
              <a:rPr lang="en-US" altLang="zh-CN" noProof="1"/>
              <a:t>32.</a:t>
            </a:r>
            <a:endParaRPr lang="en-US" altLang="zh-CN" noProof="1"/>
          </a:p>
          <a:p>
            <a:pPr marL="0" indent="0">
              <a:spcBef>
                <a:spcPct val="0"/>
              </a:spcBef>
              <a:buNone/>
            </a:pPr>
            <a:r>
              <a:rPr lang="en-US" altLang="zh-CN" noProof="1"/>
              <a:t>34. </a:t>
            </a:r>
            <a:r>
              <a:rPr lang="zh-CN" altLang="en-US" noProof="1"/>
              <a:t>（</a:t>
            </a:r>
            <a:r>
              <a:rPr lang="en-US" altLang="zh-CN" noProof="1"/>
              <a:t>1</a:t>
            </a:r>
            <a:r>
              <a:rPr lang="zh-CN" altLang="en-US" noProof="1"/>
              <a:t>）（</a:t>
            </a:r>
            <a:r>
              <a:rPr lang="en-US" altLang="zh-CN" noProof="1"/>
              <a:t>3</a:t>
            </a:r>
            <a:r>
              <a:rPr lang="zh-CN" altLang="en-US" noProof="1"/>
              <a:t>）（</a:t>
            </a:r>
            <a:r>
              <a:rPr lang="en-US" altLang="zh-CN" noProof="1"/>
              <a:t>5</a:t>
            </a:r>
            <a:r>
              <a:rPr lang="zh-CN" altLang="en-US" noProof="1"/>
              <a:t>）（</a:t>
            </a:r>
            <a:r>
              <a:rPr lang="en-US" altLang="zh-CN" noProof="1"/>
              <a:t>7</a:t>
            </a:r>
            <a:r>
              <a:rPr lang="zh-CN" altLang="en-US" noProof="1"/>
              <a:t>）</a:t>
            </a:r>
            <a:endParaRPr lang="en-US" altLang="zh-CN" noProof="1"/>
          </a:p>
          <a:p>
            <a:pPr marL="0" indent="0">
              <a:spcBef>
                <a:spcPct val="0"/>
              </a:spcBef>
              <a:buNone/>
            </a:pPr>
            <a:endParaRPr lang="en-US" altLang="zh-CN" noProof="1"/>
          </a:p>
          <a:p>
            <a:pPr marL="0" indent="0">
              <a:spcBef>
                <a:spcPct val="0"/>
              </a:spcBef>
              <a:buFont typeface="Wingdings" panose="05000000000000000000" pitchFamily="2" charset="2"/>
              <a:buNone/>
            </a:pPr>
            <a:endParaRPr lang="en-US" altLang="zh-CN" noProof="1"/>
          </a:p>
          <a:p>
            <a:pPr marL="0" indent="0">
              <a:spcBef>
                <a:spcPct val="0"/>
              </a:spcBef>
              <a:buFont typeface="Wingdings" panose="05000000000000000000" pitchFamily="2" charset="2"/>
              <a:buNone/>
            </a:pPr>
            <a:endParaRPr lang="en-US" altLang="zh-CN" noProof="1"/>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6"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anim calcmode="lin" valueType="num">
                                      <p:cBhvr additive="base">
                                        <p:cTn id="43"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6" fill="hold" grpId="0" nodeType="clickEffect">
                                  <p:stCondLst>
                                    <p:cond delay="0"/>
                                  </p:stCondLst>
                                  <p:childTnLst>
                                    <p:set>
                                      <p:cBhvr>
                                        <p:cTn id="48" dur="1" fill="hold">
                                          <p:stCondLst>
                                            <p:cond delay="0"/>
                                          </p:stCondLst>
                                        </p:cTn>
                                        <p:tgtEl>
                                          <p:spTgt spid="7">
                                            <p:txEl>
                                              <p:pRg st="1" end="1"/>
                                            </p:txEl>
                                          </p:spTgt>
                                        </p:tgtEl>
                                        <p:attrNameLst>
                                          <p:attrName>style.visibility</p:attrName>
                                        </p:attrNameLst>
                                      </p:cBhvr>
                                      <p:to>
                                        <p:strVal val="visible"/>
                                      </p:to>
                                    </p:set>
                                    <p:anim calcmode="lin" valueType="num">
                                      <p:cBhvr additive="base">
                                        <p:cTn id="49" dur="5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6" fill="hold" grpId="0" nodeType="clickEffect">
                                  <p:stCondLst>
                                    <p:cond delay="0"/>
                                  </p:stCondLst>
                                  <p:childTnLst>
                                    <p:set>
                                      <p:cBhvr>
                                        <p:cTn id="54" dur="1" fill="hold">
                                          <p:stCondLst>
                                            <p:cond delay="0"/>
                                          </p:stCondLst>
                                        </p:cTn>
                                        <p:tgtEl>
                                          <p:spTgt spid="7">
                                            <p:txEl>
                                              <p:pRg st="2" end="2"/>
                                            </p:txEl>
                                          </p:spTgt>
                                        </p:tgtEl>
                                        <p:attrNameLst>
                                          <p:attrName>style.visibility</p:attrName>
                                        </p:attrNameLst>
                                      </p:cBhvr>
                                      <p:to>
                                        <p:strVal val="visible"/>
                                      </p:to>
                                    </p:set>
                                    <p:anim calcmode="lin" valueType="num">
                                      <p:cBhvr additive="base">
                                        <p:cTn id="55" dur="5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6" fill="hold" grpId="0" nodeType="click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 calcmode="lin" valueType="num">
                                      <p:cBhvr additive="base">
                                        <p:cTn id="6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6" fill="hold" grpId="0" nodeType="clickEffect">
                                  <p:stCondLst>
                                    <p:cond delay="0"/>
                                  </p:stCondLst>
                                  <p:childTnLst>
                                    <p:set>
                                      <p:cBhvr>
                                        <p:cTn id="66" dur="1" fill="hold">
                                          <p:stCondLst>
                                            <p:cond delay="0"/>
                                          </p:stCondLst>
                                        </p:cTn>
                                        <p:tgtEl>
                                          <p:spTgt spid="12">
                                            <p:txEl>
                                              <p:pRg st="1" end="1"/>
                                            </p:txEl>
                                          </p:spTgt>
                                        </p:tgtEl>
                                        <p:attrNameLst>
                                          <p:attrName>style.visibility</p:attrName>
                                        </p:attrNameLst>
                                      </p:cBhvr>
                                      <p:to>
                                        <p:strVal val="visible"/>
                                      </p:to>
                                    </p:set>
                                    <p:anim calcmode="lin" valueType="num">
                                      <p:cBhvr additive="base">
                                        <p:cTn id="67" dur="500" fill="hold"/>
                                        <p:tgtEl>
                                          <p:spTgt spid="12">
                                            <p:txEl>
                                              <p:pRg st="1" end="1"/>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6" fill="hold" grpId="0" nodeType="clickEffect">
                                  <p:stCondLst>
                                    <p:cond delay="0"/>
                                  </p:stCondLst>
                                  <p:childTnLst>
                                    <p:set>
                                      <p:cBhvr>
                                        <p:cTn id="72" dur="1" fill="hold">
                                          <p:stCondLst>
                                            <p:cond delay="0"/>
                                          </p:stCondLst>
                                        </p:cTn>
                                        <p:tgtEl>
                                          <p:spTgt spid="12">
                                            <p:txEl>
                                              <p:pRg st="2" end="2"/>
                                            </p:txEl>
                                          </p:spTgt>
                                        </p:tgtEl>
                                        <p:attrNameLst>
                                          <p:attrName>style.visibility</p:attrName>
                                        </p:attrNameLst>
                                      </p:cBhvr>
                                      <p:to>
                                        <p:strVal val="visible"/>
                                      </p:to>
                                    </p:set>
                                    <p:anim calcmode="lin" valueType="num">
                                      <p:cBhvr additive="base">
                                        <p:cTn id="73" dur="500" fill="hold"/>
                                        <p:tgtEl>
                                          <p:spTgt spid="12">
                                            <p:txEl>
                                              <p:pRg st="2" end="2"/>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6" fill="hold" grpId="0" nodeType="clickEffect">
                                  <p:stCondLst>
                                    <p:cond delay="0"/>
                                  </p:stCondLst>
                                  <p:childTnLst>
                                    <p:set>
                                      <p:cBhvr>
                                        <p:cTn id="78" dur="1" fill="hold">
                                          <p:stCondLst>
                                            <p:cond delay="0"/>
                                          </p:stCondLst>
                                        </p:cTn>
                                        <p:tgtEl>
                                          <p:spTgt spid="12">
                                            <p:txEl>
                                              <p:pRg st="3" end="3"/>
                                            </p:txEl>
                                          </p:spTgt>
                                        </p:tgtEl>
                                        <p:attrNameLst>
                                          <p:attrName>style.visibility</p:attrName>
                                        </p:attrNameLst>
                                      </p:cBhvr>
                                      <p:to>
                                        <p:strVal val="visible"/>
                                      </p:to>
                                    </p:set>
                                    <p:anim calcmode="lin" valueType="num">
                                      <p:cBhvr additive="base">
                                        <p:cTn id="79" dur="500" fill="hold"/>
                                        <p:tgtEl>
                                          <p:spTgt spid="12">
                                            <p:txEl>
                                              <p:pRg st="3" end="3"/>
                                            </p:txEl>
                                          </p:spTgt>
                                        </p:tgtEl>
                                        <p:attrNameLst>
                                          <p:attrName>ppt_x</p:attrName>
                                        </p:attrNameLst>
                                      </p:cBhvr>
                                      <p:tavLst>
                                        <p:tav tm="0">
                                          <p:val>
                                            <p:strVal val="1+#ppt_w/2"/>
                                          </p:val>
                                        </p:tav>
                                        <p:tav tm="100000">
                                          <p:val>
                                            <p:strVal val="#ppt_x"/>
                                          </p:val>
                                        </p:tav>
                                      </p:tavLst>
                                    </p:anim>
                                    <p:anim calcmode="lin" valueType="num">
                                      <p:cBhvr additive="base">
                                        <p:cTn id="80"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6" fill="hold" grpId="0" nodeType="clickEffect">
                                  <p:stCondLst>
                                    <p:cond delay="0"/>
                                  </p:stCondLst>
                                  <p:childTnLst>
                                    <p:set>
                                      <p:cBhvr>
                                        <p:cTn id="84" dur="1" fill="hold">
                                          <p:stCondLst>
                                            <p:cond delay="0"/>
                                          </p:stCondLst>
                                        </p:cTn>
                                        <p:tgtEl>
                                          <p:spTgt spid="12">
                                            <p:txEl>
                                              <p:pRg st="4" end="4"/>
                                            </p:txEl>
                                          </p:spTgt>
                                        </p:tgtEl>
                                        <p:attrNameLst>
                                          <p:attrName>style.visibility</p:attrName>
                                        </p:attrNameLst>
                                      </p:cBhvr>
                                      <p:to>
                                        <p:strVal val="visible"/>
                                      </p:to>
                                    </p:set>
                                    <p:anim calcmode="lin" valueType="num">
                                      <p:cBhvr additive="base">
                                        <p:cTn id="85" dur="500" fill="hold"/>
                                        <p:tgtEl>
                                          <p:spTgt spid="12">
                                            <p:txEl>
                                              <p:pRg st="4" end="4"/>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6" fill="hold" grpId="0" nodeType="clickEffect">
                                  <p:stCondLst>
                                    <p:cond delay="0"/>
                                  </p:stCondLst>
                                  <p:childTnLst>
                                    <p:set>
                                      <p:cBhvr>
                                        <p:cTn id="90" dur="1" fill="hold">
                                          <p:stCondLst>
                                            <p:cond delay="0"/>
                                          </p:stCondLst>
                                        </p:cTn>
                                        <p:tgtEl>
                                          <p:spTgt spid="12">
                                            <p:txEl>
                                              <p:pRg st="5" end="5"/>
                                            </p:txEl>
                                          </p:spTgt>
                                        </p:tgtEl>
                                        <p:attrNameLst>
                                          <p:attrName>style.visibility</p:attrName>
                                        </p:attrNameLst>
                                      </p:cBhvr>
                                      <p:to>
                                        <p:strVal val="visible"/>
                                      </p:to>
                                    </p:set>
                                    <p:anim calcmode="lin" valueType="num">
                                      <p:cBhvr additive="base">
                                        <p:cTn id="91" dur="500" fill="hold"/>
                                        <p:tgtEl>
                                          <p:spTgt spid="12">
                                            <p:txEl>
                                              <p:pRg st="5" end="5"/>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1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6" fill="hold" grpId="0" nodeType="clickEffect">
                                  <p:stCondLst>
                                    <p:cond delay="0"/>
                                  </p:stCondLst>
                                  <p:childTnLst>
                                    <p:set>
                                      <p:cBhvr>
                                        <p:cTn id="96" dur="1" fill="hold">
                                          <p:stCondLst>
                                            <p:cond delay="0"/>
                                          </p:stCondLst>
                                        </p:cTn>
                                        <p:tgtEl>
                                          <p:spTgt spid="14">
                                            <p:txEl>
                                              <p:pRg st="0" end="0"/>
                                            </p:txEl>
                                          </p:spTgt>
                                        </p:tgtEl>
                                        <p:attrNameLst>
                                          <p:attrName>style.visibility</p:attrName>
                                        </p:attrNameLst>
                                      </p:cBhvr>
                                      <p:to>
                                        <p:strVal val="visible"/>
                                      </p:to>
                                    </p:set>
                                    <p:anim calcmode="lin" valueType="num">
                                      <p:cBhvr additive="base">
                                        <p:cTn id="9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9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6" fill="hold" grpId="0" nodeType="clickEffect">
                                  <p:stCondLst>
                                    <p:cond delay="0"/>
                                  </p:stCondLst>
                                  <p:childTnLst>
                                    <p:set>
                                      <p:cBhvr>
                                        <p:cTn id="102" dur="1" fill="hold">
                                          <p:stCondLst>
                                            <p:cond delay="0"/>
                                          </p:stCondLst>
                                        </p:cTn>
                                        <p:tgtEl>
                                          <p:spTgt spid="14">
                                            <p:txEl>
                                              <p:pRg st="1" end="1"/>
                                            </p:txEl>
                                          </p:spTgt>
                                        </p:tgtEl>
                                        <p:attrNameLst>
                                          <p:attrName>style.visibility</p:attrName>
                                        </p:attrNameLst>
                                      </p:cBhvr>
                                      <p:to>
                                        <p:strVal val="visible"/>
                                      </p:to>
                                    </p:set>
                                    <p:anim calcmode="lin" valueType="num">
                                      <p:cBhvr additive="base">
                                        <p:cTn id="103" dur="500" fill="hold"/>
                                        <p:tgtEl>
                                          <p:spTgt spid="14">
                                            <p:txEl>
                                              <p:pRg st="1" end="1"/>
                                            </p:txEl>
                                          </p:spTgt>
                                        </p:tgtEl>
                                        <p:attrNameLst>
                                          <p:attrName>ppt_x</p:attrName>
                                        </p:attrNameLst>
                                      </p:cBhvr>
                                      <p:tavLst>
                                        <p:tav tm="0">
                                          <p:val>
                                            <p:strVal val="1+#ppt_w/2"/>
                                          </p:val>
                                        </p:tav>
                                        <p:tav tm="100000">
                                          <p:val>
                                            <p:strVal val="#ppt_x"/>
                                          </p:val>
                                        </p:tav>
                                      </p:tavLst>
                                    </p:anim>
                                    <p:anim calcmode="lin" valueType="num">
                                      <p:cBhvr additive="base">
                                        <p:cTn id="104"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6" fill="hold" grpId="0" nodeType="clickEffect">
                                  <p:stCondLst>
                                    <p:cond delay="0"/>
                                  </p:stCondLst>
                                  <p:childTnLst>
                                    <p:set>
                                      <p:cBhvr>
                                        <p:cTn id="108" dur="1" fill="hold">
                                          <p:stCondLst>
                                            <p:cond delay="0"/>
                                          </p:stCondLst>
                                        </p:cTn>
                                        <p:tgtEl>
                                          <p:spTgt spid="14">
                                            <p:txEl>
                                              <p:pRg st="2" end="2"/>
                                            </p:txEl>
                                          </p:spTgt>
                                        </p:tgtEl>
                                        <p:attrNameLst>
                                          <p:attrName>style.visibility</p:attrName>
                                        </p:attrNameLst>
                                      </p:cBhvr>
                                      <p:to>
                                        <p:strVal val="visible"/>
                                      </p:to>
                                    </p:set>
                                    <p:anim calcmode="lin" valueType="num">
                                      <p:cBhvr additive="base">
                                        <p:cTn id="109" dur="500" fill="hold"/>
                                        <p:tgtEl>
                                          <p:spTgt spid="14">
                                            <p:txEl>
                                              <p:pRg st="2" end="2"/>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6" fill="hold" grpId="0" nodeType="clickEffect">
                                  <p:stCondLst>
                                    <p:cond delay="0"/>
                                  </p:stCondLst>
                                  <p:childTnLst>
                                    <p:set>
                                      <p:cBhvr>
                                        <p:cTn id="114" dur="1" fill="hold">
                                          <p:stCondLst>
                                            <p:cond delay="0"/>
                                          </p:stCondLst>
                                        </p:cTn>
                                        <p:tgtEl>
                                          <p:spTgt spid="14">
                                            <p:txEl>
                                              <p:pRg st="3" end="3"/>
                                            </p:txEl>
                                          </p:spTgt>
                                        </p:tgtEl>
                                        <p:attrNameLst>
                                          <p:attrName>style.visibility</p:attrName>
                                        </p:attrNameLst>
                                      </p:cBhvr>
                                      <p:to>
                                        <p:strVal val="visible"/>
                                      </p:to>
                                    </p:set>
                                    <p:anim calcmode="lin" valueType="num">
                                      <p:cBhvr additive="base">
                                        <p:cTn id="115" dur="500" fill="hold"/>
                                        <p:tgtEl>
                                          <p:spTgt spid="14">
                                            <p:txEl>
                                              <p:pRg st="3" end="3"/>
                                            </p:txEl>
                                          </p:spTgt>
                                        </p:tgtEl>
                                        <p:attrNameLst>
                                          <p:attrName>ppt_x</p:attrName>
                                        </p:attrNameLst>
                                      </p:cBhvr>
                                      <p:tavLst>
                                        <p:tav tm="0">
                                          <p:val>
                                            <p:strVal val="1+#ppt_w/2"/>
                                          </p:val>
                                        </p:tav>
                                        <p:tav tm="100000">
                                          <p:val>
                                            <p:strVal val="#ppt_x"/>
                                          </p:val>
                                        </p:tav>
                                      </p:tavLst>
                                    </p:anim>
                                    <p:anim calcmode="lin" valueType="num">
                                      <p:cBhvr additive="base">
                                        <p:cTn id="116"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build="p"/>
      <p:bldP spid="7" grpId="0" autoUpdateAnimBg="0" build="p"/>
      <p:bldP spid="12" grpId="0" autoUpdateAnimBg="0" build="p"/>
      <p:bldP spid="14" grpId="0" autoUpdateAnimBg="0"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8350" cy="6859588"/>
          </a:xfrm>
          <a:prstGeom prst="rect">
            <a:avLst/>
          </a:prstGeom>
        </p:spPr>
      </p:pic>
      <p:sp>
        <p:nvSpPr>
          <p:cNvPr id="6" name="矩形 5"/>
          <p:cNvSpPr/>
          <p:nvPr/>
        </p:nvSpPr>
        <p:spPr>
          <a:xfrm>
            <a:off x="2258147" y="2210312"/>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7" name="矩形 6"/>
          <p:cNvSpPr/>
          <p:nvPr/>
        </p:nvSpPr>
        <p:spPr>
          <a:xfrm>
            <a:off x="2258147" y="4025019"/>
            <a:ext cx="7682056" cy="60973"/>
          </a:xfrm>
          <a:prstGeom prst="rect">
            <a:avLst/>
          </a:prstGeom>
          <a:gradFill flip="none" rotWithShape="1">
            <a:gsLst>
              <a:gs pos="0">
                <a:srgbClr val="28A7E1"/>
              </a:gs>
              <a:gs pos="50000">
                <a:schemeClr val="accent1">
                  <a:tint val="44500"/>
                  <a:satMod val="160000"/>
                </a:schemeClr>
              </a:gs>
              <a:gs pos="100000">
                <a:srgbClr val="28A7E1"/>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spcCol="0" rtlCol="0" anchor="ctr"/>
          <a:lstStyle/>
          <a:p>
            <a:pPr algn="ctr"/>
            <a:endParaRPr lang="zh-CN" altLang="en-US"/>
          </a:p>
        </p:txBody>
      </p:sp>
      <p:sp>
        <p:nvSpPr>
          <p:cNvPr id="14" name="椭圆 13"/>
          <p:cNvSpPr/>
          <p:nvPr/>
        </p:nvSpPr>
        <p:spPr>
          <a:xfrm>
            <a:off x="10095121" y="2480346"/>
            <a:ext cx="203200" cy="203200"/>
          </a:xfrm>
          <a:prstGeom prst="ellipse">
            <a:avLst/>
          </a:prstGeom>
          <a:solidFill>
            <a:srgbClr val="3E5C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095121" y="2727996"/>
            <a:ext cx="203200" cy="203200"/>
          </a:xfrm>
          <a:prstGeom prst="ellipse">
            <a:avLst/>
          </a:pr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95121" y="2975646"/>
            <a:ext cx="203200" cy="203200"/>
          </a:xfrm>
          <a:prstGeom prst="ellipse">
            <a:avLst/>
          </a:prstGeom>
          <a:solidFill>
            <a:srgbClr val="F08E3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
          <p:cNvSpPr txBox="1"/>
          <p:nvPr/>
        </p:nvSpPr>
        <p:spPr>
          <a:xfrm>
            <a:off x="2611437" y="2134394"/>
            <a:ext cx="7006442" cy="1938992"/>
          </a:xfrm>
          <a:prstGeom prst="rect">
            <a:avLst/>
          </a:prstGeom>
          <a:noFill/>
        </p:spPr>
        <p:txBody>
          <a:bodyPr wrap="square" rtlCol="0">
            <a:spAutoFit/>
          </a:bodyPr>
          <a:lstStyle/>
          <a:p>
            <a:r>
              <a:rPr lang="en-US" altLang="zh-CN" sz="12000" b="1" dirty="0">
                <a:solidFill>
                  <a:schemeClr val="bg1"/>
                </a:solidFill>
                <a:latin typeface="微软雅黑" panose="020B0503020204020204" pitchFamily="34" charset="-122"/>
                <a:ea typeface="微软雅黑" panose="020B0503020204020204" pitchFamily="34" charset="-122"/>
              </a:rPr>
              <a:t>THANKS</a:t>
            </a:r>
            <a:endParaRPr lang="zh-CN" altLang="en-US" sz="1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练习：多选</a:t>
            </a:r>
            <a:endParaRPr lang="zh-CN" altLang="en-US" dirty="0"/>
          </a:p>
        </p:txBody>
      </p:sp>
      <p:graphicFrame>
        <p:nvGraphicFramePr>
          <p:cNvPr id="4" name="对象 3"/>
          <p:cNvGraphicFramePr>
            <a:graphicFrameLocks noChangeAspect="1"/>
          </p:cNvGraphicFramePr>
          <p:nvPr/>
        </p:nvGraphicFramePr>
        <p:xfrm>
          <a:off x="685607" y="1318990"/>
          <a:ext cx="11175542" cy="3380734"/>
        </p:xfrm>
        <a:graphic>
          <a:graphicData uri="http://schemas.openxmlformats.org/presentationml/2006/ole">
            <mc:AlternateContent xmlns:mc="http://schemas.openxmlformats.org/markup-compatibility/2006">
              <mc:Choice xmlns:v="urn:schemas-microsoft-com:vml" Requires="v">
                <p:oleObj spid="_x0000_s55333" name="Document" r:id="rId1" imgW="8367395" imgH="2538095" progId="Word.Document.12">
                  <p:embed/>
                </p:oleObj>
              </mc:Choice>
              <mc:Fallback>
                <p:oleObj name="Document" r:id="rId1" imgW="8367395" imgH="2538095" progId="Word.Document.12">
                  <p:embed/>
                  <p:pic>
                    <p:nvPicPr>
                      <p:cNvPr id="0" name="对象 3"/>
                      <p:cNvPicPr/>
                      <p:nvPr/>
                    </p:nvPicPr>
                    <p:blipFill>
                      <a:blip r:embed="rId2"/>
                      <a:stretch>
                        <a:fillRect/>
                      </a:stretch>
                    </p:blipFill>
                    <p:spPr>
                      <a:xfrm>
                        <a:off x="685607" y="1318990"/>
                        <a:ext cx="11175542" cy="3380734"/>
                      </a:xfrm>
                      <a:prstGeom prst="rect">
                        <a:avLst/>
                      </a:prstGeom>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r>
              <a:rPr lang="zh-CN" altLang="en-US"/>
              <a:t>推理</a:t>
            </a:r>
            <a:endParaRPr lang="zh-CN" altLang="en-US"/>
          </a:p>
        </p:txBody>
      </p:sp>
      <p:sp>
        <p:nvSpPr>
          <p:cNvPr id="7171" name="内容占位符 2"/>
          <p:cNvSpPr>
            <a:spLocks noGrp="1"/>
          </p:cNvSpPr>
          <p:nvPr>
            <p:ph idx="1"/>
          </p:nvPr>
        </p:nvSpPr>
        <p:spPr>
          <a:xfrm>
            <a:off x="785921" y="1125006"/>
            <a:ext cx="10755682" cy="5463272"/>
          </a:xfrm>
        </p:spPr>
        <p:txBody>
          <a:bodyPr>
            <a:normAutofit lnSpcReduction="10000"/>
          </a:bodyPr>
          <a:lstStyle/>
          <a:p>
            <a:pPr indent="0">
              <a:lnSpc>
                <a:spcPct val="150000"/>
              </a:lnSpc>
            </a:pPr>
            <a:r>
              <a:rPr lang="zh-CN" altLang="en-US" sz="3200" dirty="0"/>
              <a:t>侦探调查了罪案的</a:t>
            </a:r>
            <a:r>
              <a:rPr lang="en-US" altLang="zh-CN" sz="3200" dirty="0"/>
              <a:t>4</a:t>
            </a:r>
            <a:r>
              <a:rPr lang="zh-CN" altLang="en-US" sz="3200" dirty="0"/>
              <a:t>位证人，得到以下结论：</a:t>
            </a:r>
            <a:endParaRPr lang="en-US" altLang="zh-CN" sz="3200" dirty="0"/>
          </a:p>
          <a:p>
            <a:pPr lvl="1">
              <a:lnSpc>
                <a:spcPct val="150000"/>
              </a:lnSpc>
              <a:buFont typeface="Wingdings" panose="05000000000000000000" pitchFamily="2" charset="2"/>
              <a:buChar char="l"/>
            </a:pPr>
            <a:r>
              <a:rPr lang="zh-CN" altLang="en-US" sz="3200" dirty="0">
                <a:solidFill>
                  <a:srgbClr val="0070C0"/>
                </a:solidFill>
              </a:rPr>
              <a:t>如果</a:t>
            </a:r>
            <a:r>
              <a:rPr lang="zh-CN" altLang="en-US" sz="3200" dirty="0"/>
              <a:t>管家（</a:t>
            </a:r>
            <a:r>
              <a:rPr lang="en-US" altLang="zh-CN" sz="3200" dirty="0"/>
              <a:t>A</a:t>
            </a:r>
            <a:r>
              <a:rPr lang="zh-CN" altLang="en-US" sz="3200" dirty="0"/>
              <a:t>）说的是真话，</a:t>
            </a:r>
            <a:r>
              <a:rPr lang="zh-CN" altLang="en-US" sz="3200" dirty="0">
                <a:solidFill>
                  <a:srgbClr val="0070C0"/>
                </a:solidFill>
              </a:rPr>
              <a:t>那么</a:t>
            </a:r>
            <a:r>
              <a:rPr lang="zh-CN" altLang="en-US" sz="3200" dirty="0"/>
              <a:t>厨师（</a:t>
            </a:r>
            <a:r>
              <a:rPr lang="en-US" altLang="zh-CN" sz="3200" dirty="0"/>
              <a:t>B</a:t>
            </a:r>
            <a:r>
              <a:rPr lang="zh-CN" altLang="en-US" sz="3200" dirty="0"/>
              <a:t>）说的也是真话；</a:t>
            </a:r>
            <a:endParaRPr lang="en-US" altLang="zh-CN" sz="3200" dirty="0"/>
          </a:p>
          <a:p>
            <a:pPr lvl="1">
              <a:lnSpc>
                <a:spcPct val="150000"/>
              </a:lnSpc>
              <a:buFont typeface="Wingdings" panose="05000000000000000000" pitchFamily="2" charset="2"/>
              <a:buChar char="l"/>
            </a:pPr>
            <a:r>
              <a:rPr lang="zh-CN" altLang="en-US" sz="3200" dirty="0"/>
              <a:t>厨师和园丁（</a:t>
            </a:r>
            <a:r>
              <a:rPr lang="en-US" altLang="zh-CN" sz="3200" dirty="0"/>
              <a:t>C</a:t>
            </a:r>
            <a:r>
              <a:rPr lang="zh-CN" altLang="en-US" sz="3200" dirty="0"/>
              <a:t>）说的</a:t>
            </a:r>
            <a:r>
              <a:rPr lang="zh-CN" altLang="en-US" sz="3200" dirty="0">
                <a:solidFill>
                  <a:srgbClr val="0070C0"/>
                </a:solidFill>
              </a:rPr>
              <a:t>不</a:t>
            </a:r>
            <a:r>
              <a:rPr lang="zh-CN" altLang="en-US" sz="3200" dirty="0"/>
              <a:t>可能</a:t>
            </a:r>
            <a:r>
              <a:rPr lang="zh-CN" altLang="en-US" sz="3200" dirty="0">
                <a:solidFill>
                  <a:srgbClr val="0070C0"/>
                </a:solidFill>
              </a:rPr>
              <a:t>都</a:t>
            </a:r>
            <a:r>
              <a:rPr lang="zh-CN" altLang="en-US" sz="3200" dirty="0"/>
              <a:t>是真话；</a:t>
            </a:r>
            <a:endParaRPr lang="en-US" altLang="zh-CN" sz="3200" dirty="0"/>
          </a:p>
          <a:p>
            <a:pPr lvl="1">
              <a:lnSpc>
                <a:spcPct val="150000"/>
              </a:lnSpc>
              <a:buFont typeface="Wingdings" panose="05000000000000000000" pitchFamily="2" charset="2"/>
              <a:buChar char="l"/>
            </a:pPr>
            <a:r>
              <a:rPr lang="zh-CN" altLang="en-US" sz="3200" dirty="0"/>
              <a:t>园丁和杂役（</a:t>
            </a:r>
            <a:r>
              <a:rPr lang="en-US" altLang="zh-CN" sz="3200" dirty="0"/>
              <a:t>D</a:t>
            </a:r>
            <a:r>
              <a:rPr lang="zh-CN" altLang="en-US" sz="3200" dirty="0"/>
              <a:t>）说的</a:t>
            </a:r>
            <a:r>
              <a:rPr lang="zh-CN" altLang="en-US" sz="3200" dirty="0">
                <a:solidFill>
                  <a:srgbClr val="0070C0"/>
                </a:solidFill>
              </a:rPr>
              <a:t>不</a:t>
            </a:r>
            <a:r>
              <a:rPr lang="zh-CN" altLang="en-US" sz="3200" dirty="0"/>
              <a:t>可能</a:t>
            </a:r>
            <a:r>
              <a:rPr lang="zh-CN" altLang="en-US" sz="3200" dirty="0">
                <a:solidFill>
                  <a:srgbClr val="0070C0"/>
                </a:solidFill>
              </a:rPr>
              <a:t>都</a:t>
            </a:r>
            <a:r>
              <a:rPr lang="zh-CN" altLang="en-US" sz="3200" dirty="0"/>
              <a:t>是假话；</a:t>
            </a:r>
            <a:endParaRPr lang="en-US" altLang="zh-CN" sz="3200" dirty="0"/>
          </a:p>
          <a:p>
            <a:pPr lvl="1">
              <a:lnSpc>
                <a:spcPct val="150000"/>
              </a:lnSpc>
              <a:buFont typeface="Wingdings" panose="05000000000000000000" pitchFamily="2" charset="2"/>
              <a:buChar char="l"/>
            </a:pPr>
            <a:r>
              <a:rPr lang="zh-CN" altLang="en-US" sz="3200" dirty="0">
                <a:solidFill>
                  <a:srgbClr val="0070C0"/>
                </a:solidFill>
              </a:rPr>
              <a:t>如果</a:t>
            </a:r>
            <a:r>
              <a:rPr lang="zh-CN" altLang="en-US" sz="3200" dirty="0"/>
              <a:t>杂役说真话，</a:t>
            </a:r>
            <a:r>
              <a:rPr lang="zh-CN" altLang="en-US" sz="3200" dirty="0">
                <a:solidFill>
                  <a:srgbClr val="0070C0"/>
                </a:solidFill>
              </a:rPr>
              <a:t>那么</a:t>
            </a:r>
            <a:r>
              <a:rPr lang="zh-CN" altLang="en-US" sz="3200" dirty="0"/>
              <a:t>厨师说假话。</a:t>
            </a:r>
            <a:endParaRPr lang="en-US" altLang="zh-CN" sz="3200" dirty="0"/>
          </a:p>
          <a:p>
            <a:pPr indent="0">
              <a:lnSpc>
                <a:spcPct val="150000"/>
              </a:lnSpc>
            </a:pPr>
            <a:r>
              <a:rPr lang="zh-CN" altLang="en-US" sz="3200" dirty="0"/>
              <a:t>试解释真相。</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1">
                                            <p:txEl>
                                              <p:pRg st="1" end="1"/>
                                            </p:txEl>
                                          </p:spTgt>
                                        </p:tgtEl>
                                        <p:attrNameLst>
                                          <p:attrName>style.visibility</p:attrName>
                                        </p:attrNameLst>
                                      </p:cBhvr>
                                      <p:to>
                                        <p:strVal val="visible"/>
                                      </p:to>
                                    </p:set>
                                    <p:animEffect transition="in" filter="fade">
                                      <p:cBhvr>
                                        <p:cTn id="7" dur="1000"/>
                                        <p:tgtEl>
                                          <p:spTgt spid="7171">
                                            <p:txEl>
                                              <p:pRg st="1" end="1"/>
                                            </p:txEl>
                                          </p:spTgt>
                                        </p:tgtEl>
                                      </p:cBhvr>
                                    </p:animEffect>
                                    <p:anim calcmode="lin" valueType="num">
                                      <p:cBhvr>
                                        <p:cTn id="8" dur="1000" fill="hold"/>
                                        <p:tgtEl>
                                          <p:spTgt spid="717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17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171">
                                            <p:txEl>
                                              <p:pRg st="2" end="2"/>
                                            </p:txEl>
                                          </p:spTgt>
                                        </p:tgtEl>
                                        <p:attrNameLst>
                                          <p:attrName>style.visibility</p:attrName>
                                        </p:attrNameLst>
                                      </p:cBhvr>
                                      <p:to>
                                        <p:strVal val="visible"/>
                                      </p:to>
                                    </p:set>
                                    <p:animEffect transition="in" filter="fade">
                                      <p:cBhvr>
                                        <p:cTn id="14" dur="1000"/>
                                        <p:tgtEl>
                                          <p:spTgt spid="7171">
                                            <p:txEl>
                                              <p:pRg st="2" end="2"/>
                                            </p:txEl>
                                          </p:spTgt>
                                        </p:tgtEl>
                                      </p:cBhvr>
                                    </p:animEffect>
                                    <p:anim calcmode="lin" valueType="num">
                                      <p:cBhvr>
                                        <p:cTn id="15" dur="1000" fill="hold"/>
                                        <p:tgtEl>
                                          <p:spTgt spid="717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17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171">
                                            <p:txEl>
                                              <p:pRg st="3" end="3"/>
                                            </p:txEl>
                                          </p:spTgt>
                                        </p:tgtEl>
                                        <p:attrNameLst>
                                          <p:attrName>style.visibility</p:attrName>
                                        </p:attrNameLst>
                                      </p:cBhvr>
                                      <p:to>
                                        <p:strVal val="visible"/>
                                      </p:to>
                                    </p:set>
                                    <p:animEffect transition="in" filter="fade">
                                      <p:cBhvr>
                                        <p:cTn id="21" dur="1000"/>
                                        <p:tgtEl>
                                          <p:spTgt spid="7171">
                                            <p:txEl>
                                              <p:pRg st="3" end="3"/>
                                            </p:txEl>
                                          </p:spTgt>
                                        </p:tgtEl>
                                      </p:cBhvr>
                                    </p:animEffect>
                                    <p:anim calcmode="lin" valueType="num">
                                      <p:cBhvr>
                                        <p:cTn id="22" dur="1000" fill="hold"/>
                                        <p:tgtEl>
                                          <p:spTgt spid="7171">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717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171">
                                            <p:txEl>
                                              <p:pRg st="4" end="4"/>
                                            </p:txEl>
                                          </p:spTgt>
                                        </p:tgtEl>
                                        <p:attrNameLst>
                                          <p:attrName>style.visibility</p:attrName>
                                        </p:attrNameLst>
                                      </p:cBhvr>
                                      <p:to>
                                        <p:strVal val="visible"/>
                                      </p:to>
                                    </p:set>
                                    <p:animEffect transition="in" filter="fade">
                                      <p:cBhvr>
                                        <p:cTn id="28" dur="1000"/>
                                        <p:tgtEl>
                                          <p:spTgt spid="7171">
                                            <p:txEl>
                                              <p:pRg st="4" end="4"/>
                                            </p:txEl>
                                          </p:spTgt>
                                        </p:tgtEl>
                                      </p:cBhvr>
                                    </p:animEffect>
                                    <p:anim calcmode="lin" valueType="num">
                                      <p:cBhvr>
                                        <p:cTn id="29" dur="1000" fill="hold"/>
                                        <p:tgtEl>
                                          <p:spTgt spid="7171">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717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171">
                                            <p:txEl>
                                              <p:pRg st="5" end="5"/>
                                            </p:txEl>
                                          </p:spTgt>
                                        </p:tgtEl>
                                        <p:attrNameLst>
                                          <p:attrName>style.visibility</p:attrName>
                                        </p:attrNameLst>
                                      </p:cBhvr>
                                      <p:to>
                                        <p:strVal val="visible"/>
                                      </p:to>
                                    </p:set>
                                    <p:animEffect transition="in" filter="fade">
                                      <p:cBhvr>
                                        <p:cTn id="35" dur="1000"/>
                                        <p:tgtEl>
                                          <p:spTgt spid="7171">
                                            <p:txEl>
                                              <p:pRg st="5" end="5"/>
                                            </p:txEl>
                                          </p:spTgt>
                                        </p:tgtEl>
                                      </p:cBhvr>
                                    </p:animEffect>
                                    <p:anim calcmode="lin" valueType="num">
                                      <p:cBhvr>
                                        <p:cTn id="36" dur="1000" fill="hold"/>
                                        <p:tgtEl>
                                          <p:spTgt spid="7171">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717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9922" name="Rectangle 2"/>
          <p:cNvSpPr>
            <a:spLocks noGrp="1" noChangeArrowheads="1"/>
          </p:cNvSpPr>
          <p:nvPr>
            <p:ph type="body" idx="1"/>
          </p:nvPr>
        </p:nvSpPr>
        <p:spPr>
          <a:xfrm>
            <a:off x="653452" y="893433"/>
            <a:ext cx="6612805" cy="5705446"/>
          </a:xfrm>
        </p:spPr>
        <p:txBody>
          <a:bodyPr/>
          <a:lstStyle/>
          <a:p>
            <a:pPr marL="711200" indent="-711200">
              <a:lnSpc>
                <a:spcPct val="300000"/>
              </a:lnSpc>
              <a:buClr>
                <a:srgbClr val="800080"/>
              </a:buClr>
              <a:buFont typeface="Wingdings" panose="05000000000000000000" pitchFamily="2" charset="2"/>
              <a:buAutoNum type="arabicPeriod"/>
            </a:pPr>
            <a:r>
              <a:rPr lang="zh-CN" altLang="en-US" dirty="0">
                <a:latin typeface="Times New Roman" panose="02020603050405020304" pitchFamily="18" charset="0"/>
              </a:rPr>
              <a:t>四川</a:t>
            </a:r>
            <a:r>
              <a:rPr lang="zh-CN" altLang="en-US" dirty="0">
                <a:solidFill>
                  <a:srgbClr val="FF0000"/>
                </a:solidFill>
                <a:latin typeface="Times New Roman" panose="02020603050405020304" pitchFamily="18" charset="0"/>
              </a:rPr>
              <a:t>不</a:t>
            </a:r>
            <a:r>
              <a:rPr lang="zh-CN" altLang="en-US" dirty="0">
                <a:latin typeface="Times New Roman" panose="02020603050405020304" pitchFamily="18" charset="0"/>
              </a:rPr>
              <a:t>是一个国家；</a:t>
            </a:r>
            <a:endParaRPr lang="zh-CN" altLang="en-US" dirty="0">
              <a:latin typeface="Times New Roman" panose="02020603050405020304" pitchFamily="18" charset="0"/>
            </a:endParaRPr>
          </a:p>
          <a:p>
            <a:pPr marL="711200" indent="-711200">
              <a:lnSpc>
                <a:spcPct val="300000"/>
              </a:lnSpc>
              <a:buClr>
                <a:srgbClr val="800080"/>
              </a:buClr>
              <a:buFont typeface="Wingdings" panose="05000000000000000000" pitchFamily="2" charset="2"/>
              <a:buAutoNum type="arabicPeriod"/>
            </a:pPr>
            <a:r>
              <a:rPr lang="en-US" altLang="zh-CN" dirty="0">
                <a:latin typeface="Times New Roman" panose="02020603050405020304" pitchFamily="18" charset="0"/>
              </a:rPr>
              <a:t>3</a:t>
            </a:r>
            <a:r>
              <a:rPr lang="zh-CN" altLang="en-US" dirty="0">
                <a:solidFill>
                  <a:srgbClr val="FF0000"/>
                </a:solidFill>
                <a:latin typeface="Times New Roman" panose="02020603050405020304" pitchFamily="18" charset="0"/>
              </a:rPr>
              <a:t>既</a:t>
            </a:r>
            <a:r>
              <a:rPr lang="zh-CN" altLang="en-US" dirty="0">
                <a:latin typeface="Times New Roman" panose="02020603050405020304" pitchFamily="18" charset="0"/>
              </a:rPr>
              <a:t>是素数</a:t>
            </a:r>
            <a:r>
              <a:rPr lang="zh-CN" altLang="en-US" dirty="0">
                <a:solidFill>
                  <a:srgbClr val="FF0000"/>
                </a:solidFill>
                <a:latin typeface="Times New Roman" panose="02020603050405020304" pitchFamily="18" charset="0"/>
              </a:rPr>
              <a:t>又</a:t>
            </a:r>
            <a:r>
              <a:rPr lang="zh-CN" altLang="en-US" dirty="0">
                <a:latin typeface="Times New Roman" panose="02020603050405020304" pitchFamily="18" charset="0"/>
              </a:rPr>
              <a:t>是奇数；</a:t>
            </a:r>
            <a:endParaRPr lang="zh-CN" altLang="en-US" dirty="0">
              <a:latin typeface="Times New Roman" panose="02020603050405020304" pitchFamily="18" charset="0"/>
            </a:endParaRPr>
          </a:p>
          <a:p>
            <a:pPr marL="711200" indent="-711200">
              <a:lnSpc>
                <a:spcPct val="300000"/>
              </a:lnSpc>
              <a:buClr>
                <a:srgbClr val="800080"/>
              </a:buClr>
              <a:buFont typeface="Wingdings" panose="05000000000000000000" pitchFamily="2" charset="2"/>
              <a:buAutoNum type="arabicPeriod"/>
            </a:pPr>
            <a:r>
              <a:rPr lang="zh-CN" altLang="en-US" dirty="0">
                <a:latin typeface="Times New Roman" panose="02020603050405020304" pitchFamily="18" charset="0"/>
              </a:rPr>
              <a:t>张谦是大学生</a:t>
            </a:r>
            <a:r>
              <a:rPr lang="zh-CN" altLang="en-US" dirty="0">
                <a:solidFill>
                  <a:srgbClr val="FF0000"/>
                </a:solidFill>
                <a:latin typeface="Times New Roman" panose="02020603050405020304" pitchFamily="18" charset="0"/>
              </a:rPr>
              <a:t>或是</a:t>
            </a:r>
            <a:r>
              <a:rPr lang="zh-CN" altLang="en-US" dirty="0">
                <a:latin typeface="Times New Roman" panose="02020603050405020304" pitchFamily="18" charset="0"/>
              </a:rPr>
              <a:t>运动员；</a:t>
            </a:r>
            <a:endParaRPr lang="zh-CN" altLang="en-US" dirty="0">
              <a:latin typeface="Times New Roman" panose="02020603050405020304" pitchFamily="18" charset="0"/>
            </a:endParaRPr>
          </a:p>
          <a:p>
            <a:pPr marL="711200" indent="-711200">
              <a:lnSpc>
                <a:spcPct val="300000"/>
              </a:lnSpc>
              <a:buClr>
                <a:srgbClr val="800080"/>
              </a:buClr>
              <a:buFont typeface="Wingdings" panose="05000000000000000000" pitchFamily="2" charset="2"/>
              <a:buAutoNum type="arabicPeriod"/>
            </a:pPr>
            <a:r>
              <a:rPr lang="zh-CN" altLang="en-US" dirty="0">
                <a:solidFill>
                  <a:srgbClr val="FF0000"/>
                </a:solidFill>
                <a:latin typeface="Times New Roman" panose="02020603050405020304" pitchFamily="18" charset="0"/>
              </a:rPr>
              <a:t>如果</a:t>
            </a:r>
            <a:r>
              <a:rPr lang="zh-CN" altLang="en-US" dirty="0"/>
              <a:t>周末天气晴朗，</a:t>
            </a:r>
            <a:r>
              <a:rPr lang="zh-CN" altLang="en-US" dirty="0">
                <a:solidFill>
                  <a:srgbClr val="FF0000"/>
                </a:solidFill>
                <a:latin typeface="Times New Roman" panose="02020603050405020304" pitchFamily="18" charset="0"/>
              </a:rPr>
              <a:t>则</a:t>
            </a:r>
            <a:r>
              <a:rPr lang="zh-CN" altLang="en-US" dirty="0">
                <a:latin typeface="Times New Roman" panose="02020603050405020304" pitchFamily="18" charset="0"/>
              </a:rPr>
              <a:t>我们将到郊外旅游；</a:t>
            </a:r>
            <a:endParaRPr lang="zh-CN" altLang="en-US" dirty="0">
              <a:latin typeface="Times New Roman" panose="02020603050405020304" pitchFamily="18" charset="0"/>
            </a:endParaRPr>
          </a:p>
          <a:p>
            <a:pPr marL="711200" indent="-711200">
              <a:lnSpc>
                <a:spcPct val="300000"/>
              </a:lnSpc>
              <a:buClr>
                <a:srgbClr val="800080"/>
              </a:buClr>
              <a:buFont typeface="Wingdings" panose="05000000000000000000" pitchFamily="2" charset="2"/>
              <a:buAutoNum type="arabicPeriod"/>
            </a:pPr>
            <a:r>
              <a:rPr lang="en-US" altLang="zh-CN" dirty="0">
                <a:latin typeface="Times New Roman" panose="02020603050405020304" pitchFamily="18" charset="0"/>
              </a:rPr>
              <a:t>2+2=4</a:t>
            </a:r>
            <a:r>
              <a:rPr lang="zh-CN" altLang="en-US" dirty="0">
                <a:solidFill>
                  <a:srgbClr val="FF0000"/>
                </a:solidFill>
                <a:latin typeface="Times New Roman" panose="02020603050405020304" pitchFamily="18" charset="0"/>
              </a:rPr>
              <a:t>当且仅当</a:t>
            </a:r>
            <a:r>
              <a:rPr lang="zh-CN" altLang="en-US" dirty="0">
                <a:latin typeface="Times New Roman" panose="02020603050405020304" pitchFamily="18" charset="0"/>
              </a:rPr>
              <a:t>雪是白的。</a:t>
            </a:r>
            <a:endParaRPr lang="zh-CN" altLang="en-US" dirty="0">
              <a:latin typeface="Times New Roman" panose="02020603050405020304" pitchFamily="18" charset="0"/>
            </a:endParaRPr>
          </a:p>
        </p:txBody>
      </p:sp>
      <p:sp>
        <p:nvSpPr>
          <p:cNvPr id="13316" name="Rectangle 3"/>
          <p:cNvSpPr>
            <a:spLocks noChangeArrowheads="1"/>
          </p:cNvSpPr>
          <p:nvPr/>
        </p:nvSpPr>
        <p:spPr bwMode="auto">
          <a:xfrm>
            <a:off x="816872" y="260709"/>
            <a:ext cx="7865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r>
              <a:rPr lang="zh-CN" altLang="en-US" dirty="0">
                <a:solidFill>
                  <a:schemeClr val="bg1"/>
                </a:solidFill>
                <a:latin typeface="Times New Roman" panose="02020603050405020304" pitchFamily="18" charset="0"/>
              </a:rPr>
              <a:t>例</a:t>
            </a:r>
            <a:endParaRPr lang="zh-CN" altLang="en-US" dirty="0">
              <a:solidFill>
                <a:schemeClr val="bg1"/>
              </a:solidFill>
              <a:latin typeface="Times New Roman" panose="02020603050405020304" pitchFamily="18" charset="0"/>
            </a:endParaRPr>
          </a:p>
        </p:txBody>
      </p:sp>
      <p:sp>
        <p:nvSpPr>
          <p:cNvPr id="2" name="右箭头 1"/>
          <p:cNvSpPr/>
          <p:nvPr/>
        </p:nvSpPr>
        <p:spPr bwMode="auto">
          <a:xfrm>
            <a:off x="6442831" y="1605169"/>
            <a:ext cx="768263" cy="192066"/>
          </a:xfrm>
          <a:prstGeom prst="rightArrow">
            <a:avLst/>
          </a:prstGeom>
          <a:solidFill>
            <a:srgbClr val="FFFF66">
              <a:alpha val="89999"/>
            </a:srgbClr>
          </a:solidFill>
          <a:ln w="12700" cap="flat" cmpd="sng" algn="ctr">
            <a:solidFill>
              <a:srgbClr val="00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48" tIns="60974" rIns="121948" bIns="60974" numCol="1" rtlCol="0" anchor="ctr" anchorCtr="0" compatLnSpc="1"/>
          <a:lstStyle/>
          <a:p>
            <a:pPr defTabSz="1219200" fontAlgn="base">
              <a:spcBef>
                <a:spcPct val="0"/>
              </a:spcBef>
              <a:spcAft>
                <a:spcPct val="0"/>
              </a:spcAft>
            </a:pPr>
            <a:endParaRPr lang="zh-CN" altLang="en-US" sz="4270">
              <a:solidFill>
                <a:srgbClr val="FF0000"/>
              </a:solidFill>
              <a:latin typeface="黑体" panose="02010609060101010101" pitchFamily="49" charset="-122"/>
              <a:ea typeface="黑体" panose="02010609060101010101" pitchFamily="49" charset="-122"/>
            </a:endParaRPr>
          </a:p>
        </p:txBody>
      </p:sp>
      <p:sp>
        <p:nvSpPr>
          <p:cNvPr id="3" name="矩形 2"/>
          <p:cNvSpPr/>
          <p:nvPr/>
        </p:nvSpPr>
        <p:spPr>
          <a:xfrm>
            <a:off x="7550425" y="1447359"/>
            <a:ext cx="2698175" cy="523220"/>
          </a:xfrm>
          <a:prstGeom prst="rect">
            <a:avLst/>
          </a:prstGeom>
        </p:spPr>
        <p:txBody>
          <a:bodyPr wrap="none">
            <a:spAutoFit/>
          </a:bodyPr>
          <a:lstStyle/>
          <a:p>
            <a:r>
              <a:rPr lang="zh-CN" altLang="en-US" sz="2800" dirty="0">
                <a:latin typeface="Times New Roman" panose="02020603050405020304" pitchFamily="18" charset="0"/>
              </a:rPr>
              <a:t>四川是一个国家</a:t>
            </a:r>
            <a:endParaRPr lang="zh-CN" altLang="en-US" sz="2800" dirty="0"/>
          </a:p>
        </p:txBody>
      </p:sp>
      <p:sp>
        <p:nvSpPr>
          <p:cNvPr id="6" name="右箭头 5"/>
          <p:cNvSpPr/>
          <p:nvPr/>
        </p:nvSpPr>
        <p:spPr bwMode="auto">
          <a:xfrm>
            <a:off x="6318315" y="2685598"/>
            <a:ext cx="768263" cy="192066"/>
          </a:xfrm>
          <a:prstGeom prst="rightArrow">
            <a:avLst/>
          </a:prstGeom>
          <a:solidFill>
            <a:srgbClr val="FFFF66">
              <a:alpha val="89999"/>
            </a:srgbClr>
          </a:solidFill>
          <a:ln w="12700" cap="flat" cmpd="sng" algn="ctr">
            <a:solidFill>
              <a:srgbClr val="00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48" tIns="60974" rIns="121948" bIns="60974" numCol="1" rtlCol="0" anchor="ctr" anchorCtr="0" compatLnSpc="1"/>
          <a:lstStyle/>
          <a:p>
            <a:pPr defTabSz="1219200" fontAlgn="base">
              <a:spcBef>
                <a:spcPct val="0"/>
              </a:spcBef>
              <a:spcAft>
                <a:spcPct val="0"/>
              </a:spcAft>
            </a:pPr>
            <a:endParaRPr lang="zh-CN" altLang="en-US" sz="4270">
              <a:solidFill>
                <a:srgbClr val="FF0000"/>
              </a:solidFill>
              <a:latin typeface="黑体" panose="02010609060101010101" pitchFamily="49" charset="-122"/>
              <a:ea typeface="黑体" panose="02010609060101010101" pitchFamily="49" charset="-122"/>
            </a:endParaRPr>
          </a:p>
        </p:txBody>
      </p:sp>
      <p:sp>
        <p:nvSpPr>
          <p:cNvPr id="4" name="矩形 3"/>
          <p:cNvSpPr/>
          <p:nvPr/>
        </p:nvSpPr>
        <p:spPr>
          <a:xfrm>
            <a:off x="7960162" y="2228632"/>
            <a:ext cx="1441420" cy="523220"/>
          </a:xfrm>
          <a:prstGeom prst="rect">
            <a:avLst/>
          </a:prstGeom>
        </p:spPr>
        <p:txBody>
          <a:bodyPr wrap="none">
            <a:spAutoFit/>
          </a:bodyPr>
          <a:lstStyle/>
          <a:p>
            <a:r>
              <a:rPr lang="en-US" altLang="zh-CN" sz="2800" dirty="0">
                <a:latin typeface="Times New Roman" panose="02020603050405020304" pitchFamily="18" charset="0"/>
              </a:rPr>
              <a:t>3</a:t>
            </a:r>
            <a:r>
              <a:rPr lang="zh-CN" altLang="en-US" sz="2800" dirty="0">
                <a:latin typeface="Times New Roman" panose="02020603050405020304" pitchFamily="18" charset="0"/>
              </a:rPr>
              <a:t>是素数</a:t>
            </a:r>
            <a:endParaRPr lang="zh-CN" altLang="en-US" sz="2800" dirty="0"/>
          </a:p>
        </p:txBody>
      </p:sp>
      <p:sp>
        <p:nvSpPr>
          <p:cNvPr id="5" name="矩形 4"/>
          <p:cNvSpPr/>
          <p:nvPr/>
        </p:nvSpPr>
        <p:spPr>
          <a:xfrm>
            <a:off x="7997831" y="2711730"/>
            <a:ext cx="1441420" cy="523220"/>
          </a:xfrm>
          <a:prstGeom prst="rect">
            <a:avLst/>
          </a:prstGeom>
        </p:spPr>
        <p:txBody>
          <a:bodyPr wrap="none">
            <a:spAutoFit/>
          </a:bodyPr>
          <a:lstStyle/>
          <a:p>
            <a:r>
              <a:rPr lang="en-US" altLang="zh-CN" sz="2800" dirty="0">
                <a:latin typeface="Times New Roman" panose="02020603050405020304" pitchFamily="18" charset="0"/>
              </a:rPr>
              <a:t>3</a:t>
            </a:r>
            <a:r>
              <a:rPr lang="zh-CN" altLang="en-US" sz="2800" dirty="0">
                <a:latin typeface="Times New Roman" panose="02020603050405020304" pitchFamily="18" charset="0"/>
              </a:rPr>
              <a:t>是奇数</a:t>
            </a:r>
            <a:endParaRPr lang="zh-CN" altLang="en-US" sz="2800" dirty="0"/>
          </a:p>
        </p:txBody>
      </p:sp>
      <p:sp>
        <p:nvSpPr>
          <p:cNvPr id="7" name="矩形 6"/>
          <p:cNvSpPr/>
          <p:nvPr/>
        </p:nvSpPr>
        <p:spPr>
          <a:xfrm>
            <a:off x="7997831" y="3298126"/>
            <a:ext cx="2339102" cy="523220"/>
          </a:xfrm>
          <a:prstGeom prst="rect">
            <a:avLst/>
          </a:prstGeom>
        </p:spPr>
        <p:txBody>
          <a:bodyPr wrap="none">
            <a:spAutoFit/>
          </a:bodyPr>
          <a:lstStyle/>
          <a:p>
            <a:r>
              <a:rPr lang="zh-CN" altLang="en-US" sz="2800" dirty="0">
                <a:latin typeface="Times New Roman" panose="02020603050405020304" pitchFamily="18" charset="0"/>
              </a:rPr>
              <a:t>张谦是大学生</a:t>
            </a:r>
            <a:endParaRPr lang="zh-CN" altLang="en-US" sz="2800" dirty="0"/>
          </a:p>
        </p:txBody>
      </p:sp>
      <p:sp>
        <p:nvSpPr>
          <p:cNvPr id="8" name="矩形 7"/>
          <p:cNvSpPr/>
          <p:nvPr/>
        </p:nvSpPr>
        <p:spPr>
          <a:xfrm>
            <a:off x="8004175" y="3834313"/>
            <a:ext cx="2339102" cy="523220"/>
          </a:xfrm>
          <a:prstGeom prst="rect">
            <a:avLst/>
          </a:prstGeom>
        </p:spPr>
        <p:txBody>
          <a:bodyPr wrap="none">
            <a:spAutoFit/>
          </a:bodyPr>
          <a:lstStyle/>
          <a:p>
            <a:r>
              <a:rPr lang="zh-CN" altLang="en-US" sz="2800" dirty="0">
                <a:latin typeface="Times New Roman" panose="02020603050405020304" pitchFamily="18" charset="0"/>
              </a:rPr>
              <a:t>张谦是运动员</a:t>
            </a:r>
            <a:endParaRPr lang="zh-CN" altLang="en-US" sz="2800" dirty="0"/>
          </a:p>
        </p:txBody>
      </p:sp>
      <p:sp>
        <p:nvSpPr>
          <p:cNvPr id="11" name="右箭头 10"/>
          <p:cNvSpPr/>
          <p:nvPr/>
        </p:nvSpPr>
        <p:spPr bwMode="auto">
          <a:xfrm>
            <a:off x="6127760" y="3766027"/>
            <a:ext cx="768263" cy="192066"/>
          </a:xfrm>
          <a:prstGeom prst="rightArrow">
            <a:avLst/>
          </a:prstGeom>
          <a:solidFill>
            <a:srgbClr val="FFFF66">
              <a:alpha val="89999"/>
            </a:srgbClr>
          </a:solidFill>
          <a:ln w="12700" cap="flat" cmpd="sng" algn="ctr">
            <a:solidFill>
              <a:srgbClr val="00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48" tIns="60974" rIns="121948" bIns="60974" numCol="1" rtlCol="0" anchor="ctr" anchorCtr="0" compatLnSpc="1"/>
          <a:lstStyle/>
          <a:p>
            <a:pPr defTabSz="1219200" fontAlgn="base">
              <a:spcBef>
                <a:spcPct val="0"/>
              </a:spcBef>
              <a:spcAft>
                <a:spcPct val="0"/>
              </a:spcAft>
            </a:pPr>
            <a:endParaRPr lang="zh-CN" altLang="en-US" sz="4270">
              <a:solidFill>
                <a:srgbClr val="FF0000"/>
              </a:solidFill>
              <a:latin typeface="黑体" panose="02010609060101010101" pitchFamily="49" charset="-122"/>
              <a:ea typeface="黑体" panose="02010609060101010101" pitchFamily="49" charset="-122"/>
            </a:endParaRPr>
          </a:p>
        </p:txBody>
      </p:sp>
      <p:sp>
        <p:nvSpPr>
          <p:cNvPr id="12" name="右箭头 11"/>
          <p:cNvSpPr/>
          <p:nvPr/>
        </p:nvSpPr>
        <p:spPr bwMode="auto">
          <a:xfrm>
            <a:off x="7331040" y="4847896"/>
            <a:ext cx="768263" cy="192066"/>
          </a:xfrm>
          <a:prstGeom prst="rightArrow">
            <a:avLst/>
          </a:prstGeom>
          <a:solidFill>
            <a:srgbClr val="FFFF66">
              <a:alpha val="89999"/>
            </a:srgbClr>
          </a:solidFill>
          <a:ln w="12700" cap="flat" cmpd="sng" algn="ctr">
            <a:solidFill>
              <a:srgbClr val="00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48" tIns="60974" rIns="121948" bIns="60974" numCol="1" rtlCol="0" anchor="ctr" anchorCtr="0" compatLnSpc="1"/>
          <a:lstStyle/>
          <a:p>
            <a:pPr defTabSz="1219200" fontAlgn="base">
              <a:spcBef>
                <a:spcPct val="0"/>
              </a:spcBef>
              <a:spcAft>
                <a:spcPct val="0"/>
              </a:spcAft>
            </a:pPr>
            <a:endParaRPr lang="zh-CN" altLang="en-US" sz="4270">
              <a:solidFill>
                <a:srgbClr val="FF0000"/>
              </a:solidFill>
              <a:latin typeface="黑体" panose="02010609060101010101" pitchFamily="49" charset="-122"/>
              <a:ea typeface="黑体" panose="02010609060101010101" pitchFamily="49" charset="-122"/>
            </a:endParaRPr>
          </a:p>
        </p:txBody>
      </p:sp>
      <p:sp>
        <p:nvSpPr>
          <p:cNvPr id="9" name="矩形 8"/>
          <p:cNvSpPr/>
          <p:nvPr/>
        </p:nvSpPr>
        <p:spPr>
          <a:xfrm>
            <a:off x="8199359" y="4420709"/>
            <a:ext cx="2339102" cy="523220"/>
          </a:xfrm>
          <a:prstGeom prst="rect">
            <a:avLst/>
          </a:prstGeom>
        </p:spPr>
        <p:txBody>
          <a:bodyPr wrap="none">
            <a:spAutoFit/>
          </a:bodyPr>
          <a:lstStyle/>
          <a:p>
            <a:r>
              <a:rPr lang="zh-CN" altLang="en-US" sz="2800" dirty="0">
                <a:latin typeface="Times New Roman" panose="02020603050405020304" pitchFamily="18" charset="0"/>
              </a:rPr>
              <a:t>周末天气晴朗</a:t>
            </a:r>
            <a:endParaRPr lang="zh-CN" altLang="en-US" sz="2800" dirty="0"/>
          </a:p>
        </p:txBody>
      </p:sp>
      <p:sp>
        <p:nvSpPr>
          <p:cNvPr id="10" name="矩形 9"/>
          <p:cNvSpPr/>
          <p:nvPr/>
        </p:nvSpPr>
        <p:spPr>
          <a:xfrm>
            <a:off x="8174635" y="4922568"/>
            <a:ext cx="3057247" cy="523220"/>
          </a:xfrm>
          <a:prstGeom prst="rect">
            <a:avLst/>
          </a:prstGeom>
        </p:spPr>
        <p:txBody>
          <a:bodyPr wrap="none">
            <a:spAutoFit/>
          </a:bodyPr>
          <a:lstStyle/>
          <a:p>
            <a:r>
              <a:rPr lang="zh-CN" altLang="en-US" sz="2800" dirty="0">
                <a:latin typeface="Times New Roman" panose="02020603050405020304" pitchFamily="18" charset="0"/>
              </a:rPr>
              <a:t>我们将到郊外旅游</a:t>
            </a:r>
            <a:endParaRPr lang="zh-CN" altLang="en-US" sz="2800" dirty="0"/>
          </a:p>
        </p:txBody>
      </p:sp>
      <p:sp>
        <p:nvSpPr>
          <p:cNvPr id="15" name="右箭头 14"/>
          <p:cNvSpPr/>
          <p:nvPr/>
        </p:nvSpPr>
        <p:spPr bwMode="auto">
          <a:xfrm>
            <a:off x="7328889" y="5880182"/>
            <a:ext cx="768263" cy="192066"/>
          </a:xfrm>
          <a:prstGeom prst="rightArrow">
            <a:avLst/>
          </a:prstGeom>
          <a:solidFill>
            <a:srgbClr val="FFFF66">
              <a:alpha val="89999"/>
            </a:srgbClr>
          </a:solidFill>
          <a:ln w="12700" cap="flat" cmpd="sng" algn="ctr">
            <a:solidFill>
              <a:srgbClr val="00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48" tIns="60974" rIns="121948" bIns="60974" numCol="1" rtlCol="0" anchor="ctr" anchorCtr="0" compatLnSpc="1"/>
          <a:lstStyle/>
          <a:p>
            <a:pPr defTabSz="1219200" fontAlgn="base">
              <a:spcBef>
                <a:spcPct val="0"/>
              </a:spcBef>
              <a:spcAft>
                <a:spcPct val="0"/>
              </a:spcAft>
            </a:pPr>
            <a:endParaRPr lang="zh-CN" altLang="en-US" sz="4270">
              <a:solidFill>
                <a:srgbClr val="FF0000"/>
              </a:solidFill>
              <a:latin typeface="黑体" panose="02010609060101010101" pitchFamily="49" charset="-122"/>
              <a:ea typeface="黑体" panose="02010609060101010101" pitchFamily="49" charset="-122"/>
            </a:endParaRPr>
          </a:p>
        </p:txBody>
      </p:sp>
      <p:sp>
        <p:nvSpPr>
          <p:cNvPr id="13" name="矩形 12"/>
          <p:cNvSpPr/>
          <p:nvPr/>
        </p:nvSpPr>
        <p:spPr>
          <a:xfrm>
            <a:off x="8335897" y="5572140"/>
            <a:ext cx="1127232" cy="523220"/>
          </a:xfrm>
          <a:prstGeom prst="rect">
            <a:avLst/>
          </a:prstGeom>
        </p:spPr>
        <p:txBody>
          <a:bodyPr wrap="none">
            <a:spAutoFit/>
          </a:bodyPr>
          <a:lstStyle/>
          <a:p>
            <a:r>
              <a:rPr lang="en-US" altLang="zh-CN" sz="2800" dirty="0">
                <a:latin typeface="Times New Roman" panose="02020603050405020304" pitchFamily="18" charset="0"/>
              </a:rPr>
              <a:t>2+2=4</a:t>
            </a:r>
            <a:endParaRPr lang="zh-CN" altLang="en-US" sz="2800" dirty="0"/>
          </a:p>
        </p:txBody>
      </p:sp>
      <p:sp>
        <p:nvSpPr>
          <p:cNvPr id="14" name="矩形 13"/>
          <p:cNvSpPr/>
          <p:nvPr/>
        </p:nvSpPr>
        <p:spPr>
          <a:xfrm>
            <a:off x="8199359" y="5965451"/>
            <a:ext cx="1620957" cy="523220"/>
          </a:xfrm>
          <a:prstGeom prst="rect">
            <a:avLst/>
          </a:prstGeom>
        </p:spPr>
        <p:txBody>
          <a:bodyPr wrap="none">
            <a:spAutoFit/>
          </a:bodyPr>
          <a:lstStyle/>
          <a:p>
            <a:r>
              <a:rPr lang="zh-CN" altLang="en-US" sz="2800" dirty="0">
                <a:latin typeface="Times New Roman" panose="02020603050405020304" pitchFamily="18" charset="0"/>
              </a:rPr>
              <a:t>雪是白的</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89922">
                                            <p:txEl>
                                              <p:pRg st="0" end="0"/>
                                            </p:txEl>
                                          </p:spTgt>
                                        </p:tgtEl>
                                        <p:attrNameLst>
                                          <p:attrName>style.visibility</p:attrName>
                                        </p:attrNameLst>
                                      </p:cBhvr>
                                      <p:to>
                                        <p:strVal val="visible"/>
                                      </p:to>
                                    </p:set>
                                    <p:anim calcmode="lin" valueType="num">
                                      <p:cBhvr additive="base">
                                        <p:cTn id="7" dur="500" fill="hold"/>
                                        <p:tgtEl>
                                          <p:spTgt spid="148992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8992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89922">
                                            <p:txEl>
                                              <p:pRg st="1" end="1"/>
                                            </p:txEl>
                                          </p:spTgt>
                                        </p:tgtEl>
                                        <p:attrNameLst>
                                          <p:attrName>style.visibility</p:attrName>
                                        </p:attrNameLst>
                                      </p:cBhvr>
                                      <p:to>
                                        <p:strVal val="visible"/>
                                      </p:to>
                                    </p:set>
                                    <p:anim calcmode="lin" valueType="num">
                                      <p:cBhvr additive="base">
                                        <p:cTn id="13" dur="500" fill="hold"/>
                                        <p:tgtEl>
                                          <p:spTgt spid="148992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8992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89922">
                                            <p:txEl>
                                              <p:pRg st="2" end="2"/>
                                            </p:txEl>
                                          </p:spTgt>
                                        </p:tgtEl>
                                        <p:attrNameLst>
                                          <p:attrName>style.visibility</p:attrName>
                                        </p:attrNameLst>
                                      </p:cBhvr>
                                      <p:to>
                                        <p:strVal val="visible"/>
                                      </p:to>
                                    </p:set>
                                    <p:anim calcmode="lin" valueType="num">
                                      <p:cBhvr additive="base">
                                        <p:cTn id="19" dur="500" fill="hold"/>
                                        <p:tgtEl>
                                          <p:spTgt spid="148992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8992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89922">
                                            <p:txEl>
                                              <p:pRg st="3" end="3"/>
                                            </p:txEl>
                                          </p:spTgt>
                                        </p:tgtEl>
                                        <p:attrNameLst>
                                          <p:attrName>style.visibility</p:attrName>
                                        </p:attrNameLst>
                                      </p:cBhvr>
                                      <p:to>
                                        <p:strVal val="visible"/>
                                      </p:to>
                                    </p:set>
                                    <p:anim calcmode="lin" valueType="num">
                                      <p:cBhvr additive="base">
                                        <p:cTn id="25" dur="500" fill="hold"/>
                                        <p:tgtEl>
                                          <p:spTgt spid="148992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8992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89922">
                                            <p:txEl>
                                              <p:pRg st="4" end="4"/>
                                            </p:txEl>
                                          </p:spTgt>
                                        </p:tgtEl>
                                        <p:attrNameLst>
                                          <p:attrName>style.visibility</p:attrName>
                                        </p:attrNameLst>
                                      </p:cBhvr>
                                      <p:to>
                                        <p:strVal val="visible"/>
                                      </p:to>
                                    </p:set>
                                    <p:anim calcmode="lin" valueType="num">
                                      <p:cBhvr additive="base">
                                        <p:cTn id="31" dur="500" fill="hold"/>
                                        <p:tgtEl>
                                          <p:spTgt spid="1489922">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8992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4"/>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5"/>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7"/>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1"/>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12"/>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9"/>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0"/>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9922" grpId="0" autoUpdateAnimBg="0" build="p"/>
      <p:bldP spid="2" grpId="0" animBg="1"/>
      <p:bldP spid="2" grpId="1" animBg="1"/>
      <p:bldP spid="3" grpId="0"/>
      <p:bldP spid="3" grpId="1"/>
      <p:bldP spid="6" grpId="0" animBg="1"/>
      <p:bldP spid="6" grpId="1" animBg="1"/>
      <p:bldP spid="4" grpId="0"/>
      <p:bldP spid="4" grpId="1"/>
      <p:bldP spid="5" grpId="0"/>
      <p:bldP spid="5" grpId="1"/>
      <p:bldP spid="7" grpId="0"/>
      <p:bldP spid="7" grpId="1"/>
      <p:bldP spid="8" grpId="0"/>
      <p:bldP spid="8" grpId="1"/>
      <p:bldP spid="11" grpId="0" animBg="1"/>
      <p:bldP spid="11" grpId="1" animBg="1"/>
      <p:bldP spid="12" grpId="0" animBg="1"/>
      <p:bldP spid="12" grpId="1" animBg="1"/>
      <p:bldP spid="9" grpId="0"/>
      <p:bldP spid="9" grpId="1"/>
      <p:bldP spid="10" grpId="0"/>
      <p:bldP spid="10" grpId="1"/>
      <p:bldP spid="15" grpId="0" animBg="1"/>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 name="矩形 23"/>
          <p:cNvSpPr>
            <a:spLocks noChangeArrowheads="1"/>
          </p:cNvSpPr>
          <p:nvPr/>
        </p:nvSpPr>
        <p:spPr bwMode="auto">
          <a:xfrm>
            <a:off x="1427687" y="1989650"/>
            <a:ext cx="7563059" cy="2927946"/>
          </a:xfrm>
          <a:prstGeom prst="rect">
            <a:avLst/>
          </a:prstGeom>
          <a:noFill/>
          <a:ln w="38100" algn="ctr">
            <a:solidFill>
              <a:srgbClr val="C00000"/>
            </a:solidFill>
            <a:round/>
          </a:ln>
          <a:extLst>
            <a:ext uri="{909E8E84-426E-40DD-AFC4-6F175D3DCCD1}">
              <a14:hiddenFill xmlns:a14="http://schemas.microsoft.com/office/drawing/2010/main">
                <a:solidFill>
                  <a:srgbClr val="FFFFFF"/>
                </a:solidFill>
              </a14:hiddenFill>
            </a:ext>
          </a:extLst>
        </p:spPr>
        <p:txBody>
          <a:bodyPr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r>
              <a:rPr lang="zh-CN" altLang="en-US" dirty="0">
                <a:solidFill>
                  <a:srgbClr val="FF0000"/>
                </a:solidFill>
              </a:rPr>
              <a:t>复合命题</a:t>
            </a:r>
            <a:endParaRPr lang="en-US" altLang="zh-CN" dirty="0">
              <a:solidFill>
                <a:srgbClr val="FF0000"/>
              </a:solidFill>
            </a:endParaRPr>
          </a:p>
          <a:p>
            <a:pPr algn="r" defTabSz="1219200">
              <a:lnSpc>
                <a:spcPct val="100000"/>
              </a:lnSpc>
              <a:spcBef>
                <a:spcPct val="0"/>
              </a:spcBef>
              <a:buClrTx/>
              <a:buNone/>
            </a:pPr>
            <a:endParaRPr lang="en-US" altLang="zh-CN" sz="3600" b="0" dirty="0">
              <a:solidFill>
                <a:srgbClr val="FF0000"/>
              </a:solidFill>
            </a:endParaRPr>
          </a:p>
          <a:p>
            <a:pPr algn="r" defTabSz="1219200">
              <a:lnSpc>
                <a:spcPct val="100000"/>
              </a:lnSpc>
              <a:spcBef>
                <a:spcPct val="0"/>
              </a:spcBef>
              <a:buClrTx/>
              <a:buNone/>
            </a:pPr>
            <a:endParaRPr lang="en-US" altLang="zh-CN" sz="3600" b="0" dirty="0">
              <a:solidFill>
                <a:srgbClr val="FF0000"/>
              </a:solidFill>
            </a:endParaRPr>
          </a:p>
          <a:p>
            <a:pPr algn="l" defTabSz="1219200">
              <a:lnSpc>
                <a:spcPct val="100000"/>
              </a:lnSpc>
              <a:spcBef>
                <a:spcPct val="0"/>
              </a:spcBef>
              <a:buClrTx/>
              <a:buNone/>
            </a:pPr>
            <a:endParaRPr lang="en-US" altLang="zh-CN" sz="3600" b="0" dirty="0">
              <a:solidFill>
                <a:srgbClr val="FF0000"/>
              </a:solidFill>
            </a:endParaRPr>
          </a:p>
          <a:p>
            <a:pPr algn="r" defTabSz="1219200">
              <a:lnSpc>
                <a:spcPct val="100000"/>
              </a:lnSpc>
              <a:spcBef>
                <a:spcPct val="0"/>
              </a:spcBef>
              <a:buClrTx/>
              <a:buNone/>
            </a:pPr>
            <a:endParaRPr lang="zh-CN" altLang="en-US" sz="3600" b="0" dirty="0">
              <a:solidFill>
                <a:srgbClr val="FF0000"/>
              </a:solidFill>
            </a:endParaRPr>
          </a:p>
        </p:txBody>
      </p:sp>
      <p:sp>
        <p:nvSpPr>
          <p:cNvPr id="16387" name="Rectangle 2"/>
          <p:cNvSpPr>
            <a:spLocks noGrp="1" noChangeArrowheads="1"/>
          </p:cNvSpPr>
          <p:nvPr>
            <p:ph type="body" idx="4294967295"/>
          </p:nvPr>
        </p:nvSpPr>
        <p:spPr>
          <a:xfrm>
            <a:off x="1574276" y="3337367"/>
            <a:ext cx="6709427" cy="699277"/>
          </a:xfrm>
        </p:spPr>
        <p:txBody>
          <a:bodyPr>
            <a:noAutofit/>
          </a:bodyPr>
          <a:lstStyle/>
          <a:p>
            <a:pPr marL="0" indent="0">
              <a:spcBef>
                <a:spcPct val="0"/>
              </a:spcBef>
              <a:buClr>
                <a:srgbClr val="800080"/>
              </a:buClr>
              <a:buNone/>
            </a:pPr>
            <a:r>
              <a:rPr lang="zh-CN" altLang="zh-CN" sz="2800" dirty="0"/>
              <a:t>德</a:t>
            </a:r>
            <a:r>
              <a:rPr lang="en-US" altLang="zh-CN" sz="2800" dirty="0"/>
              <a:t>·</a:t>
            </a:r>
            <a:r>
              <a:rPr lang="zh-CN" altLang="zh-CN" sz="2800" dirty="0"/>
              <a:t>摩根是英国数学家</a:t>
            </a:r>
            <a:endParaRPr lang="zh-CN" altLang="en-US" sz="2800" dirty="0"/>
          </a:p>
        </p:txBody>
      </p:sp>
      <p:sp>
        <p:nvSpPr>
          <p:cNvPr id="3" name="矩形 2"/>
          <p:cNvSpPr>
            <a:spLocks noChangeArrowheads="1"/>
          </p:cNvSpPr>
          <p:nvPr/>
        </p:nvSpPr>
        <p:spPr bwMode="auto">
          <a:xfrm>
            <a:off x="6023007" y="3429794"/>
            <a:ext cx="2159729" cy="608885"/>
          </a:xfrm>
          <a:prstGeom prst="rect">
            <a:avLst/>
          </a:prstGeom>
          <a:noFill/>
          <a:ln w="38100" algn="ctr">
            <a:solidFill>
              <a:srgbClr val="C00000"/>
            </a:solidFill>
            <a:round/>
          </a:ln>
          <a:extLst>
            <a:ext uri="{909E8E84-426E-40DD-AFC4-6F175D3DCCD1}">
              <a14:hiddenFill xmlns:a14="http://schemas.microsoft.com/office/drawing/2010/main">
                <a:solidFill>
                  <a:srgbClr val="FFFFFF"/>
                </a:solidFill>
              </a14:hiddenFill>
            </a:ext>
          </a:extLst>
        </p:spPr>
        <p:txBody>
          <a:bodyPr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r" defTabSz="1219200">
              <a:lnSpc>
                <a:spcPct val="100000"/>
              </a:lnSpc>
              <a:spcBef>
                <a:spcPct val="0"/>
              </a:spcBef>
              <a:buClrTx/>
              <a:buNone/>
            </a:pPr>
            <a:endParaRPr lang="en-US" altLang="zh-CN" sz="3600" b="0" dirty="0">
              <a:solidFill>
                <a:srgbClr val="FF0000"/>
              </a:solidFill>
            </a:endParaRPr>
          </a:p>
          <a:p>
            <a:pPr algn="r" defTabSz="1219200">
              <a:lnSpc>
                <a:spcPct val="100000"/>
              </a:lnSpc>
              <a:spcBef>
                <a:spcPct val="0"/>
              </a:spcBef>
              <a:buClrTx/>
              <a:buNone/>
            </a:pPr>
            <a:endParaRPr lang="zh-CN" altLang="en-US" sz="3600" b="0" dirty="0">
              <a:solidFill>
                <a:srgbClr val="FF0000"/>
              </a:solidFill>
            </a:endParaRPr>
          </a:p>
        </p:txBody>
      </p:sp>
      <p:grpSp>
        <p:nvGrpSpPr>
          <p:cNvPr id="13" name="组合 12"/>
          <p:cNvGrpSpPr/>
          <p:nvPr/>
        </p:nvGrpSpPr>
        <p:grpSpPr bwMode="auto">
          <a:xfrm>
            <a:off x="8476191" y="2776703"/>
            <a:ext cx="3003627" cy="1077162"/>
            <a:chOff x="2023366" y="5436242"/>
            <a:chExt cx="3136345" cy="1134019"/>
          </a:xfrm>
          <a:solidFill>
            <a:schemeClr val="accent3">
              <a:lumMod val="60000"/>
              <a:lumOff val="40000"/>
            </a:schemeClr>
          </a:solidFill>
        </p:grpSpPr>
        <p:pic>
          <p:nvPicPr>
            <p:cNvPr id="16394" name="图片 1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23366" y="5585019"/>
              <a:ext cx="537290" cy="8840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6395" name="Rectangle 3"/>
            <p:cNvSpPr>
              <a:spLocks noChangeArrowheads="1"/>
            </p:cNvSpPr>
            <p:nvPr/>
          </p:nvSpPr>
          <p:spPr bwMode="auto">
            <a:xfrm>
              <a:off x="2586377" y="5436242"/>
              <a:ext cx="2573334" cy="11340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r>
                <a:rPr lang="zh-CN" altLang="en-US" sz="3200" dirty="0">
                  <a:solidFill>
                    <a:srgbClr val="0000FF"/>
                  </a:solidFill>
                  <a:latin typeface="华文新魏" panose="02010800040101010101" pitchFamily="2" charset="-122"/>
                  <a:ea typeface="华文新魏" panose="02010800040101010101" pitchFamily="2" charset="-122"/>
                </a:rPr>
                <a:t>该命题的真值是什么</a:t>
              </a:r>
              <a:r>
                <a:rPr lang="zh-CN" altLang="en-US" sz="3200" dirty="0">
                  <a:solidFill>
                    <a:srgbClr val="000066"/>
                  </a:solidFill>
                </a:rPr>
                <a:t>？</a:t>
              </a:r>
              <a:endParaRPr lang="zh-CN" altLang="en-US" sz="3200" dirty="0">
                <a:solidFill>
                  <a:srgbClr val="000066"/>
                </a:solidFill>
              </a:endParaRPr>
            </a:p>
          </p:txBody>
        </p:sp>
      </p:grpSp>
      <p:sp>
        <p:nvSpPr>
          <p:cNvPr id="14" name="Rectangle 2"/>
          <p:cNvSpPr txBox="1">
            <a:spLocks noChangeArrowheads="1"/>
          </p:cNvSpPr>
          <p:nvPr/>
        </p:nvSpPr>
        <p:spPr>
          <a:xfrm>
            <a:off x="774482" y="363720"/>
            <a:ext cx="5304152" cy="399845"/>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r>
              <a:rPr lang="en-US" altLang="zh-CN" sz="2200" dirty="0">
                <a:solidFill>
                  <a:prstClr val="white"/>
                </a:solidFill>
                <a:latin typeface="微软雅黑" panose="020B0503020204020204" pitchFamily="34" charset="-122"/>
                <a:ea typeface="微软雅黑" panose="020B0503020204020204" pitchFamily="34" charset="-122"/>
              </a:rPr>
              <a:t>2.1.2  </a:t>
            </a:r>
            <a:r>
              <a:rPr lang="zh-CN" altLang="en-US" sz="2200" dirty="0">
                <a:solidFill>
                  <a:prstClr val="white"/>
                </a:solidFill>
                <a:latin typeface="微软雅黑" panose="020B0503020204020204" pitchFamily="34" charset="-122"/>
                <a:ea typeface="微软雅黑" panose="020B0503020204020204" pitchFamily="34" charset="-122"/>
              </a:rPr>
              <a:t>命题联结词</a:t>
            </a:r>
            <a:endParaRPr lang="zh-CN" altLang="en-US" sz="2200" dirty="0">
              <a:solidFill>
                <a:prstClr val="white"/>
              </a:solidFill>
              <a:latin typeface="微软雅黑" panose="020B0503020204020204" pitchFamily="34" charset="-122"/>
              <a:ea typeface="微软雅黑" panose="020B0503020204020204" pitchFamily="34" charset="-122"/>
            </a:endParaRPr>
          </a:p>
        </p:txBody>
      </p:sp>
      <p:sp>
        <p:nvSpPr>
          <p:cNvPr id="15" name="AutoShape 5"/>
          <p:cNvSpPr>
            <a:spLocks noChangeArrowheads="1"/>
          </p:cNvSpPr>
          <p:nvPr/>
        </p:nvSpPr>
        <p:spPr bwMode="auto">
          <a:xfrm>
            <a:off x="972172" y="4952417"/>
            <a:ext cx="10507647" cy="1787101"/>
          </a:xfrm>
          <a:prstGeom prst="horizontalScroll">
            <a:avLst>
              <a:gd name="adj" fmla="val 12500"/>
            </a:avLst>
          </a:prstGeom>
          <a:gradFill rotWithShape="1">
            <a:gsLst>
              <a:gs pos="0">
                <a:srgbClr val="765E00"/>
              </a:gs>
              <a:gs pos="50000">
                <a:srgbClr val="FFCC00"/>
              </a:gs>
              <a:gs pos="100000">
                <a:srgbClr val="765E00"/>
              </a:gs>
            </a:gsLst>
            <a:lin ang="5400000" scaled="1"/>
          </a:gradFill>
          <a:ln w="12700">
            <a:solidFill>
              <a:srgbClr val="003300"/>
            </a:solidFill>
            <a:round/>
          </a:ln>
        </p:spPr>
        <p:txBody>
          <a:bodyPr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50000"/>
              </a:lnSpc>
              <a:spcBef>
                <a:spcPct val="0"/>
              </a:spcBef>
              <a:buClrTx/>
              <a:buNone/>
            </a:pPr>
            <a:r>
              <a:rPr lang="zh-CN" altLang="en-US" sz="2400" dirty="0">
                <a:solidFill>
                  <a:srgbClr val="3333FF"/>
                </a:solidFill>
                <a:latin typeface="微软雅黑" panose="020B0503020204020204" pitchFamily="34" charset="-122"/>
                <a:ea typeface="微软雅黑" panose="020B0503020204020204" pitchFamily="34" charset="-122"/>
              </a:rPr>
              <a:t>约定</a:t>
            </a:r>
            <a:r>
              <a:rPr lang="zh-CN" altLang="en-US" sz="2400" dirty="0">
                <a:latin typeface="微软雅黑" panose="020B0503020204020204" pitchFamily="34" charset="-122"/>
                <a:ea typeface="微软雅黑" panose="020B0503020204020204" pitchFamily="34" charset="-122"/>
              </a:rPr>
              <a:t>：通常用</a:t>
            </a:r>
            <a:r>
              <a:rPr lang="zh-CN" altLang="en-US" sz="2400" dirty="0">
                <a:solidFill>
                  <a:srgbClr val="C0504D"/>
                </a:solidFill>
                <a:latin typeface="微软雅黑" panose="020B0503020204020204" pitchFamily="34" charset="-122"/>
                <a:ea typeface="微软雅黑" panose="020B0503020204020204" pitchFamily="34" charset="-122"/>
              </a:rPr>
              <a:t>大写的带或不带下标的英文字母</a:t>
            </a:r>
            <a:r>
              <a:rPr lang="zh-CN" altLang="en-US" sz="2400" dirty="0">
                <a:latin typeface="微软雅黑" panose="020B0503020204020204" pitchFamily="34" charset="-122"/>
                <a:ea typeface="微软雅黑" panose="020B0503020204020204" pitchFamily="34" charset="-122"/>
              </a:rPr>
              <a:t>Ａ、Ｂ、Ｃ、</a:t>
            </a:r>
            <a:r>
              <a:rPr lang="en-US" altLang="zh-CN" sz="2400" dirty="0">
                <a:latin typeface="微软雅黑" panose="020B0503020204020204" pitchFamily="34" charset="-122"/>
                <a:ea typeface="微软雅黑" panose="020B0503020204020204" pitchFamily="34" charset="-122"/>
              </a:rPr>
              <a:t>... P</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Q</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R</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r>
              <a:rPr lang="en-US" altLang="en-US" sz="2400" noProof="1">
                <a:latin typeface="微软雅黑" panose="020B0503020204020204" pitchFamily="34" charset="-122"/>
                <a:ea typeface="微软雅黑" panose="020B0503020204020204" pitchFamily="34" charset="-122"/>
              </a:rPr>
              <a:t>A</a:t>
            </a:r>
            <a:r>
              <a:rPr lang="en-US" altLang="en-US" sz="2400" baseline="-25000" noProof="1">
                <a:latin typeface="微软雅黑" panose="020B0503020204020204" pitchFamily="34" charset="-122"/>
                <a:ea typeface="微软雅黑" panose="020B0503020204020204" pitchFamily="34" charset="-122"/>
              </a:rPr>
              <a:t>i</a:t>
            </a:r>
            <a:r>
              <a:rPr lang="en-US" altLang="en-US" sz="2400" noProof="1">
                <a:latin typeface="微软雅黑" panose="020B0503020204020204" pitchFamily="34" charset="-122"/>
                <a:ea typeface="微软雅黑" panose="020B0503020204020204" pitchFamily="34" charset="-122"/>
              </a:rPr>
              <a:t>、B</a:t>
            </a:r>
            <a:r>
              <a:rPr lang="en-US" altLang="en-US" sz="2400" baseline="-25000" noProof="1">
                <a:latin typeface="微软雅黑" panose="020B0503020204020204" pitchFamily="34" charset="-122"/>
                <a:ea typeface="微软雅黑" panose="020B0503020204020204" pitchFamily="34" charset="-122"/>
              </a:rPr>
              <a:t>i</a:t>
            </a:r>
            <a:r>
              <a:rPr lang="en-US" altLang="en-US" sz="2400" noProof="1">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a:t>
            </a:r>
            <a:r>
              <a:rPr lang="en-US" altLang="en-US" sz="2400" noProof="1">
                <a:latin typeface="微软雅黑" panose="020B0503020204020204" pitchFamily="34" charset="-122"/>
                <a:ea typeface="微软雅黑" panose="020B0503020204020204" pitchFamily="34" charset="-122"/>
              </a:rPr>
              <a:t>C</a:t>
            </a:r>
            <a:r>
              <a:rPr lang="en-US" altLang="en-US" sz="2400" baseline="-25000" noProof="1">
                <a:latin typeface="微软雅黑" panose="020B0503020204020204" pitchFamily="34" charset="-122"/>
                <a:ea typeface="微软雅黑" panose="020B0503020204020204" pitchFamily="34" charset="-122"/>
              </a:rPr>
              <a:t>i</a:t>
            </a:r>
            <a:r>
              <a:rPr lang="en-US" altLang="en-US" sz="2400" noProof="1">
                <a:latin typeface="微软雅黑" panose="020B0503020204020204" pitchFamily="34" charset="-122"/>
                <a:ea typeface="微软雅黑" panose="020B0503020204020204" pitchFamily="34" charset="-122"/>
              </a:rPr>
              <a:t>、...P</a:t>
            </a:r>
            <a:r>
              <a:rPr lang="en-US" altLang="en-US" sz="2400" baseline="-25000" noProof="1">
                <a:latin typeface="微软雅黑" panose="020B0503020204020204" pitchFamily="34" charset="-122"/>
                <a:ea typeface="微软雅黑" panose="020B0503020204020204" pitchFamily="34" charset="-122"/>
              </a:rPr>
              <a:t>i</a:t>
            </a:r>
            <a:r>
              <a:rPr lang="en-US" altLang="en-US" sz="2400" noProof="1">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Q</a:t>
            </a:r>
            <a:r>
              <a:rPr lang="en-US" altLang="zh-CN" sz="2400" baseline="-25000" dirty="0">
                <a:latin typeface="微软雅黑" panose="020B0503020204020204" pitchFamily="34" charset="-122"/>
                <a:ea typeface="微软雅黑" panose="020B0503020204020204" pitchFamily="34" charset="-122"/>
              </a:rPr>
              <a:t>i</a:t>
            </a:r>
            <a:r>
              <a:rPr lang="en-US" altLang="en-US" sz="2400" noProof="1">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R</a:t>
            </a:r>
            <a:r>
              <a:rPr lang="en-US" altLang="zh-CN" sz="2400" baseline="-25000" dirty="0">
                <a:latin typeface="微软雅黑" panose="020B0503020204020204" pitchFamily="34" charset="-122"/>
                <a:ea typeface="微软雅黑" panose="020B0503020204020204" pitchFamily="34" charset="-122"/>
              </a:rPr>
              <a:t>i</a:t>
            </a:r>
            <a:r>
              <a:rPr lang="en-US" altLang="en-US" sz="2400" noProof="1">
                <a:latin typeface="微软雅黑" panose="020B0503020204020204" pitchFamily="34" charset="-122"/>
                <a:ea typeface="微软雅黑" panose="020B0503020204020204" pitchFamily="34" charset="-122"/>
              </a:rPr>
              <a:t>、...</a:t>
            </a:r>
            <a:r>
              <a:rPr lang="zh-CN" altLang="en-US" sz="2400" noProof="1">
                <a:latin typeface="微软雅黑" panose="020B0503020204020204" pitchFamily="34" charset="-122"/>
                <a:ea typeface="微软雅黑" panose="020B0503020204020204" pitchFamily="34" charset="-122"/>
              </a:rPr>
              <a:t>等表示命题</a:t>
            </a:r>
            <a:r>
              <a:rPr lang="en-US" altLang="zh-CN" sz="2400" noProof="1">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16" name="矩形 15"/>
          <p:cNvSpPr>
            <a:spLocks noChangeArrowheads="1"/>
          </p:cNvSpPr>
          <p:nvPr/>
        </p:nvSpPr>
        <p:spPr bwMode="auto">
          <a:xfrm>
            <a:off x="1658001" y="3437925"/>
            <a:ext cx="3421225" cy="587781"/>
          </a:xfrm>
          <a:prstGeom prst="rect">
            <a:avLst/>
          </a:prstGeom>
          <a:noFill/>
          <a:ln w="38100" algn="ctr">
            <a:solidFill>
              <a:srgbClr val="C00000"/>
            </a:solidFill>
            <a:round/>
          </a:ln>
          <a:extLst>
            <a:ext uri="{909E8E84-426E-40DD-AFC4-6F175D3DCCD1}">
              <a14:hiddenFill xmlns:a14="http://schemas.microsoft.com/office/drawing/2010/main">
                <a:solidFill>
                  <a:srgbClr val="FFFFFF"/>
                </a:solidFill>
              </a14:hiddenFill>
            </a:ext>
          </a:extLst>
        </p:spPr>
        <p:txBody>
          <a:bodyPr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r" defTabSz="1219200">
              <a:lnSpc>
                <a:spcPct val="100000"/>
              </a:lnSpc>
              <a:spcBef>
                <a:spcPct val="0"/>
              </a:spcBef>
              <a:buClrTx/>
              <a:buNone/>
            </a:pPr>
            <a:endParaRPr lang="en-US" altLang="zh-CN" sz="3600" b="0" dirty="0">
              <a:solidFill>
                <a:srgbClr val="FF0000"/>
              </a:solidFill>
            </a:endParaRPr>
          </a:p>
          <a:p>
            <a:pPr algn="r" defTabSz="1219200">
              <a:lnSpc>
                <a:spcPct val="100000"/>
              </a:lnSpc>
              <a:spcBef>
                <a:spcPct val="0"/>
              </a:spcBef>
              <a:buClrTx/>
              <a:buNone/>
            </a:pPr>
            <a:endParaRPr lang="zh-CN" altLang="en-US" sz="3600" b="0" dirty="0">
              <a:solidFill>
                <a:srgbClr val="FF0000"/>
              </a:solidFill>
            </a:endParaRPr>
          </a:p>
        </p:txBody>
      </p:sp>
      <p:grpSp>
        <p:nvGrpSpPr>
          <p:cNvPr id="18" name="组合 17"/>
          <p:cNvGrpSpPr/>
          <p:nvPr/>
        </p:nvGrpSpPr>
        <p:grpSpPr>
          <a:xfrm>
            <a:off x="2118194" y="2695519"/>
            <a:ext cx="5764615" cy="707455"/>
            <a:chOff x="2117041" y="2695306"/>
            <a:chExt cx="5766283" cy="707659"/>
          </a:xfrm>
        </p:grpSpPr>
        <p:sp>
          <p:nvSpPr>
            <p:cNvPr id="6" name="下箭头标注 5"/>
            <p:cNvSpPr/>
            <p:nvPr/>
          </p:nvSpPr>
          <p:spPr>
            <a:xfrm>
              <a:off x="2117041" y="2695306"/>
              <a:ext cx="2160354" cy="699016"/>
            </a:xfrm>
            <a:prstGeom prst="downArrowCallout">
              <a:avLst>
                <a:gd name="adj1" fmla="val 11409"/>
                <a:gd name="adj2" fmla="val 25000"/>
                <a:gd name="adj3" fmla="val 25000"/>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r>
                <a:rPr lang="zh-CN" altLang="en-US" sz="2400" dirty="0">
                  <a:solidFill>
                    <a:prstClr val="white"/>
                  </a:solidFill>
                  <a:latin typeface="Arial" panose="020B0604020202020204"/>
                  <a:ea typeface="微软雅黑" panose="020B0503020204020204" pitchFamily="34" charset="-122"/>
                </a:rPr>
                <a:t>原子命题</a:t>
              </a:r>
              <a:endParaRPr lang="zh-CN" altLang="en-US" sz="2400" dirty="0">
                <a:solidFill>
                  <a:prstClr val="white"/>
                </a:solidFill>
                <a:latin typeface="Arial" panose="020B0604020202020204"/>
                <a:ea typeface="微软雅黑" panose="020B0503020204020204" pitchFamily="34" charset="-122"/>
              </a:endParaRPr>
            </a:p>
          </p:txBody>
        </p:sp>
        <p:sp>
          <p:nvSpPr>
            <p:cNvPr id="21" name="下箭头标注 20"/>
            <p:cNvSpPr/>
            <p:nvPr/>
          </p:nvSpPr>
          <p:spPr>
            <a:xfrm>
              <a:off x="5722970" y="2703949"/>
              <a:ext cx="2160354" cy="699016"/>
            </a:xfrm>
            <a:prstGeom prst="downArrowCallout">
              <a:avLst>
                <a:gd name="adj1" fmla="val 11409"/>
                <a:gd name="adj2" fmla="val 25000"/>
                <a:gd name="adj3" fmla="val 25000"/>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r>
                <a:rPr lang="zh-CN" altLang="en-US" sz="2400" dirty="0">
                  <a:solidFill>
                    <a:prstClr val="white"/>
                  </a:solidFill>
                  <a:latin typeface="Arial" panose="020B0604020202020204"/>
                  <a:ea typeface="微软雅黑" panose="020B0503020204020204" pitchFamily="34" charset="-122"/>
                </a:rPr>
                <a:t>原子命题</a:t>
              </a:r>
              <a:endParaRPr lang="zh-CN" altLang="en-US" sz="2400" dirty="0">
                <a:solidFill>
                  <a:prstClr val="white"/>
                </a:solidFill>
                <a:latin typeface="Arial" panose="020B0604020202020204"/>
                <a:ea typeface="微软雅黑" panose="020B0503020204020204" pitchFamily="34" charset="-122"/>
              </a:endParaRPr>
            </a:p>
          </p:txBody>
        </p:sp>
      </p:grpSp>
      <p:sp>
        <p:nvSpPr>
          <p:cNvPr id="22" name="矩形 21"/>
          <p:cNvSpPr>
            <a:spLocks noChangeArrowheads="1"/>
          </p:cNvSpPr>
          <p:nvPr/>
        </p:nvSpPr>
        <p:spPr bwMode="auto">
          <a:xfrm>
            <a:off x="5183034" y="3435223"/>
            <a:ext cx="736165" cy="604689"/>
          </a:xfrm>
          <a:prstGeom prst="rect">
            <a:avLst/>
          </a:prstGeom>
          <a:noFill/>
          <a:ln w="38100" algn="ctr">
            <a:solidFill>
              <a:srgbClr val="3333FF"/>
            </a:solidFill>
            <a:round/>
          </a:ln>
          <a:extLst>
            <a:ext uri="{909E8E84-426E-40DD-AFC4-6F175D3DCCD1}">
              <a14:hiddenFill xmlns:a14="http://schemas.microsoft.com/office/drawing/2010/main">
                <a:solidFill>
                  <a:srgbClr val="FFFFFF"/>
                </a:solidFill>
              </a14:hiddenFill>
            </a:ext>
          </a:extLst>
        </p:spPr>
        <p:txBody>
          <a:bodyPr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r" defTabSz="1219200">
              <a:lnSpc>
                <a:spcPct val="100000"/>
              </a:lnSpc>
              <a:spcBef>
                <a:spcPct val="0"/>
              </a:spcBef>
              <a:buClrTx/>
              <a:buNone/>
            </a:pPr>
            <a:endParaRPr lang="en-US" altLang="zh-CN" sz="3600" b="0" dirty="0">
              <a:solidFill>
                <a:srgbClr val="FF0000"/>
              </a:solidFill>
            </a:endParaRPr>
          </a:p>
          <a:p>
            <a:pPr algn="r" defTabSz="1219200">
              <a:lnSpc>
                <a:spcPct val="100000"/>
              </a:lnSpc>
              <a:spcBef>
                <a:spcPct val="0"/>
              </a:spcBef>
              <a:buClrTx/>
              <a:buNone/>
            </a:pPr>
            <a:endParaRPr lang="zh-CN" altLang="en-US" sz="3600" b="0" dirty="0">
              <a:solidFill>
                <a:srgbClr val="FF0000"/>
              </a:solidFill>
            </a:endParaRPr>
          </a:p>
        </p:txBody>
      </p:sp>
      <p:sp>
        <p:nvSpPr>
          <p:cNvPr id="17" name="上箭头标注 16"/>
          <p:cNvSpPr/>
          <p:nvPr/>
        </p:nvSpPr>
        <p:spPr>
          <a:xfrm>
            <a:off x="4627161" y="4044821"/>
            <a:ext cx="1919349" cy="657493"/>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r>
              <a:rPr lang="zh-CN" altLang="en-US" sz="2400" dirty="0">
                <a:solidFill>
                  <a:prstClr val="white"/>
                </a:solidFill>
                <a:latin typeface="Arial" panose="020B0604020202020204"/>
                <a:ea typeface="微软雅黑" panose="020B0503020204020204" pitchFamily="34" charset="-122"/>
              </a:rPr>
              <a:t>命题联结词</a:t>
            </a:r>
            <a:endParaRPr lang="zh-CN" altLang="en-US" sz="2400" dirty="0">
              <a:solidFill>
                <a:prstClr val="white"/>
              </a:solidFill>
              <a:latin typeface="Arial" panose="020B0604020202020204"/>
              <a:ea typeface="微软雅黑" panose="020B0503020204020204" pitchFamily="34" charset="-122"/>
            </a:endParaRPr>
          </a:p>
        </p:txBody>
      </p:sp>
      <p:sp>
        <p:nvSpPr>
          <p:cNvPr id="19" name="Rectangle 2"/>
          <p:cNvSpPr txBox="1">
            <a:spLocks noChangeArrowheads="1"/>
          </p:cNvSpPr>
          <p:nvPr/>
        </p:nvSpPr>
        <p:spPr>
          <a:xfrm>
            <a:off x="5896280" y="3348618"/>
            <a:ext cx="2449603" cy="699277"/>
          </a:xfrm>
          <a:prstGeom prst="rect">
            <a:avLst/>
          </a:prstGeom>
        </p:spPr>
        <p:txBody>
          <a:bodyPr vert="horz" lIns="121945" tIns="60972" rIns="121945" bIns="60972" rtlCol="0">
            <a:noAutofit/>
          </a:bodyPr>
          <a:lstStyle>
            <a:lvl1pPr marL="457200" indent="-457200" algn="l" defTabSz="1219200" rtl="0" eaLnBrk="1" latinLnBrk="0" hangingPunct="1">
              <a:lnSpc>
                <a:spcPct val="150000"/>
              </a:lnSpc>
              <a:spcBef>
                <a:spcPts val="0"/>
              </a:spcBef>
              <a:buSzPct val="80000"/>
              <a:buFont typeface="Wingdings" panose="05000000000000000000" pitchFamily="2" charset="2"/>
              <a:buChar char="l"/>
              <a:defRPr sz="2400" b="1" kern="1200">
                <a:solidFill>
                  <a:schemeClr val="tx1"/>
                </a:solidFill>
                <a:latin typeface="+mn-ea"/>
                <a:ea typeface="+mn-ea"/>
                <a:cs typeface="+mn-cs"/>
              </a:defRPr>
            </a:lvl1pPr>
            <a:lvl2pPr marL="990600" indent="-381000" algn="l" defTabSz="1219200" rtl="0" eaLnBrk="1" latinLnBrk="0" hangingPunct="1">
              <a:lnSpc>
                <a:spcPct val="150000"/>
              </a:lnSpc>
              <a:spcBef>
                <a:spcPct val="20000"/>
              </a:spcBef>
              <a:buFont typeface="Arial" panose="020B0604020202020204" pitchFamily="34" charset="0"/>
              <a:buChar char="–"/>
              <a:defRPr sz="2400" b="1" kern="1200">
                <a:solidFill>
                  <a:schemeClr val="tx1">
                    <a:lumMod val="75000"/>
                    <a:lumOff val="25000"/>
                  </a:schemeClr>
                </a:solidFill>
                <a:latin typeface="+mn-lt"/>
                <a:ea typeface="+mn-ea"/>
                <a:cs typeface="+mn-cs"/>
              </a:defRPr>
            </a:lvl2pPr>
            <a:lvl3pPr marL="1524000" indent="-304800" algn="l" defTabSz="1219200"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3pPr>
            <a:lvl4pPr marL="2132965" indent="-304800" algn="l" defTabSz="1219200"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4pPr>
            <a:lvl5pPr marL="2742565" indent="-304800" algn="l" defTabSz="1219200" rtl="0" eaLnBrk="1" latinLnBrk="0" hangingPunct="1">
              <a:lnSpc>
                <a:spcPct val="150000"/>
              </a:lnSpc>
              <a:spcBef>
                <a:spcPct val="20000"/>
              </a:spcBef>
              <a:buFont typeface="Arial" panose="020B0604020202020204" pitchFamily="34" charset="0"/>
              <a:buChar char="»"/>
              <a:defRPr sz="2400" b="1" kern="1200">
                <a:solidFill>
                  <a:schemeClr val="tx1"/>
                </a:solidFill>
                <a:latin typeface="+mn-lt"/>
                <a:ea typeface="+mn-ea"/>
                <a:cs typeface="+mn-cs"/>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spcBef>
                <a:spcPct val="0"/>
              </a:spcBef>
              <a:buClr>
                <a:srgbClr val="800080"/>
              </a:buClr>
              <a:buNone/>
            </a:pPr>
            <a:r>
              <a:rPr lang="en-US" altLang="zh-CN" sz="2800" dirty="0"/>
              <a:t>10</a:t>
            </a:r>
            <a:r>
              <a:rPr lang="zh-CN" altLang="zh-CN" sz="2800" dirty="0"/>
              <a:t>能被</a:t>
            </a:r>
            <a:r>
              <a:rPr lang="en-US" altLang="zh-CN" sz="2800" dirty="0"/>
              <a:t>3</a:t>
            </a:r>
            <a:r>
              <a:rPr lang="zh-CN" altLang="zh-CN" sz="2800" dirty="0"/>
              <a:t>整除</a:t>
            </a:r>
            <a:endParaRPr lang="zh-CN" altLang="en-US" sz="2800" dirty="0"/>
          </a:p>
        </p:txBody>
      </p:sp>
      <p:sp>
        <p:nvSpPr>
          <p:cNvPr id="2" name="矩形 1"/>
          <p:cNvSpPr/>
          <p:nvPr/>
        </p:nvSpPr>
        <p:spPr>
          <a:xfrm>
            <a:off x="5124676" y="3465171"/>
            <a:ext cx="1002429" cy="523213"/>
          </a:xfrm>
          <a:prstGeom prst="rect">
            <a:avLst/>
          </a:prstGeom>
        </p:spPr>
        <p:txBody>
          <a:bodyPr wrap="none">
            <a:spAutoFit/>
          </a:bodyPr>
          <a:lstStyle/>
          <a:p>
            <a:r>
              <a:rPr lang="zh-CN" altLang="zh-CN" sz="2800" dirty="0">
                <a:solidFill>
                  <a:srgbClr val="C00000"/>
                </a:solidFill>
              </a:rPr>
              <a:t>或者</a:t>
            </a:r>
            <a:r>
              <a:rPr lang="en-US" altLang="zh-CN" sz="2800" dirty="0">
                <a:solidFill>
                  <a:srgbClr val="C00000"/>
                </a:solidFill>
              </a:rPr>
              <a:t> </a:t>
            </a:r>
            <a:endParaRPr lang="zh-CN" altLang="en-US" dirty="0"/>
          </a:p>
        </p:txBody>
      </p:sp>
      <p:sp>
        <p:nvSpPr>
          <p:cNvPr id="4" name="思想气泡: 云 3"/>
          <p:cNvSpPr/>
          <p:nvPr/>
        </p:nvSpPr>
        <p:spPr>
          <a:xfrm>
            <a:off x="7073902" y="1377920"/>
            <a:ext cx="3319131" cy="839736"/>
          </a:xfrm>
          <a:prstGeom prst="cloudCallout">
            <a:avLst>
              <a:gd name="adj1" fmla="val -21762"/>
              <a:gd name="adj2" fmla="val 1958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这个语句是命题吗？</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xit" presetSubtype="10" fill="hold" grpId="1" nodeType="clickEffect">
                                  <p:stCondLst>
                                    <p:cond delay="0"/>
                                  </p:stCondLst>
                                  <p:childTnLst>
                                    <p:animEffect transition="out" filter="randombar(horizontal)">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heel(1)">
                                      <p:cBhvr>
                                        <p:cTn id="35" dur="20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heel(1)">
                                      <p:cBhvr>
                                        <p:cTn id="40" dur="2000"/>
                                        <p:tgtEl>
                                          <p:spTgt spid="16"/>
                                        </p:tgtEl>
                                      </p:cBhvr>
                                    </p:animEffect>
                                  </p:childTnLst>
                                </p:cTn>
                              </p:par>
                            </p:childTnLst>
                          </p:cTn>
                        </p:par>
                        <p:par>
                          <p:cTn id="41" fill="hold">
                            <p:stCondLst>
                              <p:cond delay="2000"/>
                            </p:stCondLst>
                            <p:childTnLst>
                              <p:par>
                                <p:cTn id="42" presetID="21" presetClass="entr" presetSubtype="1" fill="hold" grpId="0"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heel(1)">
                                      <p:cBhvr>
                                        <p:cTn id="44" dur="2000"/>
                                        <p:tgtEl>
                                          <p:spTgt spid="3"/>
                                        </p:tgtEl>
                                      </p:cBhvr>
                                    </p:animEffect>
                                  </p:childTnLst>
                                </p:cTn>
                              </p:par>
                            </p:childTnLst>
                          </p:cTn>
                        </p:par>
                        <p:par>
                          <p:cTn id="45" fill="hold">
                            <p:stCondLst>
                              <p:cond delay="4000"/>
                            </p:stCondLst>
                            <p:childTnLst>
                              <p:par>
                                <p:cTn id="46" presetID="6" presetClass="entr" presetSubtype="16" fill="hold"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circle(in)">
                                      <p:cBhvr>
                                        <p:cTn id="48" dur="20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heel(1)">
                                      <p:cBhvr>
                                        <p:cTn id="53" dur="2000"/>
                                        <p:tgtEl>
                                          <p:spTgt spid="22"/>
                                        </p:tgtEl>
                                      </p:cBhvr>
                                    </p:animEffect>
                                  </p:childTnLst>
                                </p:cTn>
                              </p:par>
                            </p:childTnLst>
                          </p:cTn>
                        </p:par>
                        <p:par>
                          <p:cTn id="54" fill="hold">
                            <p:stCondLst>
                              <p:cond delay="2000"/>
                            </p:stCondLst>
                            <p:childTnLst>
                              <p:par>
                                <p:cTn id="55" presetID="6" presetClass="entr" presetSubtype="16"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circle(in)">
                                      <p:cBhvr>
                                        <p:cTn id="57" dur="20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7" presetClass="entr" presetSubtype="1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1000" fill="hold"/>
                                        <p:tgtEl>
                                          <p:spTgt spid="15"/>
                                        </p:tgtEl>
                                        <p:attrNameLst>
                                          <p:attrName>ppt_w</p:attrName>
                                        </p:attrNameLst>
                                      </p:cBhvr>
                                      <p:tavLst>
                                        <p:tav tm="0">
                                          <p:val>
                                            <p:fltVal val="0"/>
                                          </p:val>
                                        </p:tav>
                                        <p:tav tm="100000">
                                          <p:val>
                                            <p:strVal val="#ppt_w"/>
                                          </p:val>
                                        </p:tav>
                                      </p:tavLst>
                                    </p:anim>
                                    <p:anim calcmode="lin" valueType="num">
                                      <p:cBhvr>
                                        <p:cTn id="63" dur="1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26" presetClass="entr" presetSubtype="0" fill="hold"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wipe(down)">
                                      <p:cBhvr>
                                        <p:cTn id="68" dur="580">
                                          <p:stCondLst>
                                            <p:cond delay="0"/>
                                          </p:stCondLst>
                                        </p:cTn>
                                        <p:tgtEl>
                                          <p:spTgt spid="13"/>
                                        </p:tgtEl>
                                      </p:cBhvr>
                                    </p:animEffect>
                                    <p:anim calcmode="lin" valueType="num">
                                      <p:cBhvr>
                                        <p:cTn id="69"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74" dur="26">
                                          <p:stCondLst>
                                            <p:cond delay="650"/>
                                          </p:stCondLst>
                                        </p:cTn>
                                        <p:tgtEl>
                                          <p:spTgt spid="13"/>
                                        </p:tgtEl>
                                      </p:cBhvr>
                                      <p:to x="100000" y="60000"/>
                                    </p:animScale>
                                    <p:animScale>
                                      <p:cBhvr>
                                        <p:cTn id="75" dur="166" decel="50000">
                                          <p:stCondLst>
                                            <p:cond delay="676"/>
                                          </p:stCondLst>
                                        </p:cTn>
                                        <p:tgtEl>
                                          <p:spTgt spid="13"/>
                                        </p:tgtEl>
                                      </p:cBhvr>
                                      <p:to x="100000" y="100000"/>
                                    </p:animScale>
                                    <p:animScale>
                                      <p:cBhvr>
                                        <p:cTn id="76" dur="26">
                                          <p:stCondLst>
                                            <p:cond delay="1312"/>
                                          </p:stCondLst>
                                        </p:cTn>
                                        <p:tgtEl>
                                          <p:spTgt spid="13"/>
                                        </p:tgtEl>
                                      </p:cBhvr>
                                      <p:to x="100000" y="80000"/>
                                    </p:animScale>
                                    <p:animScale>
                                      <p:cBhvr>
                                        <p:cTn id="77" dur="166" decel="50000">
                                          <p:stCondLst>
                                            <p:cond delay="1338"/>
                                          </p:stCondLst>
                                        </p:cTn>
                                        <p:tgtEl>
                                          <p:spTgt spid="13"/>
                                        </p:tgtEl>
                                      </p:cBhvr>
                                      <p:to x="100000" y="100000"/>
                                    </p:animScale>
                                    <p:animScale>
                                      <p:cBhvr>
                                        <p:cTn id="78" dur="26">
                                          <p:stCondLst>
                                            <p:cond delay="1642"/>
                                          </p:stCondLst>
                                        </p:cTn>
                                        <p:tgtEl>
                                          <p:spTgt spid="13"/>
                                        </p:tgtEl>
                                      </p:cBhvr>
                                      <p:to x="100000" y="90000"/>
                                    </p:animScale>
                                    <p:animScale>
                                      <p:cBhvr>
                                        <p:cTn id="79" dur="166" decel="50000">
                                          <p:stCondLst>
                                            <p:cond delay="1668"/>
                                          </p:stCondLst>
                                        </p:cTn>
                                        <p:tgtEl>
                                          <p:spTgt spid="13"/>
                                        </p:tgtEl>
                                      </p:cBhvr>
                                      <p:to x="100000" y="100000"/>
                                    </p:animScale>
                                    <p:animScale>
                                      <p:cBhvr>
                                        <p:cTn id="80" dur="26">
                                          <p:stCondLst>
                                            <p:cond delay="1808"/>
                                          </p:stCondLst>
                                        </p:cTn>
                                        <p:tgtEl>
                                          <p:spTgt spid="13"/>
                                        </p:tgtEl>
                                      </p:cBhvr>
                                      <p:to x="100000" y="95000"/>
                                    </p:animScale>
                                    <p:animScale>
                                      <p:cBhvr>
                                        <p:cTn id="81"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animBg="1"/>
      <p:bldP spid="15" grpId="0" animBg="1" autoUpdateAnimBg="0"/>
      <p:bldP spid="16" grpId="0" animBg="1"/>
      <p:bldP spid="22" grpId="0" animBg="1"/>
      <p:bldP spid="17" grpId="0" animBg="1"/>
      <p:bldP spid="2" grpId="0"/>
      <p:bldP spid="4" grpId="0"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0946" name="Rectangle 2"/>
          <p:cNvSpPr>
            <a:spLocks noGrp="1" noChangeArrowheads="1"/>
          </p:cNvSpPr>
          <p:nvPr>
            <p:ph type="body" idx="1"/>
          </p:nvPr>
        </p:nvSpPr>
        <p:spPr>
          <a:xfrm>
            <a:off x="816870" y="1221038"/>
            <a:ext cx="10769975" cy="5455064"/>
          </a:xfrm>
        </p:spPr>
        <p:txBody>
          <a:bodyPr>
            <a:normAutofit/>
          </a:bodyPr>
          <a:lstStyle/>
          <a:p>
            <a:pPr marL="812800" indent="-812800">
              <a:buFont typeface="Times New Roman" panose="02020603050405020304" pitchFamily="18" charset="0"/>
              <a:buChar char="►"/>
            </a:pPr>
            <a:r>
              <a:rPr lang="zh-CN" altLang="en-US" sz="2800" dirty="0">
                <a:solidFill>
                  <a:srgbClr val="FF0000"/>
                </a:solidFill>
                <a:latin typeface="Times New Roman" panose="02020603050405020304" pitchFamily="18" charset="0"/>
              </a:rPr>
              <a:t>原子命题</a:t>
            </a:r>
            <a:r>
              <a:rPr lang="en-US" altLang="zh-CN" sz="2800" dirty="0">
                <a:solidFill>
                  <a:schemeClr val="accent2"/>
                </a:solidFill>
                <a:latin typeface="Times New Roman" panose="02020603050405020304" pitchFamily="18" charset="0"/>
              </a:rPr>
              <a:t>(</a:t>
            </a:r>
            <a:r>
              <a:rPr lang="zh-CN" altLang="en-US" sz="2800" dirty="0">
                <a:solidFill>
                  <a:schemeClr val="accent2"/>
                </a:solidFill>
                <a:latin typeface="Times New Roman" panose="02020603050405020304" pitchFamily="18" charset="0"/>
              </a:rPr>
              <a:t>简单命题</a:t>
            </a:r>
            <a:r>
              <a:rPr lang="en-US" altLang="zh-CN" sz="2800" dirty="0">
                <a:solidFill>
                  <a:schemeClr val="accent2"/>
                </a:solidFill>
                <a:latin typeface="Times New Roman" panose="02020603050405020304" pitchFamily="18" charset="0"/>
              </a:rPr>
              <a:t>)</a:t>
            </a:r>
            <a:r>
              <a:rPr lang="zh-CN" altLang="en-US" sz="2800" dirty="0">
                <a:latin typeface="Times New Roman" panose="02020603050405020304" pitchFamily="18" charset="0"/>
              </a:rPr>
              <a:t>：不能再</a:t>
            </a:r>
            <a:r>
              <a:rPr lang="zh-CN" altLang="en-US" sz="2800" dirty="0">
                <a:solidFill>
                  <a:srgbClr val="990033"/>
                </a:solidFill>
                <a:latin typeface="Times New Roman" panose="02020603050405020304" pitchFamily="18" charset="0"/>
              </a:rPr>
              <a:t>分解</a:t>
            </a:r>
            <a:r>
              <a:rPr lang="zh-CN" altLang="en-US" sz="2800" dirty="0">
                <a:latin typeface="Times New Roman" panose="02020603050405020304" pitchFamily="18" charset="0"/>
              </a:rPr>
              <a:t>为更为简单命题的命题。</a:t>
            </a:r>
            <a:endParaRPr lang="zh-CN" altLang="en-US" sz="2800" dirty="0">
              <a:latin typeface="Times New Roman" panose="02020603050405020304" pitchFamily="18" charset="0"/>
            </a:endParaRPr>
          </a:p>
          <a:p>
            <a:pPr marL="812800" indent="-812800">
              <a:buFont typeface="Times New Roman" panose="02020603050405020304" pitchFamily="18" charset="0"/>
              <a:buChar char="►"/>
            </a:pPr>
            <a:r>
              <a:rPr lang="zh-CN" altLang="en-US" sz="2800" dirty="0">
                <a:solidFill>
                  <a:srgbClr val="FF0000"/>
                </a:solidFill>
                <a:latin typeface="Times New Roman" panose="02020603050405020304" pitchFamily="18" charset="0"/>
              </a:rPr>
              <a:t>复合命题</a:t>
            </a:r>
            <a:r>
              <a:rPr lang="zh-CN" altLang="en-US" sz="2800" dirty="0">
                <a:latin typeface="Times New Roman" panose="02020603050405020304" pitchFamily="18" charset="0"/>
              </a:rPr>
              <a:t>：可以</a:t>
            </a:r>
            <a:r>
              <a:rPr lang="zh-CN" altLang="en-US" sz="2800" dirty="0">
                <a:solidFill>
                  <a:srgbClr val="990033"/>
                </a:solidFill>
                <a:latin typeface="Times New Roman" panose="02020603050405020304" pitchFamily="18" charset="0"/>
              </a:rPr>
              <a:t>分解</a:t>
            </a:r>
            <a:r>
              <a:rPr lang="zh-CN" altLang="en-US" sz="2800" dirty="0">
                <a:latin typeface="Times New Roman" panose="02020603050405020304" pitchFamily="18" charset="0"/>
              </a:rPr>
              <a:t>为更为简单命题的命题。而且这些简单命题之间是通过如</a:t>
            </a:r>
            <a:r>
              <a:rPr lang="zh-CN" altLang="en-US" sz="2800" dirty="0">
                <a:solidFill>
                  <a:srgbClr val="0000FF"/>
                </a:solidFill>
                <a:latin typeface="Times New Roman" panose="02020603050405020304" pitchFamily="18" charset="0"/>
              </a:rPr>
              <a:t>“或者”、“并且”、“不”、“如果</a:t>
            </a:r>
            <a:r>
              <a:rPr lang="en-US" altLang="zh-CN" sz="2800" dirty="0">
                <a:solidFill>
                  <a:srgbClr val="0000FF"/>
                </a:solidFill>
                <a:latin typeface="Times New Roman" panose="02020603050405020304" pitchFamily="18" charset="0"/>
              </a:rPr>
              <a:t>...</a:t>
            </a:r>
            <a:r>
              <a:rPr lang="zh-CN" altLang="en-US" sz="2800" dirty="0">
                <a:solidFill>
                  <a:srgbClr val="0000FF"/>
                </a:solidFill>
                <a:latin typeface="Times New Roman" panose="02020603050405020304" pitchFamily="18" charset="0"/>
              </a:rPr>
              <a:t>则</a:t>
            </a:r>
            <a:r>
              <a:rPr lang="en-US" altLang="zh-CN" sz="2800" dirty="0">
                <a:solidFill>
                  <a:srgbClr val="0000FF"/>
                </a:solidFill>
                <a:latin typeface="Times New Roman" panose="02020603050405020304" pitchFamily="18" charset="0"/>
              </a:rPr>
              <a:t>...”</a:t>
            </a:r>
            <a:r>
              <a:rPr lang="zh-CN" altLang="en-US" sz="2800" dirty="0">
                <a:solidFill>
                  <a:srgbClr val="0000FF"/>
                </a:solidFill>
                <a:latin typeface="Times New Roman" panose="02020603050405020304" pitchFamily="18" charset="0"/>
              </a:rPr>
              <a:t>、“当且仅当”</a:t>
            </a:r>
            <a:r>
              <a:rPr lang="zh-CN" altLang="en-US" sz="2800" dirty="0">
                <a:latin typeface="Times New Roman" panose="02020603050405020304" pitchFamily="18" charset="0"/>
              </a:rPr>
              <a:t>等这样的关联词和标点符号复合而构成一个复合命题。</a:t>
            </a:r>
            <a:endParaRPr lang="zh-CN" altLang="en-US" sz="2800" dirty="0">
              <a:latin typeface="Times New Roman" panose="02020603050405020304" pitchFamily="18" charset="0"/>
            </a:endParaRPr>
          </a:p>
        </p:txBody>
      </p:sp>
      <p:sp>
        <p:nvSpPr>
          <p:cNvPr id="14340" name="Rectangle 3"/>
          <p:cNvSpPr>
            <a:spLocks noGrp="1" noChangeArrowheads="1"/>
          </p:cNvSpPr>
          <p:nvPr>
            <p:ph type="title"/>
          </p:nvPr>
        </p:nvSpPr>
        <p:spPr>
          <a:xfrm>
            <a:off x="831689" y="183486"/>
            <a:ext cx="10755156" cy="708189"/>
          </a:xfrm>
          <a:noFill/>
        </p:spPr>
        <p:txBody>
          <a:bodyPr/>
          <a:lstStyle/>
          <a:p>
            <a:pPr eaLnBrk="1" hangingPunct="1"/>
            <a:r>
              <a:rPr lang="zh-CN" altLang="en-US" dirty="0">
                <a:latin typeface="Times New Roman" panose="02020603050405020304" pitchFamily="18" charset="0"/>
              </a:rPr>
              <a:t>命题的分类</a:t>
            </a:r>
            <a:endParaRPr lang="zh-CN" altLang="en-US"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490946">
                                            <p:txEl>
                                              <p:pRg st="0" end="0"/>
                                            </p:txEl>
                                          </p:spTgt>
                                        </p:tgtEl>
                                        <p:attrNameLst>
                                          <p:attrName>style.visibility</p:attrName>
                                        </p:attrNameLst>
                                      </p:cBhvr>
                                      <p:to>
                                        <p:strVal val="visible"/>
                                      </p:to>
                                    </p:set>
                                    <p:anim calcmode="lin" valueType="num">
                                      <p:cBhvr additive="base">
                                        <p:cTn id="7" dur="500" fill="hold"/>
                                        <p:tgtEl>
                                          <p:spTgt spid="149094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90946">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grpId="0" nodeType="clickEffect">
                                  <p:stCondLst>
                                    <p:cond delay="0"/>
                                  </p:stCondLst>
                                  <p:childTnLst>
                                    <p:set>
                                      <p:cBhvr>
                                        <p:cTn id="12" dur="1" fill="hold">
                                          <p:stCondLst>
                                            <p:cond delay="0"/>
                                          </p:stCondLst>
                                        </p:cTn>
                                        <p:tgtEl>
                                          <p:spTgt spid="1490946">
                                            <p:txEl>
                                              <p:pRg st="1" end="1"/>
                                            </p:txEl>
                                          </p:spTgt>
                                        </p:tgtEl>
                                        <p:attrNameLst>
                                          <p:attrName>style.visibility</p:attrName>
                                        </p:attrNameLst>
                                      </p:cBhvr>
                                      <p:to>
                                        <p:strVal val="visible"/>
                                      </p:to>
                                    </p:set>
                                    <p:anim calcmode="lin" valueType="num">
                                      <p:cBhvr additive="base">
                                        <p:cTn id="13" dur="500" fill="hold"/>
                                        <p:tgtEl>
                                          <p:spTgt spid="149094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90946">
                                            <p:txEl>
                                              <p:pRg st="1" end="1"/>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0946" grpId="0" autoUpdateAnimBg="0" build="p"/>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2"/>
          <p:cNvSpPr>
            <a:spLocks noGrp="1" noChangeArrowheads="1"/>
          </p:cNvSpPr>
          <p:nvPr>
            <p:ph type="title" idx="4294967295"/>
          </p:nvPr>
        </p:nvSpPr>
        <p:spPr>
          <a:xfrm>
            <a:off x="947389" y="233548"/>
            <a:ext cx="3391999" cy="636551"/>
          </a:xfrm>
        </p:spPr>
        <p:txBody>
          <a:bodyPr/>
          <a:lstStyle/>
          <a:p>
            <a:pPr eaLnBrk="1" hangingPunct="1"/>
            <a:r>
              <a:rPr lang="en-US" altLang="zh-CN" dirty="0"/>
              <a:t>1</a:t>
            </a:r>
            <a:r>
              <a:rPr lang="zh-CN" altLang="en-US" dirty="0"/>
              <a:t>、否定联结词</a:t>
            </a:r>
            <a:endParaRPr lang="zh-CN" altLang="en-US" dirty="0"/>
          </a:p>
        </p:txBody>
      </p:sp>
      <p:sp>
        <p:nvSpPr>
          <p:cNvPr id="19460" name="Rectangle 3"/>
          <p:cNvSpPr>
            <a:spLocks noGrp="1" noChangeArrowheads="1"/>
          </p:cNvSpPr>
          <p:nvPr>
            <p:ph type="body" sz="half" idx="4294967295"/>
          </p:nvPr>
        </p:nvSpPr>
        <p:spPr>
          <a:xfrm>
            <a:off x="245854" y="1012810"/>
            <a:ext cx="11836423" cy="1227512"/>
          </a:xfrm>
        </p:spPr>
        <p:txBody>
          <a:bodyPr>
            <a:normAutofit/>
          </a:bodyPr>
          <a:lstStyle/>
          <a:p>
            <a:pPr marL="0" indent="0">
              <a:buNone/>
            </a:pPr>
            <a:r>
              <a:rPr lang="zh-CN" altLang="en-US" dirty="0">
                <a:solidFill>
                  <a:srgbClr val="C00000"/>
                </a:solidFill>
              </a:rPr>
              <a:t>定义</a:t>
            </a:r>
            <a:r>
              <a:rPr lang="en-US" altLang="zh-CN" dirty="0">
                <a:solidFill>
                  <a:srgbClr val="C00000"/>
                </a:solidFill>
              </a:rPr>
              <a:t>2.2   </a:t>
            </a:r>
            <a:r>
              <a:rPr lang="zh-CN" altLang="en-US" dirty="0"/>
              <a:t>设</a:t>
            </a:r>
            <a:r>
              <a:rPr lang="en-US" altLang="zh-CN" dirty="0"/>
              <a:t>P</a:t>
            </a:r>
            <a:r>
              <a:rPr lang="zh-CN" altLang="en-US" dirty="0"/>
              <a:t>是任一命题，称复合命题</a:t>
            </a:r>
            <a:r>
              <a:rPr lang="zh-CN" altLang="en-US" dirty="0">
                <a:solidFill>
                  <a:srgbClr val="3333FF"/>
                </a:solidFill>
              </a:rPr>
              <a:t>“非</a:t>
            </a:r>
            <a:r>
              <a:rPr lang="en-US" altLang="zh-CN" dirty="0">
                <a:solidFill>
                  <a:srgbClr val="3333FF"/>
                </a:solidFill>
              </a:rPr>
              <a:t>P”</a:t>
            </a:r>
            <a:r>
              <a:rPr lang="en-US" altLang="zh-CN" dirty="0"/>
              <a:t>(</a:t>
            </a:r>
            <a:r>
              <a:rPr lang="zh-CN" altLang="en-US" dirty="0"/>
              <a:t>或“</a:t>
            </a:r>
            <a:r>
              <a:rPr lang="en-US" altLang="zh-CN" dirty="0"/>
              <a:t>P</a:t>
            </a:r>
            <a:r>
              <a:rPr lang="zh-CN" altLang="en-US" dirty="0"/>
              <a:t>的否定”</a:t>
            </a:r>
            <a:r>
              <a:rPr lang="en-US" altLang="zh-CN" dirty="0"/>
              <a:t>)</a:t>
            </a:r>
            <a:r>
              <a:rPr lang="zh-CN" altLang="en-US" dirty="0"/>
              <a:t>为</a:t>
            </a:r>
            <a:r>
              <a:rPr lang="en-US" altLang="zh-CN" dirty="0">
                <a:solidFill>
                  <a:srgbClr val="3333FF"/>
                </a:solidFill>
              </a:rPr>
              <a:t>P</a:t>
            </a:r>
            <a:r>
              <a:rPr lang="zh-CN" altLang="en-US" dirty="0">
                <a:solidFill>
                  <a:srgbClr val="3333FF"/>
                </a:solidFill>
              </a:rPr>
              <a:t>的否定式</a:t>
            </a:r>
            <a:r>
              <a:rPr lang="en-US" altLang="zh-CN" dirty="0"/>
              <a:t>(Negation)</a:t>
            </a:r>
            <a:r>
              <a:rPr lang="zh-CN" altLang="en-US" dirty="0"/>
              <a:t>，</a:t>
            </a:r>
            <a:r>
              <a:rPr lang="zh-CN" altLang="en-US" dirty="0">
                <a:solidFill>
                  <a:srgbClr val="3333FF"/>
                </a:solidFill>
              </a:rPr>
              <a:t>记作</a:t>
            </a:r>
            <a:r>
              <a:rPr lang="zh-CN" altLang="en-US" dirty="0">
                <a:solidFill>
                  <a:srgbClr val="3333FF"/>
                </a:solidFill>
                <a:sym typeface="Symbol" panose="05050102010706020507" pitchFamily="18" charset="2"/>
              </a:rPr>
              <a:t></a:t>
            </a:r>
            <a:r>
              <a:rPr lang="en-US" altLang="zh-CN" dirty="0">
                <a:solidFill>
                  <a:srgbClr val="3333FF"/>
                </a:solidFill>
              </a:rPr>
              <a:t>P</a:t>
            </a:r>
            <a:r>
              <a:rPr lang="zh-CN" altLang="en-US" dirty="0"/>
              <a:t>，称</a:t>
            </a:r>
            <a:r>
              <a:rPr lang="zh-CN" altLang="en-US" dirty="0">
                <a:solidFill>
                  <a:srgbClr val="3333FF"/>
                </a:solidFill>
              </a:rPr>
              <a:t>符号“</a:t>
            </a:r>
            <a:r>
              <a:rPr lang="zh-CN" altLang="en-US" dirty="0">
                <a:solidFill>
                  <a:srgbClr val="3333FF"/>
                </a:solidFill>
                <a:sym typeface="Symbol" panose="05050102010706020507" pitchFamily="18" charset="2"/>
              </a:rPr>
              <a:t></a:t>
            </a:r>
            <a:r>
              <a:rPr lang="zh-CN" altLang="en-US" dirty="0">
                <a:solidFill>
                  <a:srgbClr val="3333FF"/>
                </a:solidFill>
              </a:rPr>
              <a:t>”为否定联结词</a:t>
            </a:r>
            <a:r>
              <a:rPr lang="zh-CN" altLang="en-US" dirty="0"/>
              <a:t>。</a:t>
            </a:r>
            <a:endParaRPr lang="zh-CN" altLang="en-US" dirty="0"/>
          </a:p>
        </p:txBody>
      </p:sp>
      <p:sp>
        <p:nvSpPr>
          <p:cNvPr id="19461" name="Rectangle 4"/>
          <p:cNvSpPr>
            <a:spLocks noChangeArrowheads="1"/>
          </p:cNvSpPr>
          <p:nvPr/>
        </p:nvSpPr>
        <p:spPr bwMode="auto">
          <a:xfrm>
            <a:off x="663935" y="3124832"/>
            <a:ext cx="6197020" cy="993775"/>
          </a:xfrm>
          <a:prstGeom prst="rect">
            <a:avLst/>
          </a:prstGeom>
          <a:solidFill>
            <a:srgbClr val="1157AB"/>
          </a:solidFill>
          <a:ln w="28575">
            <a:solidFill>
              <a:srgbClr val="000066"/>
            </a:solidFill>
            <a:miter lim="800000"/>
          </a:ln>
        </p:spPr>
        <p:txBody>
          <a:bodyPr wrap="square" lIns="35997" tIns="35997" rIns="35997" bIns="35997">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buNone/>
            </a:pPr>
            <a:r>
              <a:rPr lang="zh-CN" altLang="en-US" sz="2400" dirty="0">
                <a:solidFill>
                  <a:prstClr val="white"/>
                </a:solidFill>
                <a:latin typeface="微软雅黑" panose="020B0503020204020204" pitchFamily="34" charset="-122"/>
                <a:ea typeface="微软雅黑" panose="020B0503020204020204" pitchFamily="34" charset="-122"/>
              </a:rPr>
              <a:t>例如，若 </a:t>
            </a:r>
            <a:r>
              <a:rPr lang="en-US" altLang="zh-CN" sz="2400" dirty="0">
                <a:solidFill>
                  <a:prstClr val="white"/>
                </a:solidFill>
                <a:latin typeface="微软雅黑" panose="020B0503020204020204" pitchFamily="34" charset="-122"/>
                <a:ea typeface="微软雅黑" panose="020B0503020204020204" pitchFamily="34" charset="-122"/>
              </a:rPr>
              <a:t>P</a:t>
            </a:r>
            <a:r>
              <a:rPr lang="zh-CN" altLang="en-US" sz="2400" dirty="0">
                <a:solidFill>
                  <a:prstClr val="white"/>
                </a:solidFill>
                <a:latin typeface="微软雅黑" panose="020B0503020204020204" pitchFamily="34" charset="-122"/>
                <a:ea typeface="微软雅黑" panose="020B0503020204020204" pitchFamily="34" charset="-122"/>
              </a:rPr>
              <a:t>：</a:t>
            </a:r>
            <a:r>
              <a:rPr lang="en-US" altLang="zh-CN" sz="2400" dirty="0">
                <a:solidFill>
                  <a:prstClr val="white"/>
                </a:solidFill>
                <a:latin typeface="微软雅黑" panose="020B0503020204020204" pitchFamily="34" charset="-122"/>
                <a:ea typeface="微软雅黑" panose="020B0503020204020204" pitchFamily="34" charset="-122"/>
              </a:rPr>
              <a:t>5</a:t>
            </a:r>
            <a:r>
              <a:rPr lang="zh-CN" altLang="en-US" sz="2400" dirty="0">
                <a:solidFill>
                  <a:prstClr val="white"/>
                </a:solidFill>
                <a:latin typeface="微软雅黑" panose="020B0503020204020204" pitchFamily="34" charset="-122"/>
                <a:ea typeface="微软雅黑" panose="020B0503020204020204" pitchFamily="34" charset="-122"/>
              </a:rPr>
              <a:t>是一个无理数，</a:t>
            </a:r>
            <a:endParaRPr lang="en-US" altLang="zh-CN" sz="2400" dirty="0">
              <a:solidFill>
                <a:prstClr val="white"/>
              </a:solidFill>
              <a:latin typeface="微软雅黑" panose="020B0503020204020204" pitchFamily="34" charset="-122"/>
              <a:ea typeface="微软雅黑" panose="020B0503020204020204" pitchFamily="34" charset="-122"/>
            </a:endParaRPr>
          </a:p>
          <a:p>
            <a:pPr defTabSz="1219200">
              <a:buNone/>
            </a:pPr>
            <a:r>
              <a:rPr lang="zh-CN" altLang="en-US" sz="2400" dirty="0">
                <a:solidFill>
                  <a:prstClr val="white"/>
                </a:solidFill>
                <a:latin typeface="微软雅黑" panose="020B0503020204020204" pitchFamily="34" charset="-122"/>
                <a:ea typeface="微软雅黑" panose="020B0503020204020204" pitchFamily="34" charset="-122"/>
              </a:rPr>
              <a:t>则“</a:t>
            </a:r>
            <a:r>
              <a:rPr lang="en-US" altLang="zh-CN" sz="2400" dirty="0">
                <a:solidFill>
                  <a:prstClr val="white"/>
                </a:solidFill>
                <a:latin typeface="微软雅黑" panose="020B0503020204020204" pitchFamily="34" charset="-122"/>
                <a:ea typeface="微软雅黑" panose="020B0503020204020204" pitchFamily="34" charset="-122"/>
              </a:rPr>
              <a:t>5</a:t>
            </a:r>
            <a:r>
              <a:rPr lang="zh-CN" altLang="en-US" sz="2400" dirty="0">
                <a:solidFill>
                  <a:prstClr val="white"/>
                </a:solidFill>
                <a:latin typeface="微软雅黑" panose="020B0503020204020204" pitchFamily="34" charset="-122"/>
                <a:ea typeface="微软雅黑" panose="020B0503020204020204" pitchFamily="34" charset="-122"/>
              </a:rPr>
              <a:t>不是一个无理数”可符号化为  </a:t>
            </a:r>
            <a:r>
              <a:rPr lang="zh-CN" altLang="en-US" sz="2400" dirty="0">
                <a:solidFill>
                  <a:prstClr val="white"/>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400" dirty="0">
                <a:solidFill>
                  <a:prstClr val="white"/>
                </a:solidFill>
                <a:latin typeface="微软雅黑" panose="020B0503020204020204" pitchFamily="34" charset="-122"/>
                <a:ea typeface="微软雅黑" panose="020B0503020204020204" pitchFamily="34" charset="-122"/>
              </a:rPr>
              <a:t>P</a:t>
            </a:r>
            <a:r>
              <a:rPr lang="zh-CN" altLang="en-US" sz="2400" dirty="0">
                <a:solidFill>
                  <a:prstClr val="white"/>
                </a:solidFill>
                <a:latin typeface="微软雅黑" panose="020B0503020204020204" pitchFamily="34" charset="-122"/>
                <a:ea typeface="微软雅黑" panose="020B0503020204020204" pitchFamily="34" charset="-122"/>
              </a:rPr>
              <a:t>。</a:t>
            </a:r>
            <a:endParaRPr lang="zh-CN" altLang="en-US" sz="2400" dirty="0">
              <a:solidFill>
                <a:prstClr val="white"/>
              </a:solidFill>
              <a:latin typeface="微软雅黑" panose="020B0503020204020204" pitchFamily="34" charset="-122"/>
              <a:ea typeface="微软雅黑" panose="020B0503020204020204" pitchFamily="34" charset="-122"/>
            </a:endParaRPr>
          </a:p>
        </p:txBody>
      </p:sp>
      <p:graphicFrame>
        <p:nvGraphicFramePr>
          <p:cNvPr id="19462" name="Group 6"/>
          <p:cNvGraphicFramePr>
            <a:graphicFrameLocks noGrp="1"/>
          </p:cNvGraphicFramePr>
          <p:nvPr>
            <p:ph sz="half" idx="4294967295"/>
          </p:nvPr>
        </p:nvGraphicFramePr>
        <p:xfrm>
          <a:off x="7777882" y="2528876"/>
          <a:ext cx="3961254" cy="1336546"/>
        </p:xfrm>
        <a:graphic>
          <a:graphicData uri="http://schemas.openxmlformats.org/drawingml/2006/table">
            <a:tbl>
              <a:tblPr/>
              <a:tblGrid>
                <a:gridCol w="1901403"/>
                <a:gridCol w="2059851"/>
              </a:tblGrid>
              <a:tr h="45106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pPr>
                      <a:r>
                        <a:rPr kumimoji="0" lang="en-US" altLang="zh-CN"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91434" marR="91434" marT="45659" marB="45659"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FF3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pPr>
                      <a:r>
                        <a:rPr kumimoji="0" lang="zh-CN" altLang="en-US"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Symbol" panose="05050102010706020507" pitchFamily="18" charset="2"/>
                        </a:rPr>
                        <a:t></a:t>
                      </a:r>
                      <a:r>
                        <a:rPr kumimoji="0" lang="en-US" altLang="zh-CN"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91434" marR="91434" marT="45659" marB="45659"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000"/>
                      </a:srgbClr>
                    </a:solidFill>
                  </a:tcPr>
                </a:tc>
              </a:tr>
              <a:tr h="442741">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pPr>
                      <a:r>
                        <a:rPr kumimoji="0" lang="en-US" altLang="zh-CN"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91434" marR="91434" marT="45659" marB="45659"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pPr>
                      <a:r>
                        <a:rPr kumimoji="0" lang="en-US" altLang="zh-CN"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91434" marR="91434" marT="45659" marB="45659"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r>
              <a:tr h="442741">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pPr>
                      <a:r>
                        <a:rPr kumimoji="0" lang="en-US" altLang="zh-CN"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91434" marR="91434" marT="45659" marB="45659"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pPr>
                      <a:r>
                        <a:rPr kumimoji="0" lang="en-US" altLang="zh-CN"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91434" marR="91434" marT="45659" marB="45659"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bl>
          </a:graphicData>
        </a:graphic>
      </p:graphicFrame>
      <p:sp>
        <p:nvSpPr>
          <p:cNvPr id="19477" name="Rectangle 21"/>
          <p:cNvSpPr>
            <a:spLocks noChangeArrowheads="1"/>
          </p:cNvSpPr>
          <p:nvPr/>
        </p:nvSpPr>
        <p:spPr bwMode="auto">
          <a:xfrm>
            <a:off x="7582025" y="1706347"/>
            <a:ext cx="4500251" cy="461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r>
              <a:rPr lang="zh-CN" altLang="en-US" sz="2400" dirty="0">
                <a:solidFill>
                  <a:srgbClr val="800080"/>
                </a:solidFill>
                <a:latin typeface="微软雅黑" panose="020B0503020204020204" pitchFamily="34" charset="-122"/>
                <a:ea typeface="微软雅黑" panose="020B0503020204020204" pitchFamily="34" charset="-122"/>
                <a:sym typeface="Symbol" panose="05050102010706020507" pitchFamily="18" charset="2"/>
              </a:rPr>
              <a:t>规定：</a:t>
            </a:r>
            <a:r>
              <a:rPr lang="en-US" altLang="zh-CN" sz="2400" dirty="0">
                <a:solidFill>
                  <a:srgbClr val="800080"/>
                </a:solidFill>
                <a:latin typeface="微软雅黑" panose="020B0503020204020204" pitchFamily="34" charset="-122"/>
                <a:ea typeface="微软雅黑" panose="020B0503020204020204" pitchFamily="34" charset="-122"/>
              </a:rPr>
              <a:t>P</a:t>
            </a:r>
            <a:r>
              <a:rPr lang="zh-CN" altLang="en-US" sz="2400" dirty="0">
                <a:solidFill>
                  <a:srgbClr val="800080"/>
                </a:solidFill>
                <a:latin typeface="微软雅黑" panose="020B0503020204020204" pitchFamily="34" charset="-122"/>
                <a:ea typeface="微软雅黑" panose="020B0503020204020204" pitchFamily="34" charset="-122"/>
              </a:rPr>
              <a:t>为真当且仅当</a:t>
            </a:r>
            <a:r>
              <a:rPr lang="en-US" altLang="zh-CN" sz="2400" dirty="0">
                <a:solidFill>
                  <a:srgbClr val="800080"/>
                </a:solidFill>
                <a:latin typeface="微软雅黑" panose="020B0503020204020204" pitchFamily="34" charset="-122"/>
                <a:ea typeface="微软雅黑" panose="020B0503020204020204" pitchFamily="34" charset="-122"/>
              </a:rPr>
              <a:t>P</a:t>
            </a:r>
            <a:r>
              <a:rPr lang="zh-CN" altLang="en-US" sz="2400" dirty="0">
                <a:solidFill>
                  <a:srgbClr val="800080"/>
                </a:solidFill>
                <a:latin typeface="微软雅黑" panose="020B0503020204020204" pitchFamily="34" charset="-122"/>
                <a:ea typeface="微软雅黑" panose="020B0503020204020204" pitchFamily="34" charset="-122"/>
              </a:rPr>
              <a:t>为假</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矩形 2"/>
              <p:cNvSpPr/>
              <p:nvPr/>
            </p:nvSpPr>
            <p:spPr>
              <a:xfrm>
                <a:off x="484558" y="2374721"/>
                <a:ext cx="6032149" cy="461532"/>
              </a:xfrm>
              <a:prstGeom prst="rect">
                <a:avLst/>
              </a:prstGeom>
            </p:spPr>
            <p:txBody>
              <a:bodyPr wrap="square">
                <a:spAutoFit/>
              </a:bodyPr>
              <a:lstStyle/>
              <a:p>
                <a:pPr defTabSz="1219200"/>
                <a:r>
                  <a:rPr lang="en-US" altLang="zh-CN" sz="2400" b="1" dirty="0">
                    <a:solidFill>
                      <a:prstClr val="black"/>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400" b="1">
                        <a:solidFill>
                          <a:prstClr val="black"/>
                        </a:solidFill>
                        <a:latin typeface="Cambria Math" panose="02040503050406030204" pitchFamily="18" charset="0"/>
                      </a:rPr>
                      <m:t>¬</m:t>
                    </m:r>
                  </m:oMath>
                </a14:m>
                <a:r>
                  <a:rPr lang="en-US" altLang="zh-CN" sz="2400" b="1" dirty="0">
                    <a:solidFill>
                      <a:prstClr val="black"/>
                    </a:solidFill>
                    <a:latin typeface="微软雅黑" panose="020B0503020204020204" pitchFamily="34" charset="-122"/>
                    <a:ea typeface="微软雅黑" panose="020B0503020204020204" pitchFamily="34" charset="-122"/>
                  </a:rPr>
                  <a:t>P”</a:t>
                </a:r>
                <a:r>
                  <a:rPr lang="zh-CN" altLang="zh-CN" sz="2400" b="1" dirty="0">
                    <a:solidFill>
                      <a:prstClr val="black"/>
                    </a:solidFill>
                    <a:latin typeface="微软雅黑" panose="020B0503020204020204" pitchFamily="34" charset="-122"/>
                    <a:ea typeface="微软雅黑" panose="020B0503020204020204" pitchFamily="34" charset="-122"/>
                  </a:rPr>
                  <a:t>的所有可能真值结果如</a:t>
                </a:r>
                <a:r>
                  <a:rPr lang="zh-CN" altLang="en-US" sz="2400" b="1" dirty="0">
                    <a:solidFill>
                      <a:prstClr val="black"/>
                    </a:solidFill>
                    <a:latin typeface="微软雅黑" panose="020B0503020204020204" pitchFamily="34" charset="-122"/>
                    <a:ea typeface="微软雅黑" panose="020B0503020204020204" pitchFamily="34" charset="-122"/>
                  </a:rPr>
                  <a:t>右</a:t>
                </a:r>
                <a:r>
                  <a:rPr lang="zh-CN" altLang="zh-CN" sz="2400" b="1" dirty="0">
                    <a:solidFill>
                      <a:prstClr val="black"/>
                    </a:solidFill>
                    <a:latin typeface="微软雅黑" panose="020B0503020204020204" pitchFamily="34" charset="-122"/>
                    <a:ea typeface="微软雅黑" panose="020B0503020204020204" pitchFamily="34" charset="-122"/>
                  </a:rPr>
                  <a:t>表所示</a:t>
                </a:r>
                <a:r>
                  <a:rPr lang="zh-CN" altLang="en-US" sz="2400" b="1" dirty="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mc:Choice>
        <mc:Fallback>
          <p:sp>
            <p:nvSpPr>
              <p:cNvPr id="3" name="矩形 2"/>
              <p:cNvSpPr>
                <a:spLocks noRot="1" noChangeAspect="1" noMove="1" noResize="1" noEditPoints="1" noAdjustHandles="1" noChangeArrowheads="1" noChangeShapeType="1" noTextEdit="1"/>
              </p:cNvSpPr>
              <p:nvPr/>
            </p:nvSpPr>
            <p:spPr>
              <a:xfrm>
                <a:off x="484558" y="2374721"/>
                <a:ext cx="6032149" cy="461532"/>
              </a:xfrm>
              <a:prstGeom prst="rect">
                <a:avLst/>
              </a:prstGeom>
              <a:blipFill rotWithShape="1">
                <a:blip r:embed="rId1"/>
                <a:stretch>
                  <a:fillRect l="-1" t="-99" r="6" b="74"/>
                </a:stretch>
              </a:blipFill>
            </p:spPr>
            <p:txBody>
              <a:bodyPr/>
              <a:lstStyle/>
              <a:p>
                <a:r>
                  <a:rPr lang="zh-CN" altLang="en-US">
                    <a:noFill/>
                  </a:rPr>
                  <a:t> </a:t>
                </a:r>
              </a:p>
            </p:txBody>
          </p:sp>
        </mc:Fallback>
      </mc:AlternateContent>
      <p:sp>
        <p:nvSpPr>
          <p:cNvPr id="4" name="矩形 3"/>
          <p:cNvSpPr/>
          <p:nvPr/>
        </p:nvSpPr>
        <p:spPr>
          <a:xfrm>
            <a:off x="205372" y="4479605"/>
            <a:ext cx="9886881" cy="1134406"/>
          </a:xfrm>
          <a:prstGeom prst="rect">
            <a:avLst/>
          </a:prstGeom>
        </p:spPr>
        <p:txBody>
          <a:bodyPr wrap="square">
            <a:spAutoFit/>
          </a:bodyPr>
          <a:lstStyle/>
          <a:p>
            <a:pPr indent="267970" defTabSz="1219200">
              <a:lnSpc>
                <a:spcPct val="150000"/>
              </a:lnSpc>
            </a:pPr>
            <a:r>
              <a:rPr lang="zh-CN" altLang="zh-CN" sz="2400" b="1" dirty="0">
                <a:solidFill>
                  <a:srgbClr val="C00000"/>
                </a:solidFill>
                <a:latin typeface="微软雅黑" panose="020B0503020204020204" pitchFamily="34" charset="-122"/>
                <a:ea typeface="微软雅黑" panose="020B0503020204020204" pitchFamily="34" charset="-122"/>
              </a:rPr>
              <a:t>例</a:t>
            </a:r>
            <a:r>
              <a:rPr lang="en-US" altLang="zh-CN" sz="2400" b="1" dirty="0">
                <a:solidFill>
                  <a:srgbClr val="C00000"/>
                </a:solidFill>
                <a:latin typeface="微软雅黑" panose="020B0503020204020204" pitchFamily="34" charset="-122"/>
                <a:ea typeface="微软雅黑" panose="020B0503020204020204" pitchFamily="34" charset="-122"/>
              </a:rPr>
              <a:t>2.2  </a:t>
            </a:r>
            <a:r>
              <a:rPr lang="zh-CN" altLang="zh-CN" sz="2400" b="1" dirty="0">
                <a:solidFill>
                  <a:prstClr val="black"/>
                </a:solidFill>
                <a:latin typeface="微软雅黑" panose="020B0503020204020204" pitchFamily="34" charset="-122"/>
                <a:ea typeface="微软雅黑" panose="020B0503020204020204" pitchFamily="34" charset="-122"/>
              </a:rPr>
              <a:t>符号化下列命题，并确定其真值。</a:t>
            </a:r>
            <a:endParaRPr lang="zh-CN" altLang="zh-CN" sz="2400" b="1" dirty="0">
              <a:solidFill>
                <a:prstClr val="black"/>
              </a:solidFill>
              <a:latin typeface="微软雅黑" panose="020B0503020204020204" pitchFamily="34" charset="-122"/>
              <a:ea typeface="微软雅黑" panose="020B0503020204020204" pitchFamily="34" charset="-122"/>
            </a:endParaRPr>
          </a:p>
          <a:p>
            <a:pPr indent="266700" defTabSz="1219200">
              <a:lnSpc>
                <a:spcPct val="150000"/>
              </a:lnSpc>
            </a:pPr>
            <a:r>
              <a:rPr lang="en-US" altLang="zh-CN" sz="2400" b="1" dirty="0">
                <a:solidFill>
                  <a:prstClr val="black"/>
                </a:solidFill>
                <a:latin typeface="微软雅黑" panose="020B0503020204020204" pitchFamily="34" charset="-122"/>
                <a:ea typeface="微软雅黑" panose="020B0503020204020204" pitchFamily="34" charset="-122"/>
              </a:rPr>
              <a:t>    </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zh-CN" sz="2400" b="1" dirty="0">
                <a:solidFill>
                  <a:prstClr val="black"/>
                </a:solidFill>
                <a:latin typeface="微软雅黑" panose="020B0503020204020204" pitchFamily="34" charset="-122"/>
                <a:ea typeface="微软雅黑" panose="020B0503020204020204" pitchFamily="34" charset="-122"/>
              </a:rPr>
              <a:t>）四川不是人口最多的省份。</a:t>
            </a:r>
            <a:r>
              <a:rPr lang="en-US" altLang="zh-CN" sz="2400" b="1" dirty="0">
                <a:solidFill>
                  <a:prstClr val="black"/>
                </a:solidFill>
                <a:latin typeface="微软雅黑" panose="020B0503020204020204" pitchFamily="34" charset="-122"/>
                <a:ea typeface="微软雅黑" panose="020B0503020204020204" pitchFamily="34" charset="-122"/>
              </a:rPr>
              <a:t>    </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2</a:t>
            </a:r>
            <a:r>
              <a:rPr lang="zh-CN" altLang="zh-CN" sz="2400" b="1" dirty="0">
                <a:solidFill>
                  <a:prstClr val="black"/>
                </a:solidFill>
                <a:latin typeface="微软雅黑" panose="020B0503020204020204" pitchFamily="34" charset="-122"/>
                <a:ea typeface="微软雅黑" panose="020B0503020204020204" pitchFamily="34" charset="-122"/>
              </a:rPr>
              <a:t>）并不是没有最小的自然数。</a:t>
            </a:r>
            <a:endParaRPr lang="zh-CN" altLang="zh-CN" sz="24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矩形 4"/>
              <p:cNvSpPr/>
              <p:nvPr/>
            </p:nvSpPr>
            <p:spPr>
              <a:xfrm>
                <a:off x="489941" y="5614451"/>
                <a:ext cx="11249196" cy="1133765"/>
              </a:xfrm>
              <a:prstGeom prst="rect">
                <a:avLst/>
              </a:prstGeom>
            </p:spPr>
            <p:txBody>
              <a:bodyPr wrap="square">
                <a:spAutoFit/>
              </a:bodyPr>
              <a:lstStyle/>
              <a:p>
                <a:pPr defTabSz="1219200">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rPr>
                  <a:t>解：</a:t>
                </a:r>
                <a:r>
                  <a:rPr lang="zh-CN" altLang="en-US" sz="24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4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1</a:t>
                </a:r>
                <a:r>
                  <a:rPr lang="zh-CN" altLang="en-US" sz="24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zh-CN" altLang="zh-CN" sz="2400" b="1" dirty="0">
                    <a:solidFill>
                      <a:prstClr val="black"/>
                    </a:solidFill>
                    <a:latin typeface="微软雅黑" panose="020B0503020204020204" pitchFamily="34" charset="-122"/>
                    <a:ea typeface="微软雅黑" panose="020B0503020204020204" pitchFamily="34" charset="-122"/>
                  </a:rPr>
                  <a:t>设</a:t>
                </a:r>
                <a:r>
                  <a:rPr lang="en-US" altLang="zh-CN" sz="2400" b="1" dirty="0">
                    <a:solidFill>
                      <a:prstClr val="black"/>
                    </a:solidFill>
                    <a:latin typeface="微软雅黑" panose="020B0503020204020204" pitchFamily="34" charset="-122"/>
                    <a:ea typeface="微软雅黑" panose="020B0503020204020204" pitchFamily="34" charset="-122"/>
                  </a:rPr>
                  <a:t>P</a:t>
                </a:r>
                <a:r>
                  <a:rPr lang="zh-CN" altLang="zh-CN" sz="2400" b="1" dirty="0">
                    <a:solidFill>
                      <a:prstClr val="black"/>
                    </a:solidFill>
                    <a:latin typeface="微软雅黑" panose="020B0503020204020204" pitchFamily="34" charset="-122"/>
                    <a:ea typeface="微软雅黑" panose="020B0503020204020204" pitchFamily="34" charset="-122"/>
                  </a:rPr>
                  <a:t>：四川是人口最多的省份，则命题（</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zh-CN" sz="2400" b="1" dirty="0">
                    <a:solidFill>
                      <a:prstClr val="black"/>
                    </a:solidFill>
                    <a:latin typeface="微软雅黑" panose="020B0503020204020204" pitchFamily="34" charset="-122"/>
                    <a:ea typeface="微软雅黑" panose="020B0503020204020204" pitchFamily="34" charset="-122"/>
                  </a:rPr>
                  <a:t>）可符号化为：</a:t>
                </a:r>
                <a14:m>
                  <m:oMath xmlns:m="http://schemas.openxmlformats.org/officeDocument/2006/math">
                    <m:r>
                      <a:rPr lang="en-US" altLang="zh-CN" sz="2400" b="1">
                        <a:solidFill>
                          <a:prstClr val="black"/>
                        </a:solidFill>
                        <a:latin typeface="Cambria Math" panose="02040503050406030204" pitchFamily="18" charset="0"/>
                      </a:rPr>
                      <m:t>¬</m:t>
                    </m:r>
                  </m:oMath>
                </a14:m>
                <a:r>
                  <a:rPr lang="en-US" altLang="zh-CN" sz="2400" b="1" dirty="0">
                    <a:solidFill>
                      <a:prstClr val="black"/>
                    </a:solidFill>
                    <a:latin typeface="微软雅黑" panose="020B0503020204020204" pitchFamily="34" charset="-122"/>
                    <a:ea typeface="微软雅黑" panose="020B0503020204020204" pitchFamily="34" charset="-122"/>
                  </a:rPr>
                  <a:t>P</a:t>
                </a:r>
                <a:r>
                  <a:rPr lang="zh-CN" altLang="en-US" sz="2400" b="1" dirty="0">
                    <a:solidFill>
                      <a:prstClr val="black"/>
                    </a:solidFill>
                    <a:latin typeface="微软雅黑" panose="020B0503020204020204" pitchFamily="34" charset="-122"/>
                    <a:ea typeface="微软雅黑" panose="020B0503020204020204" pitchFamily="34" charset="-122"/>
                  </a:rPr>
                  <a:t>，真值为</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a:t>
                </a:r>
                <a:endParaRPr lang="en-US"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zh-CN" altLang="en-US" sz="24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4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2</a:t>
                </a:r>
                <a:r>
                  <a:rPr lang="zh-CN" altLang="en-US" sz="2400" b="1"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r>
                  <a:rPr lang="zh-CN" altLang="zh-CN" sz="2400" b="1" dirty="0">
                    <a:solidFill>
                      <a:prstClr val="black"/>
                    </a:solidFill>
                    <a:latin typeface="微软雅黑" panose="020B0503020204020204" pitchFamily="34" charset="-122"/>
                    <a:ea typeface="微软雅黑" panose="020B0503020204020204" pitchFamily="34" charset="-122"/>
                  </a:rPr>
                  <a:t>设</a:t>
                </a:r>
                <a:r>
                  <a:rPr lang="en-US" altLang="zh-CN" sz="2400" b="1" dirty="0">
                    <a:solidFill>
                      <a:prstClr val="black"/>
                    </a:solidFill>
                    <a:latin typeface="微软雅黑" panose="020B0503020204020204" pitchFamily="34" charset="-122"/>
                    <a:ea typeface="微软雅黑" panose="020B0503020204020204" pitchFamily="34" charset="-122"/>
                  </a:rPr>
                  <a:t>Q</a:t>
                </a:r>
                <a:r>
                  <a:rPr lang="zh-CN" altLang="zh-CN" sz="2400" b="1" dirty="0">
                    <a:solidFill>
                      <a:prstClr val="black"/>
                    </a:solidFill>
                    <a:latin typeface="微软雅黑" panose="020B0503020204020204" pitchFamily="34" charset="-122"/>
                    <a:ea typeface="微软雅黑" panose="020B0503020204020204" pitchFamily="34" charset="-122"/>
                  </a:rPr>
                  <a:t>：有最小的自然数，则命题（</a:t>
                </a:r>
                <a:r>
                  <a:rPr lang="en-US" altLang="zh-CN" sz="2400" b="1" dirty="0">
                    <a:solidFill>
                      <a:prstClr val="black"/>
                    </a:solidFill>
                    <a:latin typeface="微软雅黑" panose="020B0503020204020204" pitchFamily="34" charset="-122"/>
                    <a:ea typeface="微软雅黑" panose="020B0503020204020204" pitchFamily="34" charset="-122"/>
                  </a:rPr>
                  <a:t>2</a:t>
                </a:r>
                <a:r>
                  <a:rPr lang="zh-CN" altLang="zh-CN" sz="2400" b="1" dirty="0">
                    <a:solidFill>
                      <a:prstClr val="black"/>
                    </a:solidFill>
                    <a:latin typeface="微软雅黑" panose="020B0503020204020204" pitchFamily="34" charset="-122"/>
                    <a:ea typeface="微软雅黑" panose="020B0503020204020204" pitchFamily="34" charset="-122"/>
                  </a:rPr>
                  <a:t>）可符号化为：</a:t>
                </a:r>
                <a:r>
                  <a:rPr lang="en-US" altLang="zh-CN" sz="2400" b="1" dirty="0">
                    <a:solidFill>
                      <a:prstClr val="black"/>
                    </a:solidFill>
                    <a:latin typeface="Arial" panose="020B0604020202020204"/>
                    <a:ea typeface="微软雅黑" panose="020B0503020204020204" pitchFamily="34" charset="-122"/>
                  </a:rPr>
                  <a:t> </a:t>
                </a:r>
                <a14:m>
                  <m:oMath xmlns:m="http://schemas.openxmlformats.org/officeDocument/2006/math">
                    <m:r>
                      <a:rPr lang="en-US" altLang="zh-CN" sz="2400" b="1">
                        <a:solidFill>
                          <a:prstClr val="black"/>
                        </a:solidFill>
                        <a:latin typeface="Cambria Math" panose="02040503050406030204" pitchFamily="18" charset="0"/>
                      </a:rPr>
                      <m:t>¬</m:t>
                    </m:r>
                    <m:r>
                      <a:rPr lang="en-US" altLang="zh-CN" sz="2400" b="1" i="1">
                        <a:solidFill>
                          <a:prstClr val="black"/>
                        </a:solidFill>
                        <a:latin typeface="Cambria Math" panose="02040503050406030204" pitchFamily="18" charset="0"/>
                      </a:rPr>
                      <m:t> </m:t>
                    </m:r>
                  </m:oMath>
                </a14:m>
                <a:r>
                  <a:rPr lang="en-US" altLang="zh-CN" sz="2400" b="1" dirty="0">
                    <a:solidFill>
                      <a:prstClr val="black"/>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400" b="1">
                        <a:solidFill>
                          <a:prstClr val="black"/>
                        </a:solidFill>
                        <a:latin typeface="Cambria Math" panose="02040503050406030204" pitchFamily="18" charset="0"/>
                      </a:rPr>
                      <m:t>¬</m:t>
                    </m:r>
                    <m:r>
                      <a:rPr lang="en-US" altLang="zh-CN" sz="2400" b="1" i="1">
                        <a:solidFill>
                          <a:prstClr val="black"/>
                        </a:solidFill>
                        <a:latin typeface="Cambria Math" panose="02040503050406030204" pitchFamily="18" charset="0"/>
                      </a:rPr>
                      <m:t> </m:t>
                    </m:r>
                  </m:oMath>
                </a14:m>
                <a:r>
                  <a:rPr lang="en-US" altLang="zh-CN" sz="2400" b="1" dirty="0">
                    <a:solidFill>
                      <a:prstClr val="black"/>
                    </a:solidFill>
                    <a:latin typeface="微软雅黑" panose="020B0503020204020204" pitchFamily="34" charset="-122"/>
                    <a:ea typeface="微软雅黑" panose="020B0503020204020204" pitchFamily="34" charset="-122"/>
                  </a:rPr>
                  <a:t>Q)</a:t>
                </a:r>
                <a:r>
                  <a:rPr lang="zh-CN" altLang="en-US" sz="2400" b="1" dirty="0">
                    <a:solidFill>
                      <a:prstClr val="black"/>
                    </a:solidFill>
                    <a:latin typeface="微软雅黑" panose="020B0503020204020204" pitchFamily="34" charset="-122"/>
                    <a:ea typeface="微软雅黑" panose="020B0503020204020204" pitchFamily="34" charset="-122"/>
                  </a:rPr>
                  <a:t>，真值为</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mc:Choice>
        <mc:Fallback>
          <p:sp>
            <p:nvSpPr>
              <p:cNvPr id="5" name="矩形 4"/>
              <p:cNvSpPr>
                <a:spLocks noRot="1" noChangeAspect="1" noMove="1" noResize="1" noEditPoints="1" noAdjustHandles="1" noChangeArrowheads="1" noChangeShapeType="1" noTextEdit="1"/>
              </p:cNvSpPr>
              <p:nvPr/>
            </p:nvSpPr>
            <p:spPr>
              <a:xfrm>
                <a:off x="489941" y="5614451"/>
                <a:ext cx="11249196" cy="1133765"/>
              </a:xfrm>
              <a:prstGeom prst="rect">
                <a:avLst/>
              </a:prstGeom>
              <a:blipFill rotWithShape="1">
                <a:blip r:embed="rId2"/>
                <a:stretch>
                  <a:fillRect l="-3" t="-37" r="-819" b="-77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anim calcmode="lin" valueType="num">
                                      <p:cBhvr additive="base">
                                        <p:cTn id="7" dur="500" fill="hold"/>
                                        <p:tgtEl>
                                          <p:spTgt spid="1946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46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461"/>
                                        </p:tgtEl>
                                        <p:attrNameLst>
                                          <p:attrName>style.visibility</p:attrName>
                                        </p:attrNameLst>
                                      </p:cBhvr>
                                      <p:to>
                                        <p:strVal val="visible"/>
                                      </p:to>
                                    </p:set>
                                    <p:anim calcmode="lin" valueType="num">
                                      <p:cBhvr additive="base">
                                        <p:cTn id="13" dur="500" fill="hold"/>
                                        <p:tgtEl>
                                          <p:spTgt spid="19461"/>
                                        </p:tgtEl>
                                        <p:attrNameLst>
                                          <p:attrName>ppt_x</p:attrName>
                                        </p:attrNameLst>
                                      </p:cBhvr>
                                      <p:tavLst>
                                        <p:tav tm="0">
                                          <p:val>
                                            <p:strVal val="#ppt_x"/>
                                          </p:val>
                                        </p:tav>
                                        <p:tav tm="100000">
                                          <p:val>
                                            <p:strVal val="#ppt_x"/>
                                          </p:val>
                                        </p:tav>
                                      </p:tavLst>
                                    </p:anim>
                                    <p:anim calcmode="lin" valueType="num">
                                      <p:cBhvr additive="base">
                                        <p:cTn id="14" dur="500" fill="hold"/>
                                        <p:tgtEl>
                                          <p:spTgt spid="1946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9477"/>
                                        </p:tgtEl>
                                        <p:attrNameLst>
                                          <p:attrName>style.visibility</p:attrName>
                                        </p:attrNameLst>
                                      </p:cBhvr>
                                      <p:to>
                                        <p:strVal val="visible"/>
                                      </p:to>
                                    </p:set>
                                    <p:anim calcmode="lin" valueType="num">
                                      <p:cBhvr additive="base">
                                        <p:cTn id="19" dur="500" fill="hold"/>
                                        <p:tgtEl>
                                          <p:spTgt spid="19477"/>
                                        </p:tgtEl>
                                        <p:attrNameLst>
                                          <p:attrName>ppt_x</p:attrName>
                                        </p:attrNameLst>
                                      </p:cBhvr>
                                      <p:tavLst>
                                        <p:tav tm="0">
                                          <p:val>
                                            <p:strVal val="1+#ppt_w/2"/>
                                          </p:val>
                                        </p:tav>
                                        <p:tav tm="100000">
                                          <p:val>
                                            <p:strVal val="#ppt_x"/>
                                          </p:val>
                                        </p:tav>
                                      </p:tavLst>
                                    </p:anim>
                                    <p:anim calcmode="lin" valueType="num">
                                      <p:cBhvr additive="base">
                                        <p:cTn id="20" dur="500" fill="hold"/>
                                        <p:tgtEl>
                                          <p:spTgt spid="1947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5" presetClass="entr" presetSubtype="0" fill="hold" nodeType="clickEffect">
                                  <p:stCondLst>
                                    <p:cond delay="0"/>
                                  </p:stCondLst>
                                  <p:childTnLst>
                                    <p:set>
                                      <p:cBhvr>
                                        <p:cTn id="29" dur="1" fill="hold">
                                          <p:stCondLst>
                                            <p:cond delay="0"/>
                                          </p:stCondLst>
                                        </p:cTn>
                                        <p:tgtEl>
                                          <p:spTgt spid="19462"/>
                                        </p:tgtEl>
                                        <p:attrNameLst>
                                          <p:attrName>style.visibility</p:attrName>
                                        </p:attrNameLst>
                                      </p:cBhvr>
                                      <p:to>
                                        <p:strVal val="visible"/>
                                      </p:to>
                                    </p:set>
                                    <p:anim calcmode="lin" valueType="num">
                                      <p:cBhvr>
                                        <p:cTn id="30" dur="500" decel="50000" fill="hold">
                                          <p:stCondLst>
                                            <p:cond delay="0"/>
                                          </p:stCondLst>
                                        </p:cTn>
                                        <p:tgtEl>
                                          <p:spTgt spid="19462"/>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19462"/>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19462"/>
                                        </p:tgtEl>
                                        <p:attrNameLst>
                                          <p:attrName>ppt_w</p:attrName>
                                        </p:attrNameLst>
                                      </p:cBhvr>
                                      <p:tavLst>
                                        <p:tav tm="0">
                                          <p:val>
                                            <p:strVal val="#ppt_w*.05"/>
                                          </p:val>
                                        </p:tav>
                                        <p:tav tm="100000">
                                          <p:val>
                                            <p:strVal val="#ppt_w"/>
                                          </p:val>
                                        </p:tav>
                                      </p:tavLst>
                                    </p:anim>
                                    <p:anim calcmode="lin" valueType="num">
                                      <p:cBhvr>
                                        <p:cTn id="33" dur="1000" fill="hold"/>
                                        <p:tgtEl>
                                          <p:spTgt spid="19462"/>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19462"/>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19462"/>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19462"/>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19462"/>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circle(in)">
                                      <p:cBhvr>
                                        <p:cTn id="42" dur="20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animEffect transition="in" filter="wipe(down)">
                                      <p:cBhvr>
                                        <p:cTn id="47" dur="500"/>
                                        <p:tgtEl>
                                          <p:spTgt spid="5">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5">
                                            <p:txEl>
                                              <p:pRg st="1" end="1"/>
                                            </p:txEl>
                                          </p:spTgt>
                                        </p:tgtEl>
                                        <p:attrNameLst>
                                          <p:attrName>style.visibility</p:attrName>
                                        </p:attrNameLst>
                                      </p:cBhvr>
                                      <p:to>
                                        <p:strVal val="visible"/>
                                      </p:to>
                                    </p:set>
                                    <p:animEffect transition="in" filter="circle(in)">
                                      <p:cBhvr>
                                        <p:cTn id="52" dur="2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utoUpdateAnimBg="0" build="p"/>
      <p:bldP spid="19461" grpId="0" animBg="1" autoUpdateAnimBg="0"/>
      <p:bldP spid="19477" grpId="0" autoUpdateAnimBg="0"/>
      <p:bldP spid="3"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3"/>
          <p:cNvSpPr>
            <a:spLocks noGrp="1" noChangeArrowheads="1"/>
          </p:cNvSpPr>
          <p:nvPr>
            <p:ph type="body" sz="half" idx="4294967295"/>
          </p:nvPr>
        </p:nvSpPr>
        <p:spPr>
          <a:xfrm>
            <a:off x="236520" y="1024435"/>
            <a:ext cx="11655228" cy="1735383"/>
          </a:xfrm>
        </p:spPr>
        <p:txBody>
          <a:bodyPr>
            <a:normAutofit/>
          </a:bodyPr>
          <a:lstStyle/>
          <a:p>
            <a:pPr marL="0" indent="0">
              <a:buNone/>
            </a:pPr>
            <a:r>
              <a:rPr lang="zh-CN" altLang="en-US" dirty="0">
                <a:solidFill>
                  <a:srgbClr val="C00000"/>
                </a:solidFill>
              </a:rPr>
              <a:t>定义</a:t>
            </a:r>
            <a:r>
              <a:rPr lang="en-US" altLang="zh-CN" dirty="0">
                <a:solidFill>
                  <a:srgbClr val="C00000"/>
                </a:solidFill>
              </a:rPr>
              <a:t>2.3  </a:t>
            </a:r>
            <a:r>
              <a:rPr lang="zh-CN" altLang="en-US" dirty="0"/>
              <a:t>设</a:t>
            </a:r>
            <a:r>
              <a:rPr lang="en-US" altLang="zh-CN" dirty="0"/>
              <a:t>P</a:t>
            </a:r>
            <a:r>
              <a:rPr lang="zh-CN" altLang="en-US" dirty="0"/>
              <a:t>、</a:t>
            </a:r>
            <a:r>
              <a:rPr lang="en-US" altLang="zh-CN" dirty="0"/>
              <a:t>Q</a:t>
            </a:r>
            <a:r>
              <a:rPr lang="zh-CN" altLang="en-US" dirty="0"/>
              <a:t>是任意两个命题，称复合命题</a:t>
            </a:r>
            <a:r>
              <a:rPr lang="zh-CN" altLang="en-US" dirty="0">
                <a:solidFill>
                  <a:srgbClr val="3333FF"/>
                </a:solidFill>
              </a:rPr>
              <a:t>“</a:t>
            </a:r>
            <a:r>
              <a:rPr lang="en-US" altLang="zh-CN" dirty="0">
                <a:solidFill>
                  <a:srgbClr val="3333FF"/>
                </a:solidFill>
              </a:rPr>
              <a:t>P</a:t>
            </a:r>
            <a:r>
              <a:rPr lang="zh-CN" altLang="en-US" dirty="0">
                <a:solidFill>
                  <a:srgbClr val="3333FF"/>
                </a:solidFill>
              </a:rPr>
              <a:t>并且</a:t>
            </a:r>
            <a:r>
              <a:rPr lang="en-US" altLang="zh-CN" dirty="0">
                <a:solidFill>
                  <a:srgbClr val="3333FF"/>
                </a:solidFill>
              </a:rPr>
              <a:t>Q”(</a:t>
            </a:r>
            <a:r>
              <a:rPr lang="zh-CN" altLang="en-US" dirty="0"/>
              <a:t>或“</a:t>
            </a:r>
            <a:r>
              <a:rPr lang="en-US" altLang="zh-CN" dirty="0"/>
              <a:t>P</a:t>
            </a:r>
            <a:r>
              <a:rPr lang="zh-CN" altLang="en-US" dirty="0"/>
              <a:t>与</a:t>
            </a:r>
            <a:r>
              <a:rPr lang="en-US" altLang="zh-CN" dirty="0"/>
              <a:t>Q”)</a:t>
            </a:r>
            <a:r>
              <a:rPr lang="zh-CN" altLang="en-US" dirty="0">
                <a:solidFill>
                  <a:srgbClr val="3333FF"/>
                </a:solidFill>
              </a:rPr>
              <a:t>为</a:t>
            </a:r>
            <a:r>
              <a:rPr lang="en-US" altLang="zh-CN" dirty="0">
                <a:solidFill>
                  <a:srgbClr val="3333FF"/>
                </a:solidFill>
              </a:rPr>
              <a:t>P</a:t>
            </a:r>
            <a:r>
              <a:rPr lang="zh-CN" altLang="en-US" dirty="0">
                <a:solidFill>
                  <a:srgbClr val="3333FF"/>
                </a:solidFill>
              </a:rPr>
              <a:t>与</a:t>
            </a:r>
            <a:r>
              <a:rPr lang="en-US" altLang="zh-CN" dirty="0">
                <a:solidFill>
                  <a:srgbClr val="3333FF"/>
                </a:solidFill>
              </a:rPr>
              <a:t>Q</a:t>
            </a:r>
            <a:r>
              <a:rPr lang="zh-CN" altLang="en-US" dirty="0">
                <a:solidFill>
                  <a:srgbClr val="3333FF"/>
                </a:solidFill>
              </a:rPr>
              <a:t>的合取</a:t>
            </a:r>
            <a:r>
              <a:rPr lang="en-US" altLang="zh-CN" dirty="0"/>
              <a:t>(Conjunction)</a:t>
            </a:r>
            <a:r>
              <a:rPr lang="zh-CN" altLang="en-US" dirty="0"/>
              <a:t>，</a:t>
            </a:r>
            <a:r>
              <a:rPr lang="zh-CN" altLang="en-US" dirty="0">
                <a:solidFill>
                  <a:srgbClr val="3333FF"/>
                </a:solidFill>
              </a:rPr>
              <a:t>记作</a:t>
            </a:r>
            <a:r>
              <a:rPr lang="en-US" altLang="zh-CN" dirty="0">
                <a:solidFill>
                  <a:srgbClr val="3333FF"/>
                </a:solidFill>
              </a:rPr>
              <a:t>P∧Q</a:t>
            </a:r>
            <a:r>
              <a:rPr lang="zh-CN" altLang="en-US" dirty="0">
                <a:solidFill>
                  <a:srgbClr val="3333FF"/>
                </a:solidFill>
              </a:rPr>
              <a:t>，称符号“∧”为合取联结词</a:t>
            </a:r>
            <a:r>
              <a:rPr lang="zh-CN" altLang="en-US" dirty="0"/>
              <a:t>。</a:t>
            </a:r>
            <a:endParaRPr lang="en-US" altLang="zh-CN" dirty="0"/>
          </a:p>
          <a:p>
            <a:pPr marL="0" indent="0">
              <a:buNone/>
            </a:pPr>
            <a:r>
              <a:rPr lang="en-US" altLang="zh-CN" dirty="0">
                <a:solidFill>
                  <a:srgbClr val="800080"/>
                </a:solidFill>
              </a:rPr>
              <a:t> </a:t>
            </a:r>
            <a:r>
              <a:rPr lang="zh-CN" altLang="en-US" dirty="0">
                <a:solidFill>
                  <a:srgbClr val="800080"/>
                </a:solidFill>
              </a:rPr>
              <a:t>规定：</a:t>
            </a:r>
            <a:r>
              <a:rPr lang="en-US" altLang="zh-CN" dirty="0">
                <a:solidFill>
                  <a:srgbClr val="800080"/>
                </a:solidFill>
              </a:rPr>
              <a:t>P∧Q</a:t>
            </a:r>
            <a:r>
              <a:rPr lang="zh-CN" altLang="en-US" dirty="0">
                <a:solidFill>
                  <a:srgbClr val="800080"/>
                </a:solidFill>
              </a:rPr>
              <a:t>为真当且仅当</a:t>
            </a:r>
            <a:r>
              <a:rPr lang="en-US" altLang="zh-CN" dirty="0">
                <a:solidFill>
                  <a:srgbClr val="800080"/>
                </a:solidFill>
              </a:rPr>
              <a:t>P</a:t>
            </a:r>
            <a:r>
              <a:rPr lang="zh-CN" altLang="en-US" dirty="0">
                <a:solidFill>
                  <a:srgbClr val="800080"/>
                </a:solidFill>
              </a:rPr>
              <a:t>，</a:t>
            </a:r>
            <a:r>
              <a:rPr lang="en-US" altLang="zh-CN" dirty="0">
                <a:solidFill>
                  <a:srgbClr val="800080"/>
                </a:solidFill>
              </a:rPr>
              <a:t>Q</a:t>
            </a:r>
            <a:r>
              <a:rPr lang="zh-CN" altLang="en-US" dirty="0">
                <a:solidFill>
                  <a:srgbClr val="800080"/>
                </a:solidFill>
              </a:rPr>
              <a:t>同为真</a:t>
            </a:r>
            <a:r>
              <a:rPr lang="zh-CN" altLang="en-US" dirty="0"/>
              <a:t>。</a:t>
            </a:r>
            <a:endParaRPr lang="zh-CN" altLang="en-US" dirty="0"/>
          </a:p>
        </p:txBody>
      </p:sp>
      <p:sp>
        <p:nvSpPr>
          <p:cNvPr id="20485" name="Rectangle 4"/>
          <p:cNvSpPr>
            <a:spLocks noChangeArrowheads="1"/>
          </p:cNvSpPr>
          <p:nvPr/>
        </p:nvSpPr>
        <p:spPr bwMode="auto">
          <a:xfrm>
            <a:off x="379795" y="3175396"/>
            <a:ext cx="6419478" cy="1032683"/>
          </a:xfrm>
          <a:prstGeom prst="rect">
            <a:avLst/>
          </a:prstGeom>
          <a:solidFill>
            <a:srgbClr val="1157AB"/>
          </a:solidFill>
          <a:ln>
            <a:noFill/>
          </a:ln>
        </p:spPr>
        <p:txBody>
          <a:bodyPr wrap="square" lIns="35997" tIns="35997" rIns="35997" bIns="35997">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buNone/>
            </a:pPr>
            <a:r>
              <a:rPr lang="zh-CN" altLang="en-US" sz="2400" dirty="0">
                <a:solidFill>
                  <a:prstClr val="white"/>
                </a:solidFill>
                <a:latin typeface="微软雅黑" panose="020B0503020204020204" pitchFamily="34" charset="-122"/>
                <a:ea typeface="微软雅黑" panose="020B0503020204020204" pitchFamily="34" charset="-122"/>
              </a:rPr>
              <a:t>   例如，若 </a:t>
            </a:r>
            <a:r>
              <a:rPr lang="en-US" altLang="zh-CN" sz="2400" dirty="0">
                <a:solidFill>
                  <a:prstClr val="white"/>
                </a:solidFill>
                <a:latin typeface="微软雅黑" panose="020B0503020204020204" pitchFamily="34" charset="-122"/>
                <a:ea typeface="微软雅黑" panose="020B0503020204020204" pitchFamily="34" charset="-122"/>
              </a:rPr>
              <a:t>P</a:t>
            </a:r>
            <a:r>
              <a:rPr lang="zh-CN" altLang="en-US" sz="2400" dirty="0">
                <a:solidFill>
                  <a:prstClr val="white"/>
                </a:solidFill>
                <a:latin typeface="微软雅黑" panose="020B0503020204020204" pitchFamily="34" charset="-122"/>
                <a:ea typeface="微软雅黑" panose="020B0503020204020204" pitchFamily="34" charset="-122"/>
              </a:rPr>
              <a:t>：</a:t>
            </a:r>
            <a:r>
              <a:rPr lang="en-US" altLang="zh-CN" sz="2400" dirty="0">
                <a:solidFill>
                  <a:prstClr val="white"/>
                </a:solidFill>
                <a:latin typeface="微软雅黑" panose="020B0503020204020204" pitchFamily="34" charset="-122"/>
                <a:ea typeface="微软雅黑" panose="020B0503020204020204" pitchFamily="34" charset="-122"/>
              </a:rPr>
              <a:t>3</a:t>
            </a:r>
            <a:r>
              <a:rPr lang="zh-CN" altLang="en-US" sz="2400" dirty="0">
                <a:solidFill>
                  <a:prstClr val="white"/>
                </a:solidFill>
                <a:latin typeface="微软雅黑" panose="020B0503020204020204" pitchFamily="34" charset="-122"/>
                <a:ea typeface="微软雅黑" panose="020B0503020204020204" pitchFamily="34" charset="-122"/>
              </a:rPr>
              <a:t>是素数；  </a:t>
            </a:r>
            <a:r>
              <a:rPr lang="en-US" altLang="zh-CN" sz="2400" dirty="0">
                <a:solidFill>
                  <a:prstClr val="white"/>
                </a:solidFill>
                <a:latin typeface="微软雅黑" panose="020B0503020204020204" pitchFamily="34" charset="-122"/>
                <a:ea typeface="微软雅黑" panose="020B0503020204020204" pitchFamily="34" charset="-122"/>
              </a:rPr>
              <a:t>Q</a:t>
            </a:r>
            <a:r>
              <a:rPr lang="zh-CN" altLang="en-US" sz="2400" dirty="0">
                <a:solidFill>
                  <a:prstClr val="white"/>
                </a:solidFill>
                <a:latin typeface="微软雅黑" panose="020B0503020204020204" pitchFamily="34" charset="-122"/>
                <a:ea typeface="微软雅黑" panose="020B0503020204020204" pitchFamily="34" charset="-122"/>
              </a:rPr>
              <a:t>：</a:t>
            </a:r>
            <a:r>
              <a:rPr lang="en-US" altLang="zh-CN" sz="2400" dirty="0">
                <a:solidFill>
                  <a:prstClr val="white"/>
                </a:solidFill>
                <a:latin typeface="微软雅黑" panose="020B0503020204020204" pitchFamily="34" charset="-122"/>
                <a:ea typeface="微软雅黑" panose="020B0503020204020204" pitchFamily="34" charset="-122"/>
              </a:rPr>
              <a:t>3</a:t>
            </a:r>
            <a:r>
              <a:rPr lang="zh-CN" altLang="en-US" sz="2400" dirty="0">
                <a:solidFill>
                  <a:prstClr val="white"/>
                </a:solidFill>
                <a:latin typeface="微软雅黑" panose="020B0503020204020204" pitchFamily="34" charset="-122"/>
                <a:ea typeface="微软雅黑" panose="020B0503020204020204" pitchFamily="34" charset="-122"/>
              </a:rPr>
              <a:t>是奇数。</a:t>
            </a:r>
            <a:endParaRPr lang="zh-CN" altLang="en-US" sz="2400" dirty="0">
              <a:solidFill>
                <a:prstClr val="white"/>
              </a:solidFill>
              <a:latin typeface="微软雅黑" panose="020B0503020204020204" pitchFamily="34" charset="-122"/>
              <a:ea typeface="微软雅黑" panose="020B0503020204020204" pitchFamily="34" charset="-122"/>
            </a:endParaRPr>
          </a:p>
          <a:p>
            <a:pPr defTabSz="1219200">
              <a:buNone/>
            </a:pPr>
            <a:r>
              <a:rPr lang="zh-CN" altLang="en-US" sz="2400" dirty="0">
                <a:solidFill>
                  <a:prstClr val="white"/>
                </a:solidFill>
                <a:latin typeface="微软雅黑" panose="020B0503020204020204" pitchFamily="34" charset="-122"/>
                <a:ea typeface="微软雅黑" panose="020B0503020204020204" pitchFamily="34" charset="-122"/>
              </a:rPr>
              <a:t>   则 </a:t>
            </a:r>
            <a:r>
              <a:rPr lang="en-US" altLang="zh-CN" sz="2400" dirty="0">
                <a:solidFill>
                  <a:prstClr val="white"/>
                </a:solidFill>
                <a:latin typeface="微软雅黑" panose="020B0503020204020204" pitchFamily="34" charset="-122"/>
                <a:ea typeface="微软雅黑" panose="020B0503020204020204" pitchFamily="34" charset="-122"/>
              </a:rPr>
              <a:t>3</a:t>
            </a:r>
            <a:r>
              <a:rPr lang="zh-CN" altLang="en-US" sz="2400" dirty="0">
                <a:solidFill>
                  <a:prstClr val="white"/>
                </a:solidFill>
                <a:latin typeface="微软雅黑" panose="020B0503020204020204" pitchFamily="34" charset="-122"/>
                <a:ea typeface="微软雅黑" panose="020B0503020204020204" pitchFamily="34" charset="-122"/>
              </a:rPr>
              <a:t>既是素数又是奇数可符号化为</a:t>
            </a:r>
            <a:r>
              <a:rPr lang="en-US" altLang="zh-CN" sz="2400" dirty="0">
                <a:solidFill>
                  <a:prstClr val="white"/>
                </a:solidFill>
                <a:latin typeface="微软雅黑" panose="020B0503020204020204" pitchFamily="34" charset="-122"/>
              </a:rPr>
              <a:t>P∧Q</a:t>
            </a:r>
            <a:r>
              <a:rPr lang="zh-CN" altLang="en-US" sz="2400" dirty="0">
                <a:solidFill>
                  <a:prstClr val="white"/>
                </a:solidFill>
                <a:latin typeface="微软雅黑" panose="020B0503020204020204" pitchFamily="34" charset="-122"/>
                <a:ea typeface="微软雅黑" panose="020B0503020204020204" pitchFamily="34" charset="-122"/>
              </a:rPr>
              <a:t>。</a:t>
            </a:r>
            <a:endParaRPr lang="zh-CN" altLang="en-US" sz="2400" dirty="0">
              <a:solidFill>
                <a:prstClr val="white"/>
              </a:solidFill>
              <a:latin typeface="微软雅黑" panose="020B0503020204020204" pitchFamily="34" charset="-122"/>
              <a:ea typeface="微软雅黑" panose="020B0503020204020204" pitchFamily="34" charset="-122"/>
            </a:endParaRPr>
          </a:p>
        </p:txBody>
      </p:sp>
      <p:graphicFrame>
        <p:nvGraphicFramePr>
          <p:cNvPr id="20487" name="Group 7"/>
          <p:cNvGraphicFramePr>
            <a:graphicFrameLocks noGrp="1"/>
          </p:cNvGraphicFramePr>
          <p:nvPr>
            <p:ph sz="half" idx="4294967295"/>
          </p:nvPr>
        </p:nvGraphicFramePr>
        <p:xfrm>
          <a:off x="7451511" y="3000514"/>
          <a:ext cx="4608245" cy="2013046"/>
        </p:xfrm>
        <a:graphic>
          <a:graphicData uri="http://schemas.openxmlformats.org/drawingml/2006/table">
            <a:tbl>
              <a:tblPr/>
              <a:tblGrid>
                <a:gridCol w="1557247"/>
                <a:gridCol w="1528674"/>
                <a:gridCol w="1522324"/>
              </a:tblGrid>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FF"/>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000"/>
                      </a:srgb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P∧Q</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tr>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r>
              <a:tr h="40312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r>
              <a:tr h="40312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r>
              <a:tr h="40312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r>
            </a:tbl>
          </a:graphicData>
        </a:graphic>
      </p:graphicFrame>
      <p:sp>
        <p:nvSpPr>
          <p:cNvPr id="8" name="Rectangle 15"/>
          <p:cNvSpPr>
            <a:spLocks noChangeArrowheads="1"/>
          </p:cNvSpPr>
          <p:nvPr/>
        </p:nvSpPr>
        <p:spPr bwMode="auto">
          <a:xfrm>
            <a:off x="3646489" y="3198808"/>
            <a:ext cx="468284" cy="483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533400" indent="-533400" defTabSz="1219200">
              <a:lnSpc>
                <a:spcPct val="115000"/>
              </a:lnSpc>
              <a:spcBef>
                <a:spcPct val="0"/>
              </a:spcBef>
              <a:buNone/>
            </a:pPr>
            <a:r>
              <a:rPr lang="en-US" altLang="zh-CN" sz="2400" dirty="0">
                <a:solidFill>
                  <a:srgbClr val="FFFF00"/>
                </a:solidFill>
                <a:latin typeface="微软雅黑" panose="020B0503020204020204" pitchFamily="34" charset="-122"/>
                <a:ea typeface="微软雅黑" panose="020B0503020204020204" pitchFamily="34" charset="-122"/>
              </a:rPr>
              <a:t>T</a:t>
            </a:r>
            <a:endParaRPr lang="en-US" altLang="zh-CN" sz="2400" dirty="0">
              <a:solidFill>
                <a:srgbClr val="FFFF00"/>
              </a:solidFill>
              <a:latin typeface="微软雅黑" panose="020B0503020204020204" pitchFamily="34" charset="-122"/>
              <a:ea typeface="微软雅黑" panose="020B0503020204020204" pitchFamily="34" charset="-122"/>
            </a:endParaRPr>
          </a:p>
        </p:txBody>
      </p:sp>
      <p:sp>
        <p:nvSpPr>
          <p:cNvPr id="9" name="Rectangle 15"/>
          <p:cNvSpPr>
            <a:spLocks noChangeArrowheads="1"/>
          </p:cNvSpPr>
          <p:nvPr/>
        </p:nvSpPr>
        <p:spPr bwMode="auto">
          <a:xfrm>
            <a:off x="6330990" y="3767502"/>
            <a:ext cx="612740" cy="483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533400" indent="-533400" defTabSz="1219200">
              <a:lnSpc>
                <a:spcPct val="115000"/>
              </a:lnSpc>
              <a:spcBef>
                <a:spcPct val="0"/>
              </a:spcBef>
              <a:buNone/>
            </a:pPr>
            <a:r>
              <a:rPr lang="en-US" altLang="zh-CN" sz="2400">
                <a:solidFill>
                  <a:srgbClr val="C0504D"/>
                </a:solidFill>
                <a:latin typeface="微软雅黑" panose="020B0503020204020204" pitchFamily="34" charset="-122"/>
                <a:ea typeface="微软雅黑" panose="020B0503020204020204" pitchFamily="34" charset="-122"/>
              </a:rPr>
              <a:t>T</a:t>
            </a:r>
            <a:endParaRPr lang="en-US" altLang="zh-CN" sz="2400">
              <a:solidFill>
                <a:srgbClr val="C0504D"/>
              </a:solidFill>
              <a:latin typeface="微软雅黑" panose="020B0503020204020204" pitchFamily="34" charset="-122"/>
              <a:ea typeface="微软雅黑" panose="020B0503020204020204" pitchFamily="34" charset="-122"/>
            </a:endParaRPr>
          </a:p>
        </p:txBody>
      </p:sp>
      <p:sp>
        <p:nvSpPr>
          <p:cNvPr id="10" name="Rectangle 15"/>
          <p:cNvSpPr>
            <a:spLocks noChangeArrowheads="1"/>
          </p:cNvSpPr>
          <p:nvPr/>
        </p:nvSpPr>
        <p:spPr bwMode="auto">
          <a:xfrm>
            <a:off x="6330989" y="3162699"/>
            <a:ext cx="468284" cy="483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533400" indent="-533400" defTabSz="1219200">
              <a:lnSpc>
                <a:spcPct val="115000"/>
              </a:lnSpc>
              <a:spcBef>
                <a:spcPct val="0"/>
              </a:spcBef>
              <a:buNone/>
            </a:pPr>
            <a:r>
              <a:rPr lang="en-US" altLang="zh-CN" sz="2400">
                <a:solidFill>
                  <a:srgbClr val="C0504D"/>
                </a:solidFill>
                <a:latin typeface="微软雅黑" panose="020B0503020204020204" pitchFamily="34" charset="-122"/>
                <a:ea typeface="微软雅黑" panose="020B0503020204020204" pitchFamily="34" charset="-122"/>
              </a:rPr>
              <a:t>T</a:t>
            </a:r>
            <a:endParaRPr lang="en-US" altLang="zh-CN" sz="2400">
              <a:solidFill>
                <a:srgbClr val="C0504D"/>
              </a:solidFill>
              <a:latin typeface="微软雅黑" panose="020B0503020204020204" pitchFamily="34" charset="-122"/>
              <a:ea typeface="微软雅黑" panose="020B0503020204020204" pitchFamily="34" charset="-122"/>
            </a:endParaRPr>
          </a:p>
        </p:txBody>
      </p:sp>
      <p:sp>
        <p:nvSpPr>
          <p:cNvPr id="3" name="文本框 2"/>
          <p:cNvSpPr txBox="1">
            <a:spLocks noChangeArrowheads="1"/>
          </p:cNvSpPr>
          <p:nvPr/>
        </p:nvSpPr>
        <p:spPr bwMode="auto">
          <a:xfrm>
            <a:off x="4507055" y="3181311"/>
            <a:ext cx="1584234" cy="461532"/>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r>
              <a:rPr lang="en-US" altLang="zh-CN" sz="2400" dirty="0">
                <a:solidFill>
                  <a:prstClr val="white"/>
                </a:solidFill>
                <a:latin typeface="微软雅黑" panose="020B0503020204020204" pitchFamily="34" charset="-122"/>
                <a:ea typeface="微软雅黑" panose="020B0503020204020204" pitchFamily="34" charset="-122"/>
              </a:rPr>
              <a:t>3</a:t>
            </a:r>
            <a:r>
              <a:rPr lang="zh-CN" altLang="en-US" sz="2400" dirty="0">
                <a:solidFill>
                  <a:prstClr val="white"/>
                </a:solidFill>
                <a:latin typeface="微软雅黑" panose="020B0503020204020204" pitchFamily="34" charset="-122"/>
                <a:ea typeface="微软雅黑" panose="020B0503020204020204" pitchFamily="34" charset="-122"/>
              </a:rPr>
              <a:t>是偶数</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13" name="Rectangle 15"/>
          <p:cNvSpPr>
            <a:spLocks noChangeArrowheads="1"/>
          </p:cNvSpPr>
          <p:nvPr/>
        </p:nvSpPr>
        <p:spPr bwMode="auto">
          <a:xfrm>
            <a:off x="6330989" y="3206621"/>
            <a:ext cx="468284" cy="483903"/>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33400" indent="-5334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533400" indent="-533400" defTabSz="1219200">
              <a:lnSpc>
                <a:spcPct val="115000"/>
              </a:lnSpc>
              <a:spcBef>
                <a:spcPct val="0"/>
              </a:spcBef>
              <a:buNone/>
            </a:pPr>
            <a:r>
              <a:rPr lang="en-US" altLang="zh-CN" sz="2400" dirty="0">
                <a:solidFill>
                  <a:srgbClr val="FFFF00"/>
                </a:solidFill>
                <a:latin typeface="微软雅黑" panose="020B0503020204020204" pitchFamily="34" charset="-122"/>
                <a:ea typeface="微软雅黑" panose="020B0503020204020204" pitchFamily="34" charset="-122"/>
              </a:rPr>
              <a:t>F</a:t>
            </a:r>
            <a:endParaRPr lang="en-US" altLang="zh-CN" sz="2400" dirty="0">
              <a:solidFill>
                <a:srgbClr val="FFFF00"/>
              </a:solidFill>
              <a:latin typeface="微软雅黑" panose="020B0503020204020204" pitchFamily="34" charset="-122"/>
              <a:ea typeface="微软雅黑" panose="020B0503020204020204" pitchFamily="34" charset="-122"/>
            </a:endParaRPr>
          </a:p>
        </p:txBody>
      </p:sp>
      <p:sp>
        <p:nvSpPr>
          <p:cNvPr id="14" name="文本框 13"/>
          <p:cNvSpPr txBox="1">
            <a:spLocks noChangeArrowheads="1"/>
          </p:cNvSpPr>
          <p:nvPr/>
        </p:nvSpPr>
        <p:spPr bwMode="auto">
          <a:xfrm>
            <a:off x="3139707" y="3687427"/>
            <a:ext cx="835198" cy="461532"/>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r>
              <a:rPr lang="zh-CN" altLang="en-US" sz="2400" dirty="0">
                <a:solidFill>
                  <a:prstClr val="white"/>
                </a:solidFill>
                <a:latin typeface="微软雅黑" panose="020B0503020204020204" pitchFamily="34" charset="-122"/>
                <a:ea typeface="微软雅黑" panose="020B0503020204020204" pitchFamily="34" charset="-122"/>
              </a:rPr>
              <a:t>偶数</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15" name="Rectangle 15"/>
          <p:cNvSpPr>
            <a:spLocks noChangeArrowheads="1"/>
          </p:cNvSpPr>
          <p:nvPr/>
        </p:nvSpPr>
        <p:spPr bwMode="auto">
          <a:xfrm>
            <a:off x="6330989" y="3699242"/>
            <a:ext cx="468284" cy="483903"/>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533400" indent="-533400" defTabSz="1219200">
              <a:lnSpc>
                <a:spcPct val="115000"/>
              </a:lnSpc>
              <a:spcBef>
                <a:spcPct val="0"/>
              </a:spcBef>
              <a:buNone/>
            </a:pPr>
            <a:r>
              <a:rPr lang="en-US" altLang="zh-CN" sz="2400" dirty="0">
                <a:solidFill>
                  <a:srgbClr val="FFFF00"/>
                </a:solidFill>
                <a:latin typeface="微软雅黑" panose="020B0503020204020204" pitchFamily="34" charset="-122"/>
                <a:ea typeface="微软雅黑" panose="020B0503020204020204" pitchFamily="34" charset="-122"/>
              </a:rPr>
              <a:t>F</a:t>
            </a:r>
            <a:endParaRPr lang="en-US" altLang="zh-CN" sz="2400" dirty="0">
              <a:solidFill>
                <a:srgbClr val="FFFF00"/>
              </a:solidFill>
              <a:latin typeface="微软雅黑" panose="020B0503020204020204" pitchFamily="34" charset="-122"/>
              <a:ea typeface="微软雅黑" panose="020B0503020204020204" pitchFamily="34" charset="-122"/>
            </a:endParaRPr>
          </a:p>
        </p:txBody>
      </p:sp>
      <p:sp>
        <p:nvSpPr>
          <p:cNvPr id="17" name="Rectangle 2"/>
          <p:cNvSpPr txBox="1">
            <a:spLocks noChangeArrowheads="1"/>
          </p:cNvSpPr>
          <p:nvPr/>
        </p:nvSpPr>
        <p:spPr>
          <a:xfrm>
            <a:off x="774482" y="363720"/>
            <a:ext cx="5304152" cy="399845"/>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r>
              <a:rPr lang="en-US" altLang="zh-CN" sz="2200" dirty="0">
                <a:solidFill>
                  <a:prstClr val="white"/>
                </a:solidFill>
                <a:latin typeface="微软雅黑" panose="020B0503020204020204" pitchFamily="34" charset="-122"/>
                <a:ea typeface="微软雅黑" panose="020B0503020204020204" pitchFamily="34" charset="-122"/>
              </a:rPr>
              <a:t>2</a:t>
            </a:r>
            <a:r>
              <a:rPr lang="zh-CN" altLang="en-US" sz="2200" dirty="0">
                <a:solidFill>
                  <a:prstClr val="white"/>
                </a:solidFill>
                <a:latin typeface="微软雅黑" panose="020B0503020204020204" pitchFamily="34" charset="-122"/>
                <a:ea typeface="微软雅黑" panose="020B0503020204020204" pitchFamily="34" charset="-122"/>
              </a:rPr>
              <a:t>、合取联结词</a:t>
            </a:r>
            <a:endParaRPr lang="zh-CN" altLang="en-US" sz="2200" dirty="0">
              <a:solidFill>
                <a:prstClr val="white"/>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8" name="矩形 17"/>
              <p:cNvSpPr/>
              <p:nvPr/>
            </p:nvSpPr>
            <p:spPr>
              <a:xfrm>
                <a:off x="5524577" y="2271655"/>
                <a:ext cx="6032149" cy="461532"/>
              </a:xfrm>
              <a:prstGeom prst="rect">
                <a:avLst/>
              </a:prstGeom>
            </p:spPr>
            <p:txBody>
              <a:bodyPr wrap="square">
                <a:spAutoFit/>
              </a:bodyPr>
              <a:lstStyle/>
              <a:p>
                <a:pPr defTabSz="1219200"/>
                <a:r>
                  <a:rPr lang="en-US" altLang="zh-CN" sz="2400" b="1" dirty="0">
                    <a:solidFill>
                      <a:prstClr val="black"/>
                    </a:solidFill>
                    <a:latin typeface="微软雅黑" panose="020B0503020204020204" pitchFamily="34" charset="-122"/>
                    <a:ea typeface="微软雅黑" panose="020B0503020204020204" pitchFamily="34" charset="-122"/>
                  </a:rPr>
                  <a:t>“</a:t>
                </a:r>
                <a14:m>
                  <m:oMath xmlns:m="http://schemas.openxmlformats.org/officeDocument/2006/math">
                    <m:r>
                      <m:rPr>
                        <m:nor/>
                      </m:rPr>
                      <a:rPr lang="en-US" altLang="zh-CN" sz="2400" b="1" dirty="0">
                        <a:solidFill>
                          <a:prstClr val="black"/>
                        </a:solidFill>
                        <a:latin typeface="微软雅黑" panose="020B0503020204020204" pitchFamily="34" charset="-122"/>
                        <a:ea typeface="微软雅黑" panose="020B0503020204020204" pitchFamily="34" charset="-122"/>
                      </a:rPr>
                      <m:t>P</m:t>
                    </m:r>
                    <m:r>
                      <m:rPr>
                        <m:nor/>
                      </m:rPr>
                      <a:rPr lang="en-US" altLang="zh-CN" sz="2400" b="1" dirty="0">
                        <a:solidFill>
                          <a:prstClr val="black"/>
                        </a:solidFill>
                        <a:latin typeface="微软雅黑" panose="020B0503020204020204" pitchFamily="34" charset="-122"/>
                        <a:ea typeface="微软雅黑" panose="020B0503020204020204" pitchFamily="34" charset="-122"/>
                      </a:rPr>
                      <m:t>∧</m:t>
                    </m:r>
                    <m:r>
                      <m:rPr>
                        <m:nor/>
                      </m:rPr>
                      <a:rPr lang="en-US" altLang="zh-CN" sz="2400" b="1" dirty="0">
                        <a:solidFill>
                          <a:prstClr val="black"/>
                        </a:solidFill>
                        <a:latin typeface="微软雅黑" panose="020B0503020204020204" pitchFamily="34" charset="-122"/>
                        <a:ea typeface="微软雅黑" panose="020B0503020204020204" pitchFamily="34" charset="-122"/>
                      </a:rPr>
                      <m:t>Q</m:t>
                    </m:r>
                  </m:oMath>
                </a14:m>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zh-CN" sz="2400" b="1" dirty="0">
                    <a:solidFill>
                      <a:prstClr val="black"/>
                    </a:solidFill>
                    <a:latin typeface="微软雅黑" panose="020B0503020204020204" pitchFamily="34" charset="-122"/>
                    <a:ea typeface="微软雅黑" panose="020B0503020204020204" pitchFamily="34" charset="-122"/>
                  </a:rPr>
                  <a:t>的所有可能真值结果如</a:t>
                </a:r>
                <a:r>
                  <a:rPr lang="zh-CN" altLang="en-US" sz="2400" b="1" dirty="0">
                    <a:solidFill>
                      <a:prstClr val="black"/>
                    </a:solidFill>
                    <a:latin typeface="微软雅黑" panose="020B0503020204020204" pitchFamily="34" charset="-122"/>
                    <a:ea typeface="微软雅黑" panose="020B0503020204020204" pitchFamily="34" charset="-122"/>
                  </a:rPr>
                  <a:t>下</a:t>
                </a:r>
                <a:r>
                  <a:rPr lang="zh-CN" altLang="zh-CN" sz="2400" b="1" dirty="0">
                    <a:solidFill>
                      <a:prstClr val="black"/>
                    </a:solidFill>
                    <a:latin typeface="微软雅黑" panose="020B0503020204020204" pitchFamily="34" charset="-122"/>
                    <a:ea typeface="微软雅黑" panose="020B0503020204020204" pitchFamily="34" charset="-122"/>
                  </a:rPr>
                  <a:t>表所示</a:t>
                </a:r>
                <a:r>
                  <a:rPr lang="zh-CN" altLang="en-US" sz="2400" b="1" dirty="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mc:Choice>
        <mc:Fallback>
          <p:sp>
            <p:nvSpPr>
              <p:cNvPr id="18" name="矩形 17"/>
              <p:cNvSpPr>
                <a:spLocks noRot="1" noChangeAspect="1" noMove="1" noResize="1" noEditPoints="1" noAdjustHandles="1" noChangeArrowheads="1" noChangeShapeType="1" noTextEdit="1"/>
              </p:cNvSpPr>
              <p:nvPr/>
            </p:nvSpPr>
            <p:spPr>
              <a:xfrm>
                <a:off x="5524577" y="2271655"/>
                <a:ext cx="6032149" cy="461532"/>
              </a:xfrm>
              <a:prstGeom prst="rect">
                <a:avLst/>
              </a:prstGeom>
              <a:blipFill rotWithShape="1">
                <a:blip r:embed="rId1"/>
                <a:stretch>
                  <a:fillRect l="-1" t="-56" r="6" b="-18267"/>
                </a:stretch>
              </a:blipFill>
            </p:spPr>
            <p:txBody>
              <a:bodyPr/>
              <a:lstStyle/>
              <a:p>
                <a:r>
                  <a:rPr lang="zh-CN" altLang="en-US">
                    <a:noFill/>
                  </a:rPr>
                  <a:t> </a:t>
                </a:r>
              </a:p>
            </p:txBody>
          </p:sp>
        </mc:Fallback>
      </mc:AlternateContent>
      <p:sp>
        <p:nvSpPr>
          <p:cNvPr id="2" name="矩形 1"/>
          <p:cNvSpPr/>
          <p:nvPr/>
        </p:nvSpPr>
        <p:spPr>
          <a:xfrm>
            <a:off x="97506" y="4549388"/>
            <a:ext cx="10854143" cy="1134406"/>
          </a:xfrm>
          <a:prstGeom prst="rect">
            <a:avLst/>
          </a:prstGeom>
        </p:spPr>
        <p:txBody>
          <a:bodyPr wrap="square">
            <a:spAutoFit/>
          </a:bodyPr>
          <a:lstStyle/>
          <a:p>
            <a:pPr indent="267970" defTabSz="1219200">
              <a:lnSpc>
                <a:spcPct val="150000"/>
              </a:lnSpc>
            </a:pPr>
            <a:r>
              <a:rPr lang="zh-CN" altLang="zh-CN" sz="2400" b="1" dirty="0">
                <a:solidFill>
                  <a:srgbClr val="C00000"/>
                </a:solidFill>
                <a:latin typeface="微软雅黑" panose="020B0503020204020204" pitchFamily="34" charset="-122"/>
                <a:ea typeface="微软雅黑" panose="020B0503020204020204" pitchFamily="34" charset="-122"/>
              </a:rPr>
              <a:t>例</a:t>
            </a:r>
            <a:r>
              <a:rPr lang="en-US" altLang="zh-CN" sz="2400" b="1" dirty="0">
                <a:solidFill>
                  <a:srgbClr val="C00000"/>
                </a:solidFill>
                <a:latin typeface="微软雅黑" panose="020B0503020204020204" pitchFamily="34" charset="-122"/>
                <a:ea typeface="微软雅黑" panose="020B0503020204020204" pitchFamily="34" charset="-122"/>
              </a:rPr>
              <a:t>2.3  </a:t>
            </a:r>
            <a:r>
              <a:rPr lang="zh-CN" altLang="zh-CN" sz="2400" b="1" dirty="0">
                <a:solidFill>
                  <a:prstClr val="black"/>
                </a:solidFill>
                <a:latin typeface="微软雅黑" panose="020B0503020204020204" pitchFamily="34" charset="-122"/>
                <a:ea typeface="微软雅黑" panose="020B0503020204020204" pitchFamily="34" charset="-122"/>
              </a:rPr>
              <a:t>符号化下列命题，并确定其真值。</a:t>
            </a:r>
            <a:endParaRPr lang="zh-CN" altLang="zh-CN" sz="2400" b="1" dirty="0">
              <a:solidFill>
                <a:prstClr val="black"/>
              </a:solidFill>
              <a:latin typeface="微软雅黑" panose="020B0503020204020204" pitchFamily="34" charset="-122"/>
              <a:ea typeface="微软雅黑" panose="020B0503020204020204" pitchFamily="34" charset="-122"/>
            </a:endParaRPr>
          </a:p>
          <a:p>
            <a:pPr indent="266700" defTabSz="1219200">
              <a:lnSpc>
                <a:spcPct val="150000"/>
              </a:lnSpc>
            </a:pP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0</a:t>
            </a:r>
            <a:r>
              <a:rPr lang="zh-CN" altLang="zh-CN" sz="2400" b="1" dirty="0">
                <a:solidFill>
                  <a:prstClr val="black"/>
                </a:solidFill>
                <a:latin typeface="微软雅黑" panose="020B0503020204020204" pitchFamily="34" charset="-122"/>
                <a:ea typeface="微软雅黑" panose="020B0503020204020204" pitchFamily="34" charset="-122"/>
              </a:rPr>
              <a:t>是偶数且是自然数。</a:t>
            </a:r>
            <a:r>
              <a:rPr lang="en-US" altLang="zh-CN" sz="2400" b="1" dirty="0">
                <a:solidFill>
                  <a:prstClr val="black"/>
                </a:solidFill>
                <a:latin typeface="微软雅黑" panose="020B0503020204020204" pitchFamily="34" charset="-122"/>
                <a:ea typeface="微软雅黑" panose="020B0503020204020204" pitchFamily="34" charset="-122"/>
              </a:rPr>
              <a:t>     </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2</a:t>
            </a:r>
            <a:r>
              <a:rPr lang="zh-CN" altLang="zh-CN" sz="2400" b="1" dirty="0">
                <a:solidFill>
                  <a:prstClr val="black"/>
                </a:solidFill>
                <a:latin typeface="微软雅黑" panose="020B0503020204020204" pitchFamily="34" charset="-122"/>
                <a:ea typeface="微软雅黑" panose="020B0503020204020204" pitchFamily="34" charset="-122"/>
              </a:rPr>
              <a:t>）雪是白的且羊是食肉动物。</a:t>
            </a:r>
            <a:endParaRPr lang="zh-CN" altLang="zh-CN" sz="2400" b="1" dirty="0">
              <a:solidFill>
                <a:prstClr val="black"/>
              </a:solidFill>
              <a:latin typeface="微软雅黑" panose="020B0503020204020204" pitchFamily="34" charset="-122"/>
              <a:ea typeface="微软雅黑" panose="020B0503020204020204" pitchFamily="34" charset="-122"/>
            </a:endParaRPr>
          </a:p>
        </p:txBody>
      </p:sp>
      <p:sp>
        <p:nvSpPr>
          <p:cNvPr id="4" name="矩形 3"/>
          <p:cNvSpPr/>
          <p:nvPr/>
        </p:nvSpPr>
        <p:spPr>
          <a:xfrm>
            <a:off x="137812" y="5640156"/>
            <a:ext cx="11794244" cy="1134406"/>
          </a:xfrm>
          <a:prstGeom prst="rect">
            <a:avLst/>
          </a:prstGeom>
        </p:spPr>
        <p:txBody>
          <a:bodyPr wrap="square">
            <a:spAutoFit/>
          </a:bodyPr>
          <a:lstStyle/>
          <a:p>
            <a:pPr indent="267970" defTabSz="1219200">
              <a:lnSpc>
                <a:spcPct val="150000"/>
              </a:lnSpc>
            </a:pPr>
            <a:r>
              <a:rPr lang="zh-CN" altLang="zh-CN" sz="2400" b="1" dirty="0">
                <a:solidFill>
                  <a:srgbClr val="C00000"/>
                </a:solidFill>
                <a:latin typeface="微软雅黑" panose="020B0503020204020204" pitchFamily="34" charset="-122"/>
                <a:ea typeface="微软雅黑" panose="020B0503020204020204" pitchFamily="34" charset="-122"/>
              </a:rPr>
              <a:t>解</a:t>
            </a:r>
            <a:r>
              <a:rPr lang="en-US" altLang="zh-CN" sz="2400" b="1" dirty="0">
                <a:solidFill>
                  <a:srgbClr val="C00000"/>
                </a:solidFill>
                <a:latin typeface="微软雅黑" panose="020B0503020204020204" pitchFamily="34" charset="-122"/>
                <a:ea typeface="微软雅黑" panose="020B0503020204020204" pitchFamily="34" charset="-122"/>
              </a:rPr>
              <a:t> </a:t>
            </a:r>
            <a:r>
              <a:rPr lang="en-US" altLang="zh-CN" sz="2400" b="1" dirty="0">
                <a:solidFill>
                  <a:prstClr val="black"/>
                </a:solidFill>
                <a:latin typeface="微软雅黑" panose="020B0503020204020204" pitchFamily="34" charset="-122"/>
                <a:ea typeface="微软雅黑" panose="020B0503020204020204" pitchFamily="34" charset="-122"/>
              </a:rPr>
              <a:t> </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zh-CN" sz="2400" b="1" dirty="0">
                <a:solidFill>
                  <a:prstClr val="black"/>
                </a:solidFill>
                <a:latin typeface="微软雅黑" panose="020B0503020204020204" pitchFamily="34" charset="-122"/>
                <a:ea typeface="微软雅黑" panose="020B0503020204020204" pitchFamily="34" charset="-122"/>
              </a:rPr>
              <a:t>）设</a:t>
            </a:r>
            <a:r>
              <a:rPr lang="en-US" altLang="zh-CN" sz="2400" b="1" dirty="0">
                <a:solidFill>
                  <a:prstClr val="black"/>
                </a:solidFill>
                <a:latin typeface="微软雅黑" panose="020B0503020204020204" pitchFamily="34" charset="-122"/>
                <a:ea typeface="微软雅黑" panose="020B0503020204020204" pitchFamily="34" charset="-122"/>
              </a:rPr>
              <a:t>P</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0</a:t>
            </a:r>
            <a:r>
              <a:rPr lang="zh-CN" altLang="zh-CN" sz="2400" b="1" dirty="0">
                <a:solidFill>
                  <a:prstClr val="black"/>
                </a:solidFill>
                <a:latin typeface="微软雅黑" panose="020B0503020204020204" pitchFamily="34" charset="-122"/>
                <a:ea typeface="微软雅黑" panose="020B0503020204020204" pitchFamily="34" charset="-122"/>
              </a:rPr>
              <a:t>是偶数；</a:t>
            </a:r>
            <a:r>
              <a:rPr lang="en-US" altLang="zh-CN" sz="2400" b="1" dirty="0">
                <a:solidFill>
                  <a:prstClr val="black"/>
                </a:solidFill>
                <a:latin typeface="微软雅黑" panose="020B0503020204020204" pitchFamily="34" charset="-122"/>
                <a:ea typeface="微软雅黑" panose="020B0503020204020204" pitchFamily="34" charset="-122"/>
              </a:rPr>
              <a:t>Q</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0</a:t>
            </a:r>
            <a:r>
              <a:rPr lang="zh-CN" altLang="zh-CN" sz="2400" b="1" dirty="0">
                <a:solidFill>
                  <a:prstClr val="black"/>
                </a:solidFill>
                <a:latin typeface="微软雅黑" panose="020B0503020204020204" pitchFamily="34" charset="-122"/>
                <a:ea typeface="微软雅黑" panose="020B0503020204020204" pitchFamily="34" charset="-122"/>
              </a:rPr>
              <a:t>是自然数，则命题（</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zh-CN" sz="2400" b="1" dirty="0">
                <a:solidFill>
                  <a:prstClr val="black"/>
                </a:solidFill>
                <a:latin typeface="微软雅黑" panose="020B0503020204020204" pitchFamily="34" charset="-122"/>
                <a:ea typeface="微软雅黑" panose="020B0503020204020204" pitchFamily="34" charset="-122"/>
              </a:rPr>
              <a:t>）可符号化为</a:t>
            </a:r>
            <a:r>
              <a:rPr lang="en-US" altLang="zh-CN" sz="2400" b="1" dirty="0">
                <a:solidFill>
                  <a:prstClr val="black"/>
                </a:solidFill>
                <a:latin typeface="微软雅黑" panose="020B0503020204020204" pitchFamily="34" charset="-122"/>
                <a:ea typeface="微软雅黑" panose="020B0503020204020204" pitchFamily="34" charset="-122"/>
              </a:rPr>
              <a:t>P</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Q</a:t>
            </a:r>
            <a:r>
              <a:rPr lang="zh-CN" altLang="en-US" sz="2400" b="1" dirty="0">
                <a:solidFill>
                  <a:prstClr val="black"/>
                </a:solidFill>
                <a:latin typeface="微软雅黑" panose="020B0503020204020204" pitchFamily="34" charset="-122"/>
                <a:ea typeface="微软雅黑" panose="020B0503020204020204" pitchFamily="34" charset="-122"/>
              </a:rPr>
              <a:t>，真值为</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a:t>
            </a:r>
            <a:endParaRPr lang="en-US" altLang="zh-CN" sz="2400" b="1" dirty="0">
              <a:solidFill>
                <a:prstClr val="black"/>
              </a:solidFill>
              <a:latin typeface="微软雅黑" panose="020B0503020204020204" pitchFamily="34" charset="-122"/>
              <a:ea typeface="微软雅黑" panose="020B0503020204020204" pitchFamily="34" charset="-122"/>
            </a:endParaRPr>
          </a:p>
          <a:p>
            <a:pPr indent="267970" defTabSz="1219200">
              <a:lnSpc>
                <a:spcPct val="150000"/>
              </a:lnSpc>
            </a:pP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2</a:t>
            </a:r>
            <a:r>
              <a:rPr lang="zh-CN" altLang="zh-CN" sz="2400" b="1" dirty="0">
                <a:solidFill>
                  <a:prstClr val="black"/>
                </a:solidFill>
                <a:latin typeface="微软雅黑" panose="020B0503020204020204" pitchFamily="34" charset="-122"/>
                <a:ea typeface="微软雅黑" panose="020B0503020204020204" pitchFamily="34" charset="-122"/>
              </a:rPr>
              <a:t>）设</a:t>
            </a:r>
            <a:r>
              <a:rPr lang="en-US" altLang="zh-CN" sz="2400" b="1" dirty="0">
                <a:solidFill>
                  <a:prstClr val="black"/>
                </a:solidFill>
                <a:latin typeface="微软雅黑" panose="020B0503020204020204" pitchFamily="34" charset="-122"/>
                <a:ea typeface="微软雅黑" panose="020B0503020204020204" pitchFamily="34" charset="-122"/>
              </a:rPr>
              <a:t>R</a:t>
            </a:r>
            <a:r>
              <a:rPr lang="zh-CN" altLang="zh-CN" sz="2400" b="1" dirty="0">
                <a:solidFill>
                  <a:prstClr val="black"/>
                </a:solidFill>
                <a:latin typeface="微软雅黑" panose="020B0503020204020204" pitchFamily="34" charset="-122"/>
                <a:ea typeface="微软雅黑" panose="020B0503020204020204" pitchFamily="34" charset="-122"/>
              </a:rPr>
              <a:t>：雪是白的；</a:t>
            </a:r>
            <a:r>
              <a:rPr lang="en-US" altLang="zh-CN" sz="2400" b="1" dirty="0">
                <a:solidFill>
                  <a:prstClr val="black"/>
                </a:solidFill>
                <a:latin typeface="微软雅黑" panose="020B0503020204020204" pitchFamily="34" charset="-122"/>
                <a:ea typeface="微软雅黑" panose="020B0503020204020204" pitchFamily="34" charset="-122"/>
              </a:rPr>
              <a:t>S</a:t>
            </a:r>
            <a:r>
              <a:rPr lang="zh-CN" altLang="zh-CN" sz="2400" b="1" dirty="0">
                <a:solidFill>
                  <a:prstClr val="black"/>
                </a:solidFill>
                <a:latin typeface="微软雅黑" panose="020B0503020204020204" pitchFamily="34" charset="-122"/>
                <a:ea typeface="微软雅黑" panose="020B0503020204020204" pitchFamily="34" charset="-122"/>
              </a:rPr>
              <a:t>：羊是食肉动物，则命题（</a:t>
            </a:r>
            <a:r>
              <a:rPr lang="en-US" altLang="zh-CN" sz="2400" b="1" dirty="0">
                <a:solidFill>
                  <a:prstClr val="black"/>
                </a:solidFill>
                <a:latin typeface="微软雅黑" panose="020B0503020204020204" pitchFamily="34" charset="-122"/>
                <a:ea typeface="微软雅黑" panose="020B0503020204020204" pitchFamily="34" charset="-122"/>
              </a:rPr>
              <a:t>2</a:t>
            </a:r>
            <a:r>
              <a:rPr lang="zh-CN" altLang="zh-CN" sz="2400" b="1" dirty="0">
                <a:solidFill>
                  <a:prstClr val="black"/>
                </a:solidFill>
                <a:latin typeface="微软雅黑" panose="020B0503020204020204" pitchFamily="34" charset="-122"/>
                <a:ea typeface="微软雅黑" panose="020B0503020204020204" pitchFamily="34" charset="-122"/>
              </a:rPr>
              <a:t>）可符号化为</a:t>
            </a:r>
            <a:r>
              <a:rPr lang="en-US" altLang="zh-CN" sz="2400" b="1" dirty="0">
                <a:solidFill>
                  <a:prstClr val="black"/>
                </a:solidFill>
                <a:latin typeface="微软雅黑" panose="020B0503020204020204" pitchFamily="34" charset="-122"/>
                <a:ea typeface="微软雅黑" panose="020B0503020204020204" pitchFamily="34" charset="-122"/>
              </a:rPr>
              <a:t>R</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S</a:t>
            </a:r>
            <a:r>
              <a:rPr lang="zh-CN" altLang="en-US" sz="2400" b="1" dirty="0">
                <a:solidFill>
                  <a:prstClr val="black"/>
                </a:solidFill>
                <a:latin typeface="微软雅黑" panose="020B0503020204020204" pitchFamily="34" charset="-122"/>
                <a:ea typeface="微软雅黑" panose="020B0503020204020204" pitchFamily="34" charset="-122"/>
              </a:rPr>
              <a:t>，真值为</a:t>
            </a:r>
            <a:r>
              <a:rPr lang="en-US" altLang="zh-CN" sz="2400" b="1" dirty="0">
                <a:solidFill>
                  <a:prstClr val="black"/>
                </a:solidFill>
                <a:latin typeface="微软雅黑" panose="020B0503020204020204" pitchFamily="34" charset="-122"/>
                <a:ea typeface="微软雅黑" panose="020B0503020204020204" pitchFamily="34" charset="-122"/>
              </a:rPr>
              <a:t>0</a:t>
            </a:r>
            <a:r>
              <a:rPr lang="zh-CN" altLang="en-US" sz="2400" b="1" dirty="0">
                <a:solidFill>
                  <a:prstClr val="black"/>
                </a:solidFill>
                <a:latin typeface="微软雅黑" panose="020B0503020204020204" pitchFamily="34" charset="-122"/>
                <a:ea typeface="微软雅黑" panose="020B0503020204020204" pitchFamily="34" charset="-122"/>
              </a:rPr>
              <a:t>。</a:t>
            </a:r>
            <a:endParaRPr lang="zh-CN" altLang="zh-CN" sz="2400" b="1"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anim calcmode="lin" valueType="num">
                                      <p:cBhvr additive="base">
                                        <p:cTn id="7" dur="500" fill="hold"/>
                                        <p:tgtEl>
                                          <p:spTgt spid="2048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5"/>
                                        </p:tgtEl>
                                        <p:attrNameLst>
                                          <p:attrName>style.visibility</p:attrName>
                                        </p:attrNameLst>
                                      </p:cBhvr>
                                      <p:to>
                                        <p:strVal val="visible"/>
                                      </p:to>
                                    </p:set>
                                    <p:anim calcmode="lin" valueType="num">
                                      <p:cBhvr additive="base">
                                        <p:cTn id="13" dur="500" fill="hold"/>
                                        <p:tgtEl>
                                          <p:spTgt spid="20485"/>
                                        </p:tgtEl>
                                        <p:attrNameLst>
                                          <p:attrName>ppt_x</p:attrName>
                                        </p:attrNameLst>
                                      </p:cBhvr>
                                      <p:tavLst>
                                        <p:tav tm="0">
                                          <p:val>
                                            <p:strVal val="#ppt_x"/>
                                          </p:val>
                                        </p:tav>
                                        <p:tav tm="100000">
                                          <p:val>
                                            <p:strVal val="#ppt_x"/>
                                          </p:val>
                                        </p:tav>
                                      </p:tavLst>
                                    </p:anim>
                                    <p:anim calcmode="lin" valueType="num">
                                      <p:cBhvr additive="base">
                                        <p:cTn id="14" dur="500" fill="hold"/>
                                        <p:tgtEl>
                                          <p:spTgt spid="2048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484">
                                            <p:txEl>
                                              <p:pRg st="1" end="1"/>
                                            </p:txEl>
                                          </p:spTgt>
                                        </p:tgtEl>
                                        <p:attrNameLst>
                                          <p:attrName>style.visibility</p:attrName>
                                        </p:attrNameLst>
                                      </p:cBhvr>
                                      <p:to>
                                        <p:strVal val="visible"/>
                                      </p:to>
                                    </p:set>
                                    <p:anim calcmode="lin" valueType="num">
                                      <p:cBhvr additive="base">
                                        <p:cTn id="19" dur="500" fill="hold"/>
                                        <p:tgtEl>
                                          <p:spTgt spid="2048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48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circle(in)">
                                      <p:cBhvr>
                                        <p:cTn id="25" dur="20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0487"/>
                                        </p:tgtEl>
                                        <p:attrNameLst>
                                          <p:attrName>style.visibility</p:attrName>
                                        </p:attrNameLst>
                                      </p:cBhvr>
                                      <p:to>
                                        <p:strVal val="visible"/>
                                      </p:to>
                                    </p:set>
                                    <p:anim calcmode="lin" valueType="num">
                                      <p:cBhvr additive="base">
                                        <p:cTn id="30" dur="500" fill="hold"/>
                                        <p:tgtEl>
                                          <p:spTgt spid="20487"/>
                                        </p:tgtEl>
                                        <p:attrNameLst>
                                          <p:attrName>ppt_x</p:attrName>
                                        </p:attrNameLst>
                                      </p:cBhvr>
                                      <p:tavLst>
                                        <p:tav tm="0">
                                          <p:val>
                                            <p:strVal val="#ppt_x"/>
                                          </p:val>
                                        </p:tav>
                                        <p:tav tm="100000">
                                          <p:val>
                                            <p:strVal val="#ppt_x"/>
                                          </p:val>
                                        </p:tav>
                                      </p:tavLst>
                                    </p:anim>
                                    <p:anim calcmode="lin" valueType="num">
                                      <p:cBhvr additive="base">
                                        <p:cTn id="31" dur="500" fill="hold"/>
                                        <p:tgtEl>
                                          <p:spTgt spid="2048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8">
                                            <p:txEl>
                                              <p:pRg st="0" end="0"/>
                                            </p:txEl>
                                          </p:spTgt>
                                        </p:tgtEl>
                                        <p:attrNameLst>
                                          <p:attrName>style.visibility</p:attrName>
                                        </p:attrNameLst>
                                      </p:cBhvr>
                                      <p:to>
                                        <p:strVal val="visible"/>
                                      </p:to>
                                    </p:set>
                                    <p:anim calcmode="lin" valueType="num">
                                      <p:cBhvr additive="base">
                                        <p:cTn id="3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 calcmode="lin" valueType="num">
                                      <p:cBhvr additive="base">
                                        <p:cTn id="4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9">
                                            <p:txEl>
                                              <p:pRg st="0" end="0"/>
                                            </p:txEl>
                                          </p:spTgt>
                                        </p:tgtEl>
                                        <p:attrNameLst>
                                          <p:attrName>style.visibility</p:attrName>
                                        </p:attrNameLst>
                                      </p:cBhvr>
                                      <p:to>
                                        <p:strVal val="visible"/>
                                      </p:to>
                                    </p:set>
                                    <p:anim calcmode="lin" valueType="num">
                                      <p:cBhvr additive="base">
                                        <p:cTn id="4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barn(inVertical)">
                                      <p:cBhvr>
                                        <p:cTn id="54" dur="500"/>
                                        <p:tgtEl>
                                          <p:spTgt spid="3"/>
                                        </p:tgtEl>
                                      </p:cBhvr>
                                    </p:animEffect>
                                  </p:childTnLst>
                                </p:cTn>
                              </p:par>
                            </p:childTnLst>
                          </p:cTn>
                        </p:par>
                      </p:childTnLst>
                    </p:cTn>
                  </p:par>
                  <p:par>
                    <p:cTn id="55" fill="hold">
                      <p:stCondLst>
                        <p:cond delay="indefinite"/>
                      </p:stCondLst>
                      <p:childTnLst>
                        <p:par>
                          <p:cTn id="56" fill="hold">
                            <p:stCondLst>
                              <p:cond delay="0"/>
                            </p:stCondLst>
                            <p:childTnLst>
                              <p:par>
                                <p:cTn id="57" presetID="21" presetClass="entr" presetSubtype="1"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heel(1)">
                                      <p:cBhvr>
                                        <p:cTn id="59" dur="20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barn(inVertical)">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21" presetClass="entr" presetSubtype="1"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wheel(1)">
                                      <p:cBhvr>
                                        <p:cTn id="69" dur="2000"/>
                                        <p:tgtEl>
                                          <p:spTgt spid="15"/>
                                        </p:tgtEl>
                                      </p:cBhvr>
                                    </p:animEffect>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grpId="0" nodeType="click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circle(in)">
                                      <p:cBhvr>
                                        <p:cTn id="74" dur="2000"/>
                                        <p:tgtEl>
                                          <p:spTgt spid="2"/>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4">
                                            <p:txEl>
                                              <p:pRg st="0" end="0"/>
                                            </p:txEl>
                                          </p:spTgt>
                                        </p:tgtEl>
                                        <p:attrNameLst>
                                          <p:attrName>style.visibility</p:attrName>
                                        </p:attrNameLst>
                                      </p:cBhvr>
                                      <p:to>
                                        <p:strVal val="visible"/>
                                      </p:to>
                                    </p:set>
                                    <p:animEffect transition="in" filter="fade">
                                      <p:cBhvr>
                                        <p:cTn id="79" dur="1000"/>
                                        <p:tgtEl>
                                          <p:spTgt spid="4">
                                            <p:txEl>
                                              <p:pRg st="0" end="0"/>
                                            </p:txEl>
                                          </p:spTgt>
                                        </p:tgtEl>
                                      </p:cBhvr>
                                    </p:animEffect>
                                    <p:anim calcmode="lin" valueType="num">
                                      <p:cBhvr>
                                        <p:cTn id="8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8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4">
                                            <p:txEl>
                                              <p:pRg st="1" end="1"/>
                                            </p:txEl>
                                          </p:spTgt>
                                        </p:tgtEl>
                                        <p:attrNameLst>
                                          <p:attrName>style.visibility</p:attrName>
                                        </p:attrNameLst>
                                      </p:cBhvr>
                                      <p:to>
                                        <p:strVal val="visible"/>
                                      </p:to>
                                    </p:set>
                                    <p:animEffect transition="in" filter="fade">
                                      <p:cBhvr>
                                        <p:cTn id="86" dur="1000"/>
                                        <p:tgtEl>
                                          <p:spTgt spid="4">
                                            <p:txEl>
                                              <p:pRg st="1" end="1"/>
                                            </p:txEl>
                                          </p:spTgt>
                                        </p:tgtEl>
                                      </p:cBhvr>
                                    </p:animEffect>
                                    <p:anim calcmode="lin" valueType="num">
                                      <p:cBhvr>
                                        <p:cTn id="8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88"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utoUpdateAnimBg="0" uiExpand="1" build="p"/>
      <p:bldP spid="20485" grpId="0" animBg="1" autoUpdateAnimBg="0"/>
      <p:bldP spid="8" grpId="0" autoUpdateAnimBg="0" build="p"/>
      <p:bldP spid="9" grpId="0" autoUpdateAnimBg="0" build="p"/>
      <p:bldP spid="10" grpId="0" autoUpdateAnimBg="0" build="p"/>
      <p:bldP spid="3" grpId="0" animBg="1"/>
      <p:bldP spid="13" grpId="0" animBg="1"/>
      <p:bldP spid="14" grpId="0" animBg="1"/>
      <p:bldP spid="15" grpId="0" animBg="1"/>
      <p:bldP spid="18"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type="body" idx="1"/>
          </p:nvPr>
        </p:nvSpPr>
        <p:spPr>
          <a:xfrm>
            <a:off x="1994538" y="1413202"/>
            <a:ext cx="8077481" cy="2953434"/>
          </a:xfrm>
        </p:spPr>
        <p:txBody>
          <a:bodyPr>
            <a:normAutofit fontScale="92500" lnSpcReduction="10000"/>
          </a:bodyPr>
          <a:lstStyle/>
          <a:p>
            <a:pPr marL="173355" indent="-173355"/>
            <a:r>
              <a:rPr lang="zh-CN" altLang="en-US">
                <a:solidFill>
                  <a:srgbClr val="AF1D1D"/>
                </a:solidFill>
              </a:rPr>
              <a:t>例</a:t>
            </a:r>
            <a:r>
              <a:rPr lang="en-US" altLang="zh-CN">
                <a:solidFill>
                  <a:srgbClr val="AF1D1D"/>
                </a:solidFill>
                <a:latin typeface="Times New Roman" panose="02020603050405020304" pitchFamily="18" charset="0"/>
              </a:rPr>
              <a:t>2</a:t>
            </a:r>
            <a:r>
              <a:rPr lang="en-US" altLang="zh-CN">
                <a:solidFill>
                  <a:srgbClr val="D72323"/>
                </a:solidFill>
              </a:rPr>
              <a:t>  </a:t>
            </a:r>
            <a:r>
              <a:rPr lang="en-US" altLang="zh-CN"/>
              <a:t> </a:t>
            </a:r>
            <a:r>
              <a:rPr lang="zh-CN" altLang="en-US"/>
              <a:t>将下列命题符号化</a:t>
            </a:r>
            <a:r>
              <a:rPr lang="en-US" altLang="zh-CN"/>
              <a:t>.</a:t>
            </a:r>
            <a:endParaRPr lang="en-US" altLang="zh-CN"/>
          </a:p>
          <a:p>
            <a:pPr marL="173355" indent="-173355"/>
            <a:r>
              <a:rPr lang="en-US" altLang="zh-CN">
                <a:latin typeface="Times New Roman" panose="02020603050405020304" pitchFamily="18" charset="0"/>
              </a:rPr>
              <a:t>  (1) </a:t>
            </a:r>
            <a:r>
              <a:rPr lang="zh-CN" altLang="en-US">
                <a:latin typeface="Times New Roman" panose="02020603050405020304" pitchFamily="18" charset="0"/>
              </a:rPr>
              <a:t>吴颖既用功又聪明</a:t>
            </a:r>
            <a:r>
              <a:rPr lang="en-US" altLang="zh-CN">
                <a:latin typeface="Times New Roman" panose="02020603050405020304" pitchFamily="18" charset="0"/>
              </a:rPr>
              <a:t>.</a:t>
            </a:r>
            <a:endParaRPr lang="en-US" altLang="zh-CN">
              <a:latin typeface="Times New Roman" panose="02020603050405020304" pitchFamily="18" charset="0"/>
            </a:endParaRPr>
          </a:p>
          <a:p>
            <a:pPr marL="173355" indent="-173355"/>
            <a:r>
              <a:rPr lang="en-US" altLang="zh-CN">
                <a:latin typeface="Times New Roman" panose="02020603050405020304" pitchFamily="18" charset="0"/>
              </a:rPr>
              <a:t>  (2) </a:t>
            </a:r>
            <a:r>
              <a:rPr lang="zh-CN" altLang="en-US">
                <a:latin typeface="Times New Roman" panose="02020603050405020304" pitchFamily="18" charset="0"/>
              </a:rPr>
              <a:t>吴颖不仅用功而且聪明</a:t>
            </a:r>
            <a:r>
              <a:rPr lang="en-US" altLang="zh-CN">
                <a:latin typeface="Times New Roman" panose="02020603050405020304" pitchFamily="18" charset="0"/>
              </a:rPr>
              <a:t>.</a:t>
            </a:r>
            <a:endParaRPr lang="en-US" altLang="zh-CN">
              <a:latin typeface="Times New Roman" panose="02020603050405020304" pitchFamily="18" charset="0"/>
            </a:endParaRPr>
          </a:p>
          <a:p>
            <a:pPr marL="173355" indent="-173355"/>
            <a:r>
              <a:rPr lang="en-US" altLang="zh-CN">
                <a:latin typeface="Times New Roman" panose="02020603050405020304" pitchFamily="18" charset="0"/>
              </a:rPr>
              <a:t>  (3) </a:t>
            </a:r>
            <a:r>
              <a:rPr lang="zh-CN" altLang="en-US">
                <a:latin typeface="Times New Roman" panose="02020603050405020304" pitchFamily="18" charset="0"/>
              </a:rPr>
              <a:t>吴颖虽然聪明，但不用功</a:t>
            </a:r>
            <a:r>
              <a:rPr lang="en-US" altLang="zh-CN">
                <a:latin typeface="Times New Roman" panose="02020603050405020304" pitchFamily="18" charset="0"/>
              </a:rPr>
              <a:t>.</a:t>
            </a:r>
            <a:endParaRPr lang="en-US" altLang="zh-CN">
              <a:latin typeface="Times New Roman" panose="02020603050405020304" pitchFamily="18" charset="0"/>
            </a:endParaRPr>
          </a:p>
          <a:p>
            <a:pPr marL="173355" indent="-173355"/>
            <a:r>
              <a:rPr lang="en-US" altLang="zh-CN">
                <a:latin typeface="Times New Roman" panose="02020603050405020304" pitchFamily="18" charset="0"/>
              </a:rPr>
              <a:t>  (4) </a:t>
            </a:r>
            <a:r>
              <a:rPr lang="zh-CN" altLang="en-US">
                <a:latin typeface="Times New Roman" panose="02020603050405020304" pitchFamily="18" charset="0"/>
              </a:rPr>
              <a:t>张辉与王丽都是三好生</a:t>
            </a:r>
            <a:r>
              <a:rPr lang="en-US" altLang="zh-CN">
                <a:latin typeface="Times New Roman" panose="02020603050405020304" pitchFamily="18" charset="0"/>
              </a:rPr>
              <a:t>.</a:t>
            </a:r>
            <a:endParaRPr lang="en-US" altLang="zh-CN">
              <a:latin typeface="Times New Roman" panose="02020603050405020304" pitchFamily="18" charset="0"/>
            </a:endParaRPr>
          </a:p>
          <a:p>
            <a:pPr marL="173355" indent="-173355"/>
            <a:r>
              <a:rPr lang="en-US" altLang="zh-CN">
                <a:latin typeface="Times New Roman" panose="02020603050405020304" pitchFamily="18" charset="0"/>
              </a:rPr>
              <a:t>  (5) </a:t>
            </a:r>
            <a:r>
              <a:rPr lang="zh-CN" altLang="en-US">
                <a:latin typeface="Times New Roman" panose="02020603050405020304" pitchFamily="18" charset="0"/>
              </a:rPr>
              <a:t>张辉与</a:t>
            </a:r>
            <a:r>
              <a:rPr lang="zh-CN" altLang="en-US"/>
              <a:t>王丽是同学</a:t>
            </a:r>
            <a:r>
              <a:rPr lang="en-US" altLang="zh-CN"/>
              <a:t>.</a:t>
            </a:r>
            <a:endParaRPr lang="en-US" altLang="zh-CN"/>
          </a:p>
        </p:txBody>
      </p:sp>
      <p:sp>
        <p:nvSpPr>
          <p:cNvPr id="34820" name="Rectangle 4"/>
          <p:cNvSpPr>
            <a:spLocks noGrp="1" noChangeArrowheads="1"/>
          </p:cNvSpPr>
          <p:nvPr>
            <p:ph type="title"/>
          </p:nvPr>
        </p:nvSpPr>
        <p:spPr>
          <a:xfrm>
            <a:off x="1298575" y="-2414"/>
            <a:ext cx="8542727" cy="1143265"/>
          </a:xfrm>
          <a:noFill/>
        </p:spPr>
        <p:txBody>
          <a:bodyPr/>
          <a:lstStyle/>
          <a:p>
            <a:r>
              <a:rPr lang="zh-CN" altLang="en-US" dirty="0"/>
              <a:t>合取联结词的实例</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ChangeArrowheads="1"/>
          </p:cNvSpPr>
          <p:nvPr/>
        </p:nvSpPr>
        <p:spPr bwMode="auto">
          <a:xfrm>
            <a:off x="930287" y="269878"/>
            <a:ext cx="3384355" cy="6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90000"/>
              </a:lnSpc>
              <a:spcBef>
                <a:spcPct val="0"/>
              </a:spcBef>
              <a:buClrTx/>
              <a:buNone/>
            </a:pPr>
            <a:r>
              <a:rPr lang="en-US" altLang="zh-CN" sz="2200" dirty="0">
                <a:solidFill>
                  <a:prstClr val="white"/>
                </a:solidFill>
                <a:latin typeface="微软雅黑" panose="020B0503020204020204" pitchFamily="34" charset="-122"/>
                <a:ea typeface="微软雅黑" panose="020B0503020204020204" pitchFamily="34" charset="-122"/>
              </a:rPr>
              <a:t>3</a:t>
            </a:r>
            <a:r>
              <a:rPr lang="zh-CN" altLang="en-US" sz="2200" dirty="0">
                <a:solidFill>
                  <a:prstClr val="white"/>
                </a:solidFill>
                <a:latin typeface="微软雅黑" panose="020B0503020204020204" pitchFamily="34" charset="-122"/>
                <a:ea typeface="微软雅黑" panose="020B0503020204020204" pitchFamily="34" charset="-122"/>
              </a:rPr>
              <a:t>、析取联结词</a:t>
            </a:r>
            <a:endParaRPr lang="zh-CN" altLang="en-US" sz="2200" dirty="0">
              <a:solidFill>
                <a:prstClr val="white"/>
              </a:solidFill>
              <a:latin typeface="微软雅黑" panose="020B0503020204020204" pitchFamily="34" charset="-122"/>
              <a:ea typeface="微软雅黑" panose="020B0503020204020204" pitchFamily="34" charset="-122"/>
            </a:endParaRPr>
          </a:p>
        </p:txBody>
      </p:sp>
      <p:sp>
        <p:nvSpPr>
          <p:cNvPr id="21508" name="Rectangle 3"/>
          <p:cNvSpPr>
            <a:spLocks noChangeArrowheads="1"/>
          </p:cNvSpPr>
          <p:nvPr/>
        </p:nvSpPr>
        <p:spPr bwMode="auto">
          <a:xfrm>
            <a:off x="338265" y="904841"/>
            <a:ext cx="11858321" cy="169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40000"/>
              </a:lnSpc>
              <a:buNone/>
            </a:pPr>
            <a:r>
              <a:rPr lang="zh-CN" altLang="en-US" sz="2400" spc="-100" dirty="0">
                <a:solidFill>
                  <a:srgbClr val="C00000"/>
                </a:solidFill>
                <a:latin typeface="微软雅黑" panose="020B0503020204020204" pitchFamily="34" charset="-122"/>
                <a:ea typeface="微软雅黑" panose="020B0503020204020204" pitchFamily="34" charset="-122"/>
              </a:rPr>
              <a:t>定义</a:t>
            </a:r>
            <a:r>
              <a:rPr lang="en-US" altLang="zh-CN" sz="2400" spc="-100" dirty="0">
                <a:solidFill>
                  <a:srgbClr val="C00000"/>
                </a:solidFill>
                <a:latin typeface="微软雅黑" panose="020B0503020204020204" pitchFamily="34" charset="-122"/>
                <a:ea typeface="微软雅黑" panose="020B0503020204020204" pitchFamily="34" charset="-122"/>
              </a:rPr>
              <a:t>2.4  </a:t>
            </a:r>
            <a:r>
              <a:rPr lang="zh-CN" altLang="en-US" sz="2400" spc="-100" dirty="0">
                <a:latin typeface="微软雅黑" panose="020B0503020204020204" pitchFamily="34" charset="-122"/>
                <a:ea typeface="微软雅黑" panose="020B0503020204020204" pitchFamily="34" charset="-122"/>
              </a:rPr>
              <a:t>设</a:t>
            </a:r>
            <a:r>
              <a:rPr lang="en-US" altLang="zh-CN" sz="2400" spc="-100" dirty="0">
                <a:latin typeface="微软雅黑" panose="020B0503020204020204" pitchFamily="34" charset="-122"/>
                <a:ea typeface="微软雅黑" panose="020B0503020204020204" pitchFamily="34" charset="-122"/>
              </a:rPr>
              <a:t>P</a:t>
            </a:r>
            <a:r>
              <a:rPr lang="zh-CN" altLang="en-US" sz="2400" spc="-100" dirty="0">
                <a:latin typeface="微软雅黑" panose="020B0503020204020204" pitchFamily="34" charset="-122"/>
                <a:ea typeface="微软雅黑" panose="020B0503020204020204" pitchFamily="34" charset="-122"/>
              </a:rPr>
              <a:t>、</a:t>
            </a:r>
            <a:r>
              <a:rPr lang="en-US" altLang="zh-CN" sz="2400" spc="-100" dirty="0">
                <a:latin typeface="微软雅黑" panose="020B0503020204020204" pitchFamily="34" charset="-122"/>
                <a:ea typeface="微软雅黑" panose="020B0503020204020204" pitchFamily="34" charset="-122"/>
              </a:rPr>
              <a:t>Q</a:t>
            </a:r>
            <a:r>
              <a:rPr lang="zh-CN" altLang="en-US" sz="2400" spc="-100" dirty="0">
                <a:latin typeface="微软雅黑" panose="020B0503020204020204" pitchFamily="34" charset="-122"/>
                <a:ea typeface="微软雅黑" panose="020B0503020204020204" pitchFamily="34" charset="-122"/>
              </a:rPr>
              <a:t>是任意两个命题，称复合命题</a:t>
            </a:r>
            <a:r>
              <a:rPr lang="zh-CN" altLang="en-US" sz="2400" spc="-100" dirty="0">
                <a:solidFill>
                  <a:srgbClr val="3333FF"/>
                </a:solidFill>
                <a:latin typeface="微软雅黑" panose="020B0503020204020204" pitchFamily="34" charset="-122"/>
                <a:ea typeface="微软雅黑" panose="020B0503020204020204" pitchFamily="34" charset="-122"/>
              </a:rPr>
              <a:t>“</a:t>
            </a:r>
            <a:r>
              <a:rPr lang="en-US" altLang="zh-CN" sz="2400" spc="-100" dirty="0">
                <a:solidFill>
                  <a:srgbClr val="3333FF"/>
                </a:solidFill>
                <a:latin typeface="微软雅黑" panose="020B0503020204020204" pitchFamily="34" charset="-122"/>
                <a:ea typeface="微软雅黑" panose="020B0503020204020204" pitchFamily="34" charset="-122"/>
              </a:rPr>
              <a:t>P</a:t>
            </a:r>
            <a:r>
              <a:rPr lang="zh-CN" altLang="en-US" sz="2400" spc="-100" dirty="0">
                <a:solidFill>
                  <a:srgbClr val="3333FF"/>
                </a:solidFill>
                <a:latin typeface="微软雅黑" panose="020B0503020204020204" pitchFamily="34" charset="-122"/>
                <a:ea typeface="微软雅黑" panose="020B0503020204020204" pitchFamily="34" charset="-122"/>
              </a:rPr>
              <a:t>或</a:t>
            </a:r>
            <a:r>
              <a:rPr lang="en-US" altLang="zh-CN" sz="2400" spc="-100" dirty="0">
                <a:solidFill>
                  <a:srgbClr val="3333FF"/>
                </a:solidFill>
                <a:latin typeface="微软雅黑" panose="020B0503020204020204" pitchFamily="34" charset="-122"/>
                <a:ea typeface="微软雅黑" panose="020B0503020204020204" pitchFamily="34" charset="-122"/>
              </a:rPr>
              <a:t>Q”</a:t>
            </a:r>
            <a:r>
              <a:rPr lang="zh-CN" altLang="en-US" sz="2400" spc="-100" dirty="0">
                <a:solidFill>
                  <a:srgbClr val="3333FF"/>
                </a:solidFill>
                <a:latin typeface="微软雅黑" panose="020B0503020204020204" pitchFamily="34" charset="-122"/>
                <a:ea typeface="微软雅黑" panose="020B0503020204020204" pitchFamily="34" charset="-122"/>
              </a:rPr>
              <a:t>为</a:t>
            </a:r>
            <a:r>
              <a:rPr lang="en-US" altLang="zh-CN" sz="2400" spc="-100" dirty="0">
                <a:solidFill>
                  <a:srgbClr val="3333FF"/>
                </a:solidFill>
                <a:latin typeface="微软雅黑" panose="020B0503020204020204" pitchFamily="34" charset="-122"/>
                <a:ea typeface="微软雅黑" panose="020B0503020204020204" pitchFamily="34" charset="-122"/>
              </a:rPr>
              <a:t>P</a:t>
            </a:r>
            <a:r>
              <a:rPr lang="zh-CN" altLang="en-US" sz="2400" spc="-100" dirty="0">
                <a:solidFill>
                  <a:srgbClr val="3333FF"/>
                </a:solidFill>
                <a:latin typeface="微软雅黑" panose="020B0503020204020204" pitchFamily="34" charset="-122"/>
                <a:ea typeface="微软雅黑" panose="020B0503020204020204" pitchFamily="34" charset="-122"/>
              </a:rPr>
              <a:t>与</a:t>
            </a:r>
            <a:r>
              <a:rPr lang="en-US" altLang="zh-CN" sz="2400" spc="-100" dirty="0">
                <a:solidFill>
                  <a:srgbClr val="3333FF"/>
                </a:solidFill>
                <a:latin typeface="微软雅黑" panose="020B0503020204020204" pitchFamily="34" charset="-122"/>
                <a:ea typeface="微软雅黑" panose="020B0503020204020204" pitchFamily="34" charset="-122"/>
              </a:rPr>
              <a:t>Q</a:t>
            </a:r>
            <a:r>
              <a:rPr lang="zh-CN" altLang="en-US" sz="2400" spc="-100" dirty="0">
                <a:solidFill>
                  <a:srgbClr val="3333FF"/>
                </a:solidFill>
                <a:latin typeface="微软雅黑" panose="020B0503020204020204" pitchFamily="34" charset="-122"/>
                <a:ea typeface="微软雅黑" panose="020B0503020204020204" pitchFamily="34" charset="-122"/>
              </a:rPr>
              <a:t>的析取</a:t>
            </a:r>
            <a:r>
              <a:rPr lang="en-US" altLang="zh-CN" sz="2400" spc="-100" dirty="0">
                <a:latin typeface="微软雅黑" panose="020B0503020204020204" pitchFamily="34" charset="-122"/>
                <a:ea typeface="微软雅黑" panose="020B0503020204020204" pitchFamily="34" charset="-122"/>
              </a:rPr>
              <a:t>(Disjunction)</a:t>
            </a:r>
            <a:r>
              <a:rPr lang="zh-CN" altLang="en-US" sz="2400" spc="-100" dirty="0">
                <a:latin typeface="微软雅黑" panose="020B0503020204020204" pitchFamily="34" charset="-122"/>
                <a:ea typeface="微软雅黑" panose="020B0503020204020204" pitchFamily="34" charset="-122"/>
              </a:rPr>
              <a:t>，</a:t>
            </a:r>
            <a:r>
              <a:rPr lang="zh-CN" altLang="en-US" sz="2400" spc="-100" dirty="0">
                <a:solidFill>
                  <a:srgbClr val="3333FF"/>
                </a:solidFill>
                <a:latin typeface="微软雅黑" panose="020B0503020204020204" pitchFamily="34" charset="-122"/>
                <a:ea typeface="微软雅黑" panose="020B0503020204020204" pitchFamily="34" charset="-122"/>
              </a:rPr>
              <a:t>记作</a:t>
            </a:r>
            <a:r>
              <a:rPr lang="en-US" altLang="zh-CN" sz="2400" spc="-100" dirty="0">
                <a:solidFill>
                  <a:srgbClr val="3333FF"/>
                </a:solidFill>
                <a:latin typeface="微软雅黑" panose="020B0503020204020204" pitchFamily="34" charset="-122"/>
                <a:ea typeface="微软雅黑" panose="020B0503020204020204" pitchFamily="34" charset="-122"/>
              </a:rPr>
              <a:t>P∨Q</a:t>
            </a:r>
            <a:r>
              <a:rPr lang="zh-CN" altLang="en-US" sz="2400" spc="-100" dirty="0">
                <a:solidFill>
                  <a:srgbClr val="3333FF"/>
                </a:solidFill>
                <a:latin typeface="微软雅黑" panose="020B0503020204020204" pitchFamily="34" charset="-122"/>
                <a:ea typeface="微软雅黑" panose="020B0503020204020204" pitchFamily="34" charset="-122"/>
              </a:rPr>
              <a:t>，称符号“∨”为析取联结词</a:t>
            </a:r>
            <a:r>
              <a:rPr lang="zh-CN" altLang="en-US" sz="2400" spc="-100" dirty="0">
                <a:latin typeface="微软雅黑" panose="020B0503020204020204" pitchFamily="34" charset="-122"/>
                <a:ea typeface="微软雅黑" panose="020B0503020204020204" pitchFamily="34" charset="-122"/>
              </a:rPr>
              <a:t>。</a:t>
            </a:r>
            <a:endParaRPr lang="zh-CN" altLang="en-US" sz="2400" spc="-100" dirty="0">
              <a:solidFill>
                <a:srgbClr val="800080"/>
              </a:solidFill>
              <a:latin typeface="微软雅黑" panose="020B0503020204020204" pitchFamily="34" charset="-122"/>
              <a:ea typeface="微软雅黑" panose="020B0503020204020204" pitchFamily="34" charset="-122"/>
            </a:endParaRPr>
          </a:p>
        </p:txBody>
      </p:sp>
      <p:sp>
        <p:nvSpPr>
          <p:cNvPr id="21509" name="Rectangle 4"/>
          <p:cNvSpPr>
            <a:spLocks noChangeArrowheads="1"/>
          </p:cNvSpPr>
          <p:nvPr/>
        </p:nvSpPr>
        <p:spPr bwMode="auto">
          <a:xfrm>
            <a:off x="353792" y="3266009"/>
            <a:ext cx="6947798" cy="1114799"/>
          </a:xfrm>
          <a:prstGeom prst="rect">
            <a:avLst/>
          </a:prstGeom>
          <a:solidFill>
            <a:srgbClr val="1157AB"/>
          </a:solidFill>
          <a:ln>
            <a:noFill/>
          </a:ln>
        </p:spPr>
        <p:txBody>
          <a:bodyPr wrap="square" lIns="35997" tIns="35997" rIns="35997" bIns="35997">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50000"/>
              </a:lnSpc>
              <a:spcBef>
                <a:spcPts val="0"/>
              </a:spcBef>
              <a:buNone/>
            </a:pPr>
            <a:r>
              <a:rPr lang="zh-CN" altLang="en-US" sz="2400" dirty="0">
                <a:solidFill>
                  <a:prstClr val="white"/>
                </a:solidFill>
                <a:latin typeface="微软雅黑" panose="020B0503020204020204" pitchFamily="34" charset="-122"/>
                <a:ea typeface="微软雅黑" panose="020B0503020204020204" pitchFamily="34" charset="-122"/>
              </a:rPr>
              <a:t>例如，若</a:t>
            </a:r>
            <a:r>
              <a:rPr lang="en-US" altLang="zh-CN" sz="2400" dirty="0">
                <a:solidFill>
                  <a:prstClr val="white"/>
                </a:solidFill>
                <a:latin typeface="微软雅黑" panose="020B0503020204020204" pitchFamily="34" charset="-122"/>
                <a:ea typeface="微软雅黑" panose="020B0503020204020204" pitchFamily="34" charset="-122"/>
              </a:rPr>
              <a:t>P</a:t>
            </a:r>
            <a:r>
              <a:rPr lang="zh-CN" altLang="en-US" sz="2400" dirty="0">
                <a:solidFill>
                  <a:prstClr val="white"/>
                </a:solidFill>
                <a:latin typeface="微软雅黑" panose="020B0503020204020204" pitchFamily="34" charset="-122"/>
                <a:ea typeface="微软雅黑" panose="020B0503020204020204" pitchFamily="34" charset="-122"/>
              </a:rPr>
              <a:t>：张谦是大学生；   </a:t>
            </a:r>
            <a:r>
              <a:rPr lang="en-US" altLang="zh-CN" sz="2400" dirty="0">
                <a:solidFill>
                  <a:prstClr val="white"/>
                </a:solidFill>
                <a:latin typeface="微软雅黑" panose="020B0503020204020204" pitchFamily="34" charset="-122"/>
                <a:ea typeface="微软雅黑" panose="020B0503020204020204" pitchFamily="34" charset="-122"/>
              </a:rPr>
              <a:t>Q</a:t>
            </a:r>
            <a:r>
              <a:rPr lang="zh-CN" altLang="en-US" sz="2400" dirty="0">
                <a:solidFill>
                  <a:prstClr val="white"/>
                </a:solidFill>
                <a:latin typeface="微软雅黑" panose="020B0503020204020204" pitchFamily="34" charset="-122"/>
                <a:ea typeface="微软雅黑" panose="020B0503020204020204" pitchFamily="34" charset="-122"/>
              </a:rPr>
              <a:t>：张谦是运动员。</a:t>
            </a:r>
            <a:endParaRPr lang="zh-CN" altLang="en-US" sz="2400" dirty="0">
              <a:solidFill>
                <a:prstClr val="white"/>
              </a:solidFill>
              <a:latin typeface="微软雅黑" panose="020B0503020204020204" pitchFamily="34" charset="-122"/>
              <a:ea typeface="微软雅黑" panose="020B0503020204020204" pitchFamily="34" charset="-122"/>
            </a:endParaRPr>
          </a:p>
          <a:p>
            <a:pPr defTabSz="1219200">
              <a:lnSpc>
                <a:spcPct val="150000"/>
              </a:lnSpc>
              <a:spcBef>
                <a:spcPts val="0"/>
              </a:spcBef>
              <a:buNone/>
            </a:pPr>
            <a:r>
              <a:rPr lang="zh-CN" altLang="en-US" sz="2400" dirty="0">
                <a:solidFill>
                  <a:prstClr val="white"/>
                </a:solidFill>
                <a:latin typeface="微软雅黑" panose="020B0503020204020204" pitchFamily="34" charset="-122"/>
                <a:ea typeface="微软雅黑" panose="020B0503020204020204" pitchFamily="34" charset="-122"/>
              </a:rPr>
              <a:t>则张谦是大学生或是运动员可符号化为</a:t>
            </a:r>
            <a:r>
              <a:rPr lang="en-US" altLang="zh-CN" sz="2400" dirty="0">
                <a:solidFill>
                  <a:prstClr val="white"/>
                </a:solidFill>
                <a:latin typeface="微软雅黑" panose="020B0503020204020204" pitchFamily="34" charset="-122"/>
                <a:ea typeface="微软雅黑" panose="020B0503020204020204" pitchFamily="34" charset="-122"/>
              </a:rPr>
              <a:t>P∨Q</a:t>
            </a:r>
            <a:r>
              <a:rPr lang="zh-CN" altLang="en-US" sz="2400" dirty="0">
                <a:solidFill>
                  <a:prstClr val="white"/>
                </a:solidFill>
                <a:latin typeface="微软雅黑" panose="020B0503020204020204" pitchFamily="34" charset="-122"/>
                <a:ea typeface="微软雅黑" panose="020B0503020204020204" pitchFamily="34" charset="-122"/>
              </a:rPr>
              <a:t>。</a:t>
            </a:r>
            <a:endParaRPr lang="zh-CN" altLang="en-US" sz="2400" dirty="0">
              <a:solidFill>
                <a:prstClr val="white"/>
              </a:solidFill>
              <a:latin typeface="微软雅黑" panose="020B0503020204020204" pitchFamily="34" charset="-122"/>
              <a:ea typeface="微软雅黑" panose="020B0503020204020204" pitchFamily="34" charset="-122"/>
            </a:endParaRPr>
          </a:p>
        </p:txBody>
      </p:sp>
      <p:graphicFrame>
        <p:nvGraphicFramePr>
          <p:cNvPr id="21511" name="Group 7"/>
          <p:cNvGraphicFramePr>
            <a:graphicFrameLocks noGrp="1"/>
          </p:cNvGraphicFramePr>
          <p:nvPr/>
        </p:nvGraphicFramePr>
        <p:xfrm>
          <a:off x="7555083" y="2335085"/>
          <a:ext cx="4386049" cy="2013046"/>
        </p:xfrm>
        <a:graphic>
          <a:graphicData uri="http://schemas.openxmlformats.org/drawingml/2006/table">
            <a:tbl>
              <a:tblPr/>
              <a:tblGrid>
                <a:gridCol w="1481854"/>
                <a:gridCol w="1455073"/>
                <a:gridCol w="1449122"/>
              </a:tblGrid>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FF"/>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000"/>
                      </a:srgb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r>
                        <a:rPr kumimoji="0" lang="zh-CN" altLang="en-US"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a:t>
                      </a: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tr>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r>
              <a:tr h="40312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r>
              <a:tr h="40312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r>
              <a:tr h="40312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r>
            </a:tbl>
          </a:graphicData>
        </a:graphic>
      </p:graphicFrame>
      <p:sp>
        <p:nvSpPr>
          <p:cNvPr id="10" name="Rectangle 15"/>
          <p:cNvSpPr>
            <a:spLocks noChangeArrowheads="1"/>
          </p:cNvSpPr>
          <p:nvPr/>
        </p:nvSpPr>
        <p:spPr bwMode="auto">
          <a:xfrm>
            <a:off x="4043486" y="3282035"/>
            <a:ext cx="432361" cy="580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33400" indent="-5334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533400" indent="-533400" defTabSz="1219200">
              <a:lnSpc>
                <a:spcPct val="150000"/>
              </a:lnSpc>
              <a:spcBef>
                <a:spcPct val="0"/>
              </a:spcBef>
              <a:buNone/>
            </a:pPr>
            <a:r>
              <a:rPr lang="en-US" altLang="zh-CN" sz="2400" dirty="0">
                <a:solidFill>
                  <a:srgbClr val="FFFF00"/>
                </a:solidFill>
                <a:latin typeface="微软雅黑" panose="020B0503020204020204" pitchFamily="34" charset="-122"/>
                <a:ea typeface="微软雅黑" panose="020B0503020204020204" pitchFamily="34" charset="-122"/>
              </a:rPr>
              <a:t>T</a:t>
            </a:r>
            <a:endParaRPr lang="en-US" altLang="zh-CN" sz="2400" dirty="0">
              <a:solidFill>
                <a:srgbClr val="FFFF00"/>
              </a:solidFill>
              <a:latin typeface="微软雅黑" panose="020B0503020204020204" pitchFamily="34" charset="-122"/>
              <a:ea typeface="微软雅黑" panose="020B0503020204020204" pitchFamily="34" charset="-122"/>
            </a:endParaRPr>
          </a:p>
        </p:txBody>
      </p:sp>
      <p:sp>
        <p:nvSpPr>
          <p:cNvPr id="11" name="Rectangle 15"/>
          <p:cNvSpPr>
            <a:spLocks noChangeArrowheads="1"/>
          </p:cNvSpPr>
          <p:nvPr/>
        </p:nvSpPr>
        <p:spPr bwMode="auto">
          <a:xfrm>
            <a:off x="6922364" y="3257601"/>
            <a:ext cx="515113" cy="580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533400" indent="-533400" defTabSz="1219200">
              <a:lnSpc>
                <a:spcPct val="150000"/>
              </a:lnSpc>
              <a:spcBef>
                <a:spcPct val="0"/>
              </a:spcBef>
              <a:buNone/>
            </a:pPr>
            <a:r>
              <a:rPr lang="en-US" altLang="zh-CN" sz="2400" dirty="0">
                <a:solidFill>
                  <a:srgbClr val="FFFF00"/>
                </a:solidFill>
                <a:latin typeface="微软雅黑" panose="020B0503020204020204" pitchFamily="34" charset="-122"/>
                <a:ea typeface="微软雅黑" panose="020B0503020204020204" pitchFamily="34" charset="-122"/>
              </a:rPr>
              <a:t>F</a:t>
            </a:r>
            <a:endParaRPr lang="en-US" altLang="zh-CN" sz="2400" dirty="0">
              <a:solidFill>
                <a:srgbClr val="FFFF00"/>
              </a:solidFill>
              <a:latin typeface="微软雅黑" panose="020B0503020204020204" pitchFamily="34" charset="-122"/>
              <a:ea typeface="微软雅黑" panose="020B0503020204020204" pitchFamily="34" charset="-122"/>
            </a:endParaRPr>
          </a:p>
        </p:txBody>
      </p:sp>
      <p:sp>
        <p:nvSpPr>
          <p:cNvPr id="12" name="Rectangle 15"/>
          <p:cNvSpPr>
            <a:spLocks noChangeArrowheads="1"/>
          </p:cNvSpPr>
          <p:nvPr/>
        </p:nvSpPr>
        <p:spPr bwMode="auto">
          <a:xfrm>
            <a:off x="6428412" y="3816998"/>
            <a:ext cx="516861" cy="580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533400" indent="-533400" defTabSz="1219200">
              <a:lnSpc>
                <a:spcPct val="150000"/>
              </a:lnSpc>
              <a:spcBef>
                <a:spcPct val="0"/>
              </a:spcBef>
              <a:buNone/>
            </a:pPr>
            <a:r>
              <a:rPr lang="en-US" altLang="zh-CN" sz="2400" dirty="0">
                <a:solidFill>
                  <a:srgbClr val="FFFF00"/>
                </a:solidFill>
                <a:latin typeface="微软雅黑" panose="020B0503020204020204" pitchFamily="34" charset="-122"/>
                <a:ea typeface="微软雅黑" panose="020B0503020204020204" pitchFamily="34" charset="-122"/>
              </a:rPr>
              <a:t>T</a:t>
            </a:r>
            <a:endParaRPr lang="en-US" altLang="zh-CN" sz="2400" dirty="0">
              <a:solidFill>
                <a:srgbClr val="FFFF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4" name="矩形 13"/>
              <p:cNvSpPr/>
              <p:nvPr/>
            </p:nvSpPr>
            <p:spPr>
              <a:xfrm>
                <a:off x="67026" y="2104320"/>
                <a:ext cx="6032149" cy="461532"/>
              </a:xfrm>
              <a:prstGeom prst="rect">
                <a:avLst/>
              </a:prstGeom>
            </p:spPr>
            <p:txBody>
              <a:bodyPr wrap="square">
                <a:spAutoFit/>
              </a:bodyPr>
              <a:lstStyle/>
              <a:p>
                <a:pPr defTabSz="1219200"/>
                <a:r>
                  <a:rPr lang="en-US" altLang="zh-CN" sz="2400" b="1" dirty="0">
                    <a:solidFill>
                      <a:prstClr val="black"/>
                    </a:solidFill>
                    <a:latin typeface="微软雅黑" panose="020B0503020204020204" pitchFamily="34" charset="-122"/>
                    <a:ea typeface="微软雅黑" panose="020B0503020204020204" pitchFamily="34" charset="-122"/>
                  </a:rPr>
                  <a:t>“</a:t>
                </a:r>
                <a14:m>
                  <m:oMath xmlns:m="http://schemas.openxmlformats.org/officeDocument/2006/math">
                    <m:r>
                      <m:rPr>
                        <m:nor/>
                      </m:rPr>
                      <a:rPr lang="en-US" altLang="zh-CN" sz="2400" b="1" dirty="0">
                        <a:solidFill>
                          <a:prstClr val="black"/>
                        </a:solidFill>
                        <a:latin typeface="微软雅黑" panose="020B0503020204020204" pitchFamily="34" charset="-122"/>
                        <a:ea typeface="微软雅黑" panose="020B0503020204020204" pitchFamily="34" charset="-122"/>
                      </a:rPr>
                      <m:t>P</m:t>
                    </m:r>
                    <m:r>
                      <m:rPr>
                        <m:nor/>
                      </m:rPr>
                      <a:rPr lang="en-US" altLang="zh-CN" sz="2400" dirty="0">
                        <a:solidFill>
                          <a:srgbClr val="800080"/>
                        </a:solidFill>
                        <a:latin typeface="微软雅黑" panose="020B0503020204020204" pitchFamily="34" charset="-122"/>
                        <a:ea typeface="微软雅黑" panose="020B0503020204020204" pitchFamily="34" charset="-122"/>
                      </a:rPr>
                      <m:t>∨</m:t>
                    </m:r>
                    <m:r>
                      <m:rPr>
                        <m:nor/>
                      </m:rPr>
                      <a:rPr lang="en-US" altLang="zh-CN" sz="2400" b="1" dirty="0">
                        <a:solidFill>
                          <a:prstClr val="black"/>
                        </a:solidFill>
                        <a:latin typeface="微软雅黑" panose="020B0503020204020204" pitchFamily="34" charset="-122"/>
                        <a:ea typeface="微软雅黑" panose="020B0503020204020204" pitchFamily="34" charset="-122"/>
                      </a:rPr>
                      <m:t>Q</m:t>
                    </m:r>
                  </m:oMath>
                </a14:m>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zh-CN" sz="2400" b="1" dirty="0">
                    <a:solidFill>
                      <a:prstClr val="black"/>
                    </a:solidFill>
                    <a:latin typeface="微软雅黑" panose="020B0503020204020204" pitchFamily="34" charset="-122"/>
                    <a:ea typeface="微软雅黑" panose="020B0503020204020204" pitchFamily="34" charset="-122"/>
                  </a:rPr>
                  <a:t>的所有可能真值结果如</a:t>
                </a:r>
                <a:r>
                  <a:rPr lang="zh-CN" altLang="en-US" sz="2400" b="1" dirty="0">
                    <a:solidFill>
                      <a:prstClr val="black"/>
                    </a:solidFill>
                    <a:latin typeface="微软雅黑" panose="020B0503020204020204" pitchFamily="34" charset="-122"/>
                    <a:ea typeface="微软雅黑" panose="020B0503020204020204" pitchFamily="34" charset="-122"/>
                  </a:rPr>
                  <a:t>右</a:t>
                </a:r>
                <a:r>
                  <a:rPr lang="zh-CN" altLang="zh-CN" sz="2400" b="1" dirty="0">
                    <a:solidFill>
                      <a:prstClr val="black"/>
                    </a:solidFill>
                    <a:latin typeface="微软雅黑" panose="020B0503020204020204" pitchFamily="34" charset="-122"/>
                    <a:ea typeface="微软雅黑" panose="020B0503020204020204" pitchFamily="34" charset="-122"/>
                  </a:rPr>
                  <a:t>表所示</a:t>
                </a:r>
                <a:r>
                  <a:rPr lang="zh-CN" altLang="en-US" sz="2400" b="1" dirty="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mc:Choice>
        <mc:Fallback>
          <p:sp>
            <p:nvSpPr>
              <p:cNvPr id="14" name="矩形 13"/>
              <p:cNvSpPr>
                <a:spLocks noRot="1" noChangeAspect="1" noMove="1" noResize="1" noEditPoints="1" noAdjustHandles="1" noChangeArrowheads="1" noChangeShapeType="1" noTextEdit="1"/>
              </p:cNvSpPr>
              <p:nvPr/>
            </p:nvSpPr>
            <p:spPr>
              <a:xfrm>
                <a:off x="67026" y="2104320"/>
                <a:ext cx="6032149" cy="461532"/>
              </a:xfrm>
              <a:prstGeom prst="rect">
                <a:avLst/>
              </a:prstGeom>
              <a:blipFill rotWithShape="1">
                <a:blip r:embed="rId1"/>
                <a:stretch>
                  <a:fillRect l="-6" t="-122" b="-18201"/>
                </a:stretch>
              </a:blipFill>
            </p:spPr>
            <p:txBody>
              <a:bodyPr/>
              <a:lstStyle/>
              <a:p>
                <a:r>
                  <a:rPr lang="zh-CN" altLang="en-US">
                    <a:noFill/>
                  </a:rPr>
                  <a:t> </a:t>
                </a:r>
              </a:p>
            </p:txBody>
          </p:sp>
        </mc:Fallback>
      </mc:AlternateContent>
      <p:sp>
        <p:nvSpPr>
          <p:cNvPr id="2" name="矩形 1"/>
          <p:cNvSpPr/>
          <p:nvPr/>
        </p:nvSpPr>
        <p:spPr>
          <a:xfrm>
            <a:off x="1764" y="4524503"/>
            <a:ext cx="11353691" cy="1134406"/>
          </a:xfrm>
          <a:prstGeom prst="rect">
            <a:avLst/>
          </a:prstGeom>
        </p:spPr>
        <p:txBody>
          <a:bodyPr wrap="square">
            <a:spAutoFit/>
          </a:bodyPr>
          <a:lstStyle/>
          <a:p>
            <a:pPr indent="267970" defTabSz="1219200">
              <a:lnSpc>
                <a:spcPct val="150000"/>
              </a:lnSpc>
            </a:pPr>
            <a:r>
              <a:rPr lang="zh-CN" altLang="zh-CN" sz="2400" b="1" dirty="0">
                <a:solidFill>
                  <a:srgbClr val="C00000"/>
                </a:solidFill>
                <a:latin typeface="微软雅黑" panose="020B0503020204020204" pitchFamily="34" charset="-122"/>
                <a:ea typeface="微软雅黑" panose="020B0503020204020204" pitchFamily="34" charset="-122"/>
              </a:rPr>
              <a:t>例</a:t>
            </a:r>
            <a:r>
              <a:rPr lang="en-US" altLang="zh-CN" sz="2400" b="1" dirty="0">
                <a:solidFill>
                  <a:srgbClr val="C00000"/>
                </a:solidFill>
                <a:latin typeface="微软雅黑" panose="020B0503020204020204" pitchFamily="34" charset="-122"/>
                <a:ea typeface="微软雅黑" panose="020B0503020204020204" pitchFamily="34" charset="-122"/>
              </a:rPr>
              <a:t>2.4  </a:t>
            </a:r>
            <a:r>
              <a:rPr lang="zh-CN" altLang="zh-CN" sz="2400" b="1" dirty="0">
                <a:solidFill>
                  <a:srgbClr val="000000"/>
                </a:solidFill>
                <a:latin typeface="微软雅黑" panose="020B0503020204020204" pitchFamily="34" charset="-122"/>
                <a:ea typeface="微软雅黑" panose="020B0503020204020204" pitchFamily="34" charset="-122"/>
              </a:rPr>
              <a:t>符号化下列命题，并确定其真值。</a:t>
            </a:r>
            <a:endParaRPr lang="zh-CN" altLang="zh-CN" sz="2400" b="1" dirty="0">
              <a:solidFill>
                <a:srgbClr val="000000"/>
              </a:solidFill>
              <a:latin typeface="微软雅黑" panose="020B0503020204020204" pitchFamily="34" charset="-122"/>
              <a:ea typeface="微软雅黑" panose="020B0503020204020204" pitchFamily="34" charset="-122"/>
            </a:endParaRPr>
          </a:p>
          <a:p>
            <a:pPr indent="266700" defTabSz="1219200">
              <a:lnSpc>
                <a:spcPct val="150000"/>
              </a:lnSpc>
            </a:pPr>
            <a:r>
              <a:rPr lang="zh-CN" altLang="zh-CN" sz="2400" b="1" dirty="0">
                <a:solidFill>
                  <a:srgbClr val="000000"/>
                </a:solidFill>
                <a:latin typeface="微软雅黑" panose="020B0503020204020204" pitchFamily="34" charset="-122"/>
                <a:ea typeface="微软雅黑" panose="020B0503020204020204" pitchFamily="34" charset="-122"/>
              </a:rPr>
              <a:t>（</a:t>
            </a:r>
            <a:r>
              <a:rPr lang="en-US" altLang="zh-CN" sz="2400" b="1" dirty="0">
                <a:solidFill>
                  <a:srgbClr val="000000"/>
                </a:solidFill>
                <a:latin typeface="微软雅黑" panose="020B0503020204020204" pitchFamily="34" charset="-122"/>
                <a:ea typeface="微软雅黑" panose="020B0503020204020204" pitchFamily="34" charset="-122"/>
              </a:rPr>
              <a:t>1</a:t>
            </a:r>
            <a:r>
              <a:rPr lang="zh-CN" altLang="zh-CN" sz="2400" b="1" dirty="0">
                <a:solidFill>
                  <a:srgbClr val="000000"/>
                </a:solidFill>
                <a:latin typeface="微软雅黑" panose="020B0503020204020204" pitchFamily="34" charset="-122"/>
                <a:ea typeface="微软雅黑" panose="020B0503020204020204" pitchFamily="34" charset="-122"/>
              </a:rPr>
              <a:t>）</a:t>
            </a:r>
            <a:r>
              <a:rPr lang="en-US" altLang="zh-CN" sz="2400" b="1" dirty="0">
                <a:solidFill>
                  <a:srgbClr val="000000"/>
                </a:solidFill>
                <a:latin typeface="微软雅黑" panose="020B0503020204020204" pitchFamily="34" charset="-122"/>
                <a:ea typeface="微软雅黑" panose="020B0503020204020204" pitchFamily="34" charset="-122"/>
              </a:rPr>
              <a:t>1</a:t>
            </a:r>
            <a:r>
              <a:rPr lang="zh-CN" altLang="zh-CN" sz="2400" b="1" dirty="0">
                <a:solidFill>
                  <a:srgbClr val="000000"/>
                </a:solidFill>
                <a:latin typeface="微软雅黑" panose="020B0503020204020204" pitchFamily="34" charset="-122"/>
                <a:ea typeface="微软雅黑" panose="020B0503020204020204" pitchFamily="34" charset="-122"/>
              </a:rPr>
              <a:t>是偶数或者是负数。</a:t>
            </a:r>
            <a:r>
              <a:rPr lang="en-US" altLang="zh-CN" sz="2400" b="1" dirty="0">
                <a:solidFill>
                  <a:srgbClr val="000000"/>
                </a:solidFill>
                <a:latin typeface="微软雅黑" panose="020B0503020204020204" pitchFamily="34" charset="-122"/>
                <a:ea typeface="微软雅黑" panose="020B0503020204020204" pitchFamily="34" charset="-122"/>
              </a:rPr>
              <a:t>            </a:t>
            </a:r>
            <a:r>
              <a:rPr lang="zh-CN" altLang="zh-CN" sz="2400" b="1" dirty="0">
                <a:solidFill>
                  <a:srgbClr val="000000"/>
                </a:solidFill>
                <a:latin typeface="微软雅黑" panose="020B0503020204020204" pitchFamily="34" charset="-122"/>
                <a:ea typeface="微软雅黑" panose="020B0503020204020204" pitchFamily="34" charset="-122"/>
              </a:rPr>
              <a:t>（</a:t>
            </a:r>
            <a:r>
              <a:rPr lang="en-US" altLang="zh-CN" sz="2400" b="1" dirty="0">
                <a:solidFill>
                  <a:srgbClr val="000000"/>
                </a:solidFill>
                <a:latin typeface="微软雅黑" panose="020B0503020204020204" pitchFamily="34" charset="-122"/>
                <a:ea typeface="微软雅黑" panose="020B0503020204020204" pitchFamily="34" charset="-122"/>
              </a:rPr>
              <a:t>2</a:t>
            </a:r>
            <a:r>
              <a:rPr lang="zh-CN" altLang="zh-CN" sz="2400" b="1" dirty="0">
                <a:solidFill>
                  <a:srgbClr val="000000"/>
                </a:solidFill>
                <a:latin typeface="微软雅黑" panose="020B0503020204020204" pitchFamily="34" charset="-122"/>
                <a:ea typeface="微软雅黑" panose="020B0503020204020204" pitchFamily="34" charset="-122"/>
              </a:rPr>
              <a:t>）北京是中国的首都或者</a:t>
            </a:r>
            <a:r>
              <a:rPr lang="en-US" altLang="zh-CN" sz="2400" b="1" dirty="0">
                <a:solidFill>
                  <a:srgbClr val="000000"/>
                </a:solidFill>
                <a:latin typeface="微软雅黑" panose="020B0503020204020204" pitchFamily="34" charset="-122"/>
                <a:ea typeface="微软雅黑" panose="020B0503020204020204" pitchFamily="34" charset="-122"/>
              </a:rPr>
              <a:t>2</a:t>
            </a:r>
            <a:r>
              <a:rPr lang="zh-CN" altLang="zh-CN" sz="2400" b="1" dirty="0">
                <a:solidFill>
                  <a:srgbClr val="000000"/>
                </a:solidFill>
                <a:latin typeface="微软雅黑" panose="020B0503020204020204" pitchFamily="34" charset="-122"/>
                <a:ea typeface="微软雅黑" panose="020B0503020204020204" pitchFamily="34" charset="-122"/>
              </a:rPr>
              <a:t>整除</a:t>
            </a:r>
            <a:r>
              <a:rPr lang="en-US" altLang="zh-CN" sz="2400" b="1" dirty="0">
                <a:solidFill>
                  <a:srgbClr val="000000"/>
                </a:solidFill>
                <a:latin typeface="微软雅黑" panose="020B0503020204020204" pitchFamily="34" charset="-122"/>
                <a:ea typeface="微软雅黑" panose="020B0503020204020204" pitchFamily="34" charset="-122"/>
              </a:rPr>
              <a:t>3</a:t>
            </a:r>
            <a:r>
              <a:rPr lang="zh-CN" altLang="zh-CN" sz="2400" b="1" dirty="0">
                <a:solidFill>
                  <a:srgbClr val="000000"/>
                </a:solidFill>
                <a:latin typeface="微软雅黑" panose="020B0503020204020204" pitchFamily="34" charset="-122"/>
                <a:ea typeface="微软雅黑" panose="020B0503020204020204" pitchFamily="34" charset="-122"/>
              </a:rPr>
              <a:t>。</a:t>
            </a:r>
            <a:endParaRPr lang="zh-CN" altLang="zh-CN" sz="2400" b="1" dirty="0">
              <a:solidFill>
                <a:srgbClr val="000000"/>
              </a:solidFill>
              <a:latin typeface="微软雅黑" panose="020B0503020204020204" pitchFamily="34" charset="-122"/>
              <a:ea typeface="微软雅黑" panose="020B0503020204020204" pitchFamily="34" charset="-122"/>
            </a:endParaRPr>
          </a:p>
        </p:txBody>
      </p:sp>
      <p:sp>
        <p:nvSpPr>
          <p:cNvPr id="3" name="矩形 2"/>
          <p:cNvSpPr/>
          <p:nvPr/>
        </p:nvSpPr>
        <p:spPr>
          <a:xfrm>
            <a:off x="140198" y="5658615"/>
            <a:ext cx="12056389" cy="1134997"/>
          </a:xfrm>
          <a:prstGeom prst="rect">
            <a:avLst/>
          </a:prstGeom>
        </p:spPr>
        <p:txBody>
          <a:bodyPr wrap="square">
            <a:spAutoFit/>
          </a:bodyPr>
          <a:lstStyle/>
          <a:p>
            <a:pPr indent="267970" defTabSz="1219200">
              <a:lnSpc>
                <a:spcPct val="150000"/>
              </a:lnSpc>
            </a:pPr>
            <a:r>
              <a:rPr lang="zh-CN" altLang="zh-CN" sz="2400" b="1" dirty="0">
                <a:solidFill>
                  <a:srgbClr val="C00000"/>
                </a:solidFill>
                <a:latin typeface="微软雅黑" panose="020B0503020204020204" pitchFamily="34" charset="-122"/>
                <a:ea typeface="微软雅黑" panose="020B0503020204020204" pitchFamily="34" charset="-122"/>
              </a:rPr>
              <a:t>解</a:t>
            </a:r>
            <a:r>
              <a:rPr lang="en-US" altLang="zh-CN" sz="2400" b="1" dirty="0">
                <a:solidFill>
                  <a:srgbClr val="C00000"/>
                </a:solidFill>
                <a:latin typeface="微软雅黑" panose="020B0503020204020204" pitchFamily="34" charset="-122"/>
                <a:ea typeface="微软雅黑" panose="020B0503020204020204" pitchFamily="34" charset="-122"/>
              </a:rPr>
              <a:t>  </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zh-CN" sz="2400" b="1" dirty="0">
                <a:solidFill>
                  <a:prstClr val="black"/>
                </a:solidFill>
                <a:latin typeface="微软雅黑" panose="020B0503020204020204" pitchFamily="34" charset="-122"/>
                <a:ea typeface="微软雅黑" panose="020B0503020204020204" pitchFamily="34" charset="-122"/>
              </a:rPr>
              <a:t>）设</a:t>
            </a:r>
            <a:r>
              <a:rPr lang="en-US" altLang="zh-CN" sz="2400" b="1" dirty="0">
                <a:solidFill>
                  <a:prstClr val="black"/>
                </a:solidFill>
                <a:latin typeface="微软雅黑" panose="020B0503020204020204" pitchFamily="34" charset="-122"/>
                <a:ea typeface="微软雅黑" panose="020B0503020204020204" pitchFamily="34" charset="-122"/>
              </a:rPr>
              <a:t>P</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zh-CN" sz="2400" b="1" dirty="0">
                <a:solidFill>
                  <a:prstClr val="black"/>
                </a:solidFill>
                <a:latin typeface="微软雅黑" panose="020B0503020204020204" pitchFamily="34" charset="-122"/>
                <a:ea typeface="微软雅黑" panose="020B0503020204020204" pitchFamily="34" charset="-122"/>
              </a:rPr>
              <a:t>是偶数；</a:t>
            </a:r>
            <a:r>
              <a:rPr lang="en-US" altLang="zh-CN" sz="2400" b="1" dirty="0">
                <a:solidFill>
                  <a:prstClr val="black"/>
                </a:solidFill>
                <a:latin typeface="微软雅黑" panose="020B0503020204020204" pitchFamily="34" charset="-122"/>
                <a:ea typeface="微软雅黑" panose="020B0503020204020204" pitchFamily="34" charset="-122"/>
              </a:rPr>
              <a:t>Q</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zh-CN" sz="2400" b="1" dirty="0">
                <a:solidFill>
                  <a:prstClr val="black"/>
                </a:solidFill>
                <a:latin typeface="微软雅黑" panose="020B0503020204020204" pitchFamily="34" charset="-122"/>
                <a:ea typeface="微软雅黑" panose="020B0503020204020204" pitchFamily="34" charset="-122"/>
              </a:rPr>
              <a:t>是负数，则命题（</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zh-CN" sz="2400" b="1" dirty="0">
                <a:solidFill>
                  <a:prstClr val="black"/>
                </a:solidFill>
                <a:latin typeface="微软雅黑" panose="020B0503020204020204" pitchFamily="34" charset="-122"/>
                <a:ea typeface="微软雅黑" panose="020B0503020204020204" pitchFamily="34" charset="-122"/>
              </a:rPr>
              <a:t>）可符号化为</a:t>
            </a:r>
            <a:r>
              <a:rPr lang="en-US" altLang="zh-CN" sz="2400" b="1" dirty="0">
                <a:solidFill>
                  <a:prstClr val="black"/>
                </a:solidFill>
                <a:latin typeface="微软雅黑" panose="020B0503020204020204" pitchFamily="34" charset="-122"/>
                <a:ea typeface="微软雅黑" panose="020B0503020204020204" pitchFamily="34" charset="-122"/>
              </a:rPr>
              <a:t>P</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Q</a:t>
            </a:r>
            <a:r>
              <a:rPr lang="zh-CN" altLang="en-US" sz="2400" b="1" dirty="0">
                <a:solidFill>
                  <a:prstClr val="black"/>
                </a:solidFill>
                <a:latin typeface="微软雅黑" panose="020B0503020204020204" pitchFamily="34" charset="-122"/>
                <a:ea typeface="微软雅黑" panose="020B0503020204020204" pitchFamily="34" charset="-122"/>
              </a:rPr>
              <a:t>，真值为</a:t>
            </a:r>
            <a:r>
              <a:rPr lang="en-US" altLang="zh-CN" sz="2400" b="1" dirty="0">
                <a:solidFill>
                  <a:prstClr val="black"/>
                </a:solidFill>
                <a:latin typeface="微软雅黑" panose="020B0503020204020204" pitchFamily="34" charset="-122"/>
                <a:ea typeface="微软雅黑" panose="020B0503020204020204" pitchFamily="34" charset="-122"/>
              </a:rPr>
              <a:t>0</a:t>
            </a:r>
            <a:r>
              <a:rPr lang="zh-CN" altLang="en-US" sz="2400" b="1" dirty="0">
                <a:solidFill>
                  <a:prstClr val="black"/>
                </a:solidFill>
                <a:latin typeface="微软雅黑" panose="020B0503020204020204" pitchFamily="34" charset="-122"/>
                <a:ea typeface="微软雅黑" panose="020B0503020204020204" pitchFamily="34" charset="-122"/>
              </a:rPr>
              <a:t>。</a:t>
            </a:r>
            <a:r>
              <a:rPr lang="zh-CN" altLang="zh-CN" sz="2400" b="1" dirty="0">
                <a:solidFill>
                  <a:prstClr val="black"/>
                </a:solidFill>
                <a:latin typeface="微软雅黑" panose="020B0503020204020204" pitchFamily="34" charset="-122"/>
                <a:ea typeface="微软雅黑" panose="020B0503020204020204" pitchFamily="34" charset="-122"/>
              </a:rPr>
              <a:t> </a:t>
            </a:r>
            <a:endParaRPr lang="en-US" altLang="zh-CN" sz="2400" b="1" dirty="0">
              <a:solidFill>
                <a:prstClr val="black"/>
              </a:solidFill>
              <a:latin typeface="微软雅黑" panose="020B0503020204020204" pitchFamily="34" charset="-122"/>
              <a:ea typeface="微软雅黑" panose="020B0503020204020204" pitchFamily="34" charset="-122"/>
            </a:endParaRPr>
          </a:p>
          <a:p>
            <a:pPr indent="267970" defTabSz="1219200">
              <a:lnSpc>
                <a:spcPct val="150000"/>
              </a:lnSpc>
            </a:pP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2</a:t>
            </a:r>
            <a:r>
              <a:rPr lang="zh-CN" altLang="zh-CN" sz="2400" b="1" dirty="0">
                <a:solidFill>
                  <a:prstClr val="black"/>
                </a:solidFill>
                <a:latin typeface="微软雅黑" panose="020B0503020204020204" pitchFamily="34" charset="-122"/>
                <a:ea typeface="微软雅黑" panose="020B0503020204020204" pitchFamily="34" charset="-122"/>
              </a:rPr>
              <a:t>）设</a:t>
            </a:r>
            <a:r>
              <a:rPr lang="en-US" altLang="zh-CN" sz="2400" b="1" dirty="0">
                <a:solidFill>
                  <a:prstClr val="black"/>
                </a:solidFill>
                <a:latin typeface="微软雅黑" panose="020B0503020204020204" pitchFamily="34" charset="-122"/>
                <a:ea typeface="微软雅黑" panose="020B0503020204020204" pitchFamily="34" charset="-122"/>
              </a:rPr>
              <a:t>R</a:t>
            </a:r>
            <a:r>
              <a:rPr lang="zh-CN" altLang="zh-CN" sz="2400" b="1" dirty="0">
                <a:solidFill>
                  <a:prstClr val="black"/>
                </a:solidFill>
                <a:latin typeface="微软雅黑" panose="020B0503020204020204" pitchFamily="34" charset="-122"/>
                <a:ea typeface="微软雅黑" panose="020B0503020204020204" pitchFamily="34" charset="-122"/>
              </a:rPr>
              <a:t>：北京是中国的首都；</a:t>
            </a:r>
            <a:r>
              <a:rPr lang="en-US" altLang="zh-CN" sz="2400" b="1" dirty="0">
                <a:solidFill>
                  <a:prstClr val="black"/>
                </a:solidFill>
                <a:latin typeface="微软雅黑" panose="020B0503020204020204" pitchFamily="34" charset="-122"/>
                <a:ea typeface="微软雅黑" panose="020B0503020204020204" pitchFamily="34" charset="-122"/>
              </a:rPr>
              <a:t>S</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2</a:t>
            </a:r>
            <a:r>
              <a:rPr lang="zh-CN" altLang="zh-CN" sz="2400" b="1" dirty="0">
                <a:solidFill>
                  <a:prstClr val="black"/>
                </a:solidFill>
                <a:latin typeface="微软雅黑" panose="020B0503020204020204" pitchFamily="34" charset="-122"/>
                <a:ea typeface="微软雅黑" panose="020B0503020204020204" pitchFamily="34" charset="-122"/>
              </a:rPr>
              <a:t>整除</a:t>
            </a:r>
            <a:r>
              <a:rPr lang="en-US" altLang="zh-CN" sz="2400" b="1" dirty="0">
                <a:solidFill>
                  <a:prstClr val="black"/>
                </a:solidFill>
                <a:latin typeface="微软雅黑" panose="020B0503020204020204" pitchFamily="34" charset="-122"/>
                <a:ea typeface="微软雅黑" panose="020B0503020204020204" pitchFamily="34" charset="-122"/>
              </a:rPr>
              <a:t>3</a:t>
            </a:r>
            <a:r>
              <a:rPr lang="zh-CN" altLang="zh-CN" sz="2400" b="1" dirty="0">
                <a:solidFill>
                  <a:prstClr val="black"/>
                </a:solidFill>
                <a:latin typeface="微软雅黑" panose="020B0503020204020204" pitchFamily="34" charset="-122"/>
                <a:ea typeface="微软雅黑" panose="020B0503020204020204" pitchFamily="34" charset="-122"/>
              </a:rPr>
              <a:t>，则命题（</a:t>
            </a:r>
            <a:r>
              <a:rPr lang="en-US" altLang="zh-CN" sz="2400" b="1" dirty="0">
                <a:solidFill>
                  <a:prstClr val="black"/>
                </a:solidFill>
                <a:latin typeface="微软雅黑" panose="020B0503020204020204" pitchFamily="34" charset="-122"/>
                <a:ea typeface="微软雅黑" panose="020B0503020204020204" pitchFamily="34" charset="-122"/>
              </a:rPr>
              <a:t>2</a:t>
            </a:r>
            <a:r>
              <a:rPr lang="zh-CN" altLang="zh-CN" sz="2400" b="1" dirty="0">
                <a:solidFill>
                  <a:prstClr val="black"/>
                </a:solidFill>
                <a:latin typeface="微软雅黑" panose="020B0503020204020204" pitchFamily="34" charset="-122"/>
                <a:ea typeface="微软雅黑" panose="020B0503020204020204" pitchFamily="34" charset="-122"/>
              </a:rPr>
              <a:t>）可符号化为</a:t>
            </a:r>
            <a:r>
              <a:rPr lang="en-US" altLang="zh-CN" sz="2400" b="1" dirty="0">
                <a:solidFill>
                  <a:prstClr val="black"/>
                </a:solidFill>
                <a:latin typeface="微软雅黑" panose="020B0503020204020204" pitchFamily="34" charset="-122"/>
                <a:ea typeface="微软雅黑" panose="020B0503020204020204" pitchFamily="34" charset="-122"/>
              </a:rPr>
              <a:t>R</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S</a:t>
            </a:r>
            <a:r>
              <a:rPr lang="zh-CN" altLang="en-US" sz="2400" b="1" dirty="0">
                <a:solidFill>
                  <a:prstClr val="black"/>
                </a:solidFill>
                <a:latin typeface="微软雅黑" panose="020B0503020204020204" pitchFamily="34" charset="-122"/>
                <a:ea typeface="微软雅黑" panose="020B0503020204020204" pitchFamily="34" charset="-122"/>
              </a:rPr>
              <a:t> ，真值为</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zh-CN" sz="2400" b="1" dirty="0">
                <a:solidFill>
                  <a:prstClr val="black"/>
                </a:solidFill>
                <a:latin typeface="微软雅黑" panose="020B0503020204020204" pitchFamily="34" charset="-122"/>
                <a:ea typeface="微软雅黑" panose="020B0503020204020204" pitchFamily="34" charset="-122"/>
              </a:rPr>
              <a:t> </a:t>
            </a:r>
            <a:r>
              <a:rPr lang="zh-CN" altLang="en-US" sz="2400" b="1" dirty="0">
                <a:solidFill>
                  <a:prstClr val="black"/>
                </a:solidFill>
                <a:latin typeface="微软雅黑" panose="020B0503020204020204" pitchFamily="34" charset="-122"/>
                <a:ea typeface="微软雅黑" panose="020B0503020204020204" pitchFamily="34" charset="-122"/>
              </a:rPr>
              <a:t>。</a:t>
            </a:r>
            <a:endParaRPr lang="zh-CN" altLang="zh-CN" sz="2400" b="1" dirty="0">
              <a:solidFill>
                <a:prstClr val="black"/>
              </a:solidFill>
              <a:latin typeface="微软雅黑" panose="020B0503020204020204" pitchFamily="34" charset="-122"/>
              <a:ea typeface="微软雅黑" panose="020B0503020204020204" pitchFamily="34" charset="-122"/>
            </a:endParaRPr>
          </a:p>
        </p:txBody>
      </p:sp>
      <p:sp>
        <p:nvSpPr>
          <p:cNvPr id="4" name="矩形 3"/>
          <p:cNvSpPr/>
          <p:nvPr/>
        </p:nvSpPr>
        <p:spPr>
          <a:xfrm>
            <a:off x="5291639" y="1504000"/>
            <a:ext cx="6825884" cy="461772"/>
          </a:xfrm>
          <a:prstGeom prst="rect">
            <a:avLst/>
          </a:prstGeom>
        </p:spPr>
        <p:txBody>
          <a:bodyPr wrap="none">
            <a:spAutoFit/>
          </a:bodyPr>
          <a:lstStyle/>
          <a:p>
            <a:r>
              <a:rPr lang="zh-CN" altLang="en-US" b="1" spc="-100" dirty="0">
                <a:solidFill>
                  <a:srgbClr val="800080"/>
                </a:solidFill>
                <a:latin typeface="+mn-ea"/>
              </a:rPr>
              <a:t>规定：</a:t>
            </a:r>
            <a:r>
              <a:rPr lang="en-US" altLang="zh-CN" b="1" spc="-100" dirty="0">
                <a:solidFill>
                  <a:srgbClr val="800080"/>
                </a:solidFill>
                <a:latin typeface="+mn-ea"/>
              </a:rPr>
              <a:t>P∨Q</a:t>
            </a:r>
            <a:r>
              <a:rPr lang="zh-CN" altLang="en-US" b="1" spc="-100" dirty="0">
                <a:solidFill>
                  <a:srgbClr val="800080"/>
                </a:solidFill>
                <a:latin typeface="+mn-ea"/>
              </a:rPr>
              <a:t>为“假”当且仅当</a:t>
            </a:r>
            <a:r>
              <a:rPr lang="en-US" altLang="zh-CN" b="1" spc="-100" dirty="0">
                <a:solidFill>
                  <a:srgbClr val="800080"/>
                </a:solidFill>
                <a:latin typeface="+mn-ea"/>
              </a:rPr>
              <a:t>P</a:t>
            </a:r>
            <a:r>
              <a:rPr lang="zh-CN" altLang="en-US" b="1" spc="-100" dirty="0">
                <a:solidFill>
                  <a:srgbClr val="800080"/>
                </a:solidFill>
                <a:latin typeface="+mn-ea"/>
              </a:rPr>
              <a:t>、</a:t>
            </a:r>
            <a:r>
              <a:rPr lang="en-US" altLang="zh-CN" b="1" spc="-100" dirty="0">
                <a:solidFill>
                  <a:srgbClr val="800080"/>
                </a:solidFill>
                <a:latin typeface="+mn-ea"/>
              </a:rPr>
              <a:t>Q</a:t>
            </a:r>
            <a:r>
              <a:rPr lang="zh-CN" altLang="en-US" b="1" spc="-100" dirty="0">
                <a:solidFill>
                  <a:srgbClr val="800080"/>
                </a:solidFill>
                <a:latin typeface="+mn-ea"/>
              </a:rPr>
              <a:t>同时为“假”。</a:t>
            </a:r>
            <a:endParaRPr lang="zh-CN" altLang="en-US" b="1"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508">
                                            <p:txEl>
                                              <p:pRg st="0" end="0"/>
                                            </p:txEl>
                                          </p:spTgt>
                                        </p:tgtEl>
                                        <p:attrNameLst>
                                          <p:attrName>style.visibility</p:attrName>
                                        </p:attrNameLst>
                                      </p:cBhvr>
                                      <p:to>
                                        <p:strVal val="visible"/>
                                      </p:to>
                                    </p:set>
                                    <p:animEffect transition="in" filter="circle(in)">
                                      <p:cBhvr>
                                        <p:cTn id="7" dur="2000"/>
                                        <p:tgtEl>
                                          <p:spTgt spid="215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1509"/>
                                        </p:tgtEl>
                                        <p:attrNameLst>
                                          <p:attrName>style.visibility</p:attrName>
                                        </p:attrNameLst>
                                      </p:cBhvr>
                                      <p:to>
                                        <p:strVal val="visible"/>
                                      </p:to>
                                    </p:set>
                                    <p:anim calcmode="lin" valueType="num">
                                      <p:cBhvr additive="base">
                                        <p:cTn id="12" dur="500" fill="hold"/>
                                        <p:tgtEl>
                                          <p:spTgt spid="21509"/>
                                        </p:tgtEl>
                                        <p:attrNameLst>
                                          <p:attrName>ppt_x</p:attrName>
                                        </p:attrNameLst>
                                      </p:cBhvr>
                                      <p:tavLst>
                                        <p:tav tm="0">
                                          <p:val>
                                            <p:strVal val="#ppt_x"/>
                                          </p:val>
                                        </p:tav>
                                        <p:tav tm="100000">
                                          <p:val>
                                            <p:strVal val="#ppt_x"/>
                                          </p:val>
                                        </p:tav>
                                      </p:tavLst>
                                    </p:anim>
                                    <p:anim calcmode="lin" valueType="num">
                                      <p:cBhvr additive="base">
                                        <p:cTn id="13" dur="500" fill="hold"/>
                                        <p:tgtEl>
                                          <p:spTgt spid="2150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ircle(in)">
                                      <p:cBhvr>
                                        <p:cTn id="18" dur="2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circle(in)">
                                      <p:cBhvr>
                                        <p:cTn id="23" dur="20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1511"/>
                                        </p:tgtEl>
                                        <p:attrNameLst>
                                          <p:attrName>style.visibility</p:attrName>
                                        </p:attrNameLst>
                                      </p:cBhvr>
                                      <p:to>
                                        <p:strVal val="visible"/>
                                      </p:to>
                                    </p:set>
                                    <p:anim calcmode="lin" valueType="num">
                                      <p:cBhvr additive="base">
                                        <p:cTn id="28" dur="500" fill="hold"/>
                                        <p:tgtEl>
                                          <p:spTgt spid="21511"/>
                                        </p:tgtEl>
                                        <p:attrNameLst>
                                          <p:attrName>ppt_x</p:attrName>
                                        </p:attrNameLst>
                                      </p:cBhvr>
                                      <p:tavLst>
                                        <p:tav tm="0">
                                          <p:val>
                                            <p:strVal val="#ppt_x"/>
                                          </p:val>
                                        </p:tav>
                                        <p:tav tm="100000">
                                          <p:val>
                                            <p:strVal val="#ppt_x"/>
                                          </p:val>
                                        </p:tav>
                                      </p:tavLst>
                                    </p:anim>
                                    <p:anim calcmode="lin" valueType="num">
                                      <p:cBhvr additive="base">
                                        <p:cTn id="29" dur="500" fill="hold"/>
                                        <p:tgtEl>
                                          <p:spTgt spid="21511"/>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 calcmode="lin" valueType="num">
                                      <p:cBhvr additive="base">
                                        <p:cTn id="3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1">
                                            <p:txEl>
                                              <p:pRg st="0" end="0"/>
                                            </p:txEl>
                                          </p:spTgt>
                                        </p:tgtEl>
                                        <p:attrNameLst>
                                          <p:attrName>style.visibility</p:attrName>
                                        </p:attrNameLst>
                                      </p:cBhvr>
                                      <p:to>
                                        <p:strVal val="visible"/>
                                      </p:to>
                                    </p:set>
                                    <p:anim calcmode="lin" valueType="num">
                                      <p:cBhvr additive="base">
                                        <p:cTn id="40"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
                                            <p:txEl>
                                              <p:pRg st="0" end="0"/>
                                            </p:txEl>
                                          </p:spTgt>
                                        </p:tgtEl>
                                        <p:attrNameLst>
                                          <p:attrName>style.visibility</p:attrName>
                                        </p:attrNameLst>
                                      </p:cBhvr>
                                      <p:to>
                                        <p:strVal val="visible"/>
                                      </p:to>
                                    </p:set>
                                    <p:anim calcmode="lin" valueType="num">
                                      <p:cBhvr additive="base">
                                        <p:cTn id="46"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circle(in)">
                                      <p:cBhvr>
                                        <p:cTn id="52" dur="2000"/>
                                        <p:tgtEl>
                                          <p:spTgt spid="2"/>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57" dur="500"/>
                                        <p:tgtEl>
                                          <p:spTgt spid="3">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6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autoUpdateAnimBg="0" build="p"/>
      <p:bldP spid="21509" grpId="0" animBg="1" autoUpdateAnimBg="0"/>
      <p:bldP spid="10" grpId="0" autoUpdateAnimBg="0" build="p"/>
      <p:bldP spid="11" grpId="0" autoUpdateAnimBg="0" build="p"/>
      <p:bldP spid="12" grpId="0" autoUpdateAnimBg="0" build="p"/>
      <p:bldP spid="14" grpId="0"/>
      <p:bldP spid="2"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1983423" y="1484657"/>
            <a:ext cx="8231505" cy="2953434"/>
          </a:xfrm>
        </p:spPr>
        <p:txBody>
          <a:bodyPr>
            <a:normAutofit fontScale="92500" lnSpcReduction="10000"/>
          </a:bodyPr>
          <a:lstStyle/>
          <a:p>
            <a:r>
              <a:rPr lang="zh-CN" altLang="en-US" dirty="0">
                <a:solidFill>
                  <a:srgbClr val="AF1D1D"/>
                </a:solidFill>
                <a:latin typeface="Times New Roman" panose="02020603050405020304" pitchFamily="18" charset="0"/>
              </a:rPr>
              <a:t>例</a:t>
            </a:r>
            <a:r>
              <a:rPr lang="en-US" altLang="zh-CN" dirty="0">
                <a:solidFill>
                  <a:srgbClr val="AF1D1D"/>
                </a:solidFill>
                <a:latin typeface="Times New Roman" panose="02020603050405020304" pitchFamily="18" charset="0"/>
              </a:rPr>
              <a:t>3</a:t>
            </a:r>
            <a:r>
              <a:rPr lang="en-US" altLang="zh-CN" dirty="0"/>
              <a:t>  </a:t>
            </a:r>
            <a:r>
              <a:rPr lang="zh-CN" altLang="en-US" dirty="0"/>
              <a:t>将下列命题符号化</a:t>
            </a:r>
            <a:endParaRPr lang="zh-CN" altLang="en-US" dirty="0"/>
          </a:p>
          <a:p>
            <a:r>
              <a:rPr lang="en-US" altLang="zh-CN" dirty="0">
                <a:latin typeface="Times New Roman" panose="02020603050405020304" pitchFamily="18" charset="0"/>
              </a:rPr>
              <a:t>(1) 2 </a:t>
            </a:r>
            <a:r>
              <a:rPr lang="zh-CN" altLang="en-US" dirty="0">
                <a:latin typeface="Times New Roman" panose="02020603050405020304" pitchFamily="18" charset="0"/>
              </a:rPr>
              <a:t>或 </a:t>
            </a:r>
            <a:r>
              <a:rPr lang="en-US" altLang="zh-CN" dirty="0">
                <a:latin typeface="Times New Roman" panose="02020603050405020304" pitchFamily="18" charset="0"/>
              </a:rPr>
              <a:t>4 </a:t>
            </a:r>
            <a:r>
              <a:rPr lang="zh-CN" altLang="en-US" dirty="0">
                <a:latin typeface="Times New Roman" panose="02020603050405020304" pitchFamily="18" charset="0"/>
              </a:rPr>
              <a:t>是素数</a:t>
            </a:r>
            <a:r>
              <a:rPr lang="en-US" altLang="zh-CN" dirty="0">
                <a:latin typeface="Times New Roman" panose="02020603050405020304" pitchFamily="18" charset="0"/>
              </a:rPr>
              <a:t>.</a:t>
            </a:r>
            <a:endParaRPr lang="en-US" altLang="zh-CN" dirty="0">
              <a:latin typeface="Times New Roman" panose="02020603050405020304" pitchFamily="18" charset="0"/>
            </a:endParaRPr>
          </a:p>
          <a:p>
            <a:r>
              <a:rPr lang="en-US" altLang="zh-CN" dirty="0">
                <a:latin typeface="Times New Roman" panose="02020603050405020304" pitchFamily="18" charset="0"/>
              </a:rPr>
              <a:t>(2) 2 </a:t>
            </a:r>
            <a:r>
              <a:rPr lang="zh-CN" altLang="en-US" dirty="0">
                <a:latin typeface="Times New Roman" panose="02020603050405020304" pitchFamily="18" charset="0"/>
              </a:rPr>
              <a:t>或 </a:t>
            </a:r>
            <a:r>
              <a:rPr lang="en-US" altLang="zh-CN" dirty="0">
                <a:latin typeface="Times New Roman" panose="02020603050405020304" pitchFamily="18" charset="0"/>
              </a:rPr>
              <a:t>3 </a:t>
            </a:r>
            <a:r>
              <a:rPr lang="zh-CN" altLang="en-US" dirty="0">
                <a:latin typeface="Times New Roman" panose="02020603050405020304" pitchFamily="18" charset="0"/>
              </a:rPr>
              <a:t>是素数</a:t>
            </a:r>
            <a:r>
              <a:rPr lang="en-US" altLang="zh-CN" dirty="0">
                <a:latin typeface="Times New Roman" panose="02020603050405020304" pitchFamily="18" charset="0"/>
              </a:rPr>
              <a:t>.</a:t>
            </a:r>
            <a:endParaRPr lang="en-US" altLang="zh-CN" dirty="0">
              <a:latin typeface="Times New Roman" panose="02020603050405020304" pitchFamily="18" charset="0"/>
            </a:endParaRPr>
          </a:p>
          <a:p>
            <a:r>
              <a:rPr lang="en-US" altLang="zh-CN" dirty="0">
                <a:latin typeface="Times New Roman" panose="02020603050405020304" pitchFamily="18" charset="0"/>
              </a:rPr>
              <a:t>(3) 4 </a:t>
            </a:r>
            <a:r>
              <a:rPr lang="zh-CN" altLang="en-US" dirty="0">
                <a:latin typeface="Times New Roman" panose="02020603050405020304" pitchFamily="18" charset="0"/>
              </a:rPr>
              <a:t>或 </a:t>
            </a:r>
            <a:r>
              <a:rPr lang="en-US" altLang="zh-CN" dirty="0">
                <a:latin typeface="Times New Roman" panose="02020603050405020304" pitchFamily="18" charset="0"/>
              </a:rPr>
              <a:t>6 </a:t>
            </a:r>
            <a:r>
              <a:rPr lang="zh-CN" altLang="en-US" dirty="0">
                <a:latin typeface="Times New Roman" panose="02020603050405020304" pitchFamily="18" charset="0"/>
              </a:rPr>
              <a:t>是素数</a:t>
            </a:r>
            <a:r>
              <a:rPr lang="en-US" altLang="zh-CN" dirty="0">
                <a:latin typeface="Times New Roman" panose="02020603050405020304" pitchFamily="18" charset="0"/>
              </a:rPr>
              <a:t>.</a:t>
            </a:r>
            <a:endParaRPr lang="en-US" altLang="zh-CN" dirty="0">
              <a:latin typeface="Times New Roman" panose="02020603050405020304" pitchFamily="18" charset="0"/>
            </a:endParaRPr>
          </a:p>
          <a:p>
            <a:r>
              <a:rPr lang="en-US" altLang="zh-CN" dirty="0">
                <a:latin typeface="Times New Roman" panose="02020603050405020304" pitchFamily="18" charset="0"/>
              </a:rPr>
              <a:t>(4) </a:t>
            </a:r>
            <a:r>
              <a:rPr lang="zh-CN" altLang="en-US" dirty="0">
                <a:latin typeface="Times New Roman" panose="02020603050405020304" pitchFamily="18" charset="0"/>
              </a:rPr>
              <a:t>小元元只能拿一个苹果或一个梨</a:t>
            </a:r>
            <a:r>
              <a:rPr lang="en-US" altLang="zh-CN" dirty="0">
                <a:latin typeface="Times New Roman" panose="02020603050405020304" pitchFamily="18" charset="0"/>
              </a:rPr>
              <a:t>.</a:t>
            </a:r>
            <a:endParaRPr lang="en-US" altLang="zh-CN" dirty="0">
              <a:latin typeface="Times New Roman" panose="02020603050405020304" pitchFamily="18" charset="0"/>
            </a:endParaRPr>
          </a:p>
          <a:p>
            <a:r>
              <a:rPr lang="en-US" altLang="zh-CN" dirty="0">
                <a:latin typeface="Times New Roman" panose="02020603050405020304" pitchFamily="18" charset="0"/>
              </a:rPr>
              <a:t>(5) </a:t>
            </a:r>
            <a:r>
              <a:rPr lang="zh-CN" altLang="en-US" dirty="0">
                <a:latin typeface="Times New Roman" panose="02020603050405020304" pitchFamily="18" charset="0"/>
              </a:rPr>
              <a:t>小红生于 </a:t>
            </a:r>
            <a:r>
              <a:rPr lang="en-US" altLang="zh-CN" dirty="0">
                <a:latin typeface="Times New Roman" panose="02020603050405020304" pitchFamily="18" charset="0"/>
              </a:rPr>
              <a:t>1975 </a:t>
            </a:r>
            <a:r>
              <a:rPr lang="zh-CN" altLang="en-US" dirty="0">
                <a:latin typeface="Times New Roman" panose="02020603050405020304" pitchFamily="18" charset="0"/>
              </a:rPr>
              <a:t>年或 </a:t>
            </a:r>
            <a:r>
              <a:rPr lang="en-US" altLang="zh-CN" dirty="0">
                <a:latin typeface="Times New Roman" panose="02020603050405020304" pitchFamily="18" charset="0"/>
              </a:rPr>
              <a:t>1976 </a:t>
            </a:r>
            <a:r>
              <a:rPr lang="zh-CN" altLang="en-US" dirty="0">
                <a:latin typeface="Times New Roman" panose="02020603050405020304" pitchFamily="18" charset="0"/>
              </a:rPr>
              <a:t>年</a:t>
            </a:r>
            <a:r>
              <a:rPr lang="en-US" altLang="zh-CN" dirty="0">
                <a:latin typeface="Times New Roman" panose="02020603050405020304" pitchFamily="18" charset="0"/>
              </a:rPr>
              <a:t>.</a:t>
            </a:r>
            <a:endParaRPr lang="en-US" altLang="zh-CN" dirty="0">
              <a:latin typeface="Times New Roman" panose="02020603050405020304" pitchFamily="18" charset="0"/>
            </a:endParaRPr>
          </a:p>
        </p:txBody>
      </p:sp>
      <p:sp>
        <p:nvSpPr>
          <p:cNvPr id="38916" name="Rectangle 5"/>
          <p:cNvSpPr>
            <a:spLocks noGrp="1" noChangeArrowheads="1"/>
          </p:cNvSpPr>
          <p:nvPr>
            <p:ph type="title"/>
          </p:nvPr>
        </p:nvSpPr>
        <p:spPr>
          <a:noFill/>
        </p:spPr>
        <p:txBody>
          <a:bodyPr/>
          <a:lstStyle/>
          <a:p>
            <a:r>
              <a:rPr lang="zh-CN" altLang="en-US"/>
              <a:t>析取联结词的实例</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p:cNvSpPr>
            <a:spLocks noChangeArrowheads="1"/>
          </p:cNvSpPr>
          <p:nvPr/>
        </p:nvSpPr>
        <p:spPr bwMode="auto">
          <a:xfrm>
            <a:off x="233471" y="913870"/>
            <a:ext cx="11807585" cy="1601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50000"/>
              </a:lnSpc>
              <a:buNone/>
            </a:pPr>
            <a:r>
              <a:rPr lang="zh-CN" altLang="en-US" sz="2400" dirty="0">
                <a:solidFill>
                  <a:srgbClr val="C00000"/>
                </a:solidFill>
                <a:latin typeface="微软雅黑" panose="020B0503020204020204" pitchFamily="34" charset="-122"/>
                <a:ea typeface="微软雅黑" panose="020B0503020204020204" pitchFamily="34" charset="-122"/>
              </a:rPr>
              <a:t>定义</a:t>
            </a:r>
            <a:r>
              <a:rPr lang="en-US" altLang="zh-CN" sz="2400" dirty="0">
                <a:solidFill>
                  <a:srgbClr val="C00000"/>
                </a:solidFill>
                <a:latin typeface="微软雅黑" panose="020B0503020204020204" pitchFamily="34" charset="-122"/>
                <a:ea typeface="微软雅黑" panose="020B0503020204020204" pitchFamily="34" charset="-122"/>
              </a:rPr>
              <a:t>2.5  </a:t>
            </a:r>
            <a:r>
              <a:rPr lang="zh-CN" altLang="en-US" sz="2400" dirty="0">
                <a:latin typeface="微软雅黑" panose="020B0503020204020204" pitchFamily="34" charset="-122"/>
                <a:ea typeface="微软雅黑" panose="020B0503020204020204" pitchFamily="34" charset="-122"/>
              </a:rPr>
              <a:t>设</a:t>
            </a:r>
            <a:r>
              <a:rPr lang="en-US" altLang="zh-CN" sz="2400" dirty="0">
                <a:latin typeface="微软雅黑" panose="020B0503020204020204" pitchFamily="34" charset="-122"/>
                <a:ea typeface="微软雅黑" panose="020B0503020204020204" pitchFamily="34" charset="-122"/>
              </a:rPr>
              <a:t>P</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Q</a:t>
            </a:r>
            <a:r>
              <a:rPr lang="zh-CN" altLang="en-US" sz="2400" dirty="0">
                <a:latin typeface="微软雅黑" panose="020B0503020204020204" pitchFamily="34" charset="-122"/>
                <a:ea typeface="微软雅黑" panose="020B0503020204020204" pitchFamily="34" charset="-122"/>
              </a:rPr>
              <a:t>是任意两个命题，称复合命题“</a:t>
            </a:r>
            <a:r>
              <a:rPr lang="zh-CN" altLang="en-US" sz="2400" dirty="0">
                <a:solidFill>
                  <a:srgbClr val="0000FF"/>
                </a:solidFill>
                <a:latin typeface="微软雅黑" panose="020B0503020204020204" pitchFamily="34" charset="-122"/>
                <a:ea typeface="微软雅黑" panose="020B0503020204020204" pitchFamily="34" charset="-122"/>
              </a:rPr>
              <a:t>如果</a:t>
            </a:r>
            <a:r>
              <a:rPr lang="en-US" altLang="zh-CN" sz="2400" dirty="0">
                <a:solidFill>
                  <a:srgbClr val="0000FF"/>
                </a:solidFill>
                <a:latin typeface="微软雅黑" panose="020B0503020204020204" pitchFamily="34" charset="-122"/>
                <a:ea typeface="微软雅黑" panose="020B0503020204020204" pitchFamily="34" charset="-122"/>
              </a:rPr>
              <a:t>P</a:t>
            </a:r>
            <a:r>
              <a:rPr lang="zh-CN" altLang="en-US" sz="2400" dirty="0">
                <a:solidFill>
                  <a:srgbClr val="0000FF"/>
                </a:solidFill>
                <a:latin typeface="微软雅黑" panose="020B0503020204020204" pitchFamily="34" charset="-122"/>
                <a:ea typeface="微软雅黑" panose="020B0503020204020204" pitchFamily="34" charset="-122"/>
              </a:rPr>
              <a:t>，则</a:t>
            </a:r>
            <a:r>
              <a:rPr lang="en-US" altLang="zh-CN" sz="2400" dirty="0">
                <a:solidFill>
                  <a:srgbClr val="0000FF"/>
                </a:solidFill>
                <a:latin typeface="微软雅黑" panose="020B0503020204020204" pitchFamily="34" charset="-122"/>
                <a:ea typeface="微软雅黑" panose="020B0503020204020204" pitchFamily="34" charset="-122"/>
              </a:rPr>
              <a:t>Q</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为</a:t>
            </a:r>
            <a:r>
              <a:rPr lang="en-US" altLang="zh-CN" sz="2400" dirty="0">
                <a:solidFill>
                  <a:srgbClr val="3333FF"/>
                </a:solidFill>
                <a:latin typeface="微软雅黑" panose="020B0503020204020204" pitchFamily="34" charset="-122"/>
                <a:ea typeface="微软雅黑" panose="020B0503020204020204" pitchFamily="34" charset="-122"/>
              </a:rPr>
              <a:t>P</a:t>
            </a:r>
            <a:r>
              <a:rPr lang="zh-CN" altLang="en-US" sz="2400" dirty="0">
                <a:solidFill>
                  <a:srgbClr val="3333FF"/>
                </a:solidFill>
                <a:latin typeface="微软雅黑" panose="020B0503020204020204" pitchFamily="34" charset="-122"/>
                <a:ea typeface="微软雅黑" panose="020B0503020204020204" pitchFamily="34" charset="-122"/>
              </a:rPr>
              <a:t>与</a:t>
            </a:r>
            <a:r>
              <a:rPr lang="en-US" altLang="zh-CN" sz="2400" dirty="0">
                <a:solidFill>
                  <a:srgbClr val="3333FF"/>
                </a:solidFill>
                <a:latin typeface="微软雅黑" panose="020B0503020204020204" pitchFamily="34" charset="-122"/>
                <a:ea typeface="微软雅黑" panose="020B0503020204020204" pitchFamily="34" charset="-122"/>
              </a:rPr>
              <a:t>Q</a:t>
            </a:r>
            <a:r>
              <a:rPr lang="zh-CN" altLang="en-US" sz="2400" dirty="0">
                <a:solidFill>
                  <a:srgbClr val="3333FF"/>
                </a:solidFill>
                <a:latin typeface="微软雅黑" panose="020B0503020204020204" pitchFamily="34" charset="-122"/>
                <a:ea typeface="微软雅黑" panose="020B0503020204020204" pitchFamily="34" charset="-122"/>
              </a:rPr>
              <a:t>的蕴涵式</a:t>
            </a:r>
            <a:r>
              <a:rPr lang="en-US" altLang="zh-CN" sz="2400" dirty="0">
                <a:latin typeface="微软雅黑" panose="020B0503020204020204" pitchFamily="34" charset="-122"/>
                <a:ea typeface="微软雅黑" panose="020B0503020204020204" pitchFamily="34" charset="-122"/>
              </a:rPr>
              <a:t>(Implication)</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3333FF"/>
                </a:solidFill>
                <a:latin typeface="微软雅黑" panose="020B0503020204020204" pitchFamily="34" charset="-122"/>
                <a:ea typeface="微软雅黑" panose="020B0503020204020204" pitchFamily="34" charset="-122"/>
              </a:rPr>
              <a:t>记作</a:t>
            </a:r>
            <a:r>
              <a:rPr lang="en-US" altLang="zh-CN" sz="2400" dirty="0">
                <a:solidFill>
                  <a:srgbClr val="3333FF"/>
                </a:solidFill>
                <a:latin typeface="微软雅黑" panose="020B0503020204020204" pitchFamily="34" charset="-122"/>
                <a:ea typeface="微软雅黑" panose="020B0503020204020204" pitchFamily="34" charset="-122"/>
              </a:rPr>
              <a:t>P→Q</a:t>
            </a:r>
            <a:r>
              <a:rPr lang="zh-CN" altLang="en-US" sz="2400" dirty="0">
                <a:solidFill>
                  <a:srgbClr val="3333FF"/>
                </a:solidFill>
                <a:latin typeface="微软雅黑" panose="020B0503020204020204" pitchFamily="34" charset="-122"/>
                <a:ea typeface="微软雅黑" panose="020B0503020204020204" pitchFamily="34" charset="-122"/>
              </a:rPr>
              <a:t>，称符号“→” 为蕴涵联结词</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P</a:t>
            </a:r>
            <a:r>
              <a:rPr lang="zh-CN" altLang="en-US" sz="2400" dirty="0">
                <a:latin typeface="微软雅黑" panose="020B0503020204020204" pitchFamily="34" charset="-122"/>
                <a:ea typeface="微软雅黑" panose="020B0503020204020204" pitchFamily="34" charset="-122"/>
              </a:rPr>
              <a:t>为蕴涵式的</a:t>
            </a:r>
            <a:r>
              <a:rPr lang="zh-CN" altLang="en-US" sz="2400" dirty="0">
                <a:solidFill>
                  <a:srgbClr val="3333FF"/>
                </a:solidFill>
                <a:latin typeface="微软雅黑" panose="020B0503020204020204" pitchFamily="34" charset="-122"/>
                <a:ea typeface="微软雅黑" panose="020B0503020204020204" pitchFamily="34" charset="-122"/>
              </a:rPr>
              <a:t>前件</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Q</a:t>
            </a:r>
            <a:r>
              <a:rPr lang="zh-CN" altLang="en-US" sz="2400" dirty="0">
                <a:latin typeface="微软雅黑" panose="020B0503020204020204" pitchFamily="34" charset="-122"/>
                <a:ea typeface="微软雅黑" panose="020B0503020204020204" pitchFamily="34" charset="-122"/>
              </a:rPr>
              <a:t>为蕴涵式的</a:t>
            </a:r>
            <a:r>
              <a:rPr lang="zh-CN" altLang="en-US" sz="2400" dirty="0">
                <a:solidFill>
                  <a:srgbClr val="3333FF"/>
                </a:solidFill>
                <a:latin typeface="微软雅黑" panose="020B0503020204020204" pitchFamily="34" charset="-122"/>
                <a:ea typeface="微软雅黑" panose="020B0503020204020204" pitchFamily="34" charset="-122"/>
              </a:rPr>
              <a:t>后件</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22533" name="Rectangle 4"/>
          <p:cNvSpPr>
            <a:spLocks noChangeArrowheads="1"/>
          </p:cNvSpPr>
          <p:nvPr/>
        </p:nvSpPr>
        <p:spPr bwMode="auto">
          <a:xfrm>
            <a:off x="79375" y="3262953"/>
            <a:ext cx="7695717" cy="1142413"/>
          </a:xfrm>
          <a:prstGeom prst="rect">
            <a:avLst/>
          </a:prstGeom>
          <a:solidFill>
            <a:srgbClr val="1157AB"/>
          </a:solidFill>
          <a:ln>
            <a:noFill/>
          </a:ln>
        </p:spPr>
        <p:txBody>
          <a:bodyPr wrap="square" lIns="35997" tIns="35997" rIns="35997" bIns="35997">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50000"/>
              </a:lnSpc>
              <a:buNone/>
            </a:pPr>
            <a:r>
              <a:rPr lang="zh-CN" altLang="en-US" sz="2300" dirty="0">
                <a:solidFill>
                  <a:prstClr val="white"/>
                </a:solidFill>
                <a:latin typeface="微软雅黑" panose="020B0503020204020204" pitchFamily="34" charset="-122"/>
                <a:ea typeface="微软雅黑" panose="020B0503020204020204" pitchFamily="34" charset="-122"/>
              </a:rPr>
              <a:t>例如，若</a:t>
            </a:r>
            <a:r>
              <a:rPr lang="en-US" altLang="zh-CN" sz="2300" dirty="0">
                <a:solidFill>
                  <a:prstClr val="white"/>
                </a:solidFill>
                <a:latin typeface="微软雅黑" panose="020B0503020204020204" pitchFamily="34" charset="-122"/>
                <a:ea typeface="微软雅黑" panose="020B0503020204020204" pitchFamily="34" charset="-122"/>
              </a:rPr>
              <a:t>P</a:t>
            </a:r>
            <a:r>
              <a:rPr lang="zh-CN" altLang="en-US" sz="2300" dirty="0">
                <a:solidFill>
                  <a:prstClr val="white"/>
                </a:solidFill>
                <a:latin typeface="微软雅黑" panose="020B0503020204020204" pitchFamily="34" charset="-122"/>
                <a:ea typeface="微软雅黑" panose="020B0503020204020204" pitchFamily="34" charset="-122"/>
              </a:rPr>
              <a:t>：周末天气晴朗；</a:t>
            </a:r>
            <a:r>
              <a:rPr lang="en-US" altLang="zh-CN" sz="2300" dirty="0">
                <a:solidFill>
                  <a:prstClr val="white"/>
                </a:solidFill>
                <a:latin typeface="微软雅黑" panose="020B0503020204020204" pitchFamily="34" charset="-122"/>
                <a:ea typeface="微软雅黑" panose="020B0503020204020204" pitchFamily="34" charset="-122"/>
              </a:rPr>
              <a:t>Q</a:t>
            </a:r>
            <a:r>
              <a:rPr lang="zh-CN" altLang="en-US" sz="2300" dirty="0">
                <a:solidFill>
                  <a:prstClr val="white"/>
                </a:solidFill>
                <a:latin typeface="微软雅黑" panose="020B0503020204020204" pitchFamily="34" charset="-122"/>
                <a:ea typeface="微软雅黑" panose="020B0503020204020204" pitchFamily="34" charset="-122"/>
              </a:rPr>
              <a:t>：我们将到郊外旅游。</a:t>
            </a:r>
            <a:endParaRPr lang="zh-CN" altLang="en-US" sz="2300" dirty="0">
              <a:solidFill>
                <a:prstClr val="white"/>
              </a:solidFill>
              <a:latin typeface="微软雅黑" panose="020B0503020204020204" pitchFamily="34" charset="-122"/>
              <a:ea typeface="微软雅黑" panose="020B0503020204020204" pitchFamily="34" charset="-122"/>
            </a:endParaRPr>
          </a:p>
          <a:p>
            <a:pPr defTabSz="1219200">
              <a:lnSpc>
                <a:spcPct val="150000"/>
              </a:lnSpc>
              <a:buNone/>
            </a:pPr>
            <a:r>
              <a:rPr lang="zh-CN" altLang="en-US" sz="2300" dirty="0">
                <a:solidFill>
                  <a:prstClr val="white"/>
                </a:solidFill>
                <a:latin typeface="微软雅黑" panose="020B0503020204020204" pitchFamily="34" charset="-122"/>
                <a:ea typeface="微软雅黑" panose="020B0503020204020204" pitchFamily="34" charset="-122"/>
              </a:rPr>
              <a:t>如果周末天气晴朗，则我们将到郊外旅游可符号化为</a:t>
            </a:r>
            <a:r>
              <a:rPr lang="en-US" altLang="zh-CN" sz="2300" dirty="0">
                <a:solidFill>
                  <a:prstClr val="white"/>
                </a:solidFill>
                <a:latin typeface="微软雅黑" panose="020B0503020204020204" pitchFamily="34" charset="-122"/>
              </a:rPr>
              <a:t>P→Q</a:t>
            </a:r>
            <a:endParaRPr lang="zh-CN" altLang="en-US" sz="2300" dirty="0">
              <a:solidFill>
                <a:prstClr val="white"/>
              </a:solidFill>
              <a:latin typeface="微软雅黑" panose="020B0503020204020204" pitchFamily="34" charset="-122"/>
              <a:ea typeface="微软雅黑" panose="020B0503020204020204" pitchFamily="34" charset="-122"/>
            </a:endParaRPr>
          </a:p>
        </p:txBody>
      </p:sp>
      <p:graphicFrame>
        <p:nvGraphicFramePr>
          <p:cNvPr id="22535" name="Group 7"/>
          <p:cNvGraphicFramePr>
            <a:graphicFrameLocks noGrp="1"/>
          </p:cNvGraphicFramePr>
          <p:nvPr/>
        </p:nvGraphicFramePr>
        <p:xfrm>
          <a:off x="7775091" y="2732549"/>
          <a:ext cx="4065511" cy="2009185"/>
        </p:xfrm>
        <a:graphic>
          <a:graphicData uri="http://schemas.openxmlformats.org/drawingml/2006/table">
            <a:tbl>
              <a:tblPr/>
              <a:tblGrid>
                <a:gridCol w="1373282"/>
                <a:gridCol w="1348832"/>
                <a:gridCol w="1343397"/>
              </a:tblGrid>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P</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FF"/>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000"/>
                      </a:srgb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P→Q</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tr>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r>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r>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r>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r>
            </a:tbl>
          </a:graphicData>
        </a:graphic>
      </p:graphicFrame>
      <p:sp>
        <p:nvSpPr>
          <p:cNvPr id="8" name="Rectangle 2"/>
          <p:cNvSpPr>
            <a:spLocks noChangeArrowheads="1"/>
          </p:cNvSpPr>
          <p:nvPr/>
        </p:nvSpPr>
        <p:spPr bwMode="auto">
          <a:xfrm>
            <a:off x="930287" y="269878"/>
            <a:ext cx="3384355" cy="6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90000"/>
              </a:lnSpc>
              <a:spcBef>
                <a:spcPct val="0"/>
              </a:spcBef>
              <a:buClrTx/>
              <a:buNone/>
            </a:pPr>
            <a:r>
              <a:rPr lang="en-US" altLang="zh-CN" sz="2200" dirty="0">
                <a:solidFill>
                  <a:prstClr val="white"/>
                </a:solidFill>
                <a:latin typeface="微软雅黑" panose="020B0503020204020204" pitchFamily="34" charset="-122"/>
                <a:ea typeface="微软雅黑" panose="020B0503020204020204" pitchFamily="34" charset="-122"/>
              </a:rPr>
              <a:t>4</a:t>
            </a:r>
            <a:r>
              <a:rPr lang="zh-CN" altLang="en-US" sz="2200" dirty="0">
                <a:solidFill>
                  <a:prstClr val="white"/>
                </a:solidFill>
                <a:latin typeface="微软雅黑" panose="020B0503020204020204" pitchFamily="34" charset="-122"/>
                <a:ea typeface="微软雅黑" panose="020B0503020204020204" pitchFamily="34" charset="-122"/>
              </a:rPr>
              <a:t>、蕴涵联结词</a:t>
            </a:r>
            <a:endParaRPr lang="zh-CN" altLang="en-US" sz="2200" dirty="0">
              <a:solidFill>
                <a:prstClr val="white"/>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 name="矩形 8"/>
              <p:cNvSpPr/>
              <p:nvPr/>
            </p:nvSpPr>
            <p:spPr>
              <a:xfrm>
                <a:off x="194688" y="2711791"/>
                <a:ext cx="6032149" cy="461532"/>
              </a:xfrm>
              <a:prstGeom prst="rect">
                <a:avLst/>
              </a:prstGeom>
            </p:spPr>
            <p:txBody>
              <a:bodyPr wrap="square">
                <a:spAutoFit/>
              </a:bodyPr>
              <a:lstStyle/>
              <a:p>
                <a:pPr defTabSz="1219200"/>
                <a:r>
                  <a:rPr lang="en-US" altLang="zh-CN" sz="2400" b="1" dirty="0">
                    <a:solidFill>
                      <a:prstClr val="black"/>
                    </a:solidFill>
                    <a:latin typeface="微软雅黑" panose="020B0503020204020204" pitchFamily="34" charset="-122"/>
                    <a:ea typeface="微软雅黑" panose="020B0503020204020204" pitchFamily="34" charset="-122"/>
                  </a:rPr>
                  <a:t>“</a:t>
                </a:r>
                <a14:m>
                  <m:oMath xmlns:m="http://schemas.openxmlformats.org/officeDocument/2006/math">
                    <m:r>
                      <m:rPr>
                        <m:nor/>
                      </m:rPr>
                      <a:rPr lang="en-US" altLang="zh-CN" sz="2400" b="1" dirty="0">
                        <a:solidFill>
                          <a:prstClr val="black"/>
                        </a:solidFill>
                        <a:latin typeface="微软雅黑" panose="020B0503020204020204" pitchFamily="34" charset="-122"/>
                        <a:ea typeface="微软雅黑" panose="020B0503020204020204" pitchFamily="34" charset="-122"/>
                      </a:rPr>
                      <m:t>P</m:t>
                    </m:r>
                    <m:r>
                      <m:rPr>
                        <m:nor/>
                      </m:rPr>
                      <a:rPr lang="en-US" altLang="zh-CN" b="1" dirty="0">
                        <a:solidFill>
                          <a:srgbClr val="800080"/>
                        </a:solidFill>
                        <a:latin typeface="+mn-ea"/>
                      </a:rPr>
                      <m:t>→</m:t>
                    </m:r>
                    <m:r>
                      <m:rPr>
                        <m:nor/>
                      </m:rPr>
                      <a:rPr lang="en-US" altLang="zh-CN" sz="2400" b="1" dirty="0">
                        <a:solidFill>
                          <a:prstClr val="black"/>
                        </a:solidFill>
                        <a:latin typeface="微软雅黑" panose="020B0503020204020204" pitchFamily="34" charset="-122"/>
                        <a:ea typeface="微软雅黑" panose="020B0503020204020204" pitchFamily="34" charset="-122"/>
                      </a:rPr>
                      <m:t>Q</m:t>
                    </m:r>
                  </m:oMath>
                </a14:m>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zh-CN" sz="2400" b="1" dirty="0">
                    <a:solidFill>
                      <a:prstClr val="black"/>
                    </a:solidFill>
                    <a:latin typeface="微软雅黑" panose="020B0503020204020204" pitchFamily="34" charset="-122"/>
                    <a:ea typeface="微软雅黑" panose="020B0503020204020204" pitchFamily="34" charset="-122"/>
                  </a:rPr>
                  <a:t>的所有可能真值结果如</a:t>
                </a:r>
                <a:r>
                  <a:rPr lang="zh-CN" altLang="en-US" sz="2400" b="1" dirty="0">
                    <a:solidFill>
                      <a:prstClr val="black"/>
                    </a:solidFill>
                    <a:latin typeface="微软雅黑" panose="020B0503020204020204" pitchFamily="34" charset="-122"/>
                    <a:ea typeface="微软雅黑" panose="020B0503020204020204" pitchFamily="34" charset="-122"/>
                  </a:rPr>
                  <a:t>右</a:t>
                </a:r>
                <a:r>
                  <a:rPr lang="zh-CN" altLang="zh-CN" sz="2400" b="1" dirty="0">
                    <a:solidFill>
                      <a:prstClr val="black"/>
                    </a:solidFill>
                    <a:latin typeface="微软雅黑" panose="020B0503020204020204" pitchFamily="34" charset="-122"/>
                    <a:ea typeface="微软雅黑" panose="020B0503020204020204" pitchFamily="34" charset="-122"/>
                  </a:rPr>
                  <a:t>表所示</a:t>
                </a:r>
                <a:r>
                  <a:rPr lang="zh-CN" altLang="en-US" sz="2400" b="1" dirty="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mc:Choice>
        <mc:Fallback>
          <p:sp>
            <p:nvSpPr>
              <p:cNvPr id="9" name="矩形 8"/>
              <p:cNvSpPr>
                <a:spLocks noRot="1" noChangeAspect="1" noMove="1" noResize="1" noEditPoints="1" noAdjustHandles="1" noChangeArrowheads="1" noChangeShapeType="1" noTextEdit="1"/>
              </p:cNvSpPr>
              <p:nvPr/>
            </p:nvSpPr>
            <p:spPr>
              <a:xfrm>
                <a:off x="194688" y="2711791"/>
                <a:ext cx="6032149" cy="461532"/>
              </a:xfrm>
              <a:prstGeom prst="rect">
                <a:avLst/>
              </a:prstGeom>
              <a:blipFill rotWithShape="1">
                <a:blip r:embed="rId1"/>
                <a:stretch>
                  <a:fillRect l="-6" t="-74" b="-18249"/>
                </a:stretch>
              </a:blipFill>
            </p:spPr>
            <p:txBody>
              <a:bodyPr/>
              <a:lstStyle/>
              <a:p>
                <a:r>
                  <a:rPr lang="zh-CN" altLang="en-US">
                    <a:noFill/>
                  </a:rPr>
                  <a:t> </a:t>
                </a:r>
              </a:p>
            </p:txBody>
          </p:sp>
        </mc:Fallback>
      </mc:AlternateContent>
      <p:sp>
        <p:nvSpPr>
          <p:cNvPr id="2" name="矩形 1"/>
          <p:cNvSpPr/>
          <p:nvPr/>
        </p:nvSpPr>
        <p:spPr>
          <a:xfrm>
            <a:off x="1764" y="4422665"/>
            <a:ext cx="11315602" cy="2242401"/>
          </a:xfrm>
          <a:prstGeom prst="rect">
            <a:avLst/>
          </a:prstGeom>
        </p:spPr>
        <p:txBody>
          <a:bodyPr wrap="square">
            <a:spAutoFit/>
          </a:bodyPr>
          <a:lstStyle/>
          <a:p>
            <a:pPr indent="267970" defTabSz="1219200">
              <a:lnSpc>
                <a:spcPct val="150000"/>
              </a:lnSpc>
            </a:pPr>
            <a:r>
              <a:rPr lang="zh-CN" altLang="zh-CN" sz="2400" b="1" dirty="0">
                <a:solidFill>
                  <a:srgbClr val="C00000"/>
                </a:solidFill>
                <a:latin typeface="微软雅黑" panose="020B0503020204020204" pitchFamily="34" charset="-122"/>
                <a:ea typeface="微软雅黑" panose="020B0503020204020204" pitchFamily="34" charset="-122"/>
              </a:rPr>
              <a:t>例</a:t>
            </a:r>
            <a:r>
              <a:rPr lang="en-US" altLang="zh-CN" sz="2400" b="1" dirty="0">
                <a:solidFill>
                  <a:srgbClr val="C00000"/>
                </a:solidFill>
                <a:latin typeface="微软雅黑" panose="020B0503020204020204" pitchFamily="34" charset="-122"/>
                <a:ea typeface="微软雅黑" panose="020B0503020204020204" pitchFamily="34" charset="-122"/>
              </a:rPr>
              <a:t>2.5  </a:t>
            </a:r>
            <a:r>
              <a:rPr lang="zh-CN" altLang="zh-CN" sz="2400" b="1" dirty="0">
                <a:solidFill>
                  <a:srgbClr val="000000"/>
                </a:solidFill>
                <a:latin typeface="微软雅黑" panose="020B0503020204020204" pitchFamily="34" charset="-122"/>
                <a:ea typeface="微软雅黑" panose="020B0503020204020204" pitchFamily="34" charset="-122"/>
              </a:rPr>
              <a:t>符号化下列命题，并确定其真值。</a:t>
            </a:r>
            <a:endParaRPr lang="zh-CN" altLang="zh-CN" sz="2400" b="1" dirty="0">
              <a:solidFill>
                <a:srgbClr val="000000"/>
              </a:solidFill>
              <a:latin typeface="微软雅黑" panose="020B0503020204020204" pitchFamily="34" charset="-122"/>
              <a:ea typeface="微软雅黑" panose="020B0503020204020204" pitchFamily="34" charset="-122"/>
            </a:endParaRPr>
          </a:p>
          <a:p>
            <a:pPr indent="266700" defTabSz="1219200">
              <a:lnSpc>
                <a:spcPct val="150000"/>
              </a:lnSpc>
            </a:pPr>
            <a:r>
              <a:rPr lang="en-US" altLang="zh-CN" sz="2400" b="1" dirty="0">
                <a:solidFill>
                  <a:srgbClr val="000000"/>
                </a:solidFill>
                <a:latin typeface="微软雅黑" panose="020B0503020204020204" pitchFamily="34" charset="-122"/>
                <a:ea typeface="微软雅黑" panose="020B0503020204020204" pitchFamily="34" charset="-122"/>
              </a:rPr>
              <a:t>      </a:t>
            </a:r>
            <a:r>
              <a:rPr lang="zh-CN" altLang="zh-CN" sz="2400" b="1" dirty="0">
                <a:solidFill>
                  <a:srgbClr val="000000"/>
                </a:solidFill>
                <a:latin typeface="微软雅黑" panose="020B0503020204020204" pitchFamily="34" charset="-122"/>
                <a:ea typeface="微软雅黑" panose="020B0503020204020204" pitchFamily="34" charset="-122"/>
              </a:rPr>
              <a:t>（</a:t>
            </a:r>
            <a:r>
              <a:rPr lang="en-US" altLang="zh-CN" sz="2400" b="1" dirty="0">
                <a:solidFill>
                  <a:srgbClr val="000000"/>
                </a:solidFill>
                <a:latin typeface="微软雅黑" panose="020B0503020204020204" pitchFamily="34" charset="-122"/>
                <a:ea typeface="微软雅黑" panose="020B0503020204020204" pitchFamily="34" charset="-122"/>
              </a:rPr>
              <a:t>1</a:t>
            </a:r>
            <a:r>
              <a:rPr lang="zh-CN" altLang="zh-CN" sz="2400" b="1" dirty="0">
                <a:solidFill>
                  <a:srgbClr val="000000"/>
                </a:solidFill>
                <a:latin typeface="微软雅黑" panose="020B0503020204020204" pitchFamily="34" charset="-122"/>
                <a:ea typeface="微软雅黑" panose="020B0503020204020204" pitchFamily="34" charset="-122"/>
              </a:rPr>
              <a:t>）如果鸟会飞，那么</a:t>
            </a:r>
            <a:r>
              <a:rPr lang="en-US" altLang="zh-CN" sz="2400" b="1" dirty="0">
                <a:solidFill>
                  <a:srgbClr val="000000"/>
                </a:solidFill>
                <a:latin typeface="微软雅黑" panose="020B0503020204020204" pitchFamily="34" charset="-122"/>
                <a:ea typeface="微软雅黑" panose="020B0503020204020204" pitchFamily="34" charset="-122"/>
              </a:rPr>
              <a:t>2+2=5</a:t>
            </a:r>
            <a:r>
              <a:rPr lang="zh-CN" altLang="zh-CN" sz="2400" b="1" dirty="0">
                <a:solidFill>
                  <a:srgbClr val="000000"/>
                </a:solidFill>
                <a:latin typeface="微软雅黑" panose="020B0503020204020204" pitchFamily="34" charset="-122"/>
                <a:ea typeface="微软雅黑" panose="020B0503020204020204" pitchFamily="34" charset="-122"/>
              </a:rPr>
              <a:t>。（</a:t>
            </a:r>
            <a:r>
              <a:rPr lang="en-US" altLang="zh-CN" sz="2400" b="1" dirty="0">
                <a:solidFill>
                  <a:srgbClr val="000000"/>
                </a:solidFill>
                <a:latin typeface="微软雅黑" panose="020B0503020204020204" pitchFamily="34" charset="-122"/>
                <a:ea typeface="微软雅黑" panose="020B0503020204020204" pitchFamily="34" charset="-122"/>
              </a:rPr>
              <a:t>2</a:t>
            </a:r>
            <a:r>
              <a:rPr lang="zh-CN" altLang="zh-CN" sz="2400" b="1" dirty="0">
                <a:solidFill>
                  <a:srgbClr val="000000"/>
                </a:solidFill>
                <a:latin typeface="微软雅黑" panose="020B0503020204020204" pitchFamily="34" charset="-122"/>
                <a:ea typeface="微软雅黑" panose="020B0503020204020204" pitchFamily="34" charset="-122"/>
              </a:rPr>
              <a:t>）如果</a:t>
            </a:r>
            <a:r>
              <a:rPr lang="en-US" altLang="zh-CN" sz="2400" b="1" dirty="0">
                <a:solidFill>
                  <a:srgbClr val="000000"/>
                </a:solidFill>
                <a:latin typeface="微软雅黑" panose="020B0503020204020204" pitchFamily="34" charset="-122"/>
                <a:ea typeface="微软雅黑" panose="020B0503020204020204" pitchFamily="34" charset="-122"/>
              </a:rPr>
              <a:t>1</a:t>
            </a:r>
            <a:r>
              <a:rPr lang="zh-CN" altLang="zh-CN" sz="2400" b="1" dirty="0">
                <a:solidFill>
                  <a:srgbClr val="000000"/>
                </a:solidFill>
                <a:latin typeface="微软雅黑" panose="020B0503020204020204" pitchFamily="34" charset="-122"/>
                <a:ea typeface="微软雅黑" panose="020B0503020204020204" pitchFamily="34" charset="-122"/>
              </a:rPr>
              <a:t>是偶数，那么同位角相等。</a:t>
            </a:r>
            <a:endParaRPr lang="zh-CN" altLang="zh-CN" sz="2400" b="1" dirty="0">
              <a:solidFill>
                <a:srgbClr val="000000"/>
              </a:solidFill>
              <a:latin typeface="微软雅黑" panose="020B0503020204020204" pitchFamily="34" charset="-122"/>
              <a:ea typeface="微软雅黑" panose="020B0503020204020204" pitchFamily="34" charset="-122"/>
            </a:endParaRPr>
          </a:p>
          <a:p>
            <a:pPr indent="267970" defTabSz="1219200">
              <a:lnSpc>
                <a:spcPct val="150000"/>
              </a:lnSpc>
            </a:pPr>
            <a:r>
              <a:rPr lang="zh-CN" altLang="zh-CN" sz="2400" b="1" dirty="0">
                <a:solidFill>
                  <a:srgbClr val="C00000"/>
                </a:solidFill>
                <a:latin typeface="微软雅黑" panose="020B0503020204020204" pitchFamily="34" charset="-122"/>
                <a:ea typeface="微软雅黑" panose="020B0503020204020204" pitchFamily="34" charset="-122"/>
              </a:rPr>
              <a:t>解</a:t>
            </a:r>
            <a:r>
              <a:rPr lang="en-US" altLang="zh-CN" sz="2400" b="1" dirty="0">
                <a:solidFill>
                  <a:srgbClr val="C00000"/>
                </a:solidFill>
                <a:latin typeface="微软雅黑" panose="020B0503020204020204" pitchFamily="34" charset="-122"/>
                <a:ea typeface="微软雅黑" panose="020B0503020204020204" pitchFamily="34" charset="-122"/>
              </a:rPr>
              <a:t> </a:t>
            </a:r>
            <a:r>
              <a:rPr lang="en-US" altLang="zh-CN" sz="2400" b="1" dirty="0">
                <a:solidFill>
                  <a:srgbClr val="000000"/>
                </a:solidFill>
                <a:latin typeface="微软雅黑" panose="020B0503020204020204" pitchFamily="34" charset="-122"/>
                <a:ea typeface="微软雅黑" panose="020B0503020204020204" pitchFamily="34" charset="-122"/>
              </a:rPr>
              <a:t> </a:t>
            </a:r>
            <a:r>
              <a:rPr lang="zh-CN" altLang="zh-CN" sz="2400" b="1" dirty="0">
                <a:solidFill>
                  <a:srgbClr val="000000"/>
                </a:solidFill>
                <a:latin typeface="微软雅黑" panose="020B0503020204020204" pitchFamily="34" charset="-122"/>
                <a:ea typeface="微软雅黑" panose="020B0503020204020204" pitchFamily="34" charset="-122"/>
              </a:rPr>
              <a:t>（</a:t>
            </a:r>
            <a:r>
              <a:rPr lang="en-US" altLang="zh-CN" sz="2400" b="1" dirty="0">
                <a:solidFill>
                  <a:srgbClr val="000000"/>
                </a:solidFill>
                <a:latin typeface="微软雅黑" panose="020B0503020204020204" pitchFamily="34" charset="-122"/>
                <a:ea typeface="微软雅黑" panose="020B0503020204020204" pitchFamily="34" charset="-122"/>
              </a:rPr>
              <a:t>1</a:t>
            </a:r>
            <a:r>
              <a:rPr lang="zh-CN" altLang="zh-CN" sz="2400" b="1" dirty="0">
                <a:solidFill>
                  <a:srgbClr val="000000"/>
                </a:solidFill>
                <a:latin typeface="微软雅黑" panose="020B0503020204020204" pitchFamily="34" charset="-122"/>
                <a:ea typeface="微软雅黑" panose="020B0503020204020204" pitchFamily="34" charset="-122"/>
              </a:rPr>
              <a:t>）设</a:t>
            </a:r>
            <a:r>
              <a:rPr lang="en-US" altLang="zh-CN" sz="2400" b="1" dirty="0">
                <a:solidFill>
                  <a:srgbClr val="000000"/>
                </a:solidFill>
                <a:latin typeface="微软雅黑" panose="020B0503020204020204" pitchFamily="34" charset="-122"/>
                <a:ea typeface="微软雅黑" panose="020B0503020204020204" pitchFamily="34" charset="-122"/>
              </a:rPr>
              <a:t>P</a:t>
            </a:r>
            <a:r>
              <a:rPr lang="zh-CN" altLang="zh-CN" sz="2400" b="1" dirty="0">
                <a:solidFill>
                  <a:srgbClr val="000000"/>
                </a:solidFill>
                <a:latin typeface="微软雅黑" panose="020B0503020204020204" pitchFamily="34" charset="-122"/>
                <a:ea typeface="微软雅黑" panose="020B0503020204020204" pitchFamily="34" charset="-122"/>
              </a:rPr>
              <a:t>：鸟会飞；</a:t>
            </a:r>
            <a:r>
              <a:rPr lang="en-US" altLang="zh-CN" sz="2400" b="1" dirty="0">
                <a:solidFill>
                  <a:srgbClr val="000000"/>
                </a:solidFill>
                <a:latin typeface="微软雅黑" panose="020B0503020204020204" pitchFamily="34" charset="-122"/>
                <a:ea typeface="微软雅黑" panose="020B0503020204020204" pitchFamily="34" charset="-122"/>
              </a:rPr>
              <a:t>Q</a:t>
            </a:r>
            <a:r>
              <a:rPr lang="zh-CN" altLang="zh-CN" sz="2400" b="1" dirty="0">
                <a:solidFill>
                  <a:srgbClr val="000000"/>
                </a:solidFill>
                <a:latin typeface="微软雅黑" panose="020B0503020204020204" pitchFamily="34" charset="-122"/>
                <a:ea typeface="微软雅黑" panose="020B0503020204020204" pitchFamily="34" charset="-122"/>
              </a:rPr>
              <a:t>：</a:t>
            </a:r>
            <a:r>
              <a:rPr lang="en-US" altLang="zh-CN" sz="2400" b="1" dirty="0">
                <a:solidFill>
                  <a:srgbClr val="000000"/>
                </a:solidFill>
                <a:latin typeface="微软雅黑" panose="020B0503020204020204" pitchFamily="34" charset="-122"/>
                <a:ea typeface="微软雅黑" panose="020B0503020204020204" pitchFamily="34" charset="-122"/>
              </a:rPr>
              <a:t>2+2=5</a:t>
            </a:r>
            <a:r>
              <a:rPr lang="zh-CN" altLang="zh-CN" sz="2400" b="1" dirty="0">
                <a:solidFill>
                  <a:srgbClr val="000000"/>
                </a:solidFill>
                <a:latin typeface="微软雅黑" panose="020B0503020204020204" pitchFamily="34" charset="-122"/>
                <a:ea typeface="微软雅黑" panose="020B0503020204020204" pitchFamily="34" charset="-122"/>
              </a:rPr>
              <a:t>，则命题（</a:t>
            </a:r>
            <a:r>
              <a:rPr lang="en-US" altLang="zh-CN" sz="2400" b="1" dirty="0">
                <a:solidFill>
                  <a:srgbClr val="000000"/>
                </a:solidFill>
                <a:latin typeface="微软雅黑" panose="020B0503020204020204" pitchFamily="34" charset="-122"/>
                <a:ea typeface="微软雅黑" panose="020B0503020204020204" pitchFamily="34" charset="-122"/>
              </a:rPr>
              <a:t>1</a:t>
            </a:r>
            <a:r>
              <a:rPr lang="zh-CN" altLang="zh-CN" sz="2400" b="1" dirty="0">
                <a:solidFill>
                  <a:srgbClr val="000000"/>
                </a:solidFill>
                <a:latin typeface="微软雅黑" panose="020B0503020204020204" pitchFamily="34" charset="-122"/>
                <a:ea typeface="微软雅黑" panose="020B0503020204020204" pitchFamily="34" charset="-122"/>
              </a:rPr>
              <a:t>）可符号化为</a:t>
            </a:r>
            <a:r>
              <a:rPr lang="en-US" altLang="zh-CN" sz="2400" b="1" dirty="0">
                <a:solidFill>
                  <a:srgbClr val="000000"/>
                </a:solidFill>
                <a:latin typeface="微软雅黑" panose="020B0503020204020204" pitchFamily="34" charset="-122"/>
                <a:ea typeface="微软雅黑" panose="020B0503020204020204" pitchFamily="34" charset="-122"/>
              </a:rPr>
              <a:t>P→Q</a:t>
            </a:r>
            <a:r>
              <a:rPr lang="zh-CN" altLang="zh-CN" sz="2400" b="1" dirty="0">
                <a:solidFill>
                  <a:srgbClr val="000000"/>
                </a:solidFill>
                <a:latin typeface="微软雅黑" panose="020B0503020204020204" pitchFamily="34" charset="-122"/>
                <a:ea typeface="微软雅黑" panose="020B0503020204020204" pitchFamily="34" charset="-122"/>
              </a:rPr>
              <a:t>。真值为</a:t>
            </a:r>
            <a:r>
              <a:rPr lang="en-US" altLang="zh-CN" sz="2400" b="1" dirty="0">
                <a:solidFill>
                  <a:srgbClr val="000000"/>
                </a:solidFill>
                <a:latin typeface="微软雅黑" panose="020B0503020204020204" pitchFamily="34" charset="-122"/>
                <a:ea typeface="微软雅黑" panose="020B0503020204020204" pitchFamily="34" charset="-122"/>
              </a:rPr>
              <a:t>0</a:t>
            </a:r>
            <a:r>
              <a:rPr lang="zh-CN" altLang="en-US" sz="2400" b="1" dirty="0">
                <a:solidFill>
                  <a:srgbClr val="000000"/>
                </a:solidFill>
                <a:latin typeface="微软雅黑" panose="020B0503020204020204" pitchFamily="34" charset="-122"/>
                <a:ea typeface="微软雅黑" panose="020B0503020204020204" pitchFamily="34" charset="-122"/>
              </a:rPr>
              <a:t>。</a:t>
            </a:r>
            <a:endParaRPr lang="zh-CN" altLang="zh-CN" sz="2400" b="1" dirty="0">
              <a:solidFill>
                <a:srgbClr val="000000"/>
              </a:solidFill>
              <a:latin typeface="微软雅黑" panose="020B0503020204020204" pitchFamily="34" charset="-122"/>
              <a:ea typeface="微软雅黑" panose="020B0503020204020204" pitchFamily="34" charset="-122"/>
            </a:endParaRPr>
          </a:p>
          <a:p>
            <a:pPr indent="266700" defTabSz="1219200">
              <a:lnSpc>
                <a:spcPct val="150000"/>
              </a:lnSpc>
            </a:pPr>
            <a:r>
              <a:rPr lang="zh-CN" altLang="zh-CN" sz="2400" b="1" dirty="0">
                <a:solidFill>
                  <a:srgbClr val="000000"/>
                </a:solidFill>
                <a:latin typeface="微软雅黑" panose="020B0503020204020204" pitchFamily="34" charset="-122"/>
                <a:ea typeface="微软雅黑" panose="020B0503020204020204" pitchFamily="34" charset="-122"/>
              </a:rPr>
              <a:t>（</a:t>
            </a:r>
            <a:r>
              <a:rPr lang="en-US" altLang="zh-CN" sz="2400" b="1" dirty="0">
                <a:solidFill>
                  <a:srgbClr val="000000"/>
                </a:solidFill>
                <a:latin typeface="微软雅黑" panose="020B0503020204020204" pitchFamily="34" charset="-122"/>
                <a:ea typeface="微软雅黑" panose="020B0503020204020204" pitchFamily="34" charset="-122"/>
              </a:rPr>
              <a:t>2</a:t>
            </a:r>
            <a:r>
              <a:rPr lang="zh-CN" altLang="zh-CN" sz="2400" b="1" dirty="0">
                <a:solidFill>
                  <a:srgbClr val="000000"/>
                </a:solidFill>
                <a:latin typeface="微软雅黑" panose="020B0503020204020204" pitchFamily="34" charset="-122"/>
                <a:ea typeface="微软雅黑" panose="020B0503020204020204" pitchFamily="34" charset="-122"/>
              </a:rPr>
              <a:t>）设</a:t>
            </a:r>
            <a:r>
              <a:rPr lang="en-US" altLang="zh-CN" sz="2400" b="1" dirty="0">
                <a:solidFill>
                  <a:srgbClr val="000000"/>
                </a:solidFill>
                <a:latin typeface="微软雅黑" panose="020B0503020204020204" pitchFamily="34" charset="-122"/>
                <a:ea typeface="微软雅黑" panose="020B0503020204020204" pitchFamily="34" charset="-122"/>
              </a:rPr>
              <a:t>R</a:t>
            </a:r>
            <a:r>
              <a:rPr lang="zh-CN" altLang="zh-CN" sz="2400" b="1" dirty="0">
                <a:solidFill>
                  <a:srgbClr val="000000"/>
                </a:solidFill>
                <a:latin typeface="微软雅黑" panose="020B0503020204020204" pitchFamily="34" charset="-122"/>
                <a:ea typeface="微软雅黑" panose="020B0503020204020204" pitchFamily="34" charset="-122"/>
              </a:rPr>
              <a:t>：</a:t>
            </a:r>
            <a:r>
              <a:rPr lang="en-US" altLang="zh-CN" sz="2400" b="1" dirty="0">
                <a:solidFill>
                  <a:srgbClr val="000000"/>
                </a:solidFill>
                <a:latin typeface="微软雅黑" panose="020B0503020204020204" pitchFamily="34" charset="-122"/>
                <a:ea typeface="微软雅黑" panose="020B0503020204020204" pitchFamily="34" charset="-122"/>
              </a:rPr>
              <a:t>1</a:t>
            </a:r>
            <a:r>
              <a:rPr lang="zh-CN" altLang="zh-CN" sz="2400" b="1" dirty="0">
                <a:solidFill>
                  <a:srgbClr val="000000"/>
                </a:solidFill>
                <a:latin typeface="微软雅黑" panose="020B0503020204020204" pitchFamily="34" charset="-122"/>
                <a:ea typeface="微软雅黑" panose="020B0503020204020204" pitchFamily="34" charset="-122"/>
              </a:rPr>
              <a:t>是偶数；</a:t>
            </a:r>
            <a:r>
              <a:rPr lang="en-US" altLang="zh-CN" sz="2400" b="1" dirty="0">
                <a:solidFill>
                  <a:srgbClr val="000000"/>
                </a:solidFill>
                <a:latin typeface="微软雅黑" panose="020B0503020204020204" pitchFamily="34" charset="-122"/>
                <a:ea typeface="微软雅黑" panose="020B0503020204020204" pitchFamily="34" charset="-122"/>
              </a:rPr>
              <a:t>S</a:t>
            </a:r>
            <a:r>
              <a:rPr lang="zh-CN" altLang="zh-CN" sz="2400" b="1" dirty="0">
                <a:solidFill>
                  <a:srgbClr val="000000"/>
                </a:solidFill>
                <a:latin typeface="微软雅黑" panose="020B0503020204020204" pitchFamily="34" charset="-122"/>
                <a:ea typeface="微软雅黑" panose="020B0503020204020204" pitchFamily="34" charset="-122"/>
              </a:rPr>
              <a:t>：同位角相等，则命题（</a:t>
            </a:r>
            <a:r>
              <a:rPr lang="en-US" altLang="zh-CN" sz="2400" b="1" dirty="0">
                <a:solidFill>
                  <a:srgbClr val="000000"/>
                </a:solidFill>
                <a:latin typeface="微软雅黑" panose="020B0503020204020204" pitchFamily="34" charset="-122"/>
                <a:ea typeface="微软雅黑" panose="020B0503020204020204" pitchFamily="34" charset="-122"/>
              </a:rPr>
              <a:t>2</a:t>
            </a:r>
            <a:r>
              <a:rPr lang="zh-CN" altLang="zh-CN" sz="2400" b="1" dirty="0">
                <a:solidFill>
                  <a:srgbClr val="000000"/>
                </a:solidFill>
                <a:latin typeface="微软雅黑" panose="020B0503020204020204" pitchFamily="34" charset="-122"/>
                <a:ea typeface="微软雅黑" panose="020B0503020204020204" pitchFamily="34" charset="-122"/>
              </a:rPr>
              <a:t>）可符号化为</a:t>
            </a:r>
            <a:r>
              <a:rPr lang="en-US" altLang="zh-CN" sz="2400" b="1" dirty="0">
                <a:solidFill>
                  <a:srgbClr val="000000"/>
                </a:solidFill>
                <a:latin typeface="微软雅黑" panose="020B0503020204020204" pitchFamily="34" charset="-122"/>
                <a:ea typeface="微软雅黑" panose="020B0503020204020204" pitchFamily="34" charset="-122"/>
              </a:rPr>
              <a:t>R→S</a:t>
            </a:r>
            <a:r>
              <a:rPr lang="zh-CN" altLang="en-US" sz="2400" b="1" dirty="0">
                <a:solidFill>
                  <a:srgbClr val="000000"/>
                </a:solidFill>
                <a:latin typeface="微软雅黑" panose="020B0503020204020204" pitchFamily="34" charset="-122"/>
                <a:ea typeface="微软雅黑" panose="020B0503020204020204" pitchFamily="34" charset="-122"/>
              </a:rPr>
              <a:t>，</a:t>
            </a:r>
            <a:r>
              <a:rPr lang="zh-CN" altLang="zh-CN" sz="2400" b="1" dirty="0">
                <a:solidFill>
                  <a:srgbClr val="000000"/>
                </a:solidFill>
                <a:latin typeface="微软雅黑" panose="020B0503020204020204" pitchFamily="34" charset="-122"/>
                <a:ea typeface="微软雅黑" panose="020B0503020204020204" pitchFamily="34" charset="-122"/>
              </a:rPr>
              <a:t>真值为</a:t>
            </a:r>
            <a:r>
              <a:rPr lang="en-US" altLang="zh-CN" sz="2400" b="1" dirty="0">
                <a:solidFill>
                  <a:srgbClr val="000000"/>
                </a:solidFill>
                <a:latin typeface="微软雅黑" panose="020B0503020204020204" pitchFamily="34" charset="-122"/>
                <a:ea typeface="微软雅黑" panose="020B0503020204020204" pitchFamily="34" charset="-122"/>
              </a:rPr>
              <a:t>1</a:t>
            </a:r>
            <a:r>
              <a:rPr lang="zh-CN" altLang="en-US" sz="2400" b="1" dirty="0">
                <a:solidFill>
                  <a:srgbClr val="000000"/>
                </a:solidFill>
                <a:latin typeface="微软雅黑" panose="020B0503020204020204" pitchFamily="34" charset="-122"/>
                <a:ea typeface="微软雅黑" panose="020B0503020204020204" pitchFamily="34" charset="-122"/>
              </a:rPr>
              <a:t>。</a:t>
            </a:r>
            <a:endParaRPr lang="zh-CN" altLang="zh-CN" sz="2400" b="1" dirty="0">
              <a:solidFill>
                <a:srgbClr val="000000"/>
              </a:solidFill>
              <a:latin typeface="微软雅黑" panose="020B0503020204020204" pitchFamily="34" charset="-122"/>
              <a:ea typeface="微软雅黑" panose="020B0503020204020204" pitchFamily="34" charset="-122"/>
            </a:endParaRPr>
          </a:p>
        </p:txBody>
      </p:sp>
      <p:sp>
        <p:nvSpPr>
          <p:cNvPr id="3" name="矩形 2"/>
          <p:cNvSpPr/>
          <p:nvPr/>
        </p:nvSpPr>
        <p:spPr>
          <a:xfrm>
            <a:off x="7927446" y="3602488"/>
            <a:ext cx="3732720" cy="27369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Arial" panose="020B0604020202020204"/>
              <a:ea typeface="微软雅黑" panose="020B0503020204020204" pitchFamily="34" charset="-122"/>
            </a:endParaRPr>
          </a:p>
        </p:txBody>
      </p:sp>
      <p:sp>
        <p:nvSpPr>
          <p:cNvPr id="4" name="爆炸形: 14 pt  3"/>
          <p:cNvSpPr/>
          <p:nvPr/>
        </p:nvSpPr>
        <p:spPr>
          <a:xfrm>
            <a:off x="9147175" y="2776174"/>
            <a:ext cx="3314437" cy="826314"/>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r>
              <a:rPr lang="zh-CN" altLang="en-US" sz="2400" b="1" dirty="0">
                <a:solidFill>
                  <a:prstClr val="white"/>
                </a:solidFill>
                <a:latin typeface="Arial" panose="020B0604020202020204"/>
                <a:ea typeface="微软雅黑" panose="020B0503020204020204" pitchFamily="34" charset="-122"/>
              </a:rPr>
              <a:t>善意推断</a:t>
            </a:r>
            <a:endParaRPr lang="zh-CN" altLang="en-US" sz="2400" b="1" dirty="0">
              <a:solidFill>
                <a:prstClr val="white"/>
              </a:solidFill>
              <a:latin typeface="Arial" panose="020B0604020202020204"/>
              <a:ea typeface="微软雅黑" panose="020B0503020204020204" pitchFamily="34" charset="-122"/>
            </a:endParaRPr>
          </a:p>
        </p:txBody>
      </p:sp>
      <p:sp>
        <p:nvSpPr>
          <p:cNvPr id="5" name="矩形 4"/>
          <p:cNvSpPr/>
          <p:nvPr/>
        </p:nvSpPr>
        <p:spPr>
          <a:xfrm>
            <a:off x="2152509" y="2133185"/>
            <a:ext cx="6017784" cy="461772"/>
          </a:xfrm>
          <a:prstGeom prst="rect">
            <a:avLst/>
          </a:prstGeom>
        </p:spPr>
        <p:txBody>
          <a:bodyPr wrap="none">
            <a:spAutoFit/>
          </a:bodyPr>
          <a:lstStyle/>
          <a:p>
            <a:r>
              <a:rPr lang="zh-CN" altLang="en-US" b="1" dirty="0">
                <a:solidFill>
                  <a:srgbClr val="800080"/>
                </a:solidFill>
                <a:latin typeface="+mn-ea"/>
              </a:rPr>
              <a:t>规定：</a:t>
            </a:r>
            <a:r>
              <a:rPr lang="en-US" altLang="zh-CN" b="1" dirty="0">
                <a:solidFill>
                  <a:srgbClr val="800080"/>
                </a:solidFill>
                <a:latin typeface="+mn-ea"/>
              </a:rPr>
              <a:t>P→Q</a:t>
            </a:r>
            <a:r>
              <a:rPr lang="zh-CN" altLang="en-US" b="1" dirty="0">
                <a:solidFill>
                  <a:srgbClr val="800080"/>
                </a:solidFill>
                <a:latin typeface="+mn-ea"/>
              </a:rPr>
              <a:t>为假当且仅当</a:t>
            </a:r>
            <a:r>
              <a:rPr lang="en-US" altLang="zh-CN" b="1" dirty="0">
                <a:solidFill>
                  <a:srgbClr val="800080"/>
                </a:solidFill>
                <a:latin typeface="+mn-ea"/>
              </a:rPr>
              <a:t>P</a:t>
            </a:r>
            <a:r>
              <a:rPr lang="zh-CN" altLang="en-US" b="1" dirty="0">
                <a:solidFill>
                  <a:srgbClr val="800080"/>
                </a:solidFill>
                <a:latin typeface="+mn-ea"/>
              </a:rPr>
              <a:t>为真且</a:t>
            </a:r>
            <a:r>
              <a:rPr lang="en-US" altLang="zh-CN" b="1" dirty="0">
                <a:solidFill>
                  <a:srgbClr val="800080"/>
                </a:solidFill>
                <a:latin typeface="+mn-ea"/>
              </a:rPr>
              <a:t>Q</a:t>
            </a:r>
            <a:r>
              <a:rPr lang="zh-CN" altLang="en-US" b="1" dirty="0">
                <a:solidFill>
                  <a:srgbClr val="800080"/>
                </a:solidFill>
                <a:latin typeface="+mn-ea"/>
              </a:rPr>
              <a:t>为假</a:t>
            </a:r>
            <a:r>
              <a:rPr lang="zh-CN" altLang="en-US" b="1" dirty="0">
                <a:latin typeface="+mn-ea"/>
              </a:rPr>
              <a:t>。</a:t>
            </a:r>
            <a:endParaRPr lang="zh-CN" altLang="en-US" b="1"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anim calcmode="lin" valueType="num">
                                      <p:cBhvr additive="base">
                                        <p:cTn id="7" dur="500" fill="hold"/>
                                        <p:tgtEl>
                                          <p:spTgt spid="2253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3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533"/>
                                        </p:tgtEl>
                                        <p:attrNameLst>
                                          <p:attrName>style.visibility</p:attrName>
                                        </p:attrNameLst>
                                      </p:cBhvr>
                                      <p:to>
                                        <p:strVal val="visible"/>
                                      </p:to>
                                    </p:set>
                                    <p:anim calcmode="lin" valueType="num">
                                      <p:cBhvr additive="base">
                                        <p:cTn id="13" dur="500" fill="hold"/>
                                        <p:tgtEl>
                                          <p:spTgt spid="22533"/>
                                        </p:tgtEl>
                                        <p:attrNameLst>
                                          <p:attrName>ppt_x</p:attrName>
                                        </p:attrNameLst>
                                      </p:cBhvr>
                                      <p:tavLst>
                                        <p:tav tm="0">
                                          <p:val>
                                            <p:strVal val="#ppt_x"/>
                                          </p:val>
                                        </p:tav>
                                        <p:tav tm="100000">
                                          <p:val>
                                            <p:strVal val="#ppt_x"/>
                                          </p:val>
                                        </p:tav>
                                      </p:tavLst>
                                    </p:anim>
                                    <p:anim calcmode="lin" valueType="num">
                                      <p:cBhvr additive="base">
                                        <p:cTn id="14" dur="500" fill="hold"/>
                                        <p:tgtEl>
                                          <p:spTgt spid="225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ircle(in)">
                                      <p:cBhvr>
                                        <p:cTn id="19" dur="2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circle(in)">
                                      <p:cBhvr>
                                        <p:cTn id="24" dur="20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2535"/>
                                        </p:tgtEl>
                                        <p:attrNameLst>
                                          <p:attrName>style.visibility</p:attrName>
                                        </p:attrNameLst>
                                      </p:cBhvr>
                                      <p:to>
                                        <p:strVal val="visible"/>
                                      </p:to>
                                    </p:set>
                                    <p:anim calcmode="lin" valueType="num">
                                      <p:cBhvr additive="base">
                                        <p:cTn id="29" dur="500" fill="hold"/>
                                        <p:tgtEl>
                                          <p:spTgt spid="22535"/>
                                        </p:tgtEl>
                                        <p:attrNameLst>
                                          <p:attrName>ppt_x</p:attrName>
                                        </p:attrNameLst>
                                      </p:cBhvr>
                                      <p:tavLst>
                                        <p:tav tm="0">
                                          <p:val>
                                            <p:strVal val="#ppt_x"/>
                                          </p:val>
                                        </p:tav>
                                        <p:tav tm="100000">
                                          <p:val>
                                            <p:strVal val="#ppt_x"/>
                                          </p:val>
                                        </p:tav>
                                      </p:tavLst>
                                    </p:anim>
                                    <p:anim calcmode="lin" valueType="num">
                                      <p:cBhvr additive="base">
                                        <p:cTn id="30" dur="500" fill="hold"/>
                                        <p:tgtEl>
                                          <p:spTgt spid="2253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circle(in)">
                                      <p:cBhvr>
                                        <p:cTn id="35" dur="20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heel(1)">
                                      <p:cBhvr>
                                        <p:cTn id="40" dur="20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down)">
                                      <p:cBhvr>
                                        <p:cTn id="45" dur="500"/>
                                        <p:tgtEl>
                                          <p:spTgt spid="2"/>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2">
                                            <p:txEl>
                                              <p:pRg st="0" end="0"/>
                                            </p:txEl>
                                          </p:spTgt>
                                        </p:tgtEl>
                                        <p:attrNameLst>
                                          <p:attrName>style.visibility</p:attrName>
                                        </p:attrNameLst>
                                      </p:cBhvr>
                                      <p:to>
                                        <p:strVal val="visible"/>
                                      </p:to>
                                    </p:set>
                                    <p:animEffect transition="in" filter="randombar(horizontal)">
                                      <p:cBhvr>
                                        <p:cTn id="50" dur="500"/>
                                        <p:tgtEl>
                                          <p:spTgt spid="2">
                                            <p:txEl>
                                              <p:pRg st="0" end="0"/>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2">
                                            <p:txEl>
                                              <p:pRg st="1" end="1"/>
                                            </p:txEl>
                                          </p:spTgt>
                                        </p:tgtEl>
                                        <p:attrNameLst>
                                          <p:attrName>style.visibility</p:attrName>
                                        </p:attrNameLst>
                                      </p:cBhvr>
                                      <p:to>
                                        <p:strVal val="visible"/>
                                      </p:to>
                                    </p:set>
                                    <p:animEffect transition="in" filter="randombar(horizontal)">
                                      <p:cBhvr>
                                        <p:cTn id="53" dur="500"/>
                                        <p:tgtEl>
                                          <p:spTgt spid="2">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nodeType="clickEffect">
                                  <p:stCondLst>
                                    <p:cond delay="0"/>
                                  </p:stCondLst>
                                  <p:childTnLst>
                                    <p:set>
                                      <p:cBhvr>
                                        <p:cTn id="57" dur="1" fill="hold">
                                          <p:stCondLst>
                                            <p:cond delay="0"/>
                                          </p:stCondLst>
                                        </p:cTn>
                                        <p:tgtEl>
                                          <p:spTgt spid="2">
                                            <p:txEl>
                                              <p:pRg st="2" end="2"/>
                                            </p:txEl>
                                          </p:spTgt>
                                        </p:tgtEl>
                                        <p:attrNameLst>
                                          <p:attrName>style.visibility</p:attrName>
                                        </p:attrNameLst>
                                      </p:cBhvr>
                                      <p:to>
                                        <p:strVal val="visible"/>
                                      </p:to>
                                    </p:set>
                                    <p:animEffect transition="in" filter="circle(in)">
                                      <p:cBhvr>
                                        <p:cTn id="58" dur="2000"/>
                                        <p:tgtEl>
                                          <p:spTgt spid="2">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2">
                                            <p:txEl>
                                              <p:pRg st="3" end="3"/>
                                            </p:txEl>
                                          </p:spTgt>
                                        </p:tgtEl>
                                        <p:attrNameLst>
                                          <p:attrName>style.visibility</p:attrName>
                                        </p:attrNameLst>
                                      </p:cBhvr>
                                      <p:to>
                                        <p:strVal val="visible"/>
                                      </p:to>
                                    </p:set>
                                    <p:animEffect transition="in" filter="randombar(horizontal)">
                                      <p:cBhvr>
                                        <p:cTn id="63"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autoUpdateAnimBg="0" build="p"/>
      <p:bldP spid="22533" grpId="0" animBg="1" autoUpdateAnimBg="0"/>
      <p:bldP spid="9" grpId="0"/>
      <p:bldP spid="2" grpId="0"/>
      <p:bldP spid="3" grpId="0" animBg="1"/>
      <p:bldP spid="4" grpId="0" animBg="1"/>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816872" y="222526"/>
            <a:ext cx="10755156" cy="635147"/>
          </a:xfrm>
        </p:spPr>
        <p:txBody>
          <a:bodyPr/>
          <a:lstStyle/>
          <a:p>
            <a:pPr eaLnBrk="1" hangingPunct="1"/>
            <a:r>
              <a:rPr lang="zh-CN" altLang="en-US" dirty="0"/>
              <a:t>注意：</a:t>
            </a:r>
            <a:r>
              <a:rPr lang="zh-CN" altLang="en-US" dirty="0">
                <a:solidFill>
                  <a:srgbClr val="FF0000"/>
                </a:solidFill>
              </a:rPr>
              <a:t>善意推定</a:t>
            </a:r>
            <a:endParaRPr lang="zh-CN" altLang="en-US" dirty="0">
              <a:latin typeface="Times New Roman" panose="02020603050405020304" pitchFamily="18" charset="0"/>
            </a:endParaRPr>
          </a:p>
        </p:txBody>
      </p:sp>
      <p:sp>
        <p:nvSpPr>
          <p:cNvPr id="1513475" name="Rectangle 3"/>
          <p:cNvSpPr>
            <a:spLocks noGrp="1" noChangeArrowheads="1"/>
          </p:cNvSpPr>
          <p:nvPr>
            <p:ph type="body" idx="1"/>
          </p:nvPr>
        </p:nvSpPr>
        <p:spPr>
          <a:xfrm>
            <a:off x="626328" y="1268707"/>
            <a:ext cx="10945700" cy="4204090"/>
          </a:xfrm>
        </p:spPr>
        <p:txBody>
          <a:bodyPr>
            <a:normAutofit fontScale="92500"/>
          </a:bodyPr>
          <a:lstStyle/>
          <a:p>
            <a:pPr marL="0">
              <a:buNone/>
            </a:pPr>
            <a:r>
              <a:rPr lang="zh-CN" altLang="en-US" sz="3200" dirty="0">
                <a:solidFill>
                  <a:srgbClr val="191919"/>
                </a:solidFill>
                <a:latin typeface="Times New Roman" panose="02020603050405020304" pitchFamily="18" charset="0"/>
              </a:rPr>
              <a:t>在自然语言中，前件为假，不管结论真假，整个语句的意义，往往无法判断。但在数理逻辑中，当前件</a:t>
            </a:r>
            <a:r>
              <a:rPr lang="en-US" altLang="zh-CN" sz="3200" dirty="0">
                <a:solidFill>
                  <a:srgbClr val="191919"/>
                </a:solidFill>
                <a:latin typeface="Times New Roman" panose="02020603050405020304" pitchFamily="18" charset="0"/>
              </a:rPr>
              <a:t>P</a:t>
            </a:r>
            <a:r>
              <a:rPr lang="zh-CN" altLang="en-US" sz="3200" dirty="0">
                <a:solidFill>
                  <a:srgbClr val="191919"/>
                </a:solidFill>
                <a:latin typeface="Times New Roman" panose="02020603050405020304" pitchFamily="18" charset="0"/>
              </a:rPr>
              <a:t>为假时，不管</a:t>
            </a:r>
            <a:r>
              <a:rPr lang="en-US" altLang="zh-CN" sz="3200" dirty="0">
                <a:solidFill>
                  <a:srgbClr val="191919"/>
                </a:solidFill>
                <a:latin typeface="Times New Roman" panose="02020603050405020304" pitchFamily="18" charset="0"/>
              </a:rPr>
              <a:t>Q</a:t>
            </a:r>
            <a:r>
              <a:rPr lang="zh-CN" altLang="en-US" sz="3200" dirty="0">
                <a:solidFill>
                  <a:srgbClr val="191919"/>
                </a:solidFill>
                <a:latin typeface="Times New Roman" panose="02020603050405020304" pitchFamily="18" charset="0"/>
              </a:rPr>
              <a:t>的真假如何，则</a:t>
            </a:r>
            <a:r>
              <a:rPr lang="en-US" altLang="zh-CN" sz="3200" dirty="0">
                <a:solidFill>
                  <a:srgbClr val="191919"/>
                </a:solidFill>
                <a:latin typeface="Times New Roman" panose="02020603050405020304" pitchFamily="18" charset="0"/>
              </a:rPr>
              <a:t>P→Q</a:t>
            </a:r>
            <a:r>
              <a:rPr lang="zh-CN" altLang="en-US" sz="3200" dirty="0">
                <a:solidFill>
                  <a:srgbClr val="191919"/>
                </a:solidFill>
                <a:latin typeface="Times New Roman" panose="02020603050405020304" pitchFamily="18" charset="0"/>
              </a:rPr>
              <a:t>都为真。此时称为</a:t>
            </a:r>
            <a:r>
              <a:rPr lang="zh-CN" altLang="en-US" sz="3200" dirty="0">
                <a:solidFill>
                  <a:srgbClr val="FF0000"/>
                </a:solidFill>
                <a:latin typeface="Times New Roman" panose="02020603050405020304" pitchFamily="18" charset="0"/>
              </a:rPr>
              <a:t>“善意推定”</a:t>
            </a:r>
            <a:r>
              <a:rPr lang="zh-CN" altLang="en-US" sz="3200" dirty="0">
                <a:solidFill>
                  <a:srgbClr val="191919"/>
                </a:solidFill>
                <a:latin typeface="Times New Roman" panose="02020603050405020304" pitchFamily="18" charset="0"/>
              </a:rPr>
              <a:t>；这里要特别提醒一下“→”的含义，在自然语言中，条件式中前提和结论间必含有某种因果关系，但在数理逻辑中可以允许</a:t>
            </a:r>
            <a:r>
              <a:rPr lang="zh-CN" altLang="en-US" sz="3200" dirty="0">
                <a:solidFill>
                  <a:srgbClr val="FF0000"/>
                </a:solidFill>
                <a:latin typeface="Times New Roman" panose="02020603050405020304" pitchFamily="18" charset="0"/>
              </a:rPr>
              <a:t>两者无必然因果关系</a:t>
            </a:r>
            <a:r>
              <a:rPr lang="zh-CN" altLang="en-US" sz="3200" dirty="0">
                <a:solidFill>
                  <a:srgbClr val="191919"/>
                </a:solidFill>
                <a:latin typeface="Times New Roman" panose="02020603050405020304" pitchFamily="18" charset="0"/>
              </a:rPr>
              <a:t>，也就是说</a:t>
            </a:r>
            <a:r>
              <a:rPr lang="zh-CN" altLang="en-US" sz="3200" dirty="0">
                <a:solidFill>
                  <a:srgbClr val="FF0000"/>
                </a:solidFill>
                <a:latin typeface="Times New Roman" panose="02020603050405020304" pitchFamily="18" charset="0"/>
              </a:rPr>
              <a:t>并不要求前件和后件有什么联系</a:t>
            </a:r>
            <a:r>
              <a:rPr lang="en-US" altLang="zh-CN" sz="3200" dirty="0">
                <a:solidFill>
                  <a:srgbClr val="FF0000"/>
                </a:solidFill>
                <a:latin typeface="Times New Roman" panose="02020603050405020304" pitchFamily="18" charset="0"/>
              </a:rPr>
              <a:t>.</a:t>
            </a:r>
            <a:endParaRPr lang="zh-CN" altLang="en-US" sz="3200" dirty="0">
              <a:solidFill>
                <a:srgbClr val="191919"/>
              </a:solidFill>
              <a:latin typeface="Times New Roman" panose="02020603050405020304" pitchFamily="18" charset="0"/>
            </a:endParaRPr>
          </a:p>
        </p:txBody>
      </p:sp>
      <p:sp>
        <p:nvSpPr>
          <p:cNvPr id="4" name="文本框 3"/>
          <p:cNvSpPr txBox="1"/>
          <p:nvPr/>
        </p:nvSpPr>
        <p:spPr>
          <a:xfrm>
            <a:off x="2545958" y="5734584"/>
            <a:ext cx="7874697" cy="584904"/>
          </a:xfrm>
          <a:prstGeom prst="rect">
            <a:avLst/>
          </a:prstGeom>
          <a:noFill/>
        </p:spPr>
        <p:txBody>
          <a:bodyPr wrap="square" rtlCol="0">
            <a:spAutoFit/>
          </a:bodyPr>
          <a:lstStyle/>
          <a:p>
            <a:r>
              <a:rPr lang="zh-CN" altLang="en-US" sz="3200" dirty="0"/>
              <a:t>如果</a:t>
            </a:r>
            <a:r>
              <a:rPr lang="en-US" altLang="zh-CN" sz="3200" dirty="0"/>
              <a:t>1+2=5</a:t>
            </a:r>
            <a:r>
              <a:rPr lang="zh-CN" altLang="en-US" sz="3200" dirty="0"/>
              <a:t>，则地球是平的</a:t>
            </a:r>
            <a:endParaRPr lang="zh-CN" altLang="en-US" sz="3200" dirty="0"/>
          </a:p>
        </p:txBody>
      </p:sp>
      <p:pic>
        <p:nvPicPr>
          <p:cNvPr id="5" name="图片 4"/>
          <p:cNvPicPr>
            <a:picLocks noChangeAspect="1"/>
          </p:cNvPicPr>
          <p:nvPr/>
        </p:nvPicPr>
        <p:blipFill>
          <a:blip r:embed="rId1"/>
          <a:stretch>
            <a:fillRect/>
          </a:stretch>
        </p:blipFill>
        <p:spPr>
          <a:xfrm>
            <a:off x="4294292" y="1981994"/>
            <a:ext cx="3609765" cy="33221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13475">
                                            <p:txEl>
                                              <p:pRg st="0" end="0"/>
                                            </p:txEl>
                                          </p:spTgt>
                                        </p:tgtEl>
                                        <p:attrNameLst>
                                          <p:attrName>style.visibility</p:attrName>
                                        </p:attrNameLst>
                                      </p:cBhvr>
                                      <p:to>
                                        <p:strVal val="visible"/>
                                      </p:to>
                                    </p:set>
                                    <p:anim calcmode="lin" valueType="num">
                                      <p:cBhvr additive="base">
                                        <p:cTn id="7" dur="500" fill="hold"/>
                                        <p:tgtEl>
                                          <p:spTgt spid="15134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134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3475" grpId="0"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67738"/>
            <a:ext cx="6629400" cy="5510051"/>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29" name="矩形 28"/>
          <p:cNvSpPr/>
          <p:nvPr/>
        </p:nvSpPr>
        <p:spPr>
          <a:xfrm>
            <a:off x="5757541" y="1584151"/>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TextBox 1"/>
          <p:cNvSpPr txBox="1"/>
          <p:nvPr/>
        </p:nvSpPr>
        <p:spPr>
          <a:xfrm>
            <a:off x="7013575" y="2368891"/>
            <a:ext cx="1231106"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历史人物</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18" name="TextBox 1"/>
          <p:cNvSpPr txBox="1"/>
          <p:nvPr/>
        </p:nvSpPr>
        <p:spPr>
          <a:xfrm>
            <a:off x="7013575" y="1723122"/>
            <a:ext cx="2769989" cy="369353"/>
          </a:xfrm>
          <a:prstGeom prst="rect">
            <a:avLst/>
          </a:prstGeom>
          <a:noFill/>
        </p:spPr>
        <p:txBody>
          <a:bodyPr wrap="none" lIns="0" tIns="0" rIns="0" bIns="60981" rtlCol="0">
            <a:spAutoFit/>
          </a:bodyPr>
          <a:lstStyle/>
          <a:p>
            <a:pPr lvl="0">
              <a:lnSpc>
                <a:spcPts val="2400"/>
              </a:lnSpc>
            </a:pPr>
            <a:r>
              <a:rPr lang="zh-CN" altLang="en-US" b="1" dirty="0">
                <a:solidFill>
                  <a:prstClr val="white"/>
                </a:solidFill>
                <a:latin typeface="Microsoft YaHei UI" panose="020B0503020204020204" pitchFamily="18" charset="-122"/>
                <a:cs typeface="Microsoft YaHei UI" panose="020B0503020204020204" pitchFamily="18" charset="-122"/>
              </a:rPr>
              <a:t>本章导读及学习要求</a:t>
            </a:r>
            <a:endParaRPr lang="zh-CN" altLang="en-US" b="1" dirty="0">
              <a:solidFill>
                <a:prstClr val="white"/>
              </a:solidFill>
              <a:latin typeface="Microsoft YaHei UI" panose="020B0503020204020204" pitchFamily="18" charset="-122"/>
              <a:cs typeface="Microsoft YaHei UI" panose="020B0503020204020204" pitchFamily="18" charset="-122"/>
            </a:endParaRPr>
          </a:p>
        </p:txBody>
      </p:sp>
      <p:sp>
        <p:nvSpPr>
          <p:cNvPr id="47" name="TextBox 1"/>
          <p:cNvSpPr txBox="1"/>
          <p:nvPr/>
        </p:nvSpPr>
        <p:spPr>
          <a:xfrm>
            <a:off x="7013575" y="3010694"/>
            <a:ext cx="246221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命题与命题联结词</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8" name="TextBox 1"/>
          <p:cNvSpPr txBox="1"/>
          <p:nvPr/>
        </p:nvSpPr>
        <p:spPr>
          <a:xfrm>
            <a:off x="7013575" y="3582194"/>
            <a:ext cx="3385542"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命题公式、解释与真值表</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51" name="Freeform 3"/>
          <p:cNvSpPr/>
          <p:nvPr/>
        </p:nvSpPr>
        <p:spPr>
          <a:xfrm>
            <a:off x="6695261" y="1305604"/>
            <a:ext cx="45719" cy="5024095"/>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52" name="Freeform 3"/>
          <p:cNvSpPr/>
          <p:nvPr/>
        </p:nvSpPr>
        <p:spPr>
          <a:xfrm>
            <a:off x="6632575" y="1764176"/>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7" name="Freeform 3"/>
          <p:cNvSpPr/>
          <p:nvPr/>
        </p:nvSpPr>
        <p:spPr>
          <a:xfrm>
            <a:off x="6632575" y="241969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3" name="Freeform 3"/>
          <p:cNvSpPr/>
          <p:nvPr/>
        </p:nvSpPr>
        <p:spPr>
          <a:xfrm>
            <a:off x="6632575" y="301069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4" name="Freeform 3"/>
          <p:cNvSpPr/>
          <p:nvPr/>
        </p:nvSpPr>
        <p:spPr>
          <a:xfrm>
            <a:off x="6632575" y="35923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6" name="TextBox 1"/>
          <p:cNvSpPr txBox="1"/>
          <p:nvPr/>
        </p:nvSpPr>
        <p:spPr>
          <a:xfrm>
            <a:off x="6048108" y="1728528"/>
            <a:ext cx="426399"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icrosoft YaHei UI" panose="020B0503020204020204" pitchFamily="18" charset="-122"/>
              </a:rPr>
              <a:t>   1</a:t>
            </a:r>
            <a:endParaRPr kumimoji="0" lang="zh-CN" altLang="en-US" sz="24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icrosoft YaHei UI" panose="020B0503020204020204" pitchFamily="18" charset="-122"/>
            </a:endParaRPr>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marL="0" marR="0" lvl="0" indent="0" algn="l" defTabSz="1219835" rtl="0" eaLnBrk="1" fontAlgn="auto" latinLnBrk="0" hangingPunct="1">
              <a:lnSpc>
                <a:spcPts val="6935"/>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4197DF"/>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内容导航</a:t>
            </a:r>
            <a:endParaRPr kumimoji="0" lang="en-US" altLang="zh-CN" sz="3600" b="1" i="0" u="none" strike="noStrike" kern="1200" cap="none" spc="0" normalizeH="0" baseline="0" noProof="0" dirty="0">
              <a:ln>
                <a:noFill/>
              </a:ln>
              <a:solidFill>
                <a:srgbClr val="4197DF"/>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marL="0" marR="0" lvl="0" indent="0" algn="dist" defTabSz="1219835" rtl="0" eaLnBrk="1" fontAlgn="auto" latinLnBrk="0" hangingPunct="1">
              <a:lnSpc>
                <a:spcPts val="1600"/>
              </a:lnSpc>
              <a:spcBef>
                <a:spcPts val="0"/>
              </a:spcBef>
              <a:spcAft>
                <a:spcPts val="0"/>
              </a:spcAft>
              <a:buClrTx/>
              <a:buSzTx/>
              <a:buFontTx/>
              <a:buNone/>
              <a:defRPr/>
            </a:pPr>
            <a:r>
              <a:rPr kumimoji="0" lang="en-US" altLang="zh-CN" sz="1900" b="1" i="0" u="none" strike="noStrike" kern="1200" cap="none" spc="0" normalizeH="0" baseline="0" noProof="0" dirty="0">
                <a:ln>
                  <a:noFill/>
                </a:ln>
                <a:solidFill>
                  <a:srgbClr val="4197D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CONTENTS</a:t>
            </a:r>
            <a:endParaRPr kumimoji="0" lang="en-US" altLang="zh-CN" sz="1900" b="1" i="0" u="none" strike="noStrike" kern="1200" cap="none" spc="0" normalizeH="0" baseline="0" noProof="0" dirty="0">
              <a:ln>
                <a:noFill/>
              </a:ln>
              <a:solidFill>
                <a:srgbClr val="4197D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8" name="TextBox 1"/>
          <p:cNvSpPr txBox="1"/>
          <p:nvPr/>
        </p:nvSpPr>
        <p:spPr>
          <a:xfrm>
            <a:off x="7013575" y="4191794"/>
            <a:ext cx="2794035"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公式的标准型</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a:t>
            </a: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范式</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39" name="TextBox 1"/>
          <p:cNvSpPr txBox="1"/>
          <p:nvPr/>
        </p:nvSpPr>
        <p:spPr>
          <a:xfrm>
            <a:off x="7000875" y="4775994"/>
            <a:ext cx="2769989"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命题逻辑的推理理论</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0" name="Freeform 3"/>
          <p:cNvSpPr/>
          <p:nvPr/>
        </p:nvSpPr>
        <p:spPr>
          <a:xfrm>
            <a:off x="6632575" y="423657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1" name="Freeform 3"/>
          <p:cNvSpPr/>
          <p:nvPr/>
        </p:nvSpPr>
        <p:spPr>
          <a:xfrm>
            <a:off x="6632575" y="481914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2" name="TextBox 1"/>
          <p:cNvSpPr txBox="1"/>
          <p:nvPr/>
        </p:nvSpPr>
        <p:spPr>
          <a:xfrm>
            <a:off x="6048108" y="2972594"/>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2.1</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3" name="TextBox 1"/>
          <p:cNvSpPr txBox="1"/>
          <p:nvPr/>
        </p:nvSpPr>
        <p:spPr>
          <a:xfrm>
            <a:off x="6048108" y="3531394"/>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2.2</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4" name="TextBox 1"/>
          <p:cNvSpPr txBox="1"/>
          <p:nvPr/>
        </p:nvSpPr>
        <p:spPr>
          <a:xfrm>
            <a:off x="6048108" y="4185778"/>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2.3</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5" name="TextBox 1"/>
          <p:cNvSpPr txBox="1"/>
          <p:nvPr/>
        </p:nvSpPr>
        <p:spPr>
          <a:xfrm>
            <a:off x="6048108" y="4789362"/>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2.4</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77" name="等腰三角形 76"/>
          <p:cNvSpPr/>
          <p:nvPr/>
        </p:nvSpPr>
        <p:spPr>
          <a:xfrm>
            <a:off x="6190430" y="1686470"/>
            <a:ext cx="304800" cy="267093"/>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78" name="等腰三角形 77"/>
          <p:cNvSpPr/>
          <p:nvPr/>
        </p:nvSpPr>
        <p:spPr>
          <a:xfrm>
            <a:off x="6169707" y="2350828"/>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TextBox 1"/>
          <p:cNvSpPr txBox="1"/>
          <p:nvPr/>
        </p:nvSpPr>
        <p:spPr>
          <a:xfrm>
            <a:off x="7018519" y="5351908"/>
            <a:ext cx="2154436"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命题逻辑的应用</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81" name="Freeform 3"/>
          <p:cNvSpPr/>
          <p:nvPr/>
        </p:nvSpPr>
        <p:spPr>
          <a:xfrm>
            <a:off x="6650219" y="53950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82" name="TextBox 1"/>
          <p:cNvSpPr txBox="1"/>
          <p:nvPr/>
        </p:nvSpPr>
        <p:spPr>
          <a:xfrm>
            <a:off x="6065752" y="5365276"/>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2.5</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9" name="TextBox 1"/>
          <p:cNvSpPr txBox="1"/>
          <p:nvPr/>
        </p:nvSpPr>
        <p:spPr>
          <a:xfrm>
            <a:off x="6993940" y="5910708"/>
            <a:ext cx="61555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作业</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50" name="Freeform 3"/>
          <p:cNvSpPr/>
          <p:nvPr/>
        </p:nvSpPr>
        <p:spPr>
          <a:xfrm>
            <a:off x="6625640" y="59538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5" name="TextBox 1"/>
          <p:cNvSpPr txBox="1"/>
          <p:nvPr/>
        </p:nvSpPr>
        <p:spPr>
          <a:xfrm>
            <a:off x="6058106" y="5924076"/>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2.6</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3556" name="Rectangle 3"/>
              <p:cNvSpPr>
                <a:spLocks noChangeArrowheads="1"/>
              </p:cNvSpPr>
              <p:nvPr/>
            </p:nvSpPr>
            <p:spPr bwMode="auto">
              <a:xfrm>
                <a:off x="212372" y="933752"/>
                <a:ext cx="11830552" cy="1150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50000"/>
                  </a:lnSpc>
                  <a:buNone/>
                </a:pPr>
                <a:r>
                  <a:rPr lang="zh-CN" altLang="en-US" sz="2400" dirty="0">
                    <a:solidFill>
                      <a:srgbClr val="C00000"/>
                    </a:solidFill>
                    <a:latin typeface="微软雅黑" panose="020B0503020204020204" pitchFamily="34" charset="-122"/>
                    <a:ea typeface="微软雅黑" panose="020B0503020204020204" pitchFamily="34" charset="-122"/>
                  </a:rPr>
                  <a:t>定义</a:t>
                </a:r>
                <a:r>
                  <a:rPr lang="en-US" altLang="zh-CN" sz="2400" dirty="0">
                    <a:solidFill>
                      <a:srgbClr val="C00000"/>
                    </a:solidFill>
                    <a:latin typeface="微软雅黑" panose="020B0503020204020204" pitchFamily="34" charset="-122"/>
                    <a:ea typeface="微软雅黑" panose="020B0503020204020204" pitchFamily="34" charset="-122"/>
                  </a:rPr>
                  <a:t>2.6 </a:t>
                </a:r>
                <a:r>
                  <a:rPr lang="zh-CN" altLang="zh-CN" sz="2400" dirty="0">
                    <a:latin typeface="微软雅黑" panose="020B0503020204020204" pitchFamily="34" charset="-122"/>
                    <a:ea typeface="微软雅黑" panose="020B0503020204020204" pitchFamily="34" charset="-122"/>
                  </a:rPr>
                  <a:t>设</a:t>
                </a:r>
                <a:r>
                  <a:rPr lang="en-US" altLang="zh-CN" sz="2400" dirty="0">
                    <a:latin typeface="微软雅黑" panose="020B0503020204020204" pitchFamily="34" charset="-122"/>
                    <a:ea typeface="微软雅黑" panose="020B0503020204020204" pitchFamily="34" charset="-122"/>
                  </a:rPr>
                  <a:t>P</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Q</a:t>
                </a:r>
                <a:r>
                  <a:rPr lang="zh-CN" altLang="zh-CN" sz="2400" dirty="0">
                    <a:latin typeface="微软雅黑" panose="020B0503020204020204" pitchFamily="34" charset="-122"/>
                    <a:ea typeface="微软雅黑" panose="020B0503020204020204" pitchFamily="34" charset="-122"/>
                  </a:rPr>
                  <a:t>是任意两个命题，称复合命题</a:t>
                </a:r>
                <a:r>
                  <a:rPr lang="en-US" altLang="zh-CN" sz="2400" dirty="0">
                    <a:latin typeface="微软雅黑" panose="020B0503020204020204" pitchFamily="34" charset="-122"/>
                    <a:ea typeface="微软雅黑" panose="020B0503020204020204" pitchFamily="34" charset="-122"/>
                  </a:rPr>
                  <a:t>“</a:t>
                </a:r>
                <a:r>
                  <a:rPr lang="en-US" altLang="zh-CN" sz="2400" dirty="0">
                    <a:solidFill>
                      <a:srgbClr val="3333FF"/>
                    </a:solidFill>
                    <a:latin typeface="微软雅黑" panose="020B0503020204020204" pitchFamily="34" charset="-122"/>
                    <a:ea typeface="微软雅黑" panose="020B0503020204020204" pitchFamily="34" charset="-122"/>
                  </a:rPr>
                  <a:t>P</a:t>
                </a:r>
                <a:r>
                  <a:rPr lang="zh-CN" altLang="zh-CN" sz="2400" dirty="0">
                    <a:solidFill>
                      <a:srgbClr val="3333FF"/>
                    </a:solidFill>
                    <a:latin typeface="微软雅黑" panose="020B0503020204020204" pitchFamily="34" charset="-122"/>
                    <a:ea typeface="微软雅黑" panose="020B0503020204020204" pitchFamily="34" charset="-122"/>
                  </a:rPr>
                  <a:t>当且仅当</a:t>
                </a:r>
                <a:r>
                  <a:rPr lang="en-US" altLang="zh-CN" sz="2400" dirty="0">
                    <a:solidFill>
                      <a:srgbClr val="3333FF"/>
                    </a:solidFill>
                    <a:latin typeface="微软雅黑" panose="020B0503020204020204" pitchFamily="34" charset="-122"/>
                    <a:ea typeface="微软雅黑" panose="020B0503020204020204" pitchFamily="34" charset="-122"/>
                  </a:rPr>
                  <a:t>Q</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为</a:t>
                </a:r>
                <a:r>
                  <a:rPr lang="en-US" altLang="zh-CN" sz="2400" dirty="0">
                    <a:solidFill>
                      <a:srgbClr val="3333FF"/>
                    </a:solidFill>
                    <a:latin typeface="微软雅黑" panose="020B0503020204020204" pitchFamily="34" charset="-122"/>
                    <a:ea typeface="微软雅黑" panose="020B0503020204020204" pitchFamily="34" charset="-122"/>
                  </a:rPr>
                  <a:t>P</a:t>
                </a:r>
                <a:r>
                  <a:rPr lang="zh-CN" altLang="zh-CN" sz="2400" dirty="0">
                    <a:solidFill>
                      <a:srgbClr val="3333FF"/>
                    </a:solidFill>
                    <a:latin typeface="微软雅黑" panose="020B0503020204020204" pitchFamily="34" charset="-122"/>
                    <a:ea typeface="微软雅黑" panose="020B0503020204020204" pitchFamily="34" charset="-122"/>
                  </a:rPr>
                  <a:t>与</a:t>
                </a:r>
                <a:r>
                  <a:rPr lang="en-US" altLang="zh-CN" sz="2400" dirty="0">
                    <a:solidFill>
                      <a:srgbClr val="3333FF"/>
                    </a:solidFill>
                    <a:latin typeface="微软雅黑" panose="020B0503020204020204" pitchFamily="34" charset="-122"/>
                    <a:ea typeface="微软雅黑" panose="020B0503020204020204" pitchFamily="34" charset="-122"/>
                  </a:rPr>
                  <a:t>Q</a:t>
                </a:r>
                <a:r>
                  <a:rPr lang="zh-CN" altLang="zh-CN" sz="2400" dirty="0">
                    <a:solidFill>
                      <a:srgbClr val="3333FF"/>
                    </a:solidFill>
                    <a:latin typeface="微软雅黑" panose="020B0503020204020204" pitchFamily="34" charset="-122"/>
                    <a:ea typeface="微软雅黑" panose="020B0503020204020204" pitchFamily="34" charset="-122"/>
                  </a:rPr>
                  <a:t>的等价</a:t>
                </a:r>
                <a:r>
                  <a:rPr lang="en-US" altLang="zh-CN" sz="2400" dirty="0">
                    <a:latin typeface="微软雅黑" panose="020B0503020204020204" pitchFamily="34" charset="-122"/>
                    <a:ea typeface="微软雅黑" panose="020B0503020204020204" pitchFamily="34" charset="-122"/>
                  </a:rPr>
                  <a:t>(Equivalence)</a:t>
                </a:r>
                <a:r>
                  <a:rPr lang="zh-CN" altLang="zh-CN" sz="2400" dirty="0">
                    <a:latin typeface="微软雅黑" panose="020B0503020204020204" pitchFamily="34" charset="-122"/>
                    <a:ea typeface="微软雅黑" panose="020B0503020204020204" pitchFamily="34" charset="-122"/>
                  </a:rPr>
                  <a:t>，</a:t>
                </a:r>
                <a:r>
                  <a:rPr lang="zh-CN" altLang="zh-CN" sz="2400" dirty="0">
                    <a:solidFill>
                      <a:srgbClr val="3333FF"/>
                    </a:solidFill>
                    <a:latin typeface="微软雅黑" panose="020B0503020204020204" pitchFamily="34" charset="-122"/>
                    <a:ea typeface="微软雅黑" panose="020B0503020204020204" pitchFamily="34" charset="-122"/>
                  </a:rPr>
                  <a:t>记作</a:t>
                </a:r>
                <a:r>
                  <a:rPr lang="en-US" altLang="zh-CN" sz="2400" dirty="0">
                    <a:solidFill>
                      <a:srgbClr val="3333FF"/>
                    </a:solidFill>
                    <a:latin typeface="微软雅黑" panose="020B0503020204020204" pitchFamily="34" charset="-122"/>
                    <a:ea typeface="微软雅黑" panose="020B0503020204020204" pitchFamily="34" charset="-122"/>
                  </a:rPr>
                  <a:t>P</a:t>
                </a:r>
                <a14:m>
                  <m:oMath xmlns:m="http://schemas.openxmlformats.org/officeDocument/2006/math">
                    <m:r>
                      <m:rPr>
                        <m:nor/>
                      </m:rPr>
                      <a:rPr lang="en-US" altLang="zh-CN" sz="2400" noProof="1">
                        <a:solidFill>
                          <a:schemeClr val="tx1"/>
                        </a:solidFill>
                        <a:latin typeface="黑体" panose="02010609060101010101" pitchFamily="49" charset="-122"/>
                        <a:ea typeface="黑体" panose="02010609060101010101" pitchFamily="49" charset="-122"/>
                        <a:sym typeface="Symbol" panose="05050102010706020507" pitchFamily="18" charset="2"/>
                      </a:rPr>
                      <m:t></m:t>
                    </m:r>
                  </m:oMath>
                </a14:m>
                <a:r>
                  <a:rPr lang="en-US" altLang="zh-CN" sz="2400" dirty="0">
                    <a:solidFill>
                      <a:srgbClr val="3333FF"/>
                    </a:solidFill>
                    <a:latin typeface="微软雅黑" panose="020B0503020204020204" pitchFamily="34" charset="-122"/>
                    <a:ea typeface="微软雅黑" panose="020B0503020204020204" pitchFamily="34" charset="-122"/>
                  </a:rPr>
                  <a:t>Q</a:t>
                </a:r>
                <a:r>
                  <a:rPr lang="zh-CN" altLang="zh-CN" sz="2400" dirty="0">
                    <a:latin typeface="微软雅黑" panose="020B0503020204020204" pitchFamily="34" charset="-122"/>
                    <a:ea typeface="微软雅黑" panose="020B0503020204020204" pitchFamily="34" charset="-122"/>
                  </a:rPr>
                  <a:t>，</a:t>
                </a:r>
                <a:r>
                  <a:rPr lang="zh-CN" altLang="zh-CN" sz="2400" dirty="0">
                    <a:solidFill>
                      <a:srgbClr val="3333FF"/>
                    </a:solidFill>
                    <a:latin typeface="微软雅黑" panose="020B0503020204020204" pitchFamily="34" charset="-122"/>
                    <a:ea typeface="微软雅黑" panose="020B0503020204020204" pitchFamily="34" charset="-122"/>
                  </a:rPr>
                  <a:t>称符号</a:t>
                </a:r>
                <a:r>
                  <a:rPr lang="en-US" altLang="zh-CN" sz="2400" dirty="0">
                    <a:solidFill>
                      <a:srgbClr val="3333FF"/>
                    </a:solidFill>
                    <a:latin typeface="微软雅黑" panose="020B0503020204020204" pitchFamily="34" charset="-122"/>
                    <a:ea typeface="微软雅黑" panose="020B0503020204020204" pitchFamily="34" charset="-122"/>
                  </a:rPr>
                  <a:t>“</a:t>
                </a:r>
                <a14:m>
                  <m:oMath xmlns:m="http://schemas.openxmlformats.org/officeDocument/2006/math">
                    <m:r>
                      <m:rPr>
                        <m:nor/>
                      </m:rPr>
                      <a:rPr lang="en-US" altLang="zh-CN" sz="2400" noProof="1">
                        <a:solidFill>
                          <a:schemeClr val="tx1"/>
                        </a:solidFill>
                        <a:latin typeface="黑体" panose="02010609060101010101" pitchFamily="49" charset="-122"/>
                        <a:ea typeface="黑体" panose="02010609060101010101" pitchFamily="49" charset="-122"/>
                        <a:sym typeface="Symbol" panose="05050102010706020507" pitchFamily="18" charset="2"/>
                      </a:rPr>
                      <m:t></m:t>
                    </m:r>
                  </m:oMath>
                </a14:m>
                <a:r>
                  <a:rPr lang="en-US" altLang="zh-CN" sz="2400" dirty="0">
                    <a:solidFill>
                      <a:srgbClr val="3333FF"/>
                    </a:solidFill>
                    <a:latin typeface="微软雅黑" panose="020B0503020204020204" pitchFamily="34" charset="-122"/>
                    <a:ea typeface="微软雅黑" panose="020B0503020204020204" pitchFamily="34" charset="-122"/>
                  </a:rPr>
                  <a:t>”</a:t>
                </a:r>
                <a:r>
                  <a:rPr lang="zh-CN" altLang="zh-CN" sz="2400" dirty="0">
                    <a:solidFill>
                      <a:srgbClr val="3333FF"/>
                    </a:solidFill>
                    <a:latin typeface="微软雅黑" panose="020B0503020204020204" pitchFamily="34" charset="-122"/>
                    <a:ea typeface="微软雅黑" panose="020B0503020204020204" pitchFamily="34" charset="-122"/>
                  </a:rPr>
                  <a:t>为等价联结词</a:t>
                </a:r>
                <a:r>
                  <a:rPr lang="zh-CN"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mc:Choice>
        <mc:Fallback>
          <p:sp>
            <p:nvSpPr>
              <p:cNvPr id="23556" name="Rectangle 3"/>
              <p:cNvSpPr>
                <a:spLocks noRot="1" noChangeAspect="1" noMove="1" noResize="1" noEditPoints="1" noAdjustHandles="1" noChangeArrowheads="1" noChangeShapeType="1" noTextEdit="1"/>
              </p:cNvSpPr>
              <p:nvPr/>
            </p:nvSpPr>
            <p:spPr bwMode="auto">
              <a:xfrm>
                <a:off x="212372" y="933752"/>
                <a:ext cx="11830552" cy="1150018"/>
              </a:xfrm>
              <a:prstGeom prst="rect">
                <a:avLst/>
              </a:prstGeom>
              <a:blipFill rotWithShape="1">
                <a:blip r:embed="rId1"/>
                <a:stretch>
                  <a:fillRect l="-2" t="-26" r="1" b="-1007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3557" name="Rectangle 4"/>
          <p:cNvSpPr>
            <a:spLocks noChangeArrowheads="1"/>
          </p:cNvSpPr>
          <p:nvPr/>
        </p:nvSpPr>
        <p:spPr bwMode="auto">
          <a:xfrm>
            <a:off x="406713" y="3231841"/>
            <a:ext cx="6921969" cy="1105631"/>
          </a:xfrm>
          <a:prstGeom prst="rect">
            <a:avLst/>
          </a:prstGeom>
          <a:solidFill>
            <a:schemeClr val="tx2"/>
          </a:solidFill>
          <a:ln>
            <a:noFill/>
          </a:ln>
        </p:spPr>
        <p:txBody>
          <a:bodyPr wrap="square" lIns="35997" tIns="35997" rIns="35997" bIns="35997">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50000"/>
              </a:lnSpc>
              <a:spcBef>
                <a:spcPts val="0"/>
              </a:spcBef>
              <a:buNone/>
            </a:pPr>
            <a:r>
              <a:rPr lang="zh-CN" altLang="en-US" sz="2400" dirty="0">
                <a:solidFill>
                  <a:prstClr val="white"/>
                </a:solidFill>
                <a:latin typeface="微软雅黑" panose="020B0503020204020204" pitchFamily="34" charset="-122"/>
              </a:rPr>
              <a:t>例如，</a:t>
            </a:r>
            <a:r>
              <a:rPr lang="zh-CN" altLang="en-US" sz="2400" dirty="0">
                <a:solidFill>
                  <a:prstClr val="white"/>
                </a:solidFill>
              </a:rPr>
              <a:t>若</a:t>
            </a:r>
            <a:r>
              <a:rPr lang="en-US" altLang="zh-CN" sz="2400" dirty="0">
                <a:solidFill>
                  <a:prstClr val="white"/>
                </a:solidFill>
              </a:rPr>
              <a:t>P</a:t>
            </a:r>
            <a:r>
              <a:rPr lang="zh-CN" altLang="en-US" sz="2400" dirty="0">
                <a:solidFill>
                  <a:prstClr val="white"/>
                </a:solidFill>
              </a:rPr>
              <a:t>：</a:t>
            </a:r>
            <a:r>
              <a:rPr lang="en-US" altLang="zh-CN" sz="2400" dirty="0">
                <a:solidFill>
                  <a:prstClr val="white"/>
                </a:solidFill>
              </a:rPr>
              <a:t>2+2=4</a:t>
            </a:r>
            <a:r>
              <a:rPr lang="zh-CN" altLang="en-US" sz="2400" dirty="0">
                <a:solidFill>
                  <a:prstClr val="white"/>
                </a:solidFill>
              </a:rPr>
              <a:t>；</a:t>
            </a:r>
            <a:r>
              <a:rPr lang="en-US" altLang="zh-CN" sz="2400" dirty="0">
                <a:solidFill>
                  <a:prstClr val="white"/>
                </a:solidFill>
              </a:rPr>
              <a:t>Q</a:t>
            </a:r>
            <a:r>
              <a:rPr lang="zh-CN" altLang="en-US" sz="2400" dirty="0">
                <a:solidFill>
                  <a:prstClr val="white"/>
                </a:solidFill>
              </a:rPr>
              <a:t>：雪是白的。</a:t>
            </a:r>
            <a:endParaRPr lang="zh-CN" altLang="en-US" sz="2400" dirty="0">
              <a:solidFill>
                <a:prstClr val="white"/>
              </a:solidFill>
            </a:endParaRPr>
          </a:p>
          <a:p>
            <a:pPr defTabSz="1219200">
              <a:lnSpc>
                <a:spcPct val="150000"/>
              </a:lnSpc>
              <a:spcBef>
                <a:spcPts val="0"/>
              </a:spcBef>
              <a:buNone/>
            </a:pPr>
            <a:r>
              <a:rPr lang="zh-CN" altLang="en-US" sz="2400" dirty="0">
                <a:solidFill>
                  <a:prstClr val="white"/>
                </a:solidFill>
              </a:rPr>
              <a:t>则</a:t>
            </a:r>
            <a:r>
              <a:rPr lang="en-US" altLang="zh-CN" sz="2400" dirty="0">
                <a:solidFill>
                  <a:prstClr val="white"/>
                </a:solidFill>
              </a:rPr>
              <a:t>2+2=4</a:t>
            </a:r>
            <a:r>
              <a:rPr lang="zh-CN" altLang="en-US" sz="2400" dirty="0">
                <a:solidFill>
                  <a:prstClr val="white"/>
                </a:solidFill>
              </a:rPr>
              <a:t>当且仅当雪是白的可符号化</a:t>
            </a:r>
            <a:r>
              <a:rPr lang="en-US" altLang="zh-CN" sz="2400" dirty="0">
                <a:solidFill>
                  <a:prstClr val="white"/>
                </a:solidFill>
              </a:rPr>
              <a:t>P</a:t>
            </a:r>
            <a:r>
              <a:rPr lang="en-US" altLang="zh-CN" sz="2400" dirty="0">
                <a:solidFill>
                  <a:prstClr val="white"/>
                </a:solidFill>
                <a:sym typeface="Symbol" panose="05050102010706020507" pitchFamily="18" charset="2"/>
              </a:rPr>
              <a:t></a:t>
            </a:r>
            <a:r>
              <a:rPr lang="en-US" altLang="zh-CN" sz="2400" dirty="0">
                <a:solidFill>
                  <a:prstClr val="white"/>
                </a:solidFill>
              </a:rPr>
              <a:t>Q</a:t>
            </a:r>
            <a:r>
              <a:rPr lang="zh-CN" altLang="en-US" sz="2400" dirty="0">
                <a:solidFill>
                  <a:prstClr val="white"/>
                </a:solidFill>
              </a:rPr>
              <a:t>。</a:t>
            </a:r>
            <a:endParaRPr lang="zh-CN" altLang="en-US" sz="2400" dirty="0">
              <a:solidFill>
                <a:prstClr val="white"/>
              </a:solidFill>
            </a:endParaRPr>
          </a:p>
        </p:txBody>
      </p:sp>
      <p:graphicFrame>
        <p:nvGraphicFramePr>
          <p:cNvPr id="23559" name="Group 7"/>
          <p:cNvGraphicFramePr>
            <a:graphicFrameLocks noGrp="1"/>
          </p:cNvGraphicFramePr>
          <p:nvPr/>
        </p:nvGraphicFramePr>
        <p:xfrm>
          <a:off x="7851269" y="2210947"/>
          <a:ext cx="4021418" cy="2009185"/>
        </p:xfrm>
        <a:graphic>
          <a:graphicData uri="http://schemas.openxmlformats.org/drawingml/2006/table">
            <a:tbl>
              <a:tblPr/>
              <a:tblGrid>
                <a:gridCol w="1066492"/>
                <a:gridCol w="1245824"/>
                <a:gridCol w="1709102"/>
              </a:tblGrid>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P</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FF"/>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000"/>
                      </a:srgb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Symbol" panose="05050102010706020507" pitchFamily="18" charset="2"/>
                        </a:rPr>
                        <a:t></a:t>
                      </a: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tr>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r>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r>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r>
              <a:tr h="40183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97" marR="71997" marT="17996" marB="1799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r>
            </a:tbl>
          </a:graphicData>
        </a:graphic>
      </p:graphicFrame>
      <p:sp>
        <p:nvSpPr>
          <p:cNvPr id="8" name="Rectangle 2"/>
          <p:cNvSpPr>
            <a:spLocks noChangeArrowheads="1"/>
          </p:cNvSpPr>
          <p:nvPr/>
        </p:nvSpPr>
        <p:spPr bwMode="auto">
          <a:xfrm>
            <a:off x="930287" y="269878"/>
            <a:ext cx="3384355" cy="6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90000"/>
              </a:lnSpc>
              <a:spcBef>
                <a:spcPct val="0"/>
              </a:spcBef>
              <a:buClrTx/>
              <a:buNone/>
            </a:pPr>
            <a:r>
              <a:rPr lang="en-US" altLang="zh-CN" sz="2200" dirty="0">
                <a:solidFill>
                  <a:prstClr val="white"/>
                </a:solidFill>
                <a:latin typeface="微软雅黑" panose="020B0503020204020204" pitchFamily="34" charset="-122"/>
                <a:ea typeface="微软雅黑" panose="020B0503020204020204" pitchFamily="34" charset="-122"/>
              </a:rPr>
              <a:t>5</a:t>
            </a:r>
            <a:r>
              <a:rPr lang="zh-CN" altLang="en-US" sz="2200" dirty="0">
                <a:solidFill>
                  <a:prstClr val="white"/>
                </a:solidFill>
                <a:latin typeface="微软雅黑" panose="020B0503020204020204" pitchFamily="34" charset="-122"/>
                <a:ea typeface="微软雅黑" panose="020B0503020204020204" pitchFamily="34" charset="-122"/>
              </a:rPr>
              <a:t>、等价联结词</a:t>
            </a:r>
            <a:endParaRPr lang="zh-CN" altLang="en-US" sz="2200" dirty="0">
              <a:solidFill>
                <a:prstClr val="white"/>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矩形 1"/>
              <p:cNvSpPr/>
              <p:nvPr/>
            </p:nvSpPr>
            <p:spPr>
              <a:xfrm>
                <a:off x="1764" y="4347309"/>
                <a:ext cx="12041159" cy="2281074"/>
              </a:xfrm>
              <a:prstGeom prst="rect">
                <a:avLst/>
              </a:prstGeom>
            </p:spPr>
            <p:txBody>
              <a:bodyPr wrap="square">
                <a:spAutoFit/>
              </a:bodyPr>
              <a:lstStyle/>
              <a:p>
                <a:pPr indent="267970" defTabSz="1219200">
                  <a:lnSpc>
                    <a:spcPct val="150000"/>
                  </a:lnSpc>
                </a:pPr>
                <a:r>
                  <a:rPr lang="zh-CN" altLang="zh-CN" sz="2400" b="1" dirty="0">
                    <a:solidFill>
                      <a:srgbClr val="C00000"/>
                    </a:solidFill>
                    <a:latin typeface="微软雅黑" panose="020B0503020204020204" pitchFamily="34" charset="-122"/>
                    <a:ea typeface="微软雅黑" panose="020B0503020204020204" pitchFamily="34" charset="-122"/>
                  </a:rPr>
                  <a:t>例</a:t>
                </a:r>
                <a:r>
                  <a:rPr lang="en-US" altLang="zh-CN" sz="2400" b="1" dirty="0">
                    <a:solidFill>
                      <a:srgbClr val="C00000"/>
                    </a:solidFill>
                    <a:latin typeface="微软雅黑" panose="020B0503020204020204" pitchFamily="34" charset="-122"/>
                    <a:ea typeface="微软雅黑" panose="020B0503020204020204" pitchFamily="34" charset="-122"/>
                  </a:rPr>
                  <a:t>2.6  </a:t>
                </a:r>
                <a:r>
                  <a:rPr lang="zh-CN" altLang="zh-CN" sz="2400" b="1" dirty="0">
                    <a:solidFill>
                      <a:srgbClr val="000000"/>
                    </a:solidFill>
                    <a:latin typeface="微软雅黑" panose="020B0503020204020204" pitchFamily="34" charset="-122"/>
                    <a:ea typeface="微软雅黑" panose="020B0503020204020204" pitchFamily="34" charset="-122"/>
                  </a:rPr>
                  <a:t>符号化下列命题，并确定其真值。</a:t>
                </a:r>
                <a:endParaRPr lang="zh-CN" altLang="zh-CN" sz="2400" b="1" dirty="0">
                  <a:solidFill>
                    <a:srgbClr val="000000"/>
                  </a:solidFill>
                  <a:latin typeface="微软雅黑" panose="020B0503020204020204" pitchFamily="34" charset="-122"/>
                  <a:ea typeface="微软雅黑" panose="020B0503020204020204" pitchFamily="34" charset="-122"/>
                </a:endParaRPr>
              </a:p>
              <a:p>
                <a:pPr indent="266700" defTabSz="1219200">
                  <a:lnSpc>
                    <a:spcPct val="150000"/>
                  </a:lnSpc>
                </a:pPr>
                <a:r>
                  <a:rPr lang="zh-CN" altLang="zh-CN" sz="2400" b="1" dirty="0">
                    <a:solidFill>
                      <a:srgbClr val="000000"/>
                    </a:solidFill>
                    <a:latin typeface="微软雅黑" panose="020B0503020204020204" pitchFamily="34" charset="-122"/>
                    <a:ea typeface="微软雅黑" panose="020B0503020204020204" pitchFamily="34" charset="-122"/>
                  </a:rPr>
                  <a:t>（</a:t>
                </a:r>
                <a:r>
                  <a:rPr lang="en-US" altLang="zh-CN" sz="2400" b="1" dirty="0">
                    <a:solidFill>
                      <a:srgbClr val="000000"/>
                    </a:solidFill>
                    <a:latin typeface="微软雅黑" panose="020B0503020204020204" pitchFamily="34" charset="-122"/>
                    <a:ea typeface="微软雅黑" panose="020B0503020204020204" pitchFamily="34" charset="-122"/>
                  </a:rPr>
                  <a:t>1</a:t>
                </a:r>
                <a:r>
                  <a:rPr lang="zh-CN" altLang="zh-CN" sz="2400" b="1" dirty="0">
                    <a:solidFill>
                      <a:srgbClr val="000000"/>
                    </a:solidFill>
                    <a:latin typeface="微软雅黑" panose="020B0503020204020204" pitchFamily="34" charset="-122"/>
                    <a:ea typeface="微软雅黑" panose="020B0503020204020204" pitchFamily="34" charset="-122"/>
                  </a:rPr>
                  <a:t>）</a:t>
                </a:r>
                <a:r>
                  <a:rPr lang="en-US" altLang="zh-CN" sz="2400" b="1" dirty="0">
                    <a:solidFill>
                      <a:srgbClr val="000000"/>
                    </a:solidFill>
                    <a:latin typeface="微软雅黑" panose="020B0503020204020204" pitchFamily="34" charset="-122"/>
                    <a:ea typeface="微软雅黑" panose="020B0503020204020204" pitchFamily="34" charset="-122"/>
                  </a:rPr>
                  <a:t>1</a:t>
                </a:r>
                <a:r>
                  <a:rPr lang="zh-CN" altLang="zh-CN" sz="2400" b="1" dirty="0">
                    <a:solidFill>
                      <a:srgbClr val="000000"/>
                    </a:solidFill>
                    <a:latin typeface="微软雅黑" panose="020B0503020204020204" pitchFamily="34" charset="-122"/>
                    <a:ea typeface="微软雅黑" panose="020B0503020204020204" pitchFamily="34" charset="-122"/>
                  </a:rPr>
                  <a:t>是偶数当且仅当</a:t>
                </a:r>
                <a:r>
                  <a:rPr lang="en-US" altLang="zh-CN" sz="2400" b="1" dirty="0">
                    <a:solidFill>
                      <a:srgbClr val="000000"/>
                    </a:solidFill>
                    <a:latin typeface="微软雅黑" panose="020B0503020204020204" pitchFamily="34" charset="-122"/>
                    <a:ea typeface="微软雅黑" panose="020B0503020204020204" pitchFamily="34" charset="-122"/>
                  </a:rPr>
                  <a:t>1</a:t>
                </a:r>
                <a:r>
                  <a:rPr lang="zh-CN" altLang="zh-CN" sz="2400" b="1" dirty="0">
                    <a:solidFill>
                      <a:srgbClr val="000000"/>
                    </a:solidFill>
                    <a:latin typeface="微软雅黑" panose="020B0503020204020204" pitchFamily="34" charset="-122"/>
                    <a:ea typeface="微软雅黑" panose="020B0503020204020204" pitchFamily="34" charset="-122"/>
                  </a:rPr>
                  <a:t>是负数。</a:t>
                </a:r>
                <a:r>
                  <a:rPr lang="en-US" altLang="zh-CN" sz="2400" b="1" dirty="0">
                    <a:solidFill>
                      <a:srgbClr val="000000"/>
                    </a:solidFill>
                    <a:latin typeface="微软雅黑" panose="020B0503020204020204" pitchFamily="34" charset="-122"/>
                    <a:ea typeface="微软雅黑" panose="020B0503020204020204" pitchFamily="34" charset="-122"/>
                  </a:rPr>
                  <a:t>  </a:t>
                </a:r>
                <a:r>
                  <a:rPr lang="zh-CN" altLang="zh-CN" sz="2400" b="1" dirty="0">
                    <a:solidFill>
                      <a:srgbClr val="000000"/>
                    </a:solidFill>
                    <a:latin typeface="微软雅黑" panose="020B0503020204020204" pitchFamily="34" charset="-122"/>
                    <a:ea typeface="微软雅黑" panose="020B0503020204020204" pitchFamily="34" charset="-122"/>
                  </a:rPr>
                  <a:t>（</a:t>
                </a:r>
                <a:r>
                  <a:rPr lang="en-US" altLang="zh-CN" sz="2400" b="1" dirty="0">
                    <a:solidFill>
                      <a:srgbClr val="000000"/>
                    </a:solidFill>
                    <a:latin typeface="微软雅黑" panose="020B0503020204020204" pitchFamily="34" charset="-122"/>
                    <a:ea typeface="微软雅黑" panose="020B0503020204020204" pitchFamily="34" charset="-122"/>
                  </a:rPr>
                  <a:t>2</a:t>
                </a:r>
                <a:r>
                  <a:rPr lang="zh-CN" altLang="zh-CN" sz="2400" b="1" dirty="0">
                    <a:solidFill>
                      <a:srgbClr val="000000"/>
                    </a:solidFill>
                    <a:latin typeface="微软雅黑" panose="020B0503020204020204" pitchFamily="34" charset="-122"/>
                    <a:ea typeface="微软雅黑" panose="020B0503020204020204" pitchFamily="34" charset="-122"/>
                  </a:rPr>
                  <a:t>）太阳从东方升起当且仅当小</a:t>
                </a:r>
                <a:r>
                  <a:rPr lang="zh-CN" altLang="en-US" sz="2400" b="1" dirty="0">
                    <a:solidFill>
                      <a:srgbClr val="000000"/>
                    </a:solidFill>
                    <a:latin typeface="微软雅黑" panose="020B0503020204020204" pitchFamily="34" charset="-122"/>
                    <a:ea typeface="微软雅黑" panose="020B0503020204020204" pitchFamily="34" charset="-122"/>
                  </a:rPr>
                  <a:t>猪</a:t>
                </a:r>
                <a:r>
                  <a:rPr lang="zh-CN" altLang="zh-CN" sz="2400" b="1" dirty="0">
                    <a:solidFill>
                      <a:srgbClr val="000000"/>
                    </a:solidFill>
                    <a:latin typeface="微软雅黑" panose="020B0503020204020204" pitchFamily="34" charset="-122"/>
                    <a:ea typeface="微软雅黑" panose="020B0503020204020204" pitchFamily="34" charset="-122"/>
                  </a:rPr>
                  <a:t>会飞。</a:t>
                </a:r>
                <a:endParaRPr lang="zh-CN" altLang="zh-CN" sz="2400" b="1" dirty="0">
                  <a:solidFill>
                    <a:srgbClr val="000000"/>
                  </a:solidFill>
                  <a:latin typeface="微软雅黑" panose="020B0503020204020204" pitchFamily="34" charset="-122"/>
                  <a:ea typeface="微软雅黑" panose="020B0503020204020204" pitchFamily="34" charset="-122"/>
                </a:endParaRPr>
              </a:p>
              <a:p>
                <a:pPr indent="267970" defTabSz="1219200">
                  <a:lnSpc>
                    <a:spcPct val="150000"/>
                  </a:lnSpc>
                </a:pPr>
                <a:r>
                  <a:rPr lang="zh-CN" altLang="zh-CN" sz="2400" b="1" dirty="0">
                    <a:solidFill>
                      <a:srgbClr val="C00000"/>
                    </a:solidFill>
                    <a:latin typeface="微软雅黑" panose="020B0503020204020204" pitchFamily="34" charset="-122"/>
                    <a:ea typeface="微软雅黑" panose="020B0503020204020204" pitchFamily="34" charset="-122"/>
                  </a:rPr>
                  <a:t>解</a:t>
                </a:r>
                <a:r>
                  <a:rPr lang="en-US" altLang="zh-CN" sz="2400" b="1" dirty="0">
                    <a:solidFill>
                      <a:srgbClr val="000000"/>
                    </a:solidFill>
                    <a:latin typeface="微软雅黑" panose="020B0503020204020204" pitchFamily="34" charset="-122"/>
                    <a:ea typeface="微软雅黑" panose="020B0503020204020204" pitchFamily="34" charset="-122"/>
                  </a:rPr>
                  <a:t>  </a:t>
                </a:r>
                <a:r>
                  <a:rPr lang="zh-CN" altLang="zh-CN" sz="2400" b="1" dirty="0">
                    <a:solidFill>
                      <a:srgbClr val="000000"/>
                    </a:solidFill>
                    <a:latin typeface="微软雅黑" panose="020B0503020204020204" pitchFamily="34" charset="-122"/>
                    <a:ea typeface="微软雅黑" panose="020B0503020204020204" pitchFamily="34" charset="-122"/>
                  </a:rPr>
                  <a:t>（</a:t>
                </a:r>
                <a:r>
                  <a:rPr lang="en-US" altLang="zh-CN" sz="2400" b="1" dirty="0">
                    <a:solidFill>
                      <a:srgbClr val="000000"/>
                    </a:solidFill>
                    <a:latin typeface="微软雅黑" panose="020B0503020204020204" pitchFamily="34" charset="-122"/>
                    <a:ea typeface="微软雅黑" panose="020B0503020204020204" pitchFamily="34" charset="-122"/>
                  </a:rPr>
                  <a:t>1</a:t>
                </a:r>
                <a:r>
                  <a:rPr lang="zh-CN" altLang="zh-CN" sz="2400" b="1" dirty="0">
                    <a:solidFill>
                      <a:srgbClr val="000000"/>
                    </a:solidFill>
                    <a:latin typeface="微软雅黑" panose="020B0503020204020204" pitchFamily="34" charset="-122"/>
                    <a:ea typeface="微软雅黑" panose="020B0503020204020204" pitchFamily="34" charset="-122"/>
                  </a:rPr>
                  <a:t>）设</a:t>
                </a:r>
                <a:r>
                  <a:rPr lang="en-US" altLang="zh-CN" sz="2400" b="1" dirty="0">
                    <a:solidFill>
                      <a:srgbClr val="000000"/>
                    </a:solidFill>
                    <a:latin typeface="微软雅黑" panose="020B0503020204020204" pitchFamily="34" charset="-122"/>
                    <a:ea typeface="微软雅黑" panose="020B0503020204020204" pitchFamily="34" charset="-122"/>
                  </a:rPr>
                  <a:t>P</a:t>
                </a:r>
                <a:r>
                  <a:rPr lang="zh-CN" altLang="zh-CN" sz="2400" b="1" dirty="0">
                    <a:solidFill>
                      <a:srgbClr val="000000"/>
                    </a:solidFill>
                    <a:latin typeface="微软雅黑" panose="020B0503020204020204" pitchFamily="34" charset="-122"/>
                    <a:ea typeface="微软雅黑" panose="020B0503020204020204" pitchFamily="34" charset="-122"/>
                  </a:rPr>
                  <a:t>：</a:t>
                </a:r>
                <a:r>
                  <a:rPr lang="en-US" altLang="zh-CN" sz="2400" b="1" dirty="0">
                    <a:solidFill>
                      <a:srgbClr val="000000"/>
                    </a:solidFill>
                    <a:latin typeface="微软雅黑" panose="020B0503020204020204" pitchFamily="34" charset="-122"/>
                    <a:ea typeface="微软雅黑" panose="020B0503020204020204" pitchFamily="34" charset="-122"/>
                  </a:rPr>
                  <a:t>1</a:t>
                </a:r>
                <a:r>
                  <a:rPr lang="zh-CN" altLang="zh-CN" sz="2400" b="1" dirty="0">
                    <a:solidFill>
                      <a:srgbClr val="000000"/>
                    </a:solidFill>
                    <a:latin typeface="微软雅黑" panose="020B0503020204020204" pitchFamily="34" charset="-122"/>
                    <a:ea typeface="微软雅黑" panose="020B0503020204020204" pitchFamily="34" charset="-122"/>
                  </a:rPr>
                  <a:t>是偶数；</a:t>
                </a:r>
                <a:r>
                  <a:rPr lang="en-US" altLang="zh-CN" sz="2400" b="1" dirty="0">
                    <a:solidFill>
                      <a:srgbClr val="000000"/>
                    </a:solidFill>
                    <a:latin typeface="微软雅黑" panose="020B0503020204020204" pitchFamily="34" charset="-122"/>
                    <a:ea typeface="微软雅黑" panose="020B0503020204020204" pitchFamily="34" charset="-122"/>
                  </a:rPr>
                  <a:t>Q</a:t>
                </a:r>
                <a:r>
                  <a:rPr lang="zh-CN" altLang="zh-CN" sz="2400" b="1" dirty="0">
                    <a:solidFill>
                      <a:srgbClr val="000000"/>
                    </a:solidFill>
                    <a:latin typeface="微软雅黑" panose="020B0503020204020204" pitchFamily="34" charset="-122"/>
                    <a:ea typeface="微软雅黑" panose="020B0503020204020204" pitchFamily="34" charset="-122"/>
                  </a:rPr>
                  <a:t>：</a:t>
                </a:r>
                <a:r>
                  <a:rPr lang="en-US" altLang="zh-CN" sz="2400" b="1" dirty="0">
                    <a:solidFill>
                      <a:srgbClr val="000000"/>
                    </a:solidFill>
                    <a:latin typeface="微软雅黑" panose="020B0503020204020204" pitchFamily="34" charset="-122"/>
                    <a:ea typeface="微软雅黑" panose="020B0503020204020204" pitchFamily="34" charset="-122"/>
                  </a:rPr>
                  <a:t>1</a:t>
                </a:r>
                <a:r>
                  <a:rPr lang="zh-CN" altLang="zh-CN" sz="2400" b="1" dirty="0">
                    <a:solidFill>
                      <a:srgbClr val="000000"/>
                    </a:solidFill>
                    <a:latin typeface="微软雅黑" panose="020B0503020204020204" pitchFamily="34" charset="-122"/>
                    <a:ea typeface="微软雅黑" panose="020B0503020204020204" pitchFamily="34" charset="-122"/>
                  </a:rPr>
                  <a:t>是负数，则命题（</a:t>
                </a:r>
                <a:r>
                  <a:rPr lang="en-US" altLang="zh-CN" sz="2400" b="1" dirty="0">
                    <a:solidFill>
                      <a:srgbClr val="000000"/>
                    </a:solidFill>
                    <a:latin typeface="微软雅黑" panose="020B0503020204020204" pitchFamily="34" charset="-122"/>
                    <a:ea typeface="微软雅黑" panose="020B0503020204020204" pitchFamily="34" charset="-122"/>
                  </a:rPr>
                  <a:t>1</a:t>
                </a:r>
                <a:r>
                  <a:rPr lang="zh-CN" altLang="zh-CN" sz="2400" b="1" dirty="0">
                    <a:solidFill>
                      <a:srgbClr val="000000"/>
                    </a:solidFill>
                    <a:latin typeface="微软雅黑" panose="020B0503020204020204" pitchFamily="34" charset="-122"/>
                    <a:ea typeface="微软雅黑" panose="020B0503020204020204" pitchFamily="34" charset="-122"/>
                  </a:rPr>
                  <a:t>）可符号化为</a:t>
                </a:r>
                <a:r>
                  <a:rPr lang="en-US" altLang="zh-CN" sz="2400" b="1" dirty="0">
                    <a:solidFill>
                      <a:srgbClr val="000000"/>
                    </a:solidFill>
                    <a:latin typeface="微软雅黑" panose="020B0503020204020204" pitchFamily="34" charset="-122"/>
                    <a:ea typeface="微软雅黑" panose="020B0503020204020204" pitchFamily="34" charset="-122"/>
                  </a:rPr>
                  <a:t>P</a:t>
                </a:r>
                <a14:m>
                  <m:oMath xmlns:m="http://schemas.openxmlformats.org/officeDocument/2006/math">
                    <m:r>
                      <m:rPr>
                        <m:nor/>
                      </m:rPr>
                      <a:rPr lang="en-US" altLang="zh-CN" noProof="1">
                        <a:latin typeface="黑体" panose="02010609060101010101" pitchFamily="49" charset="-122"/>
                        <a:ea typeface="黑体" panose="02010609060101010101" pitchFamily="49" charset="-122"/>
                        <a:sym typeface="Symbol" panose="05050102010706020507" pitchFamily="18" charset="2"/>
                      </a:rPr>
                      <m:t></m:t>
                    </m:r>
                  </m:oMath>
                </a14:m>
                <a:r>
                  <a:rPr lang="en-US" altLang="zh-CN" sz="2400" b="1" dirty="0">
                    <a:solidFill>
                      <a:srgbClr val="000000"/>
                    </a:solidFill>
                    <a:latin typeface="微软雅黑" panose="020B0503020204020204" pitchFamily="34" charset="-122"/>
                    <a:ea typeface="微软雅黑" panose="020B0503020204020204" pitchFamily="34" charset="-122"/>
                  </a:rPr>
                  <a:t>Q</a:t>
                </a:r>
                <a:r>
                  <a:rPr lang="zh-CN" altLang="en-US" sz="2400" b="1" dirty="0">
                    <a:solidFill>
                      <a:srgbClr val="000000"/>
                    </a:solidFill>
                    <a:latin typeface="微软雅黑" panose="020B0503020204020204" pitchFamily="34" charset="-122"/>
                    <a:ea typeface="微软雅黑" panose="020B0503020204020204" pitchFamily="34" charset="-122"/>
                  </a:rPr>
                  <a:t>，</a:t>
                </a:r>
                <a:r>
                  <a:rPr lang="zh-CN" altLang="zh-CN" sz="2400" b="1" dirty="0">
                    <a:solidFill>
                      <a:srgbClr val="000000"/>
                    </a:solidFill>
                    <a:latin typeface="微软雅黑" panose="020B0503020204020204" pitchFamily="34" charset="-122"/>
                    <a:ea typeface="微软雅黑" panose="020B0503020204020204" pitchFamily="34" charset="-122"/>
                  </a:rPr>
                  <a:t>真值为</a:t>
                </a:r>
                <a:r>
                  <a:rPr lang="en-US" altLang="zh-CN" sz="2400" b="1" dirty="0">
                    <a:solidFill>
                      <a:srgbClr val="000000"/>
                    </a:solidFill>
                    <a:latin typeface="微软雅黑" panose="020B0503020204020204" pitchFamily="34" charset="-122"/>
                    <a:ea typeface="微软雅黑" panose="020B0503020204020204" pitchFamily="34" charset="-122"/>
                  </a:rPr>
                  <a:t>1</a:t>
                </a:r>
                <a:r>
                  <a:rPr lang="zh-CN" altLang="en-US" sz="2400" b="1" dirty="0">
                    <a:solidFill>
                      <a:srgbClr val="000000"/>
                    </a:solidFill>
                    <a:latin typeface="微软雅黑" panose="020B0503020204020204" pitchFamily="34" charset="-122"/>
                    <a:ea typeface="微软雅黑" panose="020B0503020204020204" pitchFamily="34" charset="-122"/>
                  </a:rPr>
                  <a:t>。</a:t>
                </a:r>
                <a:endParaRPr lang="zh-CN" altLang="zh-CN" sz="2400" b="1" dirty="0">
                  <a:solidFill>
                    <a:srgbClr val="000000"/>
                  </a:solidFill>
                  <a:latin typeface="微软雅黑" panose="020B0503020204020204" pitchFamily="34" charset="-122"/>
                  <a:ea typeface="微软雅黑" panose="020B0503020204020204" pitchFamily="34" charset="-122"/>
                </a:endParaRPr>
              </a:p>
              <a:p>
                <a:pPr indent="266700" defTabSz="1219200">
                  <a:lnSpc>
                    <a:spcPct val="150000"/>
                  </a:lnSpc>
                </a:pPr>
                <a:r>
                  <a:rPr lang="zh-CN" altLang="zh-CN" sz="2400" b="1" dirty="0">
                    <a:solidFill>
                      <a:srgbClr val="000000"/>
                    </a:solidFill>
                    <a:latin typeface="微软雅黑" panose="020B0503020204020204" pitchFamily="34" charset="-122"/>
                    <a:ea typeface="微软雅黑" panose="020B0503020204020204" pitchFamily="34" charset="-122"/>
                  </a:rPr>
                  <a:t>（</a:t>
                </a:r>
                <a:r>
                  <a:rPr lang="en-US" altLang="zh-CN" sz="2400" b="1" dirty="0">
                    <a:solidFill>
                      <a:srgbClr val="000000"/>
                    </a:solidFill>
                    <a:latin typeface="微软雅黑" panose="020B0503020204020204" pitchFamily="34" charset="-122"/>
                    <a:ea typeface="微软雅黑" panose="020B0503020204020204" pitchFamily="34" charset="-122"/>
                  </a:rPr>
                  <a:t>2</a:t>
                </a:r>
                <a:r>
                  <a:rPr lang="zh-CN" altLang="zh-CN" sz="2400" b="1" dirty="0">
                    <a:solidFill>
                      <a:srgbClr val="000000"/>
                    </a:solidFill>
                    <a:latin typeface="微软雅黑" panose="020B0503020204020204" pitchFamily="34" charset="-122"/>
                    <a:ea typeface="微软雅黑" panose="020B0503020204020204" pitchFamily="34" charset="-122"/>
                  </a:rPr>
                  <a:t>）设</a:t>
                </a:r>
                <a:r>
                  <a:rPr lang="en-US" altLang="zh-CN" sz="2400" b="1" dirty="0">
                    <a:solidFill>
                      <a:srgbClr val="000000"/>
                    </a:solidFill>
                    <a:latin typeface="微软雅黑" panose="020B0503020204020204" pitchFamily="34" charset="-122"/>
                    <a:ea typeface="微软雅黑" panose="020B0503020204020204" pitchFamily="34" charset="-122"/>
                  </a:rPr>
                  <a:t>R</a:t>
                </a:r>
                <a:r>
                  <a:rPr lang="zh-CN" altLang="zh-CN" sz="2400" b="1" dirty="0">
                    <a:solidFill>
                      <a:srgbClr val="000000"/>
                    </a:solidFill>
                    <a:latin typeface="微软雅黑" panose="020B0503020204020204" pitchFamily="34" charset="-122"/>
                    <a:ea typeface="微软雅黑" panose="020B0503020204020204" pitchFamily="34" charset="-122"/>
                  </a:rPr>
                  <a:t>：太阳从东方升起；</a:t>
                </a:r>
                <a:r>
                  <a:rPr lang="en-US" altLang="zh-CN" sz="2400" b="1" dirty="0">
                    <a:solidFill>
                      <a:srgbClr val="000000"/>
                    </a:solidFill>
                    <a:latin typeface="微软雅黑" panose="020B0503020204020204" pitchFamily="34" charset="-122"/>
                    <a:ea typeface="微软雅黑" panose="020B0503020204020204" pitchFamily="34" charset="-122"/>
                  </a:rPr>
                  <a:t>S</a:t>
                </a:r>
                <a:r>
                  <a:rPr lang="zh-CN" altLang="zh-CN" sz="2400" b="1" dirty="0">
                    <a:solidFill>
                      <a:srgbClr val="000000"/>
                    </a:solidFill>
                    <a:latin typeface="微软雅黑" panose="020B0503020204020204" pitchFamily="34" charset="-122"/>
                    <a:ea typeface="微软雅黑" panose="020B0503020204020204" pitchFamily="34" charset="-122"/>
                  </a:rPr>
                  <a:t>：小</a:t>
                </a:r>
                <a:r>
                  <a:rPr lang="zh-CN" altLang="en-US" sz="2400" b="1" dirty="0">
                    <a:solidFill>
                      <a:srgbClr val="000000"/>
                    </a:solidFill>
                    <a:latin typeface="微软雅黑" panose="020B0503020204020204" pitchFamily="34" charset="-122"/>
                    <a:ea typeface="微软雅黑" panose="020B0503020204020204" pitchFamily="34" charset="-122"/>
                  </a:rPr>
                  <a:t>猪</a:t>
                </a:r>
                <a:r>
                  <a:rPr lang="zh-CN" altLang="zh-CN" sz="2400" b="1" dirty="0">
                    <a:solidFill>
                      <a:srgbClr val="000000"/>
                    </a:solidFill>
                    <a:latin typeface="微软雅黑" panose="020B0503020204020204" pitchFamily="34" charset="-122"/>
                    <a:ea typeface="微软雅黑" panose="020B0503020204020204" pitchFamily="34" charset="-122"/>
                  </a:rPr>
                  <a:t>会飞，则命题（</a:t>
                </a:r>
                <a:r>
                  <a:rPr lang="en-US" altLang="zh-CN" sz="2400" b="1" dirty="0">
                    <a:solidFill>
                      <a:srgbClr val="000000"/>
                    </a:solidFill>
                    <a:latin typeface="微软雅黑" panose="020B0503020204020204" pitchFamily="34" charset="-122"/>
                    <a:ea typeface="微软雅黑" panose="020B0503020204020204" pitchFamily="34" charset="-122"/>
                  </a:rPr>
                  <a:t>2</a:t>
                </a:r>
                <a:r>
                  <a:rPr lang="zh-CN" altLang="zh-CN" sz="2400" b="1" dirty="0">
                    <a:solidFill>
                      <a:srgbClr val="000000"/>
                    </a:solidFill>
                    <a:latin typeface="微软雅黑" panose="020B0503020204020204" pitchFamily="34" charset="-122"/>
                    <a:ea typeface="微软雅黑" panose="020B0503020204020204" pitchFamily="34" charset="-122"/>
                  </a:rPr>
                  <a:t>）可符号化为</a:t>
                </a:r>
                <a:r>
                  <a:rPr lang="en-US" altLang="zh-CN" sz="2400" b="1" dirty="0">
                    <a:solidFill>
                      <a:srgbClr val="000000"/>
                    </a:solidFill>
                    <a:latin typeface="微软雅黑" panose="020B0503020204020204" pitchFamily="34" charset="-122"/>
                    <a:ea typeface="微软雅黑" panose="020B0503020204020204" pitchFamily="34" charset="-122"/>
                  </a:rPr>
                  <a:t>R</a:t>
                </a:r>
                <a14:m>
                  <m:oMath xmlns:m="http://schemas.openxmlformats.org/officeDocument/2006/math">
                    <m:r>
                      <m:rPr>
                        <m:nor/>
                      </m:rPr>
                      <a:rPr lang="en-US" altLang="zh-CN" noProof="1">
                        <a:latin typeface="黑体" panose="02010609060101010101" pitchFamily="49" charset="-122"/>
                        <a:ea typeface="黑体" panose="02010609060101010101" pitchFamily="49" charset="-122"/>
                        <a:sym typeface="Symbol" panose="05050102010706020507" pitchFamily="18" charset="2"/>
                      </a:rPr>
                      <m:t></m:t>
                    </m:r>
                  </m:oMath>
                </a14:m>
                <a:r>
                  <a:rPr lang="en-US" altLang="zh-CN" sz="2400" b="1" dirty="0">
                    <a:solidFill>
                      <a:srgbClr val="000000"/>
                    </a:solidFill>
                    <a:latin typeface="微软雅黑" panose="020B0503020204020204" pitchFamily="34" charset="-122"/>
                    <a:ea typeface="微软雅黑" panose="020B0503020204020204" pitchFamily="34" charset="-122"/>
                  </a:rPr>
                  <a:t>S</a:t>
                </a:r>
                <a:r>
                  <a:rPr lang="zh-CN" altLang="en-US" sz="2400" b="1" dirty="0">
                    <a:solidFill>
                      <a:srgbClr val="000000"/>
                    </a:solidFill>
                    <a:latin typeface="微软雅黑" panose="020B0503020204020204" pitchFamily="34" charset="-122"/>
                    <a:ea typeface="微软雅黑" panose="020B0503020204020204" pitchFamily="34" charset="-122"/>
                  </a:rPr>
                  <a:t>，</a:t>
                </a:r>
                <a:r>
                  <a:rPr lang="zh-CN" altLang="zh-CN" sz="2400" b="1" dirty="0">
                    <a:solidFill>
                      <a:srgbClr val="000000"/>
                    </a:solidFill>
                    <a:latin typeface="微软雅黑" panose="020B0503020204020204" pitchFamily="34" charset="-122"/>
                    <a:ea typeface="微软雅黑" panose="020B0503020204020204" pitchFamily="34" charset="-122"/>
                  </a:rPr>
                  <a:t>真值为</a:t>
                </a:r>
                <a:r>
                  <a:rPr lang="en-US" altLang="zh-CN" sz="2400" b="1" dirty="0">
                    <a:solidFill>
                      <a:srgbClr val="000000"/>
                    </a:solidFill>
                    <a:latin typeface="微软雅黑" panose="020B0503020204020204" pitchFamily="34" charset="-122"/>
                    <a:ea typeface="微软雅黑" panose="020B0503020204020204" pitchFamily="34" charset="-122"/>
                  </a:rPr>
                  <a:t>0</a:t>
                </a:r>
                <a:r>
                  <a:rPr lang="zh-CN" altLang="en-US" sz="2400" b="1" dirty="0">
                    <a:solidFill>
                      <a:srgbClr val="000000"/>
                    </a:solidFill>
                    <a:latin typeface="微软雅黑" panose="020B0503020204020204" pitchFamily="34" charset="-122"/>
                    <a:ea typeface="微软雅黑" panose="020B0503020204020204" pitchFamily="34" charset="-122"/>
                  </a:rPr>
                  <a:t>。</a:t>
                </a:r>
                <a:endParaRPr lang="zh-CN" altLang="zh-CN" sz="2400" b="1" dirty="0">
                  <a:solidFill>
                    <a:srgbClr val="000000"/>
                  </a:solidFill>
                  <a:latin typeface="微软雅黑" panose="020B0503020204020204" pitchFamily="34" charset="-122"/>
                  <a:ea typeface="微软雅黑" panose="020B0503020204020204" pitchFamily="34" charset="-122"/>
                </a:endParaRPr>
              </a:p>
            </p:txBody>
          </p:sp>
        </mc:Choice>
        <mc:Fallback>
          <p:sp>
            <p:nvSpPr>
              <p:cNvPr id="2" name="矩形 1"/>
              <p:cNvSpPr>
                <a:spLocks noRot="1" noChangeAspect="1" noMove="1" noResize="1" noEditPoints="1" noAdjustHandles="1" noChangeArrowheads="1" noChangeShapeType="1" noTextEdit="1"/>
              </p:cNvSpPr>
              <p:nvPr/>
            </p:nvSpPr>
            <p:spPr>
              <a:xfrm>
                <a:off x="1764" y="4347309"/>
                <a:ext cx="12041159" cy="2281074"/>
              </a:xfrm>
              <a:prstGeom prst="rect">
                <a:avLst/>
              </a:prstGeom>
              <a:blipFill rotWithShape="1">
                <a:blip r:embed="rId2"/>
                <a:stretch>
                  <a:fillRect l="-4" t="-4" r="-405" b="-900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p:cNvSpPr/>
              <p:nvPr/>
            </p:nvSpPr>
            <p:spPr>
              <a:xfrm>
                <a:off x="325664" y="2138948"/>
                <a:ext cx="6097411" cy="461772"/>
              </a:xfrm>
              <a:prstGeom prst="rect">
                <a:avLst/>
              </a:prstGeom>
            </p:spPr>
            <p:txBody>
              <a:bodyPr>
                <a:spAutoFit/>
              </a:bodyPr>
              <a:lstStyle/>
              <a:p>
                <a:r>
                  <a:rPr lang="zh-CN" altLang="en-US" b="1" dirty="0">
                    <a:solidFill>
                      <a:srgbClr val="800080"/>
                    </a:solidFill>
                    <a:latin typeface="+mn-ea"/>
                  </a:rPr>
                  <a:t>规定：</a:t>
                </a:r>
                <a:r>
                  <a:rPr lang="en-US" altLang="zh-CN" b="1" dirty="0">
                    <a:solidFill>
                      <a:srgbClr val="800080"/>
                    </a:solidFill>
                    <a:latin typeface="+mn-ea"/>
                  </a:rPr>
                  <a:t>P</a:t>
                </a:r>
                <a14:m>
                  <m:oMath xmlns:m="http://schemas.openxmlformats.org/officeDocument/2006/math">
                    <m:r>
                      <m:rPr>
                        <m:nor/>
                      </m:rPr>
                      <a:rPr lang="en-US" altLang="zh-CN" noProof="1">
                        <a:latin typeface="黑体" panose="02010609060101010101" pitchFamily="49" charset="-122"/>
                        <a:ea typeface="黑体" panose="02010609060101010101" pitchFamily="49" charset="-122"/>
                        <a:sym typeface="Symbol" panose="05050102010706020507" pitchFamily="18" charset="2"/>
                      </a:rPr>
                      <m:t></m:t>
                    </m:r>
                  </m:oMath>
                </a14:m>
                <a:r>
                  <a:rPr lang="en-US" altLang="zh-CN" b="1" dirty="0">
                    <a:solidFill>
                      <a:srgbClr val="800080"/>
                    </a:solidFill>
                    <a:latin typeface="+mn-ea"/>
                  </a:rPr>
                  <a:t>Q</a:t>
                </a:r>
                <a:r>
                  <a:rPr lang="zh-CN" altLang="zh-CN" b="1" dirty="0">
                    <a:solidFill>
                      <a:srgbClr val="800080"/>
                    </a:solidFill>
                    <a:latin typeface="+mn-ea"/>
                  </a:rPr>
                  <a:t>为真当且仅当</a:t>
                </a:r>
                <a:r>
                  <a:rPr lang="en-US" altLang="zh-CN" b="1" dirty="0">
                    <a:solidFill>
                      <a:srgbClr val="800080"/>
                    </a:solidFill>
                    <a:latin typeface="+mn-ea"/>
                  </a:rPr>
                  <a:t>P</a:t>
                </a:r>
                <a:r>
                  <a:rPr lang="zh-CN" altLang="zh-CN" b="1" dirty="0">
                    <a:solidFill>
                      <a:srgbClr val="800080"/>
                    </a:solidFill>
                    <a:latin typeface="+mn-ea"/>
                  </a:rPr>
                  <a:t>、</a:t>
                </a:r>
                <a:r>
                  <a:rPr lang="en-US" altLang="zh-CN" b="1" dirty="0">
                    <a:solidFill>
                      <a:srgbClr val="800080"/>
                    </a:solidFill>
                    <a:latin typeface="+mn-ea"/>
                  </a:rPr>
                  <a:t>Q</a:t>
                </a:r>
                <a:r>
                  <a:rPr lang="zh-CN" altLang="zh-CN" b="1" dirty="0">
                    <a:solidFill>
                      <a:srgbClr val="800080"/>
                    </a:solidFill>
                    <a:latin typeface="+mn-ea"/>
                  </a:rPr>
                  <a:t>真值相同。</a:t>
                </a:r>
                <a:endParaRPr lang="zh-CN" altLang="en-US" b="1" dirty="0">
                  <a:latin typeface="+mn-ea"/>
                </a:endParaRPr>
              </a:p>
            </p:txBody>
          </p:sp>
        </mc:Choice>
        <mc:Fallback>
          <p:sp>
            <p:nvSpPr>
              <p:cNvPr id="3" name="矩形 2"/>
              <p:cNvSpPr>
                <a:spLocks noRot="1" noChangeAspect="1" noMove="1" noResize="1" noEditPoints="1" noAdjustHandles="1" noChangeArrowheads="1" noChangeShapeType="1" noTextEdit="1"/>
              </p:cNvSpPr>
              <p:nvPr/>
            </p:nvSpPr>
            <p:spPr>
              <a:xfrm>
                <a:off x="325664" y="2138948"/>
                <a:ext cx="6097411" cy="461772"/>
              </a:xfrm>
              <a:prstGeom prst="rect">
                <a:avLst/>
              </a:prstGeom>
              <a:blipFill rotWithShape="1">
                <a:blip r:embed="rId3"/>
                <a:stretch>
                  <a:fillRect l="-9" t="-58" r="1" b="-67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325664" y="2637904"/>
                <a:ext cx="5523944" cy="461772"/>
              </a:xfrm>
              <a:prstGeom prst="rect">
                <a:avLst/>
              </a:prstGeom>
            </p:spPr>
            <p:txBody>
              <a:bodyPr wrap="none">
                <a:spAutoFit/>
              </a:bodyPr>
              <a:lstStyle/>
              <a:p>
                <a:r>
                  <a:rPr lang="en-US" altLang="zh-CN" b="1" dirty="0">
                    <a:latin typeface="+mn-ea"/>
                  </a:rPr>
                  <a:t>P</a:t>
                </a:r>
                <a14:m>
                  <m:oMath xmlns:m="http://schemas.openxmlformats.org/officeDocument/2006/math">
                    <m:r>
                      <m:rPr>
                        <m:nor/>
                      </m:rPr>
                      <a:rPr lang="en-US" altLang="zh-CN" noProof="1">
                        <a:latin typeface="黑体" panose="02010609060101010101" pitchFamily="49" charset="-122"/>
                        <a:ea typeface="黑体" panose="02010609060101010101" pitchFamily="49" charset="-122"/>
                        <a:sym typeface="Symbol" panose="05050102010706020507" pitchFamily="18" charset="2"/>
                      </a:rPr>
                      <m:t></m:t>
                    </m:r>
                  </m:oMath>
                </a14:m>
                <a:r>
                  <a:rPr lang="en-US" altLang="zh-CN" b="1" dirty="0">
                    <a:latin typeface="+mn-ea"/>
                  </a:rPr>
                  <a:t>Q</a:t>
                </a:r>
                <a:r>
                  <a:rPr lang="zh-CN" altLang="zh-CN" b="1" dirty="0">
                    <a:latin typeface="+mn-ea"/>
                  </a:rPr>
                  <a:t>所有可能的真值结果如</a:t>
                </a:r>
                <a:r>
                  <a:rPr lang="zh-CN" altLang="en-US" b="1" dirty="0">
                    <a:latin typeface="+mn-ea"/>
                  </a:rPr>
                  <a:t>右</a:t>
                </a:r>
                <a:r>
                  <a:rPr lang="zh-CN" altLang="zh-CN" b="1" dirty="0">
                    <a:latin typeface="+mn-ea"/>
                  </a:rPr>
                  <a:t>表所示。</a:t>
                </a:r>
                <a:endParaRPr lang="zh-CN" altLang="en-US" b="1" dirty="0">
                  <a:latin typeface="+mn-ea"/>
                </a:endParaRPr>
              </a:p>
            </p:txBody>
          </p:sp>
        </mc:Choice>
        <mc:Fallback>
          <p:sp>
            <p:nvSpPr>
              <p:cNvPr id="4" name="矩形 3"/>
              <p:cNvSpPr>
                <a:spLocks noRot="1" noChangeAspect="1" noMove="1" noResize="1" noEditPoints="1" noAdjustHandles="1" noChangeArrowheads="1" noChangeShapeType="1" noTextEdit="1"/>
              </p:cNvSpPr>
              <p:nvPr/>
            </p:nvSpPr>
            <p:spPr>
              <a:xfrm>
                <a:off x="325664" y="2637904"/>
                <a:ext cx="5523944" cy="461772"/>
              </a:xfrm>
              <a:prstGeom prst="rect">
                <a:avLst/>
              </a:prstGeom>
              <a:blipFill rotWithShape="1">
                <a:blip r:embed="rId4"/>
                <a:stretch>
                  <a:fillRect l="-10" t="-25" r="-1529" b="-682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556">
                                            <p:txEl>
                                              <p:pRg st="0" end="0"/>
                                            </p:txEl>
                                          </p:spTgt>
                                        </p:tgtEl>
                                        <p:attrNameLst>
                                          <p:attrName>style.visibility</p:attrName>
                                        </p:attrNameLst>
                                      </p:cBhvr>
                                      <p:to>
                                        <p:strVal val="visible"/>
                                      </p:to>
                                    </p:set>
                                    <p:anim calcmode="lin" valueType="num">
                                      <p:cBhvr additive="base">
                                        <p:cTn id="7" dur="500" fill="hold"/>
                                        <p:tgtEl>
                                          <p:spTgt spid="2355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55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557"/>
                                        </p:tgtEl>
                                        <p:attrNameLst>
                                          <p:attrName>style.visibility</p:attrName>
                                        </p:attrNameLst>
                                      </p:cBhvr>
                                      <p:to>
                                        <p:strVal val="visible"/>
                                      </p:to>
                                    </p:set>
                                    <p:anim calcmode="lin" valueType="num">
                                      <p:cBhvr additive="base">
                                        <p:cTn id="13" dur="500" fill="hold"/>
                                        <p:tgtEl>
                                          <p:spTgt spid="23557"/>
                                        </p:tgtEl>
                                        <p:attrNameLst>
                                          <p:attrName>ppt_x</p:attrName>
                                        </p:attrNameLst>
                                      </p:cBhvr>
                                      <p:tavLst>
                                        <p:tav tm="0">
                                          <p:val>
                                            <p:strVal val="#ppt_x"/>
                                          </p:val>
                                        </p:tav>
                                        <p:tav tm="100000">
                                          <p:val>
                                            <p:strVal val="#ppt_x"/>
                                          </p:val>
                                        </p:tav>
                                      </p:tavLst>
                                    </p:anim>
                                    <p:anim calcmode="lin" valueType="num">
                                      <p:cBhvr additive="base">
                                        <p:cTn id="14" dur="500" fill="hold"/>
                                        <p:tgtEl>
                                          <p:spTgt spid="2355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ircle(in)">
                                      <p:cBhvr>
                                        <p:cTn id="19" dur="20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randombar(horizont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3559"/>
                                        </p:tgtEl>
                                        <p:attrNameLst>
                                          <p:attrName>style.visibility</p:attrName>
                                        </p:attrNameLst>
                                      </p:cBhvr>
                                      <p:to>
                                        <p:strVal val="visible"/>
                                      </p:to>
                                    </p:set>
                                    <p:anim calcmode="lin" valueType="num">
                                      <p:cBhvr additive="base">
                                        <p:cTn id="29" dur="500" fill="hold"/>
                                        <p:tgtEl>
                                          <p:spTgt spid="23559"/>
                                        </p:tgtEl>
                                        <p:attrNameLst>
                                          <p:attrName>ppt_x</p:attrName>
                                        </p:attrNameLst>
                                      </p:cBhvr>
                                      <p:tavLst>
                                        <p:tav tm="0">
                                          <p:val>
                                            <p:strVal val="#ppt_x"/>
                                          </p:val>
                                        </p:tav>
                                        <p:tav tm="100000">
                                          <p:val>
                                            <p:strVal val="#ppt_x"/>
                                          </p:val>
                                        </p:tav>
                                      </p:tavLst>
                                    </p:anim>
                                    <p:anim calcmode="lin" valueType="num">
                                      <p:cBhvr additive="base">
                                        <p:cTn id="30" dur="500" fill="hold"/>
                                        <p:tgtEl>
                                          <p:spTgt spid="2355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
                                            <p:txEl>
                                              <p:pRg st="0" end="0"/>
                                            </p:txEl>
                                          </p:spTgt>
                                        </p:tgtEl>
                                        <p:attrNameLst>
                                          <p:attrName>style.visibility</p:attrName>
                                        </p:attrNameLst>
                                      </p:cBhvr>
                                      <p:to>
                                        <p:strVal val="visible"/>
                                      </p:to>
                                    </p:set>
                                    <p:animEffect transition="in" filter="wipe(down)">
                                      <p:cBhvr>
                                        <p:cTn id="35" dur="500"/>
                                        <p:tgtEl>
                                          <p:spTgt spid="2">
                                            <p:txEl>
                                              <p:pRg st="0" end="0"/>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2">
                                            <p:txEl>
                                              <p:pRg st="1" end="1"/>
                                            </p:txEl>
                                          </p:spTgt>
                                        </p:tgtEl>
                                        <p:attrNameLst>
                                          <p:attrName>style.visibility</p:attrName>
                                        </p:attrNameLst>
                                      </p:cBhvr>
                                      <p:to>
                                        <p:strVal val="visible"/>
                                      </p:to>
                                    </p:set>
                                    <p:animEffect transition="in" filter="wipe(down)">
                                      <p:cBhvr>
                                        <p:cTn id="38" dur="500"/>
                                        <p:tgtEl>
                                          <p:spTgt spid="2">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nodeType="clickEffect">
                                  <p:stCondLst>
                                    <p:cond delay="0"/>
                                  </p:stCondLst>
                                  <p:childTnLst>
                                    <p:set>
                                      <p:cBhvr>
                                        <p:cTn id="42" dur="1" fill="hold">
                                          <p:stCondLst>
                                            <p:cond delay="0"/>
                                          </p:stCondLst>
                                        </p:cTn>
                                        <p:tgtEl>
                                          <p:spTgt spid="2">
                                            <p:txEl>
                                              <p:pRg st="2" end="2"/>
                                            </p:txEl>
                                          </p:spTgt>
                                        </p:tgtEl>
                                        <p:attrNameLst>
                                          <p:attrName>style.visibility</p:attrName>
                                        </p:attrNameLst>
                                      </p:cBhvr>
                                      <p:to>
                                        <p:strVal val="visible"/>
                                      </p:to>
                                    </p:set>
                                    <p:animEffect transition="in" filter="wheel(1)">
                                      <p:cBhvr>
                                        <p:cTn id="43" dur="2000"/>
                                        <p:tgtEl>
                                          <p:spTgt spid="2">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nodeType="clickEffect">
                                  <p:stCondLst>
                                    <p:cond delay="0"/>
                                  </p:stCondLst>
                                  <p:childTnLst>
                                    <p:set>
                                      <p:cBhvr>
                                        <p:cTn id="47" dur="1" fill="hold">
                                          <p:stCondLst>
                                            <p:cond delay="0"/>
                                          </p:stCondLst>
                                        </p:cTn>
                                        <p:tgtEl>
                                          <p:spTgt spid="2">
                                            <p:txEl>
                                              <p:pRg st="3" end="3"/>
                                            </p:txEl>
                                          </p:spTgt>
                                        </p:tgtEl>
                                        <p:attrNameLst>
                                          <p:attrName>style.visibility</p:attrName>
                                        </p:attrNameLst>
                                      </p:cBhvr>
                                      <p:to>
                                        <p:strVal val="visible"/>
                                      </p:to>
                                    </p:set>
                                    <p:animEffect transition="in" filter="circle(in)">
                                      <p:cBhvr>
                                        <p:cTn id="48" dur="20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autoUpdateAnimBg="0" build="p"/>
      <p:bldP spid="23557" grpId="0" animBg="1" autoUpdateAnimBg="0"/>
      <p:bldP spid="3"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32" name="Text Box 8"/>
          <p:cNvSpPr txBox="1">
            <a:spLocks noChangeArrowheads="1"/>
          </p:cNvSpPr>
          <p:nvPr/>
        </p:nvSpPr>
        <p:spPr bwMode="auto">
          <a:xfrm>
            <a:off x="1164910" y="1439434"/>
            <a:ext cx="9807924" cy="1746953"/>
          </a:xfrm>
          <a:prstGeom prst="rect">
            <a:avLst/>
          </a:prstGeom>
          <a:noFill/>
          <a:ln w="9525">
            <a:noFill/>
            <a:miter lim="800000"/>
          </a:ln>
          <a:effectLst/>
        </p:spPr>
        <p:txBody>
          <a:bodyPr wrap="square">
            <a:spAutoFit/>
          </a:bodyPr>
          <a:lstStyle/>
          <a:p>
            <a:pPr eaLnBrk="1" hangingPunct="1">
              <a:lnSpc>
                <a:spcPct val="115000"/>
              </a:lnSpc>
              <a:defRPr/>
            </a:pPr>
            <a:r>
              <a:rPr lang="zh-CN" altLang="en-US" sz="3200" b="1" dirty="0">
                <a:latin typeface="Arial" panose="020B0604020202020204" pitchFamily="34" charset="0"/>
              </a:rPr>
              <a:t>设</a:t>
            </a:r>
            <a:r>
              <a:rPr lang="en-US" altLang="zh-CN" sz="3200" b="1" dirty="0" err="1">
                <a:latin typeface="Arial" panose="020B0604020202020204" pitchFamily="34" charset="0"/>
              </a:rPr>
              <a:t>A,B</a:t>
            </a:r>
            <a:r>
              <a:rPr lang="zh-CN" altLang="en-US" sz="3200" b="1" dirty="0">
                <a:latin typeface="Arial" panose="020B0604020202020204" pitchFamily="34" charset="0"/>
              </a:rPr>
              <a:t>为集合，</a:t>
            </a:r>
            <a:r>
              <a:rPr lang="en-US" altLang="zh-CN" sz="3200" b="1" dirty="0">
                <a:latin typeface="Arial" panose="020B0604020202020204" pitchFamily="34" charset="0"/>
              </a:rPr>
              <a:t>A</a:t>
            </a:r>
            <a:r>
              <a:rPr lang="zh-CN" altLang="en-US" sz="3200" b="1" dirty="0">
                <a:latin typeface="Arial" panose="020B0604020202020204" pitchFamily="34" charset="0"/>
              </a:rPr>
              <a:t>与</a:t>
            </a:r>
            <a:r>
              <a:rPr lang="en-US" altLang="zh-CN" sz="3200" b="1" dirty="0">
                <a:latin typeface="Arial" panose="020B0604020202020204" pitchFamily="34" charset="0"/>
              </a:rPr>
              <a:t>B</a:t>
            </a:r>
            <a:r>
              <a:rPr lang="zh-CN" altLang="en-US" sz="3200" b="1" dirty="0">
                <a:latin typeface="Arial" panose="020B0604020202020204" pitchFamily="34" charset="0"/>
              </a:rPr>
              <a:t>的并集</a:t>
            </a:r>
            <a:r>
              <a:rPr lang="zh-CN" altLang="en-US" sz="3200" b="1" dirty="0">
                <a:solidFill>
                  <a:srgbClr val="0000FF"/>
                </a:solidFill>
                <a:latin typeface="Arial" panose="020B0604020202020204" pitchFamily="34" charset="0"/>
              </a:rPr>
              <a:t>(</a:t>
            </a:r>
            <a:r>
              <a:rPr lang="en-US" altLang="zh-CN" sz="3200" b="1" dirty="0">
                <a:solidFill>
                  <a:srgbClr val="0000FF"/>
                </a:solidFill>
                <a:latin typeface="Arial" panose="020B0604020202020204" pitchFamily="34" charset="0"/>
              </a:rPr>
              <a:t>intersection)  </a:t>
            </a:r>
            <a:endParaRPr lang="en-US" altLang="zh-CN" sz="3200" b="1" dirty="0">
              <a:solidFill>
                <a:srgbClr val="0000FF"/>
              </a:solidFill>
              <a:latin typeface="Arial" panose="020B0604020202020204" pitchFamily="34" charset="0"/>
            </a:endParaRPr>
          </a:p>
          <a:p>
            <a:pPr eaLnBrk="1" hangingPunct="1">
              <a:lnSpc>
                <a:spcPct val="115000"/>
              </a:lnSpc>
              <a:defRPr/>
            </a:pPr>
            <a:r>
              <a:rPr lang="en-US" altLang="zh-CN" sz="3200" b="1" dirty="0">
                <a:solidFill>
                  <a:srgbClr val="0000FF"/>
                </a:solidFill>
                <a:latin typeface="Arial" panose="020B0604020202020204" pitchFamily="34" charset="0"/>
              </a:rPr>
              <a:t>  </a:t>
            </a:r>
            <a:r>
              <a:rPr lang="en-US" altLang="zh-CN" sz="3200" b="1" dirty="0" err="1">
                <a:latin typeface="Arial" panose="020B0604020202020204" pitchFamily="34" charset="0"/>
              </a:rPr>
              <a:t>A∪B</a:t>
            </a:r>
            <a:r>
              <a:rPr lang="zh-CN" altLang="en-US" sz="3200" b="1" dirty="0">
                <a:latin typeface="Arial" panose="020B0604020202020204" pitchFamily="34" charset="0"/>
              </a:rPr>
              <a:t>，</a:t>
            </a:r>
            <a:r>
              <a:rPr lang="en-US" altLang="zh-CN" sz="3200" b="1" dirty="0">
                <a:latin typeface="Arial" panose="020B0604020202020204" pitchFamily="34" charset="0"/>
              </a:rPr>
              <a:t>A</a:t>
            </a:r>
            <a:r>
              <a:rPr lang="zh-CN" altLang="en-US" sz="3200" b="1" dirty="0">
                <a:latin typeface="Arial" panose="020B0604020202020204" pitchFamily="34" charset="0"/>
              </a:rPr>
              <a:t>与</a:t>
            </a:r>
            <a:r>
              <a:rPr lang="en-US" altLang="zh-CN" sz="3200" b="1" dirty="0">
                <a:latin typeface="Arial" panose="020B0604020202020204" pitchFamily="34" charset="0"/>
              </a:rPr>
              <a:t>B</a:t>
            </a:r>
            <a:r>
              <a:rPr lang="zh-CN" altLang="en-US" sz="3200" b="1" dirty="0">
                <a:latin typeface="Arial" panose="020B0604020202020204" pitchFamily="34" charset="0"/>
              </a:rPr>
              <a:t>的交集</a:t>
            </a:r>
            <a:r>
              <a:rPr lang="zh-CN" altLang="en-US" sz="3200" b="1" dirty="0">
                <a:solidFill>
                  <a:srgbClr val="0000FF"/>
                </a:solidFill>
                <a:latin typeface="Arial" panose="020B0604020202020204" pitchFamily="34" charset="0"/>
              </a:rPr>
              <a:t>(</a:t>
            </a:r>
            <a:r>
              <a:rPr lang="en-US" altLang="zh-CN" sz="3200" b="1" dirty="0">
                <a:solidFill>
                  <a:srgbClr val="0000FF"/>
                </a:solidFill>
                <a:latin typeface="Arial" panose="020B0604020202020204" pitchFamily="34" charset="0"/>
              </a:rPr>
              <a:t>union)</a:t>
            </a:r>
            <a:r>
              <a:rPr lang="en-US" altLang="zh-CN" sz="3200" b="1" dirty="0" err="1">
                <a:latin typeface="Arial" panose="020B0604020202020204" pitchFamily="34" charset="0"/>
              </a:rPr>
              <a:t>A∩B</a:t>
            </a:r>
            <a:r>
              <a:rPr lang="zh-CN" altLang="en-US" sz="3200" b="1" dirty="0">
                <a:latin typeface="Arial" panose="020B0604020202020204" pitchFamily="34" charset="0"/>
              </a:rPr>
              <a:t>，</a:t>
            </a:r>
            <a:r>
              <a:rPr lang="en-US" altLang="zh-CN" sz="3200" b="1" dirty="0">
                <a:latin typeface="Arial" panose="020B0604020202020204" pitchFamily="34" charset="0"/>
              </a:rPr>
              <a:t>B</a:t>
            </a:r>
            <a:r>
              <a:rPr lang="zh-CN" altLang="en-US" sz="3200" b="1" dirty="0">
                <a:latin typeface="Arial" panose="020B0604020202020204" pitchFamily="34" charset="0"/>
              </a:rPr>
              <a:t>对</a:t>
            </a:r>
            <a:r>
              <a:rPr lang="en-US" altLang="zh-CN" sz="3200" b="1" dirty="0">
                <a:latin typeface="Arial" panose="020B0604020202020204" pitchFamily="34" charset="0"/>
              </a:rPr>
              <a:t>A</a:t>
            </a:r>
            <a:r>
              <a:rPr lang="zh-CN" altLang="en-US" sz="3200" b="1" dirty="0">
                <a:latin typeface="Arial" panose="020B0604020202020204" pitchFamily="34" charset="0"/>
              </a:rPr>
              <a:t>的差集</a:t>
            </a:r>
            <a:endParaRPr lang="zh-CN" altLang="en-US" sz="3200" b="1" dirty="0">
              <a:latin typeface="Arial" panose="020B0604020202020204" pitchFamily="34" charset="0"/>
            </a:endParaRPr>
          </a:p>
          <a:p>
            <a:pPr eaLnBrk="1" hangingPunct="1">
              <a:lnSpc>
                <a:spcPct val="115000"/>
              </a:lnSpc>
              <a:defRPr/>
            </a:pPr>
            <a:r>
              <a:rPr lang="zh-CN" altLang="en-US" sz="3200" b="1" dirty="0">
                <a:latin typeface="Arial" panose="020B0604020202020204" pitchFamily="34" charset="0"/>
              </a:rPr>
              <a:t>  </a:t>
            </a:r>
            <a:r>
              <a:rPr lang="zh-CN" altLang="en-US" sz="3200" b="1" dirty="0">
                <a:solidFill>
                  <a:srgbClr val="0000FF"/>
                </a:solidFill>
                <a:latin typeface="Arial" panose="020B0604020202020204" pitchFamily="34" charset="0"/>
              </a:rPr>
              <a:t>(</a:t>
            </a:r>
            <a:r>
              <a:rPr lang="en-US" altLang="zh-CN" sz="3200" b="1" dirty="0">
                <a:solidFill>
                  <a:srgbClr val="0000FF"/>
                </a:solidFill>
                <a:latin typeface="Arial" panose="020B0604020202020204" pitchFamily="34" charset="0"/>
              </a:rPr>
              <a:t>relative complement)</a:t>
            </a:r>
            <a:r>
              <a:rPr lang="en-US" altLang="zh-CN" sz="3200" b="1" dirty="0">
                <a:latin typeface="Arial" panose="020B0604020202020204" pitchFamily="34" charset="0"/>
              </a:rPr>
              <a:t> A – B</a:t>
            </a:r>
            <a:r>
              <a:rPr lang="zh-CN" altLang="en-US" sz="3200" b="1" dirty="0">
                <a:latin typeface="Arial" panose="020B0604020202020204" pitchFamily="34" charset="0"/>
              </a:rPr>
              <a:t>分别定义如下：</a:t>
            </a:r>
            <a:endParaRPr lang="zh-CN" altLang="en-US" sz="3200" b="1" dirty="0">
              <a:latin typeface="Arial" panose="020B0604020202020204" pitchFamily="34" charset="0"/>
            </a:endParaRPr>
          </a:p>
        </p:txBody>
      </p:sp>
      <p:sp>
        <p:nvSpPr>
          <p:cNvPr id="385033" name="Text Box 9"/>
          <p:cNvSpPr txBox="1">
            <a:spLocks noChangeArrowheads="1"/>
          </p:cNvSpPr>
          <p:nvPr/>
        </p:nvSpPr>
        <p:spPr bwMode="auto">
          <a:xfrm>
            <a:off x="3937675" y="3589817"/>
            <a:ext cx="4513546" cy="1862946"/>
          </a:xfrm>
          <a:prstGeom prst="rect">
            <a:avLst/>
          </a:prstGeom>
          <a:noFill/>
          <a:ln w="9525">
            <a:noFill/>
            <a:miter lim="800000"/>
          </a:ln>
          <a:effectLst/>
        </p:spPr>
        <p:txBody>
          <a:bodyPr wrap="square">
            <a:spAutoFit/>
          </a:bodyPr>
          <a:lstStyle/>
          <a:p>
            <a:pPr eaLnBrk="1" hangingPunct="1">
              <a:lnSpc>
                <a:spcPct val="120000"/>
              </a:lnSpc>
              <a:spcBef>
                <a:spcPct val="5000"/>
              </a:spcBef>
              <a:defRPr/>
            </a:pPr>
            <a:r>
              <a:rPr lang="en-US" altLang="zh-CN" sz="3200" b="1" dirty="0">
                <a:latin typeface="Arial" panose="020B0604020202020204" pitchFamily="34" charset="0"/>
              </a:rPr>
              <a:t>A∪B={</a:t>
            </a:r>
            <a:r>
              <a:rPr lang="en-US" altLang="zh-CN" sz="3200" b="1" dirty="0" err="1">
                <a:latin typeface="Arial" panose="020B0604020202020204" pitchFamily="34" charset="0"/>
              </a:rPr>
              <a:t>x│x</a:t>
            </a:r>
            <a:r>
              <a:rPr lang="zh-CN" altLang="en-US" sz="3200" b="1" dirty="0">
                <a:latin typeface="Arial" panose="020B0604020202020204" pitchFamily="34" charset="0"/>
                <a:sym typeface="Symbol" panose="05050102010706020507" pitchFamily="18" charset="2"/>
              </a:rPr>
              <a:t></a:t>
            </a:r>
            <a:r>
              <a:rPr lang="en-US" altLang="zh-CN" sz="3200" b="1" dirty="0" err="1">
                <a:latin typeface="Arial" panose="020B0604020202020204" pitchFamily="34" charset="0"/>
              </a:rPr>
              <a:t>A∨x</a:t>
            </a:r>
            <a:r>
              <a:rPr lang="zh-CN" altLang="en-US" sz="3200" b="1" dirty="0">
                <a:latin typeface="Arial" panose="020B0604020202020204" pitchFamily="34" charset="0"/>
                <a:sym typeface="Symbol" panose="05050102010706020507" pitchFamily="18" charset="2"/>
              </a:rPr>
              <a:t></a:t>
            </a:r>
            <a:r>
              <a:rPr lang="en-US" altLang="zh-CN" sz="3200" b="1" dirty="0">
                <a:latin typeface="Arial" panose="020B0604020202020204" pitchFamily="34" charset="0"/>
              </a:rPr>
              <a:t>B}</a:t>
            </a:r>
            <a:r>
              <a:rPr lang="zh-CN" altLang="en-US" sz="3200" b="1" dirty="0">
                <a:latin typeface="Arial" panose="020B0604020202020204" pitchFamily="34" charset="0"/>
              </a:rPr>
              <a:t>，</a:t>
            </a:r>
            <a:endParaRPr lang="en-US" altLang="zh-CN" sz="3200" b="1" dirty="0">
              <a:latin typeface="Arial" panose="020B0604020202020204" pitchFamily="34" charset="0"/>
            </a:endParaRPr>
          </a:p>
          <a:p>
            <a:pPr eaLnBrk="1" hangingPunct="1">
              <a:lnSpc>
                <a:spcPct val="120000"/>
              </a:lnSpc>
              <a:spcBef>
                <a:spcPct val="5000"/>
              </a:spcBef>
              <a:defRPr/>
            </a:pPr>
            <a:r>
              <a:rPr lang="en-US" altLang="zh-CN" sz="3200" b="1" dirty="0">
                <a:latin typeface="Arial" panose="020B0604020202020204" pitchFamily="34" charset="0"/>
              </a:rPr>
              <a:t>A∩B={</a:t>
            </a:r>
            <a:r>
              <a:rPr lang="en-US" altLang="zh-CN" sz="3200" b="1" dirty="0" err="1">
                <a:latin typeface="Arial" panose="020B0604020202020204" pitchFamily="34" charset="0"/>
              </a:rPr>
              <a:t>x│x</a:t>
            </a:r>
            <a:r>
              <a:rPr lang="zh-CN" altLang="en-US" sz="3200" b="1" dirty="0">
                <a:latin typeface="Arial" panose="020B0604020202020204" pitchFamily="34" charset="0"/>
                <a:sym typeface="Symbol" panose="05050102010706020507" pitchFamily="18" charset="2"/>
              </a:rPr>
              <a:t></a:t>
            </a:r>
            <a:r>
              <a:rPr lang="en-US" altLang="zh-CN" sz="3200" b="1" dirty="0" err="1">
                <a:latin typeface="Arial" panose="020B0604020202020204" pitchFamily="34" charset="0"/>
              </a:rPr>
              <a:t>A∧x</a:t>
            </a:r>
            <a:r>
              <a:rPr lang="zh-CN" altLang="en-US" sz="3200" b="1" dirty="0">
                <a:latin typeface="Arial" panose="020B0604020202020204" pitchFamily="34" charset="0"/>
                <a:sym typeface="Symbol" panose="05050102010706020507" pitchFamily="18" charset="2"/>
              </a:rPr>
              <a:t></a:t>
            </a:r>
            <a:r>
              <a:rPr lang="en-US" altLang="zh-CN" sz="3200" b="1" dirty="0">
                <a:latin typeface="Arial" panose="020B0604020202020204" pitchFamily="34" charset="0"/>
              </a:rPr>
              <a:t>B}</a:t>
            </a:r>
            <a:endParaRPr lang="en-US" altLang="zh-CN" sz="3200" b="1" dirty="0">
              <a:latin typeface="Arial" panose="020B0604020202020204" pitchFamily="34" charset="0"/>
            </a:endParaRPr>
          </a:p>
          <a:p>
            <a:pPr eaLnBrk="1" hangingPunct="1">
              <a:lnSpc>
                <a:spcPct val="120000"/>
              </a:lnSpc>
              <a:spcBef>
                <a:spcPct val="5000"/>
              </a:spcBef>
              <a:defRPr/>
            </a:pPr>
            <a:r>
              <a:rPr lang="en-US" altLang="zh-CN" sz="3200" b="1" dirty="0">
                <a:latin typeface="Arial" panose="020B0604020202020204" pitchFamily="34" charset="0"/>
              </a:rPr>
              <a:t>A – B={</a:t>
            </a:r>
            <a:r>
              <a:rPr lang="en-US" altLang="zh-CN" sz="3200" b="1" dirty="0" err="1">
                <a:latin typeface="Arial" panose="020B0604020202020204" pitchFamily="34" charset="0"/>
              </a:rPr>
              <a:t>x│x</a:t>
            </a:r>
            <a:r>
              <a:rPr lang="zh-CN" altLang="en-US" sz="3200" b="1" dirty="0">
                <a:latin typeface="Arial" panose="020B0604020202020204" pitchFamily="34" charset="0"/>
                <a:sym typeface="Symbol" panose="05050102010706020507" pitchFamily="18" charset="2"/>
              </a:rPr>
              <a:t></a:t>
            </a:r>
            <a:r>
              <a:rPr lang="en-US" altLang="zh-CN" sz="3200" b="1" dirty="0" err="1">
                <a:latin typeface="Arial" panose="020B0604020202020204" pitchFamily="34" charset="0"/>
              </a:rPr>
              <a:t>A∧x</a:t>
            </a:r>
            <a:r>
              <a:rPr lang="zh-CN" altLang="en-US" sz="3200" b="1" dirty="0">
                <a:latin typeface="Arial" panose="020B0604020202020204" pitchFamily="34" charset="0"/>
                <a:sym typeface="Symbol" panose="05050102010706020507" pitchFamily="18" charset="2"/>
              </a:rPr>
              <a:t></a:t>
            </a:r>
            <a:r>
              <a:rPr lang="en-US" altLang="zh-CN" sz="3200" b="1" dirty="0">
                <a:latin typeface="Arial" panose="020B0604020202020204" pitchFamily="34" charset="0"/>
              </a:rPr>
              <a:t>B}</a:t>
            </a:r>
            <a:endParaRPr lang="en-US" altLang="zh-CN" sz="3200" b="1" dirty="0">
              <a:latin typeface="Arial" panose="020B0604020202020204" pitchFamily="34" charset="0"/>
            </a:endParaRPr>
          </a:p>
        </p:txBody>
      </p:sp>
      <p:sp>
        <p:nvSpPr>
          <p:cNvPr id="10" name="Rectangle 2"/>
          <p:cNvSpPr>
            <a:spLocks noChangeArrowheads="1"/>
          </p:cNvSpPr>
          <p:nvPr/>
        </p:nvSpPr>
        <p:spPr bwMode="auto">
          <a:xfrm>
            <a:off x="917575" y="284999"/>
            <a:ext cx="10755156" cy="63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nchor="ctr"/>
          <a:lstStyle>
            <a:lvl1pPr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90000"/>
              </a:lnSpc>
              <a:spcBef>
                <a:spcPct val="0"/>
              </a:spcBef>
              <a:buClrTx/>
              <a:buFontTx/>
              <a:buNone/>
            </a:pPr>
            <a:r>
              <a:rPr lang="zh-CN" altLang="en-US" sz="2400" dirty="0">
                <a:solidFill>
                  <a:schemeClr val="bg1"/>
                </a:solidFill>
                <a:latin typeface="Times New Roman" panose="02020603050405020304" pitchFamily="18" charset="0"/>
              </a:rPr>
              <a:t>集合的运算（重新定义）</a:t>
            </a:r>
            <a:endParaRPr lang="en-US" altLang="zh-CN" sz="2400" dirty="0">
              <a:solidFill>
                <a:schemeClr val="bg1"/>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85032"/>
                                        </p:tgtEl>
                                        <p:attrNameLst>
                                          <p:attrName>style.visibility</p:attrName>
                                        </p:attrNameLst>
                                      </p:cBhvr>
                                      <p:to>
                                        <p:strVal val="visible"/>
                                      </p:to>
                                    </p:set>
                                    <p:animEffect transition="in" filter="slide(fromBottom)">
                                      <p:cBhvr>
                                        <p:cTn id="7" dur="500"/>
                                        <p:tgtEl>
                                          <p:spTgt spid="3850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8503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8503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8503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3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4580" name="Group 4"/>
              <p:cNvGraphicFramePr>
                <a:graphicFrameLocks noGrp="1"/>
              </p:cNvGraphicFramePr>
              <p:nvPr/>
            </p:nvGraphicFramePr>
            <p:xfrm>
              <a:off x="273190" y="1062364"/>
              <a:ext cx="11615512" cy="4424235"/>
            </p:xfrm>
            <a:graphic>
              <a:graphicData uri="http://schemas.openxmlformats.org/drawingml/2006/table">
                <a:tbl>
                  <a:tblPr/>
                  <a:tblGrid>
                    <a:gridCol w="1366531"/>
                    <a:gridCol w="911021"/>
                    <a:gridCol w="1670205"/>
                    <a:gridCol w="1138776"/>
                    <a:gridCol w="2353469"/>
                    <a:gridCol w="4175510"/>
                  </a:tblGrid>
                  <a:tr h="579423">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联结词</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记号</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复合命题</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记法</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读</a:t>
                          </a:r>
                          <a:r>
                            <a:rPr lang="en-US" sz="2400" b="1" kern="0" dirty="0">
                              <a:ln>
                                <a:solidFill>
                                  <a:schemeClr val="bg1"/>
                                </a:solidFill>
                              </a:ln>
                              <a:solidFill>
                                <a:schemeClr val="bg1"/>
                              </a:solidFill>
                              <a:effectLst/>
                              <a:latin typeface="+mn-ea"/>
                              <a:ea typeface="+mn-ea"/>
                              <a:cs typeface="黑体" panose="02010609060101010101" pitchFamily="49" charset="-122"/>
                            </a:rPr>
                            <a:t>  </a:t>
                          </a:r>
                          <a:r>
                            <a:rPr lang="zh-CN" sz="2400" b="1" kern="0" dirty="0">
                              <a:ln>
                                <a:solidFill>
                                  <a:schemeClr val="bg1"/>
                                </a:solidFill>
                              </a:ln>
                              <a:solidFill>
                                <a:schemeClr val="bg1"/>
                              </a:solidFill>
                              <a:effectLst/>
                              <a:latin typeface="+mn-ea"/>
                              <a:ea typeface="+mn-ea"/>
                              <a:cs typeface="Times New Roman" panose="02020603050405020304" pitchFamily="18" charset="0"/>
                            </a:rPr>
                            <a:t>法</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真</a:t>
                          </a:r>
                          <a:r>
                            <a:rPr lang="en-US" sz="2400" b="1" kern="0" dirty="0">
                              <a:ln>
                                <a:solidFill>
                                  <a:schemeClr val="bg1"/>
                                </a:solidFill>
                              </a:ln>
                              <a:solidFill>
                                <a:schemeClr val="bg1"/>
                              </a:solidFill>
                              <a:effectLst/>
                              <a:latin typeface="+mn-ea"/>
                              <a:ea typeface="+mn-ea"/>
                              <a:cs typeface="黑体" panose="02010609060101010101" pitchFamily="49" charset="-122"/>
                            </a:rPr>
                            <a:t>    </a:t>
                          </a:r>
                          <a:r>
                            <a:rPr lang="zh-CN" sz="2400" b="1" kern="0" dirty="0">
                              <a:ln>
                                <a:solidFill>
                                  <a:schemeClr val="bg1"/>
                                </a:solidFill>
                              </a:ln>
                              <a:solidFill>
                                <a:schemeClr val="bg1"/>
                              </a:solidFill>
                              <a:effectLst/>
                              <a:latin typeface="+mn-ea"/>
                              <a:ea typeface="+mn-ea"/>
                              <a:cs typeface="Times New Roman" panose="02020603050405020304" pitchFamily="18" charset="0"/>
                            </a:rPr>
                            <a:t>值</a:t>
                          </a:r>
                          <a:r>
                            <a:rPr lang="en-US" sz="2400" b="1" kern="0" dirty="0">
                              <a:ln>
                                <a:solidFill>
                                  <a:schemeClr val="bg1"/>
                                </a:solidFill>
                              </a:ln>
                              <a:solidFill>
                                <a:schemeClr val="bg1"/>
                              </a:solidFill>
                              <a:effectLst/>
                              <a:latin typeface="+mn-ea"/>
                              <a:ea typeface="+mn-ea"/>
                              <a:cs typeface="黑体" panose="02010609060101010101" pitchFamily="49" charset="-122"/>
                            </a:rPr>
                            <a:t>    </a:t>
                          </a:r>
                          <a:r>
                            <a:rPr lang="zh-CN" sz="2400" b="1" kern="0" dirty="0">
                              <a:ln>
                                <a:solidFill>
                                  <a:schemeClr val="bg1"/>
                                </a:solidFill>
                              </a:ln>
                              <a:solidFill>
                                <a:schemeClr val="bg1"/>
                              </a:solidFill>
                              <a:effectLst/>
                              <a:latin typeface="+mn-ea"/>
                              <a:ea typeface="+mn-ea"/>
                              <a:cs typeface="Times New Roman" panose="02020603050405020304" pitchFamily="18" charset="0"/>
                            </a:rPr>
                            <a:t>结</a:t>
                          </a:r>
                          <a:r>
                            <a:rPr lang="en-US" sz="2400" b="1" kern="0" dirty="0">
                              <a:ln>
                                <a:solidFill>
                                  <a:schemeClr val="bg1"/>
                                </a:solidFill>
                              </a:ln>
                              <a:solidFill>
                                <a:schemeClr val="bg1"/>
                              </a:solidFill>
                              <a:effectLst/>
                              <a:latin typeface="+mn-ea"/>
                              <a:ea typeface="+mn-ea"/>
                              <a:cs typeface="黑体" panose="02010609060101010101" pitchFamily="49" charset="-122"/>
                            </a:rPr>
                            <a:t>    </a:t>
                          </a:r>
                          <a:r>
                            <a:rPr lang="zh-CN" sz="2400" b="1" kern="0" dirty="0">
                              <a:ln>
                                <a:solidFill>
                                  <a:schemeClr val="bg1"/>
                                </a:solidFill>
                              </a:ln>
                              <a:solidFill>
                                <a:schemeClr val="bg1"/>
                              </a:solidFill>
                              <a:effectLst/>
                              <a:latin typeface="+mn-ea"/>
                              <a:ea typeface="+mn-ea"/>
                              <a:cs typeface="Times New Roman" panose="02020603050405020304" pitchFamily="18" charset="0"/>
                            </a:rPr>
                            <a:t>果</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r>
                  <a:tr h="623546">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否定</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14:m>
                            <m:oMathPara xmlns:m="http://schemas.openxmlformats.org/officeDocument/2006/math">
                              <m:oMathParaPr>
                                <m:jc m:val="centerGroup"/>
                              </m:oMathParaPr>
                              <m:oMath xmlns:m="http://schemas.openxmlformats.org/officeDocument/2006/math">
                                <m:r>
                                  <a:rPr lang="en-US" sz="2400" b="1" kern="0" smtClean="0">
                                    <a:ln>
                                      <a:solidFill>
                                        <a:schemeClr val="bg1"/>
                                      </a:solidFill>
                                    </a:ln>
                                    <a:solidFill>
                                      <a:schemeClr val="bg1"/>
                                    </a:solidFill>
                                    <a:effectLst/>
                                    <a:latin typeface="Cambria Math" panose="02040503050406030204" pitchFamily="18" charset="0"/>
                                    <a:ea typeface="+mn-ea"/>
                                    <a:cs typeface="Times New Roman" panose="02020603050405020304" pitchFamily="18" charset="0"/>
                                  </a:rPr>
                                  <m:t>¬</m:t>
                                </m:r>
                              </m:oMath>
                            </m:oMathPara>
                          </a14:m>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ctr" defTabSz="1219835" rtl="0" eaLnBrk="1" fontAlgn="auto" latinLnBrk="0" hangingPunct="1">
                            <a:lnSpc>
                              <a:spcPct val="130000"/>
                            </a:lnSpc>
                            <a:spcBef>
                              <a:spcPts val="0"/>
                            </a:spcBef>
                            <a:spcAft>
                              <a:spcPts val="0"/>
                            </a:spcAft>
                            <a:buClrTx/>
                            <a:buSzTx/>
                            <a:buFontTx/>
                            <a:buNone/>
                            <a:defRPr/>
                          </a:pPr>
                          <a:r>
                            <a:rPr lang="en-US" altLang="zh-CN" sz="2400" b="1" kern="0" dirty="0">
                              <a:ln>
                                <a:solidFill>
                                  <a:schemeClr val="bg1"/>
                                </a:solidFill>
                              </a:ln>
                              <a:solidFill>
                                <a:schemeClr val="bg1"/>
                              </a:solidFill>
                              <a:effectLst/>
                              <a:latin typeface="+mn-ea"/>
                              <a:ea typeface="+mn-ea"/>
                              <a:cs typeface="黑体" panose="02010609060101010101" pitchFamily="49" charset="-122"/>
                            </a:rPr>
                            <a:t>P</a:t>
                          </a:r>
                          <a:r>
                            <a:rPr lang="zh-CN" altLang="zh-CN" sz="2400" b="1" kern="0" dirty="0">
                              <a:ln>
                                <a:solidFill>
                                  <a:schemeClr val="bg1"/>
                                </a:solidFill>
                              </a:ln>
                              <a:solidFill>
                                <a:schemeClr val="bg1"/>
                              </a:solidFill>
                              <a:effectLst/>
                              <a:latin typeface="+mn-ea"/>
                              <a:ea typeface="+mn-ea"/>
                              <a:cs typeface="Times New Roman" panose="02020603050405020304" pitchFamily="18" charset="0"/>
                            </a:rPr>
                            <a:t>的否定</a:t>
                          </a:r>
                          <a:endParaRPr lang="zh-CN" alt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14:m>
                            <m:oMath xmlns:m="http://schemas.openxmlformats.org/officeDocument/2006/math">
                              <m:r>
                                <a:rPr lang="en-US" sz="2400" b="1" kern="0" smtClean="0">
                                  <a:ln>
                                    <a:solidFill>
                                      <a:schemeClr val="bg1"/>
                                    </a:solidFill>
                                  </a:ln>
                                  <a:solidFill>
                                    <a:schemeClr val="bg1"/>
                                  </a:solidFill>
                                  <a:effectLst/>
                                  <a:latin typeface="Cambria Math" panose="02040503050406030204" pitchFamily="18" charset="0"/>
                                  <a:ea typeface="+mn-ea"/>
                                  <a:cs typeface="Times New Roman" panose="02020603050405020304" pitchFamily="18" charset="0"/>
                                </a:rPr>
                                <m:t>¬</m:t>
                              </m:r>
                            </m:oMath>
                          </a14:m>
                          <a:r>
                            <a:rPr lang="en-US" sz="2400" b="1" kern="0" dirty="0">
                              <a:ln>
                                <a:solidFill>
                                  <a:schemeClr val="bg1"/>
                                </a:solidFill>
                              </a:ln>
                              <a:solidFill>
                                <a:schemeClr val="bg1"/>
                              </a:solidFill>
                              <a:effectLst/>
                              <a:latin typeface="+mn-ea"/>
                              <a:ea typeface="+mn-ea"/>
                              <a:cs typeface="黑体" panose="02010609060101010101" pitchFamily="49" charset="-122"/>
                            </a:rPr>
                            <a:t>P</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ctr" defTabSz="1219835" rtl="0" eaLnBrk="1" fontAlgn="auto" latinLnBrk="0" hangingPunct="1">
                            <a:lnSpc>
                              <a:spcPct val="130000"/>
                            </a:lnSpc>
                            <a:spcBef>
                              <a:spcPts val="0"/>
                            </a:spcBef>
                            <a:spcAft>
                              <a:spcPts val="0"/>
                            </a:spcAft>
                            <a:buClrTx/>
                            <a:buSzTx/>
                            <a:buFontTx/>
                            <a:buNone/>
                            <a:defRPr/>
                          </a:pPr>
                          <a:r>
                            <a:rPr lang="zh-CN" altLang="zh-CN" sz="2400" b="1" kern="0" dirty="0">
                              <a:ln>
                                <a:solidFill>
                                  <a:schemeClr val="bg1"/>
                                </a:solidFill>
                              </a:ln>
                              <a:solidFill>
                                <a:schemeClr val="bg1"/>
                              </a:solidFill>
                              <a:effectLst/>
                              <a:latin typeface="+mn-ea"/>
                              <a:ea typeface="+mn-ea"/>
                              <a:cs typeface="Times New Roman" panose="02020603050405020304" pitchFamily="18" charset="0"/>
                            </a:rPr>
                            <a:t>非</a:t>
                          </a:r>
                          <a:r>
                            <a:rPr lang="en-US" altLang="zh-CN" sz="2400" b="1" kern="0" dirty="0">
                              <a:ln>
                                <a:solidFill>
                                  <a:schemeClr val="bg1"/>
                                </a:solidFill>
                              </a:ln>
                              <a:solidFill>
                                <a:schemeClr val="bg1"/>
                              </a:solidFill>
                              <a:effectLst/>
                              <a:latin typeface="+mn-ea"/>
                              <a:ea typeface="+mn-ea"/>
                              <a:cs typeface="黑体" panose="02010609060101010101" pitchFamily="49" charset="-122"/>
                            </a:rPr>
                            <a:t>P</a:t>
                          </a:r>
                          <a:endParaRPr lang="zh-CN" alt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14:m>
                            <m:oMath xmlns:m="http://schemas.openxmlformats.org/officeDocument/2006/math">
                              <m:r>
                                <a:rPr lang="en-US" sz="2400" b="1" kern="0" smtClean="0">
                                  <a:ln>
                                    <a:solidFill>
                                      <a:schemeClr val="bg1"/>
                                    </a:solidFill>
                                  </a:ln>
                                  <a:solidFill>
                                    <a:schemeClr val="bg1"/>
                                  </a:solidFill>
                                  <a:effectLst/>
                                  <a:latin typeface="Cambria Math" panose="02040503050406030204" pitchFamily="18" charset="0"/>
                                  <a:ea typeface="+mn-ea"/>
                                  <a:cs typeface="Times New Roman" panose="02020603050405020304" pitchFamily="18" charset="0"/>
                                </a:rPr>
                                <m:t>¬</m:t>
                              </m:r>
                            </m:oMath>
                          </a14:m>
                          <a:r>
                            <a:rPr lang="en-US" sz="2400" b="1" kern="0" dirty="0">
                              <a:ln>
                                <a:solidFill>
                                  <a:schemeClr val="bg1"/>
                                </a:solidFill>
                              </a:ln>
                              <a:solidFill>
                                <a:schemeClr val="bg1"/>
                              </a:solidFill>
                              <a:effectLst/>
                              <a:latin typeface="+mn-ea"/>
                              <a:ea typeface="+mn-ea"/>
                              <a:cs typeface="黑体" panose="02010609060101010101" pitchFamily="49" charset="-122"/>
                            </a:rPr>
                            <a:t>P=1</a:t>
                          </a:r>
                          <a:r>
                            <a:rPr lang="zh-CN" sz="2400" b="1" kern="0" dirty="0">
                              <a:ln>
                                <a:solidFill>
                                  <a:schemeClr val="bg1"/>
                                </a:solidFill>
                              </a:ln>
                              <a:solidFill>
                                <a:schemeClr val="bg1"/>
                              </a:solidFill>
                              <a:effectLst/>
                              <a:latin typeface="+mn-ea"/>
                              <a:ea typeface="+mn-ea"/>
                              <a:cs typeface="Times New Roman" panose="02020603050405020304" pitchFamily="18" charset="0"/>
                            </a:rPr>
                            <a:t>当且仅当</a:t>
                          </a:r>
                          <a:r>
                            <a:rPr lang="en-US" sz="2400" b="1" kern="0" dirty="0">
                              <a:ln>
                                <a:solidFill>
                                  <a:schemeClr val="bg1"/>
                                </a:solidFill>
                              </a:ln>
                              <a:solidFill>
                                <a:schemeClr val="bg1"/>
                              </a:solidFill>
                              <a:effectLst/>
                              <a:latin typeface="+mn-ea"/>
                              <a:ea typeface="+mn-ea"/>
                              <a:cs typeface="黑体" panose="02010609060101010101" pitchFamily="49" charset="-122"/>
                            </a:rPr>
                            <a:t>P=0</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r>
                  <a:tr h="984009">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合取</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宋体" panose="02010600030101010101" pitchFamily="2" charset="-122"/>
                            </a:rPr>
                            <a:t>∧</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Times New Roman" panose="02020603050405020304" pitchFamily="18" charset="0"/>
                            </a:rPr>
                            <a:t>并且</a:t>
                          </a:r>
                          <a:r>
                            <a:rPr lang="en-US" sz="2400" b="1" kern="0" dirty="0">
                              <a:ln>
                                <a:solidFill>
                                  <a:schemeClr val="bg1"/>
                                </a:solidFill>
                              </a:ln>
                              <a:solidFill>
                                <a:schemeClr val="bg1"/>
                              </a:solidFill>
                              <a:effectLst/>
                              <a:latin typeface="+mn-ea"/>
                              <a:ea typeface="+mn-ea"/>
                              <a:cs typeface="黑体" panose="02010609060101010101" pitchFamily="49" charset="-122"/>
                            </a:rPr>
                            <a:t>Q</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宋体" panose="02010600030101010101" pitchFamily="2" charset="-122"/>
                            </a:rPr>
                            <a:t>∧</a:t>
                          </a:r>
                          <a:r>
                            <a:rPr lang="en-US" sz="2400" b="1" kern="0" dirty="0">
                              <a:ln>
                                <a:solidFill>
                                  <a:schemeClr val="bg1"/>
                                </a:solidFill>
                              </a:ln>
                              <a:solidFill>
                                <a:schemeClr val="bg1"/>
                              </a:solidFill>
                              <a:effectLst/>
                              <a:latin typeface="+mn-ea"/>
                              <a:ea typeface="+mn-ea"/>
                              <a:cs typeface="黑体" panose="02010609060101010101" pitchFamily="49" charset="-122"/>
                            </a:rPr>
                            <a:t>Q</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Times New Roman" panose="02020603050405020304" pitchFamily="18" charset="0"/>
                            </a:rPr>
                            <a:t>合取</a:t>
                          </a:r>
                          <a:r>
                            <a:rPr lang="en-US" sz="2400" b="1" kern="0" dirty="0">
                              <a:ln>
                                <a:solidFill>
                                  <a:schemeClr val="bg1"/>
                                </a:solidFill>
                              </a:ln>
                              <a:solidFill>
                                <a:schemeClr val="bg1"/>
                              </a:solidFill>
                              <a:effectLst/>
                              <a:latin typeface="+mn-ea"/>
                              <a:ea typeface="+mn-ea"/>
                              <a:cs typeface="黑体" panose="02010609060101010101" pitchFamily="49" charset="-122"/>
                            </a:rPr>
                            <a:t>Q</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宋体" panose="02010600030101010101" pitchFamily="2" charset="-122"/>
                            </a:rPr>
                            <a:t>∧</a:t>
                          </a:r>
                          <a:r>
                            <a:rPr lang="en-US" sz="2400" b="1" kern="0" dirty="0">
                              <a:ln>
                                <a:solidFill>
                                  <a:schemeClr val="bg1"/>
                                </a:solidFill>
                              </a:ln>
                              <a:solidFill>
                                <a:schemeClr val="bg1"/>
                              </a:solidFill>
                              <a:effectLst/>
                              <a:latin typeface="+mn-ea"/>
                              <a:ea typeface="+mn-ea"/>
                              <a:cs typeface="黑体" panose="02010609060101010101" pitchFamily="49" charset="-122"/>
                            </a:rPr>
                            <a:t>Q=1</a:t>
                          </a:r>
                          <a:r>
                            <a:rPr lang="zh-CN" sz="2400" b="1" kern="0" dirty="0">
                              <a:ln>
                                <a:solidFill>
                                  <a:schemeClr val="bg1"/>
                                </a:solidFill>
                              </a:ln>
                              <a:solidFill>
                                <a:schemeClr val="bg1"/>
                              </a:solidFill>
                              <a:effectLst/>
                              <a:latin typeface="+mn-ea"/>
                              <a:ea typeface="+mn-ea"/>
                              <a:cs typeface="Times New Roman" panose="02020603050405020304" pitchFamily="18" charset="0"/>
                            </a:rPr>
                            <a:t>当且仅当</a:t>
                          </a:r>
                          <a:r>
                            <a:rPr lang="en-US" sz="2400" b="1" kern="0" dirty="0">
                              <a:ln>
                                <a:solidFill>
                                  <a:schemeClr val="bg1"/>
                                </a:solidFill>
                              </a:ln>
                              <a:solidFill>
                                <a:schemeClr val="bg1"/>
                              </a:solidFill>
                              <a:effectLst/>
                              <a:latin typeface="+mn-ea"/>
                              <a:ea typeface="+mn-ea"/>
                              <a:cs typeface="黑体" panose="02010609060101010101" pitchFamily="49" charset="-122"/>
                            </a:rPr>
                            <a:t>P=1</a:t>
                          </a:r>
                          <a:r>
                            <a:rPr lang="zh-CN" sz="2400" b="1" kern="0" dirty="0">
                              <a:ln>
                                <a:solidFill>
                                  <a:schemeClr val="bg1"/>
                                </a:solidFill>
                              </a:ln>
                              <a:solidFill>
                                <a:schemeClr val="bg1"/>
                              </a:solidFill>
                              <a:effectLst/>
                              <a:latin typeface="+mn-ea"/>
                              <a:ea typeface="+mn-ea"/>
                              <a:cs typeface="Times New Roman" panose="02020603050405020304" pitchFamily="18" charset="0"/>
                            </a:rPr>
                            <a:t>且</a:t>
                          </a:r>
                          <a:r>
                            <a:rPr lang="en-US" sz="2400" b="1" kern="0" dirty="0">
                              <a:ln>
                                <a:solidFill>
                                  <a:schemeClr val="bg1"/>
                                </a:solidFill>
                              </a:ln>
                              <a:solidFill>
                                <a:schemeClr val="bg1"/>
                              </a:solidFill>
                              <a:effectLst/>
                              <a:latin typeface="+mn-ea"/>
                              <a:ea typeface="+mn-ea"/>
                              <a:cs typeface="黑体" panose="02010609060101010101" pitchFamily="49" charset="-122"/>
                            </a:rPr>
                            <a:t>Q=1</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r>
                  <a:tr h="977500">
                    <a:tc>
                      <a:txBody>
                        <a:bodyPr/>
                        <a:lstStyle/>
                        <a:p>
                          <a:pPr algn="ctr">
                            <a:lnSpc>
                              <a:spcPct val="130000"/>
                            </a:lnSpc>
                            <a:spcAft>
                              <a:spcPts val="0"/>
                            </a:spcAft>
                          </a:pPr>
                          <a:r>
                            <a:rPr lang="zh-CN" sz="2400" b="1" kern="0">
                              <a:ln>
                                <a:solidFill>
                                  <a:schemeClr val="bg1"/>
                                </a:solidFill>
                              </a:ln>
                              <a:solidFill>
                                <a:schemeClr val="bg1"/>
                              </a:solidFill>
                              <a:effectLst/>
                              <a:latin typeface="+mn-ea"/>
                              <a:ea typeface="+mn-ea"/>
                              <a:cs typeface="Times New Roman" panose="02020603050405020304" pitchFamily="18" charset="0"/>
                            </a:rPr>
                            <a:t>析取</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a:ln>
                                <a:solidFill>
                                  <a:schemeClr val="bg1"/>
                                </a:solidFill>
                              </a:ln>
                              <a:solidFill>
                                <a:schemeClr val="bg1"/>
                              </a:solidFill>
                              <a:effectLst/>
                              <a:latin typeface="+mn-ea"/>
                              <a:ea typeface="+mn-ea"/>
                              <a:cs typeface="宋体" panose="02010600030101010101" pitchFamily="2" charset="-122"/>
                            </a:rPr>
                            <a:t>∨</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Times New Roman" panose="02020603050405020304" pitchFamily="18" charset="0"/>
                            </a:rPr>
                            <a:t>或者</a:t>
                          </a:r>
                          <a:r>
                            <a:rPr lang="en-US" sz="2400" b="1" kern="0" dirty="0">
                              <a:ln>
                                <a:solidFill>
                                  <a:schemeClr val="bg1"/>
                                </a:solidFill>
                              </a:ln>
                              <a:solidFill>
                                <a:schemeClr val="bg1"/>
                              </a:solidFill>
                              <a:effectLst/>
                              <a:latin typeface="+mn-ea"/>
                              <a:ea typeface="+mn-ea"/>
                              <a:cs typeface="黑体" panose="02010609060101010101" pitchFamily="49" charset="-122"/>
                            </a:rPr>
                            <a:t>Q</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宋体" panose="02010600030101010101" pitchFamily="2" charset="-122"/>
                            </a:rPr>
                            <a:t>∨</a:t>
                          </a:r>
                          <a:r>
                            <a:rPr lang="en-US" sz="2400" b="1" kern="0" dirty="0">
                              <a:ln>
                                <a:solidFill>
                                  <a:schemeClr val="bg1"/>
                                </a:solidFill>
                              </a:ln>
                              <a:solidFill>
                                <a:schemeClr val="bg1"/>
                              </a:solidFill>
                              <a:effectLst/>
                              <a:latin typeface="+mn-ea"/>
                              <a:ea typeface="+mn-ea"/>
                              <a:cs typeface="黑体" panose="02010609060101010101" pitchFamily="49" charset="-122"/>
                            </a:rPr>
                            <a:t>Q</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Times New Roman" panose="02020603050405020304" pitchFamily="18" charset="0"/>
                            </a:rPr>
                            <a:t>析取</a:t>
                          </a:r>
                          <a:r>
                            <a:rPr lang="en-US" sz="2400" b="1" kern="0" dirty="0">
                              <a:ln>
                                <a:solidFill>
                                  <a:schemeClr val="bg1"/>
                                </a:solidFill>
                              </a:ln>
                              <a:solidFill>
                                <a:schemeClr val="bg1"/>
                              </a:solidFill>
                              <a:effectLst/>
                              <a:latin typeface="+mn-ea"/>
                              <a:ea typeface="+mn-ea"/>
                              <a:cs typeface="黑体" panose="02010609060101010101" pitchFamily="49" charset="-122"/>
                            </a:rPr>
                            <a:t>Q</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宋体" panose="02010600030101010101" pitchFamily="2" charset="-122"/>
                            </a:rPr>
                            <a:t>∨</a:t>
                          </a:r>
                          <a:r>
                            <a:rPr lang="en-US" sz="2400" b="1" kern="0" dirty="0">
                              <a:ln>
                                <a:solidFill>
                                  <a:schemeClr val="bg1"/>
                                </a:solidFill>
                              </a:ln>
                              <a:solidFill>
                                <a:schemeClr val="bg1"/>
                              </a:solidFill>
                              <a:effectLst/>
                              <a:latin typeface="+mn-ea"/>
                              <a:ea typeface="+mn-ea"/>
                              <a:cs typeface="黑体" panose="02010609060101010101" pitchFamily="49" charset="-122"/>
                            </a:rPr>
                            <a:t>Q=0</a:t>
                          </a:r>
                          <a:r>
                            <a:rPr lang="zh-CN" sz="2400" b="1" kern="0" dirty="0">
                              <a:ln>
                                <a:solidFill>
                                  <a:schemeClr val="bg1"/>
                                </a:solidFill>
                              </a:ln>
                              <a:solidFill>
                                <a:schemeClr val="bg1"/>
                              </a:solidFill>
                              <a:effectLst/>
                              <a:latin typeface="+mn-ea"/>
                              <a:ea typeface="+mn-ea"/>
                              <a:cs typeface="Times New Roman" panose="02020603050405020304" pitchFamily="18" charset="0"/>
                            </a:rPr>
                            <a:t>当且仅当</a:t>
                          </a:r>
                          <a:r>
                            <a:rPr lang="en-US" sz="2400" b="1" kern="0" dirty="0">
                              <a:ln>
                                <a:solidFill>
                                  <a:schemeClr val="bg1"/>
                                </a:solidFill>
                              </a:ln>
                              <a:solidFill>
                                <a:schemeClr val="bg1"/>
                              </a:solidFill>
                              <a:effectLst/>
                              <a:latin typeface="+mn-ea"/>
                              <a:ea typeface="+mn-ea"/>
                              <a:cs typeface="黑体" panose="02010609060101010101" pitchFamily="49" charset="-122"/>
                            </a:rPr>
                            <a:t>P=0</a:t>
                          </a:r>
                          <a:r>
                            <a:rPr lang="zh-CN" sz="2400" b="1" kern="0" dirty="0">
                              <a:ln>
                                <a:solidFill>
                                  <a:schemeClr val="bg1"/>
                                </a:solidFill>
                              </a:ln>
                              <a:solidFill>
                                <a:schemeClr val="bg1"/>
                              </a:solidFill>
                              <a:effectLst/>
                              <a:latin typeface="+mn-ea"/>
                              <a:ea typeface="+mn-ea"/>
                              <a:cs typeface="Times New Roman" panose="02020603050405020304" pitchFamily="18" charset="0"/>
                            </a:rPr>
                            <a:t>且</a:t>
                          </a:r>
                          <a:r>
                            <a:rPr lang="en-US" sz="2400" b="1" kern="0" dirty="0">
                              <a:ln>
                                <a:solidFill>
                                  <a:schemeClr val="bg1"/>
                                </a:solidFill>
                              </a:ln>
                              <a:solidFill>
                                <a:schemeClr val="bg1"/>
                              </a:solidFill>
                              <a:effectLst/>
                              <a:latin typeface="+mn-ea"/>
                              <a:ea typeface="+mn-ea"/>
                              <a:cs typeface="黑体" panose="02010609060101010101" pitchFamily="49" charset="-122"/>
                            </a:rPr>
                            <a:t>Q=0</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r>
                  <a:tr h="680334">
                    <a:tc>
                      <a:txBody>
                        <a:bodyPr/>
                        <a:lstStyle/>
                        <a:p>
                          <a:pPr algn="ctr">
                            <a:lnSpc>
                              <a:spcPct val="130000"/>
                            </a:lnSpc>
                            <a:spcAft>
                              <a:spcPts val="0"/>
                            </a:spcAft>
                          </a:pPr>
                          <a:r>
                            <a:rPr lang="zh-CN" sz="2400" b="1" kern="0">
                              <a:ln>
                                <a:solidFill>
                                  <a:schemeClr val="bg1"/>
                                </a:solidFill>
                              </a:ln>
                              <a:solidFill>
                                <a:schemeClr val="bg1"/>
                              </a:solidFill>
                              <a:effectLst/>
                              <a:latin typeface="+mn-ea"/>
                              <a:ea typeface="+mn-ea"/>
                              <a:cs typeface="Times New Roman" panose="02020603050405020304" pitchFamily="18" charset="0"/>
                            </a:rPr>
                            <a:t>蕴涵</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a:ln>
                                <a:solidFill>
                                  <a:schemeClr val="bg1"/>
                                </a:solidFill>
                              </a:ln>
                              <a:solidFill>
                                <a:schemeClr val="bg1"/>
                              </a:solidFill>
                              <a:effectLst/>
                              <a:latin typeface="+mn-ea"/>
                              <a:ea typeface="+mn-ea"/>
                              <a:cs typeface="黑体" panose="02010609060101010101" pitchFamily="49" charset="-122"/>
                            </a:rPr>
                            <a:t>→</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a:ln>
                                <a:solidFill>
                                  <a:schemeClr val="bg1"/>
                                </a:solidFill>
                              </a:ln>
                              <a:solidFill>
                                <a:schemeClr val="bg1"/>
                              </a:solidFill>
                              <a:effectLst/>
                              <a:latin typeface="+mn-ea"/>
                              <a:ea typeface="+mn-ea"/>
                              <a:cs typeface="Times New Roman" panose="02020603050405020304" pitchFamily="18" charset="0"/>
                            </a:rPr>
                            <a:t>若</a:t>
                          </a:r>
                          <a:r>
                            <a:rPr lang="en-US" sz="2400" b="1" kern="0">
                              <a:ln>
                                <a:solidFill>
                                  <a:schemeClr val="bg1"/>
                                </a:solidFill>
                              </a:ln>
                              <a:solidFill>
                                <a:schemeClr val="bg1"/>
                              </a:solidFill>
                              <a:effectLst/>
                              <a:latin typeface="+mn-ea"/>
                              <a:ea typeface="+mn-ea"/>
                              <a:cs typeface="黑体" panose="02010609060101010101" pitchFamily="49" charset="-122"/>
                            </a:rPr>
                            <a:t>P</a:t>
                          </a:r>
                          <a:r>
                            <a:rPr lang="zh-CN" sz="2400" b="1" kern="0">
                              <a:ln>
                                <a:solidFill>
                                  <a:schemeClr val="bg1"/>
                                </a:solidFill>
                              </a:ln>
                              <a:solidFill>
                                <a:schemeClr val="bg1"/>
                              </a:solidFill>
                              <a:effectLst/>
                              <a:latin typeface="+mn-ea"/>
                              <a:ea typeface="+mn-ea"/>
                              <a:cs typeface="Times New Roman" panose="02020603050405020304" pitchFamily="18" charset="0"/>
                            </a:rPr>
                            <a:t>，则</a:t>
                          </a:r>
                          <a:r>
                            <a:rPr lang="en-US" sz="2400" b="1" kern="0">
                              <a:ln>
                                <a:solidFill>
                                  <a:schemeClr val="bg1"/>
                                </a:solidFill>
                              </a:ln>
                              <a:solidFill>
                                <a:schemeClr val="bg1"/>
                              </a:solidFill>
                              <a:effectLst/>
                              <a:latin typeface="+mn-ea"/>
                              <a:ea typeface="+mn-ea"/>
                              <a:cs typeface="黑体" panose="02010609060101010101" pitchFamily="49" charset="-122"/>
                            </a:rPr>
                            <a:t>Q</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a:ln>
                                <a:solidFill>
                                  <a:schemeClr val="bg1"/>
                                </a:solidFill>
                              </a:ln>
                              <a:solidFill>
                                <a:schemeClr val="bg1"/>
                              </a:solidFill>
                              <a:effectLst/>
                              <a:latin typeface="+mn-ea"/>
                              <a:ea typeface="+mn-ea"/>
                              <a:cs typeface="黑体" panose="02010609060101010101" pitchFamily="49" charset="-122"/>
                            </a:rPr>
                            <a:t>P→Q</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Times New Roman" panose="02020603050405020304" pitchFamily="18" charset="0"/>
                            </a:rPr>
                            <a:t>蕴涵</a:t>
                          </a:r>
                          <a:r>
                            <a:rPr lang="en-US" sz="2400" b="1" kern="0" dirty="0">
                              <a:ln>
                                <a:solidFill>
                                  <a:schemeClr val="bg1"/>
                                </a:solidFill>
                              </a:ln>
                              <a:solidFill>
                                <a:schemeClr val="bg1"/>
                              </a:solidFill>
                              <a:effectLst/>
                              <a:latin typeface="+mn-ea"/>
                              <a:ea typeface="+mn-ea"/>
                              <a:cs typeface="黑体" panose="02010609060101010101" pitchFamily="49" charset="-122"/>
                            </a:rPr>
                            <a:t>Q</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P→Q=0</a:t>
                          </a:r>
                          <a:r>
                            <a:rPr lang="zh-CN" sz="2400" b="1" kern="0" dirty="0">
                              <a:ln>
                                <a:solidFill>
                                  <a:schemeClr val="bg1"/>
                                </a:solidFill>
                              </a:ln>
                              <a:solidFill>
                                <a:schemeClr val="bg1"/>
                              </a:solidFill>
                              <a:effectLst/>
                              <a:latin typeface="+mn-ea"/>
                              <a:ea typeface="+mn-ea"/>
                              <a:cs typeface="Times New Roman" panose="02020603050405020304" pitchFamily="18" charset="0"/>
                            </a:rPr>
                            <a:t>当且仅当</a:t>
                          </a:r>
                          <a:r>
                            <a:rPr lang="en-US" sz="2400" b="1" kern="0" dirty="0">
                              <a:ln>
                                <a:solidFill>
                                  <a:schemeClr val="bg1"/>
                                </a:solidFill>
                              </a:ln>
                              <a:solidFill>
                                <a:schemeClr val="bg1"/>
                              </a:solidFill>
                              <a:effectLst/>
                              <a:latin typeface="+mn-ea"/>
                              <a:ea typeface="+mn-ea"/>
                              <a:cs typeface="黑体" panose="02010609060101010101" pitchFamily="49" charset="-122"/>
                            </a:rPr>
                            <a:t>P=1</a:t>
                          </a:r>
                          <a:r>
                            <a:rPr lang="zh-CN" sz="2400" b="1" kern="0" dirty="0">
                              <a:ln>
                                <a:solidFill>
                                  <a:schemeClr val="bg1"/>
                                </a:solidFill>
                              </a:ln>
                              <a:solidFill>
                                <a:schemeClr val="bg1"/>
                              </a:solidFill>
                              <a:effectLst/>
                              <a:latin typeface="+mn-ea"/>
                              <a:ea typeface="+mn-ea"/>
                              <a:cs typeface="Times New Roman" panose="02020603050405020304" pitchFamily="18" charset="0"/>
                            </a:rPr>
                            <a:t>，</a:t>
                          </a:r>
                          <a:r>
                            <a:rPr lang="en-US" sz="2400" b="1" kern="0" dirty="0">
                              <a:ln>
                                <a:solidFill>
                                  <a:schemeClr val="bg1"/>
                                </a:solidFill>
                              </a:ln>
                              <a:solidFill>
                                <a:schemeClr val="bg1"/>
                              </a:solidFill>
                              <a:effectLst/>
                              <a:latin typeface="+mn-ea"/>
                              <a:ea typeface="+mn-ea"/>
                              <a:cs typeface="黑体" panose="02010609060101010101" pitchFamily="49" charset="-122"/>
                            </a:rPr>
                            <a:t>Q=0</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r>
                  <a:tr h="579423">
                    <a:tc>
                      <a:txBody>
                        <a:bodyPr/>
                        <a:lstStyle/>
                        <a:p>
                          <a:pPr algn="ctr">
                            <a:lnSpc>
                              <a:spcPct val="130000"/>
                            </a:lnSpc>
                            <a:spcAft>
                              <a:spcPts val="0"/>
                            </a:spcAft>
                          </a:pPr>
                          <a:r>
                            <a:rPr lang="zh-CN" sz="2400" b="1" kern="0">
                              <a:ln>
                                <a:solidFill>
                                  <a:schemeClr val="bg1"/>
                                </a:solidFill>
                              </a:ln>
                              <a:solidFill>
                                <a:schemeClr val="bg1"/>
                              </a:solidFill>
                              <a:effectLst/>
                              <a:latin typeface="+mn-ea"/>
                              <a:ea typeface="+mn-ea"/>
                              <a:cs typeface="Times New Roman" panose="02020603050405020304" pitchFamily="18" charset="0"/>
                            </a:rPr>
                            <a:t>等价</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14:m>
                            <m:oMathPara xmlns:m="http://schemas.openxmlformats.org/officeDocument/2006/math">
                              <m:oMathParaPr>
                                <m:jc m:val="centerGroup"/>
                              </m:oMathParaPr>
                              <m:oMath xmlns:m="http://schemas.openxmlformats.org/officeDocument/2006/math">
                                <m:r>
                                  <m:rPr>
                                    <m:nor/>
                                  </m:rPr>
                                  <a:rPr lang="en-US" altLang="zh-CN" sz="2400" noProof="1" smtClean="0">
                                    <a:solidFill>
                                      <a:schemeClr val="bg1"/>
                                    </a:solidFill>
                                    <a:latin typeface="黑体" panose="02010609060101010101" pitchFamily="49" charset="-122"/>
                                    <a:ea typeface="黑体" panose="02010609060101010101" pitchFamily="49" charset="-122"/>
                                    <a:sym typeface="Symbol" panose="05050102010706020507" pitchFamily="18" charset="2"/>
                                  </a:rPr>
                                  <m:t></m:t>
                                </m:r>
                              </m:oMath>
                            </m:oMathPara>
                          </a14:m>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spc="-140" baseline="0" dirty="0">
                              <a:ln>
                                <a:solidFill>
                                  <a:schemeClr val="bg1"/>
                                </a:solidFill>
                              </a:ln>
                              <a:solidFill>
                                <a:schemeClr val="bg1"/>
                              </a:solidFill>
                              <a:effectLst/>
                              <a:latin typeface="+mn-ea"/>
                              <a:ea typeface="+mn-ea"/>
                              <a:cs typeface="Times New Roman" panose="02020603050405020304" pitchFamily="18" charset="0"/>
                            </a:rPr>
                            <a:t>P</a:t>
                          </a:r>
                          <a:r>
                            <a:rPr lang="zh-CN" altLang="en-US" sz="2400" b="1" kern="0" spc="-140" baseline="0" dirty="0">
                              <a:ln>
                                <a:solidFill>
                                  <a:schemeClr val="bg1"/>
                                </a:solidFill>
                              </a:ln>
                              <a:solidFill>
                                <a:schemeClr val="bg1"/>
                              </a:solidFill>
                              <a:effectLst/>
                              <a:latin typeface="+mn-ea"/>
                              <a:ea typeface="+mn-ea"/>
                              <a:cs typeface="Times New Roman" panose="02020603050405020304" pitchFamily="18" charset="0"/>
                            </a:rPr>
                            <a:t>当且仅当</a:t>
                          </a:r>
                          <a:r>
                            <a:rPr lang="en-US" sz="2400" b="1" kern="0" spc="-140" baseline="0" dirty="0">
                              <a:ln>
                                <a:solidFill>
                                  <a:schemeClr val="bg1"/>
                                </a:solidFill>
                              </a:ln>
                              <a:solidFill>
                                <a:schemeClr val="bg1"/>
                              </a:solidFill>
                              <a:effectLst/>
                              <a:latin typeface="+mn-ea"/>
                              <a:ea typeface="+mn-ea"/>
                              <a:cs typeface="Times New Roman" panose="02020603050405020304" pitchFamily="18" charset="0"/>
                            </a:rPr>
                            <a:t>Q</a:t>
                          </a:r>
                          <a:endParaRPr lang="zh-CN" altLang="en-US" sz="2400" b="1" kern="0" spc="-140" baseline="0" dirty="0">
                            <a:ln>
                              <a:solidFill>
                                <a:schemeClr val="bg1"/>
                              </a:solidFill>
                            </a:ln>
                            <a:solidFill>
                              <a:schemeClr val="bg1"/>
                            </a:solidFill>
                            <a:effectLst/>
                            <a:latin typeface="+mn-ea"/>
                            <a:ea typeface="+mn-ea"/>
                            <a:cs typeface="Times New Roman" panose="02020603050405020304" pitchFamily="18" charset="0"/>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14:m>
                            <m:oMath xmlns:m="http://schemas.openxmlformats.org/officeDocument/2006/math">
                              <m:r>
                                <m:rPr>
                                  <m:nor/>
                                </m:rPr>
                                <a:rPr lang="en-US" altLang="zh-CN" sz="2400" noProof="1" smtClean="0">
                                  <a:solidFill>
                                    <a:schemeClr val="bg1"/>
                                  </a:solidFill>
                                  <a:latin typeface="黑体" panose="02010609060101010101" pitchFamily="49" charset="-122"/>
                                  <a:ea typeface="黑体" panose="02010609060101010101" pitchFamily="49" charset="-122"/>
                                  <a:sym typeface="Symbol" panose="05050102010706020507" pitchFamily="18" charset="2"/>
                                </a:rPr>
                                <m:t></m:t>
                              </m:r>
                            </m:oMath>
                          </a14:m>
                          <a:r>
                            <a:rPr lang="en-US" sz="2400" b="1" kern="0" dirty="0">
                              <a:ln>
                                <a:solidFill>
                                  <a:schemeClr val="bg1"/>
                                </a:solidFill>
                              </a:ln>
                              <a:solidFill>
                                <a:schemeClr val="bg1"/>
                              </a:solidFill>
                              <a:effectLst/>
                              <a:latin typeface="+mn-ea"/>
                              <a:ea typeface="+mn-ea"/>
                              <a:cs typeface="黑体" panose="02010609060101010101" pitchFamily="49" charset="-122"/>
                            </a:rPr>
                            <a:t>Q</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a:ln>
                                <a:solidFill>
                                  <a:schemeClr val="bg1"/>
                                </a:solidFill>
                              </a:ln>
                              <a:solidFill>
                                <a:schemeClr val="bg1"/>
                              </a:solidFill>
                              <a:effectLst/>
                              <a:latin typeface="+mn-ea"/>
                              <a:ea typeface="+mn-ea"/>
                              <a:cs typeface="黑体" panose="02010609060101010101" pitchFamily="49" charset="-122"/>
                            </a:rPr>
                            <a:t>P</a:t>
                          </a:r>
                          <a:r>
                            <a:rPr lang="zh-CN" sz="2400" b="1" kern="0">
                              <a:ln>
                                <a:solidFill>
                                  <a:schemeClr val="bg1"/>
                                </a:solidFill>
                              </a:ln>
                              <a:solidFill>
                                <a:schemeClr val="bg1"/>
                              </a:solidFill>
                              <a:effectLst/>
                              <a:latin typeface="+mn-ea"/>
                              <a:ea typeface="+mn-ea"/>
                              <a:cs typeface="Times New Roman" panose="02020603050405020304" pitchFamily="18" charset="0"/>
                            </a:rPr>
                            <a:t>等价于</a:t>
                          </a:r>
                          <a:r>
                            <a:rPr lang="en-US" sz="2400" b="1" kern="0">
                              <a:ln>
                                <a:solidFill>
                                  <a:schemeClr val="bg1"/>
                                </a:solidFill>
                              </a:ln>
                              <a:solidFill>
                                <a:schemeClr val="bg1"/>
                              </a:solidFill>
                              <a:effectLst/>
                              <a:latin typeface="+mn-ea"/>
                              <a:ea typeface="+mn-ea"/>
                              <a:cs typeface="黑体" panose="02010609060101010101" pitchFamily="49" charset="-122"/>
                            </a:rPr>
                            <a:t>Q</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14:m>
                            <m:oMath xmlns:m="http://schemas.openxmlformats.org/officeDocument/2006/math">
                              <m:r>
                                <m:rPr>
                                  <m:nor/>
                                </m:rPr>
                                <a:rPr lang="en-US" altLang="zh-CN" sz="2400" noProof="1" smtClean="0">
                                  <a:solidFill>
                                    <a:schemeClr val="bg1"/>
                                  </a:solidFill>
                                  <a:latin typeface="黑体" panose="02010609060101010101" pitchFamily="49" charset="-122"/>
                                  <a:ea typeface="黑体" panose="02010609060101010101" pitchFamily="49" charset="-122"/>
                                  <a:sym typeface="Symbol" panose="05050102010706020507" pitchFamily="18" charset="2"/>
                                </a:rPr>
                                <m:t></m:t>
                              </m:r>
                            </m:oMath>
                          </a14:m>
                          <a:r>
                            <a:rPr lang="en-US" sz="2400" b="1" kern="0" spc="-140" baseline="0" dirty="0">
                              <a:ln>
                                <a:solidFill>
                                  <a:schemeClr val="bg1"/>
                                </a:solidFill>
                              </a:ln>
                              <a:solidFill>
                                <a:schemeClr val="bg1"/>
                              </a:solidFill>
                              <a:effectLst/>
                              <a:latin typeface="+mn-ea"/>
                              <a:ea typeface="+mn-ea"/>
                              <a:cs typeface="黑体" panose="02010609060101010101" pitchFamily="49" charset="-122"/>
                            </a:rPr>
                            <a:t>Q=1</a:t>
                          </a:r>
                          <a:r>
                            <a:rPr lang="zh-CN" sz="2400" b="1" kern="0" spc="-140" baseline="0" dirty="0">
                              <a:ln>
                                <a:solidFill>
                                  <a:schemeClr val="bg1"/>
                                </a:solidFill>
                              </a:ln>
                              <a:solidFill>
                                <a:schemeClr val="bg1"/>
                              </a:solidFill>
                              <a:effectLst/>
                              <a:latin typeface="+mn-ea"/>
                              <a:ea typeface="+mn-ea"/>
                              <a:cs typeface="Times New Roman" panose="02020603050405020304" pitchFamily="18" charset="0"/>
                            </a:rPr>
                            <a:t>当且仅当</a:t>
                          </a:r>
                          <a:r>
                            <a:rPr lang="en-US" sz="2400" b="1" kern="0" spc="-140" baseline="0" dirty="0">
                              <a:ln>
                                <a:solidFill>
                                  <a:schemeClr val="bg1"/>
                                </a:solidFill>
                              </a:ln>
                              <a:solidFill>
                                <a:schemeClr val="bg1"/>
                              </a:solidFill>
                              <a:effectLst/>
                              <a:latin typeface="+mn-ea"/>
                              <a:ea typeface="+mn-ea"/>
                              <a:cs typeface="黑体" panose="02010609060101010101" pitchFamily="49" charset="-122"/>
                            </a:rPr>
                            <a:t>P</a:t>
                          </a:r>
                          <a:r>
                            <a:rPr lang="zh-CN" sz="2400" b="1" kern="0" spc="-140" baseline="0" dirty="0">
                              <a:ln>
                                <a:solidFill>
                                  <a:schemeClr val="bg1"/>
                                </a:solidFill>
                              </a:ln>
                              <a:solidFill>
                                <a:schemeClr val="bg1"/>
                              </a:solidFill>
                              <a:effectLst/>
                              <a:latin typeface="+mn-ea"/>
                              <a:ea typeface="+mn-ea"/>
                              <a:cs typeface="Times New Roman" panose="02020603050405020304" pitchFamily="18" charset="0"/>
                            </a:rPr>
                            <a:t>，</a:t>
                          </a:r>
                          <a:r>
                            <a:rPr lang="en-US" sz="2400" b="1" kern="0" spc="-140" baseline="0" dirty="0">
                              <a:ln>
                                <a:solidFill>
                                  <a:schemeClr val="bg1"/>
                                </a:solidFill>
                              </a:ln>
                              <a:solidFill>
                                <a:schemeClr val="bg1"/>
                              </a:solidFill>
                              <a:effectLst/>
                              <a:latin typeface="+mn-ea"/>
                              <a:ea typeface="+mn-ea"/>
                              <a:cs typeface="黑体" panose="02010609060101010101" pitchFamily="49" charset="-122"/>
                            </a:rPr>
                            <a:t>Q</a:t>
                          </a:r>
                          <a:r>
                            <a:rPr lang="zh-CN" sz="2400" b="1" kern="0" spc="-140" baseline="0" dirty="0">
                              <a:ln>
                                <a:solidFill>
                                  <a:schemeClr val="bg1"/>
                                </a:solidFill>
                              </a:ln>
                              <a:solidFill>
                                <a:schemeClr val="bg1"/>
                              </a:solidFill>
                              <a:effectLst/>
                              <a:latin typeface="+mn-ea"/>
                              <a:ea typeface="+mn-ea"/>
                              <a:cs typeface="Times New Roman" panose="02020603050405020304" pitchFamily="18" charset="0"/>
                            </a:rPr>
                            <a:t>真值相同</a:t>
                          </a:r>
                          <a:endParaRPr lang="zh-CN" sz="2400" b="1" kern="100" spc="-140" baseline="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r>
                </a:tbl>
              </a:graphicData>
            </a:graphic>
          </p:graphicFrame>
        </mc:Choice>
        <mc:Fallback xmlns="">
          <p:graphicFrame>
            <p:nvGraphicFramePr>
              <p:cNvPr id="24580" name="Group 4"/>
              <p:cNvGraphicFramePr>
                <a:graphicFrameLocks noGrp="1"/>
              </p:cNvGraphicFramePr>
              <p:nvPr/>
            </p:nvGraphicFramePr>
            <p:xfrm>
              <a:off x="273190" y="1062364"/>
              <a:ext cx="11615512" cy="4424235"/>
            </p:xfrm>
            <a:graphic>
              <a:graphicData uri="http://schemas.openxmlformats.org/drawingml/2006/table">
                <a:tbl>
                  <a:tblPr/>
                  <a:tblGrid>
                    <a:gridCol w="1366531"/>
                    <a:gridCol w="911021"/>
                    <a:gridCol w="1670205"/>
                    <a:gridCol w="1138776"/>
                    <a:gridCol w="2353469"/>
                    <a:gridCol w="4175510"/>
                  </a:tblGrid>
                  <a:tr h="579423">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联结词</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记号</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复合命题</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记法</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读</a:t>
                          </a:r>
                          <a:r>
                            <a:rPr lang="en-US" sz="2400" b="1" kern="0" dirty="0">
                              <a:ln>
                                <a:solidFill>
                                  <a:schemeClr val="bg1"/>
                                </a:solidFill>
                              </a:ln>
                              <a:solidFill>
                                <a:schemeClr val="bg1"/>
                              </a:solidFill>
                              <a:effectLst/>
                              <a:latin typeface="+mn-ea"/>
                              <a:ea typeface="+mn-ea"/>
                              <a:cs typeface="黑体" panose="02010609060101010101" pitchFamily="49" charset="-122"/>
                            </a:rPr>
                            <a:t>  </a:t>
                          </a:r>
                          <a:r>
                            <a:rPr lang="zh-CN" sz="2400" b="1" kern="0" dirty="0">
                              <a:ln>
                                <a:solidFill>
                                  <a:schemeClr val="bg1"/>
                                </a:solidFill>
                              </a:ln>
                              <a:solidFill>
                                <a:schemeClr val="bg1"/>
                              </a:solidFill>
                              <a:effectLst/>
                              <a:latin typeface="+mn-ea"/>
                              <a:ea typeface="+mn-ea"/>
                              <a:cs typeface="Times New Roman" panose="02020603050405020304" pitchFamily="18" charset="0"/>
                            </a:rPr>
                            <a:t>法</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真</a:t>
                          </a:r>
                          <a:r>
                            <a:rPr lang="en-US" sz="2400" b="1" kern="0" dirty="0">
                              <a:ln>
                                <a:solidFill>
                                  <a:schemeClr val="bg1"/>
                                </a:solidFill>
                              </a:ln>
                              <a:solidFill>
                                <a:schemeClr val="bg1"/>
                              </a:solidFill>
                              <a:effectLst/>
                              <a:latin typeface="+mn-ea"/>
                              <a:ea typeface="+mn-ea"/>
                              <a:cs typeface="黑体" panose="02010609060101010101" pitchFamily="49" charset="-122"/>
                            </a:rPr>
                            <a:t>    </a:t>
                          </a:r>
                          <a:r>
                            <a:rPr lang="zh-CN" sz="2400" b="1" kern="0" dirty="0">
                              <a:ln>
                                <a:solidFill>
                                  <a:schemeClr val="bg1"/>
                                </a:solidFill>
                              </a:ln>
                              <a:solidFill>
                                <a:schemeClr val="bg1"/>
                              </a:solidFill>
                              <a:effectLst/>
                              <a:latin typeface="+mn-ea"/>
                              <a:ea typeface="+mn-ea"/>
                              <a:cs typeface="Times New Roman" panose="02020603050405020304" pitchFamily="18" charset="0"/>
                            </a:rPr>
                            <a:t>值</a:t>
                          </a:r>
                          <a:r>
                            <a:rPr lang="en-US" sz="2400" b="1" kern="0" dirty="0">
                              <a:ln>
                                <a:solidFill>
                                  <a:schemeClr val="bg1"/>
                                </a:solidFill>
                              </a:ln>
                              <a:solidFill>
                                <a:schemeClr val="bg1"/>
                              </a:solidFill>
                              <a:effectLst/>
                              <a:latin typeface="+mn-ea"/>
                              <a:ea typeface="+mn-ea"/>
                              <a:cs typeface="黑体" panose="02010609060101010101" pitchFamily="49" charset="-122"/>
                            </a:rPr>
                            <a:t>    </a:t>
                          </a:r>
                          <a:r>
                            <a:rPr lang="zh-CN" sz="2400" b="1" kern="0" dirty="0">
                              <a:ln>
                                <a:solidFill>
                                  <a:schemeClr val="bg1"/>
                                </a:solidFill>
                              </a:ln>
                              <a:solidFill>
                                <a:schemeClr val="bg1"/>
                              </a:solidFill>
                              <a:effectLst/>
                              <a:latin typeface="+mn-ea"/>
                              <a:ea typeface="+mn-ea"/>
                              <a:cs typeface="Times New Roman" panose="02020603050405020304" pitchFamily="18" charset="0"/>
                            </a:rPr>
                            <a:t>结</a:t>
                          </a:r>
                          <a:r>
                            <a:rPr lang="en-US" sz="2400" b="1" kern="0" dirty="0">
                              <a:ln>
                                <a:solidFill>
                                  <a:schemeClr val="bg1"/>
                                </a:solidFill>
                              </a:ln>
                              <a:solidFill>
                                <a:schemeClr val="bg1"/>
                              </a:solidFill>
                              <a:effectLst/>
                              <a:latin typeface="+mn-ea"/>
                              <a:ea typeface="+mn-ea"/>
                              <a:cs typeface="黑体" panose="02010609060101010101" pitchFamily="49" charset="-122"/>
                            </a:rPr>
                            <a:t>    </a:t>
                          </a:r>
                          <a:r>
                            <a:rPr lang="zh-CN" sz="2400" b="1" kern="0" dirty="0">
                              <a:ln>
                                <a:solidFill>
                                  <a:schemeClr val="bg1"/>
                                </a:solidFill>
                              </a:ln>
                              <a:solidFill>
                                <a:schemeClr val="bg1"/>
                              </a:solidFill>
                              <a:effectLst/>
                              <a:latin typeface="+mn-ea"/>
                              <a:ea typeface="+mn-ea"/>
                              <a:cs typeface="Times New Roman" panose="02020603050405020304" pitchFamily="18" charset="0"/>
                            </a:rPr>
                            <a:t>果</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r>
                  <a:tr h="623570">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否定</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endParaRPr lang="zh-CN"/>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blipFill>
                          <a:blip r:embed="rId1"/>
                        </a:blipFill>
                      </a:tcPr>
                    </a:tc>
                    <a:tc>
                      <a:txBody>
                        <a:bodyPr/>
                        <a:lstStyle/>
                        <a:p>
                          <a:pPr marL="0" marR="0" lvl="0" indent="0" algn="ctr" defTabSz="1219835" rtl="0" eaLnBrk="1" fontAlgn="auto" latinLnBrk="0" hangingPunct="1">
                            <a:lnSpc>
                              <a:spcPct val="130000"/>
                            </a:lnSpc>
                            <a:spcBef>
                              <a:spcPts val="0"/>
                            </a:spcBef>
                            <a:spcAft>
                              <a:spcPts val="0"/>
                            </a:spcAft>
                            <a:buClrTx/>
                            <a:buSzTx/>
                            <a:buFontTx/>
                            <a:buNone/>
                            <a:defRPr/>
                          </a:pPr>
                          <a:r>
                            <a:rPr lang="en-US" altLang="zh-CN" sz="2400" b="1" kern="0" dirty="0">
                              <a:ln>
                                <a:solidFill>
                                  <a:schemeClr val="bg1"/>
                                </a:solidFill>
                              </a:ln>
                              <a:solidFill>
                                <a:schemeClr val="bg1"/>
                              </a:solidFill>
                              <a:effectLst/>
                              <a:latin typeface="+mn-ea"/>
                              <a:ea typeface="+mn-ea"/>
                              <a:cs typeface="黑体" panose="02010609060101010101" pitchFamily="49" charset="-122"/>
                            </a:rPr>
                            <a:t>P</a:t>
                          </a:r>
                          <a:r>
                            <a:rPr lang="zh-CN" altLang="zh-CN" sz="2400" b="1" kern="0" dirty="0">
                              <a:ln>
                                <a:solidFill>
                                  <a:schemeClr val="bg1"/>
                                </a:solidFill>
                              </a:ln>
                              <a:solidFill>
                                <a:schemeClr val="bg1"/>
                              </a:solidFill>
                              <a:effectLst/>
                              <a:latin typeface="+mn-ea"/>
                              <a:ea typeface="+mn-ea"/>
                              <a:cs typeface="Times New Roman" panose="02020603050405020304" pitchFamily="18" charset="0"/>
                            </a:rPr>
                            <a:t>的否定</a:t>
                          </a:r>
                          <a:endParaRPr lang="zh-CN" alt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endParaRPr lang="zh-CN"/>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blipFill>
                          <a:blip r:embed="rId1"/>
                        </a:blipFill>
                      </a:tcPr>
                    </a:tc>
                    <a:tc>
                      <a:txBody>
                        <a:bodyPr/>
                        <a:lstStyle/>
                        <a:p>
                          <a:pPr marL="0" marR="0" lvl="0" indent="0" algn="ctr" defTabSz="1219835" rtl="0" eaLnBrk="1" fontAlgn="auto" latinLnBrk="0" hangingPunct="1">
                            <a:lnSpc>
                              <a:spcPct val="130000"/>
                            </a:lnSpc>
                            <a:spcBef>
                              <a:spcPts val="0"/>
                            </a:spcBef>
                            <a:spcAft>
                              <a:spcPts val="0"/>
                            </a:spcAft>
                            <a:buClrTx/>
                            <a:buSzTx/>
                            <a:buFontTx/>
                            <a:buNone/>
                            <a:defRPr/>
                          </a:pPr>
                          <a:r>
                            <a:rPr lang="zh-CN" altLang="zh-CN" sz="2400" b="1" kern="0" dirty="0">
                              <a:ln>
                                <a:solidFill>
                                  <a:schemeClr val="bg1"/>
                                </a:solidFill>
                              </a:ln>
                              <a:solidFill>
                                <a:schemeClr val="bg1"/>
                              </a:solidFill>
                              <a:effectLst/>
                              <a:latin typeface="+mn-ea"/>
                              <a:ea typeface="+mn-ea"/>
                              <a:cs typeface="Times New Roman" panose="02020603050405020304" pitchFamily="18" charset="0"/>
                            </a:rPr>
                            <a:t>非</a:t>
                          </a:r>
                          <a:r>
                            <a:rPr lang="en-US" altLang="zh-CN" sz="2400" b="1" kern="0" dirty="0">
                              <a:ln>
                                <a:solidFill>
                                  <a:schemeClr val="bg1"/>
                                </a:solidFill>
                              </a:ln>
                              <a:solidFill>
                                <a:schemeClr val="bg1"/>
                              </a:solidFill>
                              <a:effectLst/>
                              <a:latin typeface="+mn-ea"/>
                              <a:ea typeface="+mn-ea"/>
                              <a:cs typeface="黑体" panose="02010609060101010101" pitchFamily="49" charset="-122"/>
                            </a:rPr>
                            <a:t>P</a:t>
                          </a:r>
                          <a:endParaRPr lang="zh-CN" alt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endParaRPr lang="zh-CN"/>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blipFill>
                          <a:blip r:embed="rId1"/>
                        </a:blipFill>
                      </a:tcPr>
                    </a:tc>
                  </a:tr>
                  <a:tr h="984009">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Times New Roman" panose="02020603050405020304" pitchFamily="18" charset="0"/>
                            </a:rPr>
                            <a:t>合取</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dirty="0">
                              <a:ln>
                                <a:solidFill>
                                  <a:schemeClr val="bg1"/>
                                </a:solidFill>
                              </a:ln>
                              <a:solidFill>
                                <a:schemeClr val="bg1"/>
                              </a:solidFill>
                              <a:effectLst/>
                              <a:latin typeface="+mn-ea"/>
                              <a:ea typeface="+mn-ea"/>
                              <a:cs typeface="宋体" panose="02010600030101010101" pitchFamily="2" charset="-122"/>
                            </a:rPr>
                            <a:t>∧</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Times New Roman" panose="02020603050405020304" pitchFamily="18" charset="0"/>
                            </a:rPr>
                            <a:t>并且</a:t>
                          </a:r>
                          <a:r>
                            <a:rPr lang="en-US" sz="2400" b="1" kern="0" dirty="0">
                              <a:ln>
                                <a:solidFill>
                                  <a:schemeClr val="bg1"/>
                                </a:solidFill>
                              </a:ln>
                              <a:solidFill>
                                <a:schemeClr val="bg1"/>
                              </a:solidFill>
                              <a:effectLst/>
                              <a:latin typeface="+mn-ea"/>
                              <a:ea typeface="+mn-ea"/>
                              <a:cs typeface="黑体" panose="02010609060101010101" pitchFamily="49" charset="-122"/>
                            </a:rPr>
                            <a:t>Q</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宋体" panose="02010600030101010101" pitchFamily="2" charset="-122"/>
                            </a:rPr>
                            <a:t>∧</a:t>
                          </a:r>
                          <a:r>
                            <a:rPr lang="en-US" sz="2400" b="1" kern="0" dirty="0">
                              <a:ln>
                                <a:solidFill>
                                  <a:schemeClr val="bg1"/>
                                </a:solidFill>
                              </a:ln>
                              <a:solidFill>
                                <a:schemeClr val="bg1"/>
                              </a:solidFill>
                              <a:effectLst/>
                              <a:latin typeface="+mn-ea"/>
                              <a:ea typeface="+mn-ea"/>
                              <a:cs typeface="黑体" panose="02010609060101010101" pitchFamily="49" charset="-122"/>
                            </a:rPr>
                            <a:t>Q</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Times New Roman" panose="02020603050405020304" pitchFamily="18" charset="0"/>
                            </a:rPr>
                            <a:t>合取</a:t>
                          </a:r>
                          <a:r>
                            <a:rPr lang="en-US" sz="2400" b="1" kern="0" dirty="0">
                              <a:ln>
                                <a:solidFill>
                                  <a:schemeClr val="bg1"/>
                                </a:solidFill>
                              </a:ln>
                              <a:solidFill>
                                <a:schemeClr val="bg1"/>
                              </a:solidFill>
                              <a:effectLst/>
                              <a:latin typeface="+mn-ea"/>
                              <a:ea typeface="+mn-ea"/>
                              <a:cs typeface="黑体" panose="02010609060101010101" pitchFamily="49" charset="-122"/>
                            </a:rPr>
                            <a:t>Q</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宋体" panose="02010600030101010101" pitchFamily="2" charset="-122"/>
                            </a:rPr>
                            <a:t>∧</a:t>
                          </a:r>
                          <a:r>
                            <a:rPr lang="en-US" sz="2400" b="1" kern="0" dirty="0">
                              <a:ln>
                                <a:solidFill>
                                  <a:schemeClr val="bg1"/>
                                </a:solidFill>
                              </a:ln>
                              <a:solidFill>
                                <a:schemeClr val="bg1"/>
                              </a:solidFill>
                              <a:effectLst/>
                              <a:latin typeface="+mn-ea"/>
                              <a:ea typeface="+mn-ea"/>
                              <a:cs typeface="黑体" panose="02010609060101010101" pitchFamily="49" charset="-122"/>
                            </a:rPr>
                            <a:t>Q=1</a:t>
                          </a:r>
                          <a:r>
                            <a:rPr lang="zh-CN" sz="2400" b="1" kern="0" dirty="0">
                              <a:ln>
                                <a:solidFill>
                                  <a:schemeClr val="bg1"/>
                                </a:solidFill>
                              </a:ln>
                              <a:solidFill>
                                <a:schemeClr val="bg1"/>
                              </a:solidFill>
                              <a:effectLst/>
                              <a:latin typeface="+mn-ea"/>
                              <a:ea typeface="+mn-ea"/>
                              <a:cs typeface="Times New Roman" panose="02020603050405020304" pitchFamily="18" charset="0"/>
                            </a:rPr>
                            <a:t>当且仅当</a:t>
                          </a:r>
                          <a:r>
                            <a:rPr lang="en-US" sz="2400" b="1" kern="0" dirty="0">
                              <a:ln>
                                <a:solidFill>
                                  <a:schemeClr val="bg1"/>
                                </a:solidFill>
                              </a:ln>
                              <a:solidFill>
                                <a:schemeClr val="bg1"/>
                              </a:solidFill>
                              <a:effectLst/>
                              <a:latin typeface="+mn-ea"/>
                              <a:ea typeface="+mn-ea"/>
                              <a:cs typeface="黑体" panose="02010609060101010101" pitchFamily="49" charset="-122"/>
                            </a:rPr>
                            <a:t>P=1</a:t>
                          </a:r>
                          <a:r>
                            <a:rPr lang="zh-CN" sz="2400" b="1" kern="0" dirty="0">
                              <a:ln>
                                <a:solidFill>
                                  <a:schemeClr val="bg1"/>
                                </a:solidFill>
                              </a:ln>
                              <a:solidFill>
                                <a:schemeClr val="bg1"/>
                              </a:solidFill>
                              <a:effectLst/>
                              <a:latin typeface="+mn-ea"/>
                              <a:ea typeface="+mn-ea"/>
                              <a:cs typeface="Times New Roman" panose="02020603050405020304" pitchFamily="18" charset="0"/>
                            </a:rPr>
                            <a:t>且</a:t>
                          </a:r>
                          <a:r>
                            <a:rPr lang="en-US" sz="2400" b="1" kern="0" dirty="0">
                              <a:ln>
                                <a:solidFill>
                                  <a:schemeClr val="bg1"/>
                                </a:solidFill>
                              </a:ln>
                              <a:solidFill>
                                <a:schemeClr val="bg1"/>
                              </a:solidFill>
                              <a:effectLst/>
                              <a:latin typeface="+mn-ea"/>
                              <a:ea typeface="+mn-ea"/>
                              <a:cs typeface="黑体" panose="02010609060101010101" pitchFamily="49" charset="-122"/>
                            </a:rPr>
                            <a:t>Q=1</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r>
                  <a:tr h="977500">
                    <a:tc>
                      <a:txBody>
                        <a:bodyPr/>
                        <a:lstStyle/>
                        <a:p>
                          <a:pPr algn="ctr">
                            <a:lnSpc>
                              <a:spcPct val="130000"/>
                            </a:lnSpc>
                            <a:spcAft>
                              <a:spcPts val="0"/>
                            </a:spcAft>
                          </a:pPr>
                          <a:r>
                            <a:rPr lang="zh-CN" sz="2400" b="1" kern="0">
                              <a:ln>
                                <a:solidFill>
                                  <a:schemeClr val="bg1"/>
                                </a:solidFill>
                              </a:ln>
                              <a:solidFill>
                                <a:schemeClr val="bg1"/>
                              </a:solidFill>
                              <a:effectLst/>
                              <a:latin typeface="+mn-ea"/>
                              <a:ea typeface="+mn-ea"/>
                              <a:cs typeface="Times New Roman" panose="02020603050405020304" pitchFamily="18" charset="0"/>
                            </a:rPr>
                            <a:t>析取</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a:ln>
                                <a:solidFill>
                                  <a:schemeClr val="bg1"/>
                                </a:solidFill>
                              </a:ln>
                              <a:solidFill>
                                <a:schemeClr val="bg1"/>
                              </a:solidFill>
                              <a:effectLst/>
                              <a:latin typeface="+mn-ea"/>
                              <a:ea typeface="+mn-ea"/>
                              <a:cs typeface="宋体" panose="02010600030101010101" pitchFamily="2" charset="-122"/>
                            </a:rPr>
                            <a:t>∨</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Times New Roman" panose="02020603050405020304" pitchFamily="18" charset="0"/>
                            </a:rPr>
                            <a:t>或者</a:t>
                          </a:r>
                          <a:r>
                            <a:rPr lang="en-US" sz="2400" b="1" kern="0" dirty="0">
                              <a:ln>
                                <a:solidFill>
                                  <a:schemeClr val="bg1"/>
                                </a:solidFill>
                              </a:ln>
                              <a:solidFill>
                                <a:schemeClr val="bg1"/>
                              </a:solidFill>
                              <a:effectLst/>
                              <a:latin typeface="+mn-ea"/>
                              <a:ea typeface="+mn-ea"/>
                              <a:cs typeface="黑体" panose="02010609060101010101" pitchFamily="49" charset="-122"/>
                            </a:rPr>
                            <a:t>Q</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宋体" panose="02010600030101010101" pitchFamily="2" charset="-122"/>
                            </a:rPr>
                            <a:t>∨</a:t>
                          </a:r>
                          <a:r>
                            <a:rPr lang="en-US" sz="2400" b="1" kern="0" dirty="0">
                              <a:ln>
                                <a:solidFill>
                                  <a:schemeClr val="bg1"/>
                                </a:solidFill>
                              </a:ln>
                              <a:solidFill>
                                <a:schemeClr val="bg1"/>
                              </a:solidFill>
                              <a:effectLst/>
                              <a:latin typeface="+mn-ea"/>
                              <a:ea typeface="+mn-ea"/>
                              <a:cs typeface="黑体" panose="02010609060101010101" pitchFamily="49" charset="-122"/>
                            </a:rPr>
                            <a:t>Q</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Times New Roman" panose="02020603050405020304" pitchFamily="18" charset="0"/>
                            </a:rPr>
                            <a:t>析取</a:t>
                          </a:r>
                          <a:r>
                            <a:rPr lang="en-US" sz="2400" b="1" kern="0" dirty="0">
                              <a:ln>
                                <a:solidFill>
                                  <a:schemeClr val="bg1"/>
                                </a:solidFill>
                              </a:ln>
                              <a:solidFill>
                                <a:schemeClr val="bg1"/>
                              </a:solidFill>
                              <a:effectLst/>
                              <a:latin typeface="+mn-ea"/>
                              <a:ea typeface="+mn-ea"/>
                              <a:cs typeface="黑体" panose="02010609060101010101" pitchFamily="49" charset="-122"/>
                            </a:rPr>
                            <a:t>Q</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宋体" panose="02010600030101010101" pitchFamily="2" charset="-122"/>
                            </a:rPr>
                            <a:t>∨</a:t>
                          </a:r>
                          <a:r>
                            <a:rPr lang="en-US" sz="2400" b="1" kern="0" dirty="0">
                              <a:ln>
                                <a:solidFill>
                                  <a:schemeClr val="bg1"/>
                                </a:solidFill>
                              </a:ln>
                              <a:solidFill>
                                <a:schemeClr val="bg1"/>
                              </a:solidFill>
                              <a:effectLst/>
                              <a:latin typeface="+mn-ea"/>
                              <a:ea typeface="+mn-ea"/>
                              <a:cs typeface="黑体" panose="02010609060101010101" pitchFamily="49" charset="-122"/>
                            </a:rPr>
                            <a:t>Q=0</a:t>
                          </a:r>
                          <a:r>
                            <a:rPr lang="zh-CN" sz="2400" b="1" kern="0" dirty="0">
                              <a:ln>
                                <a:solidFill>
                                  <a:schemeClr val="bg1"/>
                                </a:solidFill>
                              </a:ln>
                              <a:solidFill>
                                <a:schemeClr val="bg1"/>
                              </a:solidFill>
                              <a:effectLst/>
                              <a:latin typeface="+mn-ea"/>
                              <a:ea typeface="+mn-ea"/>
                              <a:cs typeface="Times New Roman" panose="02020603050405020304" pitchFamily="18" charset="0"/>
                            </a:rPr>
                            <a:t>当且仅当</a:t>
                          </a:r>
                          <a:r>
                            <a:rPr lang="en-US" sz="2400" b="1" kern="0" dirty="0">
                              <a:ln>
                                <a:solidFill>
                                  <a:schemeClr val="bg1"/>
                                </a:solidFill>
                              </a:ln>
                              <a:solidFill>
                                <a:schemeClr val="bg1"/>
                              </a:solidFill>
                              <a:effectLst/>
                              <a:latin typeface="+mn-ea"/>
                              <a:ea typeface="+mn-ea"/>
                              <a:cs typeface="黑体" panose="02010609060101010101" pitchFamily="49" charset="-122"/>
                            </a:rPr>
                            <a:t>P=0</a:t>
                          </a:r>
                          <a:r>
                            <a:rPr lang="zh-CN" sz="2400" b="1" kern="0" dirty="0">
                              <a:ln>
                                <a:solidFill>
                                  <a:schemeClr val="bg1"/>
                                </a:solidFill>
                              </a:ln>
                              <a:solidFill>
                                <a:schemeClr val="bg1"/>
                              </a:solidFill>
                              <a:effectLst/>
                              <a:latin typeface="+mn-ea"/>
                              <a:ea typeface="+mn-ea"/>
                              <a:cs typeface="Times New Roman" panose="02020603050405020304" pitchFamily="18" charset="0"/>
                            </a:rPr>
                            <a:t>且</a:t>
                          </a:r>
                          <a:r>
                            <a:rPr lang="en-US" sz="2400" b="1" kern="0" dirty="0">
                              <a:ln>
                                <a:solidFill>
                                  <a:schemeClr val="bg1"/>
                                </a:solidFill>
                              </a:ln>
                              <a:solidFill>
                                <a:schemeClr val="bg1"/>
                              </a:solidFill>
                              <a:effectLst/>
                              <a:latin typeface="+mn-ea"/>
                              <a:ea typeface="+mn-ea"/>
                              <a:cs typeface="黑体" panose="02010609060101010101" pitchFamily="49" charset="-122"/>
                            </a:rPr>
                            <a:t>Q=0</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r>
                  <a:tr h="680334">
                    <a:tc>
                      <a:txBody>
                        <a:bodyPr/>
                        <a:lstStyle/>
                        <a:p>
                          <a:pPr algn="ctr">
                            <a:lnSpc>
                              <a:spcPct val="130000"/>
                            </a:lnSpc>
                            <a:spcAft>
                              <a:spcPts val="0"/>
                            </a:spcAft>
                          </a:pPr>
                          <a:r>
                            <a:rPr lang="zh-CN" sz="2400" b="1" kern="0">
                              <a:ln>
                                <a:solidFill>
                                  <a:schemeClr val="bg1"/>
                                </a:solidFill>
                              </a:ln>
                              <a:solidFill>
                                <a:schemeClr val="bg1"/>
                              </a:solidFill>
                              <a:effectLst/>
                              <a:latin typeface="+mn-ea"/>
                              <a:ea typeface="+mn-ea"/>
                              <a:cs typeface="Times New Roman" panose="02020603050405020304" pitchFamily="18" charset="0"/>
                            </a:rPr>
                            <a:t>蕴涵</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a:ln>
                                <a:solidFill>
                                  <a:schemeClr val="bg1"/>
                                </a:solidFill>
                              </a:ln>
                              <a:solidFill>
                                <a:schemeClr val="bg1"/>
                              </a:solidFill>
                              <a:effectLst/>
                              <a:latin typeface="+mn-ea"/>
                              <a:ea typeface="+mn-ea"/>
                              <a:cs typeface="黑体" panose="02010609060101010101" pitchFamily="49" charset="-122"/>
                            </a:rPr>
                            <a:t>→</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zh-CN" sz="2400" b="1" kern="0">
                              <a:ln>
                                <a:solidFill>
                                  <a:schemeClr val="bg1"/>
                                </a:solidFill>
                              </a:ln>
                              <a:solidFill>
                                <a:schemeClr val="bg1"/>
                              </a:solidFill>
                              <a:effectLst/>
                              <a:latin typeface="+mn-ea"/>
                              <a:ea typeface="+mn-ea"/>
                              <a:cs typeface="Times New Roman" panose="02020603050405020304" pitchFamily="18" charset="0"/>
                            </a:rPr>
                            <a:t>若</a:t>
                          </a:r>
                          <a:r>
                            <a:rPr lang="en-US" sz="2400" b="1" kern="0">
                              <a:ln>
                                <a:solidFill>
                                  <a:schemeClr val="bg1"/>
                                </a:solidFill>
                              </a:ln>
                              <a:solidFill>
                                <a:schemeClr val="bg1"/>
                              </a:solidFill>
                              <a:effectLst/>
                              <a:latin typeface="+mn-ea"/>
                              <a:ea typeface="+mn-ea"/>
                              <a:cs typeface="黑体" panose="02010609060101010101" pitchFamily="49" charset="-122"/>
                            </a:rPr>
                            <a:t>P</a:t>
                          </a:r>
                          <a:r>
                            <a:rPr lang="zh-CN" sz="2400" b="1" kern="0">
                              <a:ln>
                                <a:solidFill>
                                  <a:schemeClr val="bg1"/>
                                </a:solidFill>
                              </a:ln>
                              <a:solidFill>
                                <a:schemeClr val="bg1"/>
                              </a:solidFill>
                              <a:effectLst/>
                              <a:latin typeface="+mn-ea"/>
                              <a:ea typeface="+mn-ea"/>
                              <a:cs typeface="Times New Roman" panose="02020603050405020304" pitchFamily="18" charset="0"/>
                            </a:rPr>
                            <a:t>，则</a:t>
                          </a:r>
                          <a:r>
                            <a:rPr lang="en-US" sz="2400" b="1" kern="0">
                              <a:ln>
                                <a:solidFill>
                                  <a:schemeClr val="bg1"/>
                                </a:solidFill>
                              </a:ln>
                              <a:solidFill>
                                <a:schemeClr val="bg1"/>
                              </a:solidFill>
                              <a:effectLst/>
                              <a:latin typeface="+mn-ea"/>
                              <a:ea typeface="+mn-ea"/>
                              <a:cs typeface="黑体" panose="02010609060101010101" pitchFamily="49" charset="-122"/>
                            </a:rPr>
                            <a:t>Q</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a:ln>
                                <a:solidFill>
                                  <a:schemeClr val="bg1"/>
                                </a:solidFill>
                              </a:ln>
                              <a:solidFill>
                                <a:schemeClr val="bg1"/>
                              </a:solidFill>
                              <a:effectLst/>
                              <a:latin typeface="+mn-ea"/>
                              <a:ea typeface="+mn-ea"/>
                              <a:cs typeface="黑体" panose="02010609060101010101" pitchFamily="49" charset="-122"/>
                            </a:rPr>
                            <a:t>P→Q</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a:t>
                          </a:r>
                          <a:r>
                            <a:rPr lang="zh-CN" sz="2400" b="1" kern="0" dirty="0">
                              <a:ln>
                                <a:solidFill>
                                  <a:schemeClr val="bg1"/>
                                </a:solidFill>
                              </a:ln>
                              <a:solidFill>
                                <a:schemeClr val="bg1"/>
                              </a:solidFill>
                              <a:effectLst/>
                              <a:latin typeface="+mn-ea"/>
                              <a:ea typeface="+mn-ea"/>
                              <a:cs typeface="Times New Roman" panose="02020603050405020304" pitchFamily="18" charset="0"/>
                            </a:rPr>
                            <a:t>蕴涵</a:t>
                          </a:r>
                          <a:r>
                            <a:rPr lang="en-US" sz="2400" b="1" kern="0" dirty="0">
                              <a:ln>
                                <a:solidFill>
                                  <a:schemeClr val="bg1"/>
                                </a:solidFill>
                              </a:ln>
                              <a:solidFill>
                                <a:schemeClr val="bg1"/>
                              </a:solidFill>
                              <a:effectLst/>
                              <a:latin typeface="+mn-ea"/>
                              <a:ea typeface="+mn-ea"/>
                              <a:cs typeface="黑体" panose="02010609060101010101" pitchFamily="49" charset="-122"/>
                            </a:rPr>
                            <a:t>Q</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pPr algn="ctr">
                            <a:lnSpc>
                              <a:spcPct val="130000"/>
                            </a:lnSpc>
                            <a:spcAft>
                              <a:spcPts val="0"/>
                            </a:spcAft>
                          </a:pPr>
                          <a:r>
                            <a:rPr lang="en-US" sz="2400" b="1" kern="0" dirty="0">
                              <a:ln>
                                <a:solidFill>
                                  <a:schemeClr val="bg1"/>
                                </a:solidFill>
                              </a:ln>
                              <a:solidFill>
                                <a:schemeClr val="bg1"/>
                              </a:solidFill>
                              <a:effectLst/>
                              <a:latin typeface="+mn-ea"/>
                              <a:ea typeface="+mn-ea"/>
                              <a:cs typeface="黑体" panose="02010609060101010101" pitchFamily="49" charset="-122"/>
                            </a:rPr>
                            <a:t>P→Q=0</a:t>
                          </a:r>
                          <a:r>
                            <a:rPr lang="zh-CN" sz="2400" b="1" kern="0" dirty="0">
                              <a:ln>
                                <a:solidFill>
                                  <a:schemeClr val="bg1"/>
                                </a:solidFill>
                              </a:ln>
                              <a:solidFill>
                                <a:schemeClr val="bg1"/>
                              </a:solidFill>
                              <a:effectLst/>
                              <a:latin typeface="+mn-ea"/>
                              <a:ea typeface="+mn-ea"/>
                              <a:cs typeface="Times New Roman" panose="02020603050405020304" pitchFamily="18" charset="0"/>
                            </a:rPr>
                            <a:t>当且仅当</a:t>
                          </a:r>
                          <a:r>
                            <a:rPr lang="en-US" sz="2400" b="1" kern="0" dirty="0">
                              <a:ln>
                                <a:solidFill>
                                  <a:schemeClr val="bg1"/>
                                </a:solidFill>
                              </a:ln>
                              <a:solidFill>
                                <a:schemeClr val="bg1"/>
                              </a:solidFill>
                              <a:effectLst/>
                              <a:latin typeface="+mn-ea"/>
                              <a:ea typeface="+mn-ea"/>
                              <a:cs typeface="黑体" panose="02010609060101010101" pitchFamily="49" charset="-122"/>
                            </a:rPr>
                            <a:t>P=1</a:t>
                          </a:r>
                          <a:r>
                            <a:rPr lang="zh-CN" sz="2400" b="1" kern="0" dirty="0">
                              <a:ln>
                                <a:solidFill>
                                  <a:schemeClr val="bg1"/>
                                </a:solidFill>
                              </a:ln>
                              <a:solidFill>
                                <a:schemeClr val="bg1"/>
                              </a:solidFill>
                              <a:effectLst/>
                              <a:latin typeface="+mn-ea"/>
                              <a:ea typeface="+mn-ea"/>
                              <a:cs typeface="Times New Roman" panose="02020603050405020304" pitchFamily="18" charset="0"/>
                            </a:rPr>
                            <a:t>，</a:t>
                          </a:r>
                          <a:r>
                            <a:rPr lang="en-US" sz="2400" b="1" kern="0" dirty="0">
                              <a:ln>
                                <a:solidFill>
                                  <a:schemeClr val="bg1"/>
                                </a:solidFill>
                              </a:ln>
                              <a:solidFill>
                                <a:schemeClr val="bg1"/>
                              </a:solidFill>
                              <a:effectLst/>
                              <a:latin typeface="+mn-ea"/>
                              <a:ea typeface="+mn-ea"/>
                              <a:cs typeface="黑体" panose="02010609060101010101" pitchFamily="49" charset="-122"/>
                            </a:rPr>
                            <a:t>Q=0</a:t>
                          </a:r>
                          <a:endParaRPr lang="zh-CN" sz="2400" b="1" kern="100" dirty="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r>
                  <a:tr h="582295">
                    <a:tc>
                      <a:txBody>
                        <a:bodyPr/>
                        <a:lstStyle/>
                        <a:p>
                          <a:pPr algn="ctr">
                            <a:lnSpc>
                              <a:spcPct val="130000"/>
                            </a:lnSpc>
                            <a:spcAft>
                              <a:spcPts val="0"/>
                            </a:spcAft>
                          </a:pPr>
                          <a:r>
                            <a:rPr lang="zh-CN" sz="2400" b="1" kern="0">
                              <a:ln>
                                <a:solidFill>
                                  <a:schemeClr val="bg1"/>
                                </a:solidFill>
                              </a:ln>
                              <a:solidFill>
                                <a:schemeClr val="bg1"/>
                              </a:solidFill>
                              <a:effectLst/>
                              <a:latin typeface="+mn-ea"/>
                              <a:ea typeface="+mn-ea"/>
                              <a:cs typeface="Times New Roman" panose="02020603050405020304" pitchFamily="18" charset="0"/>
                            </a:rPr>
                            <a:t>等价</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endParaRPr lang="zh-CN"/>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blipFill>
                          <a:blip r:embed="rId1"/>
                        </a:blipFill>
                      </a:tcPr>
                    </a:tc>
                    <a:tc>
                      <a:txBody>
                        <a:bodyPr/>
                        <a:lstStyle/>
                        <a:p>
                          <a:pPr algn="ctr">
                            <a:lnSpc>
                              <a:spcPct val="130000"/>
                            </a:lnSpc>
                            <a:spcAft>
                              <a:spcPts val="0"/>
                            </a:spcAft>
                          </a:pPr>
                          <a:r>
                            <a:rPr lang="en-US" sz="2400" b="1" kern="0" spc="-140" baseline="0" dirty="0">
                              <a:ln>
                                <a:solidFill>
                                  <a:schemeClr val="bg1"/>
                                </a:solidFill>
                              </a:ln>
                              <a:solidFill>
                                <a:schemeClr val="bg1"/>
                              </a:solidFill>
                              <a:effectLst/>
                              <a:latin typeface="+mn-ea"/>
                              <a:ea typeface="+mn-ea"/>
                              <a:cs typeface="Times New Roman" panose="02020603050405020304" pitchFamily="18" charset="0"/>
                            </a:rPr>
                            <a:t>P</a:t>
                          </a:r>
                          <a:r>
                            <a:rPr lang="zh-CN" altLang="en-US" sz="2400" b="1" kern="0" spc="-140" baseline="0" dirty="0">
                              <a:ln>
                                <a:solidFill>
                                  <a:schemeClr val="bg1"/>
                                </a:solidFill>
                              </a:ln>
                              <a:solidFill>
                                <a:schemeClr val="bg1"/>
                              </a:solidFill>
                              <a:effectLst/>
                              <a:latin typeface="+mn-ea"/>
                              <a:ea typeface="+mn-ea"/>
                              <a:cs typeface="Times New Roman" panose="02020603050405020304" pitchFamily="18" charset="0"/>
                            </a:rPr>
                            <a:t>当且仅当</a:t>
                          </a:r>
                          <a:r>
                            <a:rPr lang="en-US" sz="2400" b="1" kern="0" spc="-140" baseline="0" dirty="0">
                              <a:ln>
                                <a:solidFill>
                                  <a:schemeClr val="bg1"/>
                                </a:solidFill>
                              </a:ln>
                              <a:solidFill>
                                <a:schemeClr val="bg1"/>
                              </a:solidFill>
                              <a:effectLst/>
                              <a:latin typeface="+mn-ea"/>
                              <a:ea typeface="+mn-ea"/>
                              <a:cs typeface="Times New Roman" panose="02020603050405020304" pitchFamily="18" charset="0"/>
                            </a:rPr>
                            <a:t>Q</a:t>
                          </a:r>
                          <a:endParaRPr lang="zh-CN" altLang="en-US" sz="2400" b="1" kern="0" spc="-140" baseline="0" dirty="0">
                            <a:ln>
                              <a:solidFill>
                                <a:schemeClr val="bg1"/>
                              </a:solidFill>
                            </a:ln>
                            <a:solidFill>
                              <a:schemeClr val="bg1"/>
                            </a:solidFill>
                            <a:effectLst/>
                            <a:latin typeface="+mn-ea"/>
                            <a:ea typeface="+mn-ea"/>
                            <a:cs typeface="Times New Roman" panose="02020603050405020304" pitchFamily="18" charset="0"/>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endParaRPr lang="zh-CN"/>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blipFill>
                          <a:blip r:embed="rId1"/>
                        </a:blipFill>
                      </a:tcPr>
                    </a:tc>
                    <a:tc>
                      <a:txBody>
                        <a:bodyPr/>
                        <a:lstStyle/>
                        <a:p>
                          <a:pPr algn="ctr">
                            <a:lnSpc>
                              <a:spcPct val="130000"/>
                            </a:lnSpc>
                            <a:spcAft>
                              <a:spcPts val="0"/>
                            </a:spcAft>
                          </a:pPr>
                          <a:r>
                            <a:rPr lang="en-US" sz="2400" b="1" kern="0">
                              <a:ln>
                                <a:solidFill>
                                  <a:schemeClr val="bg1"/>
                                </a:solidFill>
                              </a:ln>
                              <a:solidFill>
                                <a:schemeClr val="bg1"/>
                              </a:solidFill>
                              <a:effectLst/>
                              <a:latin typeface="+mn-ea"/>
                              <a:ea typeface="+mn-ea"/>
                              <a:cs typeface="黑体" panose="02010609060101010101" pitchFamily="49" charset="-122"/>
                            </a:rPr>
                            <a:t>P</a:t>
                          </a:r>
                          <a:r>
                            <a:rPr lang="zh-CN" sz="2400" b="1" kern="0">
                              <a:ln>
                                <a:solidFill>
                                  <a:schemeClr val="bg1"/>
                                </a:solidFill>
                              </a:ln>
                              <a:solidFill>
                                <a:schemeClr val="bg1"/>
                              </a:solidFill>
                              <a:effectLst/>
                              <a:latin typeface="+mn-ea"/>
                              <a:ea typeface="+mn-ea"/>
                              <a:cs typeface="Times New Roman" panose="02020603050405020304" pitchFamily="18" charset="0"/>
                            </a:rPr>
                            <a:t>等价于</a:t>
                          </a:r>
                          <a:r>
                            <a:rPr lang="en-US" sz="2400" b="1" kern="0">
                              <a:ln>
                                <a:solidFill>
                                  <a:schemeClr val="bg1"/>
                                </a:solidFill>
                              </a:ln>
                              <a:solidFill>
                                <a:schemeClr val="bg1"/>
                              </a:solidFill>
                              <a:effectLst/>
                              <a:latin typeface="+mn-ea"/>
                              <a:ea typeface="+mn-ea"/>
                              <a:cs typeface="黑体" panose="02010609060101010101" pitchFamily="49" charset="-122"/>
                            </a:rPr>
                            <a:t>Q</a:t>
                          </a:r>
                          <a:endParaRPr lang="zh-CN" sz="2400" b="1" kern="100">
                            <a:ln>
                              <a:solidFill>
                                <a:schemeClr val="bg1"/>
                              </a:solidFill>
                            </a:ln>
                            <a:solidFill>
                              <a:schemeClr val="bg1"/>
                            </a:solidFill>
                            <a:effectLst/>
                            <a:latin typeface="+mn-ea"/>
                            <a:ea typeface="+mn-ea"/>
                            <a:cs typeface="黑体" panose="02010609060101010101" pitchFamily="49" charset="-122"/>
                          </a:endParaRPr>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solidFill>
                          <a:schemeClr val="tx2">
                            <a:lumMod val="75000"/>
                          </a:schemeClr>
                        </a:solidFill>
                      </a:tcPr>
                    </a:tc>
                    <a:tc>
                      <a:txBody>
                        <a:bodyPr/>
                        <a:lstStyle/>
                        <a:p>
                          <a:endParaRPr lang="zh-CN"/>
                        </a:p>
                      </a:txBody>
                      <a:tcPr marL="17775" marR="17775" marT="0" marB="0"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lnTlToBr>
                          <a:noFill/>
                        </a:lnTlToBr>
                        <a:lnBlToTr>
                          <a:noFill/>
                        </a:lnBlToTr>
                        <a:blipFill>
                          <a:blip r:embed="rId1"/>
                        </a:blipFill>
                      </a:tcPr>
                    </a:tc>
                  </a:tr>
                </a:tbl>
              </a:graphicData>
            </a:graphic>
          </p:graphicFrame>
        </mc:Fallback>
      </mc:AlternateContent>
      <p:sp>
        <p:nvSpPr>
          <p:cNvPr id="5" name="Rectangle 2"/>
          <p:cNvSpPr>
            <a:spLocks noChangeArrowheads="1"/>
          </p:cNvSpPr>
          <p:nvPr/>
        </p:nvSpPr>
        <p:spPr bwMode="auto">
          <a:xfrm>
            <a:off x="930287" y="269878"/>
            <a:ext cx="3384355" cy="6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90000"/>
              </a:lnSpc>
              <a:spcBef>
                <a:spcPct val="0"/>
              </a:spcBef>
              <a:buClrTx/>
              <a:buNone/>
            </a:pPr>
            <a:r>
              <a:rPr lang="zh-CN" altLang="en-US" sz="2200" dirty="0">
                <a:solidFill>
                  <a:prstClr val="white"/>
                </a:solidFill>
                <a:latin typeface="微软雅黑" panose="020B0503020204020204" pitchFamily="34" charset="-122"/>
                <a:ea typeface="微软雅黑" panose="020B0503020204020204" pitchFamily="34" charset="-122"/>
              </a:rPr>
              <a:t>总结</a:t>
            </a:r>
            <a:endParaRPr lang="zh-CN" altLang="en-US" sz="2200" dirty="0">
              <a:solidFill>
                <a:prstClr val="white"/>
              </a:solidFill>
              <a:latin typeface="微软雅黑" panose="020B0503020204020204" pitchFamily="34" charset="-122"/>
              <a:ea typeface="微软雅黑" panose="020B0503020204020204" pitchFamily="34" charset="-122"/>
            </a:endParaRPr>
          </a:p>
        </p:txBody>
      </p:sp>
      <p:sp>
        <p:nvSpPr>
          <p:cNvPr id="6" name="Text Box 372"/>
          <p:cNvSpPr txBox="1">
            <a:spLocks noChangeArrowheads="1"/>
          </p:cNvSpPr>
          <p:nvPr/>
        </p:nvSpPr>
        <p:spPr bwMode="auto">
          <a:xfrm>
            <a:off x="291421" y="5658615"/>
            <a:ext cx="11615511" cy="1048045"/>
          </a:xfrm>
          <a:prstGeom prst="rect">
            <a:avLst/>
          </a:prstGeom>
          <a:solidFill>
            <a:schemeClr val="bg1">
              <a:lumMod val="85000"/>
              <a:lumOff val="0"/>
            </a:schemeClr>
          </a:solidFill>
          <a:ln w="9525">
            <a:solidFill>
              <a:srgbClr val="000000"/>
            </a:solidFill>
            <a:miter lim="800000"/>
          </a:ln>
        </p:spPr>
        <p:txBody>
          <a:bodyPr rot="0" vert="horz" wrap="square" lIns="91413" tIns="45707" rIns="91413" bIns="45707" anchor="t" anchorCtr="0" upright="1">
            <a:spAutoFit/>
          </a:bodyPr>
          <a:lstStyle/>
          <a:p>
            <a:pPr algn="just" defTabSz="1219200">
              <a:lnSpc>
                <a:spcPct val="150000"/>
              </a:lnSpc>
            </a:pPr>
            <a:r>
              <a:rPr lang="zh-CN" altLang="en-US" sz="22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解题小贴士</a:t>
            </a:r>
            <a:r>
              <a:rPr lang="en-US" altLang="zh-CN" sz="22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a:t>
            </a:r>
            <a:r>
              <a:rPr lang="zh-CN" altLang="en-US" sz="2200" b="1" kern="100" dirty="0">
                <a:solidFill>
                  <a:srgbClr val="3333FF"/>
                </a:solidFill>
                <a:latin typeface="微软雅黑" panose="020B0503020204020204" pitchFamily="34" charset="-122"/>
                <a:ea typeface="微软雅黑" panose="020B0503020204020204" pitchFamily="34" charset="-122"/>
                <a:cs typeface="黑体" panose="02010609060101010101" pitchFamily="49" charset="-122"/>
              </a:rPr>
              <a:t>复合命题的真值判断方法</a:t>
            </a:r>
            <a:endParaRPr lang="zh-CN" altLang="en-US" sz="2200" b="1" kern="100" dirty="0">
              <a:solidFill>
                <a:srgbClr val="3333FF"/>
              </a:solidFill>
              <a:latin typeface="微软雅黑" panose="020B0503020204020204" pitchFamily="34" charset="-122"/>
              <a:ea typeface="微软雅黑" panose="020B0503020204020204" pitchFamily="34" charset="-122"/>
              <a:cs typeface="黑体" panose="02010609060101010101" pitchFamily="49" charset="-122"/>
            </a:endParaRPr>
          </a:p>
          <a:p>
            <a:pPr algn="just" defTabSz="1219200">
              <a:lnSpc>
                <a:spcPct val="150000"/>
              </a:lnSpc>
            </a:pPr>
            <a:r>
              <a:rPr lang="zh-CN" altLang="en-US" sz="2200" b="1" kern="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首先确定复合命题中每个原子命题的真值，然后确定具体的联结词，最后根据上表直接计算。</a:t>
            </a:r>
            <a:endParaRPr lang="zh-CN" altLang="en-US" sz="2200" b="1" kern="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24580"/>
                                        </p:tgtEl>
                                        <p:attrNameLst>
                                          <p:attrName>style.visibility</p:attrName>
                                        </p:attrNameLst>
                                      </p:cBhvr>
                                      <p:to>
                                        <p:strVal val="visible"/>
                                      </p:to>
                                    </p:set>
                                    <p:anim calcmode="lin" valueType="num">
                                      <p:cBhvr>
                                        <p:cTn id="7" dur="1000" fill="hold"/>
                                        <p:tgtEl>
                                          <p:spTgt spid="24580"/>
                                        </p:tgtEl>
                                        <p:attrNameLst>
                                          <p:attrName>ppt_w</p:attrName>
                                        </p:attrNameLst>
                                      </p:cBhvr>
                                      <p:tavLst>
                                        <p:tav tm="0">
                                          <p:val>
                                            <p:fltVal val="0"/>
                                          </p:val>
                                        </p:tav>
                                        <p:tav tm="100000">
                                          <p:val>
                                            <p:strVal val="#ppt_w"/>
                                          </p:val>
                                        </p:tav>
                                      </p:tavLst>
                                    </p:anim>
                                    <p:anim calcmode="lin" valueType="num">
                                      <p:cBhvr>
                                        <p:cTn id="8" dur="1000" fill="hold"/>
                                        <p:tgtEl>
                                          <p:spTgt spid="24580"/>
                                        </p:tgtEl>
                                        <p:attrNameLst>
                                          <p:attrName>ppt_h</p:attrName>
                                        </p:attrNameLst>
                                      </p:cBhvr>
                                      <p:tavLst>
                                        <p:tav tm="0">
                                          <p:val>
                                            <p:fltVal val="0"/>
                                          </p:val>
                                        </p:tav>
                                        <p:tav tm="100000">
                                          <p:val>
                                            <p:strVal val="#ppt_h"/>
                                          </p:val>
                                        </p:tav>
                                      </p:tavLst>
                                    </p:anim>
                                    <p:anim calcmode="lin" valueType="num">
                                      <p:cBhvr>
                                        <p:cTn id="9" dur="1000" fill="hold"/>
                                        <p:tgtEl>
                                          <p:spTgt spid="2458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458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style.rotation</p:attrName>
                                        </p:attrNameLst>
                                      </p:cBhvr>
                                      <p:tavLst>
                                        <p:tav tm="0">
                                          <p:val>
                                            <p:fltVal val="90"/>
                                          </p:val>
                                        </p:tav>
                                        <p:tav tm="100000">
                                          <p:val>
                                            <p:fltVal val="0"/>
                                          </p:val>
                                        </p:tav>
                                      </p:tavLst>
                                    </p:anim>
                                    <p:animEffect transition="in" filter="fade">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基本真值表</a:t>
            </a:r>
            <a:endParaRPr lang="zh-CN" altLang="en-US" dirty="0"/>
          </a:p>
        </p:txBody>
      </p:sp>
      <p:graphicFrame>
        <p:nvGraphicFramePr>
          <p:cNvPr id="4" name="Group 86"/>
          <p:cNvGraphicFramePr>
            <a:graphicFrameLocks noGrp="1"/>
          </p:cNvGraphicFramePr>
          <p:nvPr/>
        </p:nvGraphicFramePr>
        <p:xfrm>
          <a:off x="1009433" y="1893268"/>
          <a:ext cx="9986627" cy="3264656"/>
        </p:xfrm>
        <a:graphic>
          <a:graphicData uri="http://schemas.openxmlformats.org/drawingml/2006/table">
            <a:tbl>
              <a:tblPr/>
              <a:tblGrid>
                <a:gridCol w="1712779"/>
                <a:gridCol w="1382504"/>
                <a:gridCol w="1488360"/>
                <a:gridCol w="1850560"/>
                <a:gridCol w="2016691"/>
                <a:gridCol w="1535733"/>
              </a:tblGrid>
              <a:tr h="743123">
                <a:tc>
                  <a:txBody>
                    <a:bodyPr/>
                    <a:lstStyle>
                      <a:lvl1pPr eaLnBrk="0" hangingPunct="0">
                        <a:spcBef>
                          <a:spcPct val="20000"/>
                        </a:spcBef>
                        <a:buClr>
                          <a:srgbClr val="FF9900"/>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000">
                          <a:solidFill>
                            <a:schemeClr val="tx1"/>
                          </a:solidFill>
                          <a:latin typeface="Arial" panose="020B0604020202020204" pitchFamily="34" charset="0"/>
                          <a:ea typeface="华文中宋" panose="0201060004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3pPr>
                      <a:lvl4pPr marL="16002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4pPr>
                      <a:lvl5pPr marL="20574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3700" b="1" i="1"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p</a:t>
                      </a: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3700" b="1" i="1"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q</a:t>
                      </a: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121948" marR="121948" marT="60974" marB="60974"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FF9900"/>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000">
                          <a:solidFill>
                            <a:schemeClr val="tx1"/>
                          </a:solidFill>
                          <a:latin typeface="Arial" panose="020B0604020202020204" pitchFamily="34" charset="0"/>
                          <a:ea typeface="华文中宋" panose="0201060004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3pPr>
                      <a:lvl4pPr marL="16002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4pPr>
                      <a:lvl5pPr marL="20574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37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a:t>
                      </a:r>
                      <a:r>
                        <a:rPr kumimoji="0" lang="en-US" altLang="zh-CN" sz="3700" b="1" i="1"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p</a:t>
                      </a:r>
                      <a:endParaRPr kumimoji="0" lang="en-US" altLang="zh-CN" sz="37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a:txBody>
                  <a:tcPr marL="121948" marR="121948" marT="60974" marB="609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FF9900"/>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000">
                          <a:solidFill>
                            <a:schemeClr val="tx1"/>
                          </a:solidFill>
                          <a:latin typeface="Arial" panose="020B0604020202020204" pitchFamily="34" charset="0"/>
                          <a:ea typeface="华文中宋" panose="0201060004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3pPr>
                      <a:lvl4pPr marL="16002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4pPr>
                      <a:lvl5pPr marL="20574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3700" b="1" i="1" u="none" strike="noStrike" cap="none" normalizeH="0" baseline="0" dirty="0" err="1">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p</a:t>
                      </a:r>
                      <a:r>
                        <a:rPr kumimoji="0" lang="en-US" altLang="zh-CN" sz="3700" b="1" i="0" u="none" strike="noStrike" cap="none" normalizeH="0" baseline="0" dirty="0" err="1">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a:t>
                      </a:r>
                      <a:r>
                        <a:rPr kumimoji="0" lang="en-US" altLang="zh-CN" sz="3700" b="1" i="1" u="none" strike="noStrike" cap="none" normalizeH="0" baseline="0" dirty="0" err="1">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q</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a:txBody>
                  <a:tcPr marL="121948" marR="121948" marT="60974" marB="609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FF9900"/>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000">
                          <a:solidFill>
                            <a:schemeClr val="tx1"/>
                          </a:solidFill>
                          <a:latin typeface="Arial" panose="020B0604020202020204" pitchFamily="34" charset="0"/>
                          <a:ea typeface="华文中宋" panose="0201060004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3pPr>
                      <a:lvl4pPr marL="16002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4pPr>
                      <a:lvl5pPr marL="20574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3700" b="1" i="0" u="none" strike="noStrike" cap="none" normalizeH="0" baseline="0" dirty="0" err="1">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p</a:t>
                      </a:r>
                      <a:r>
                        <a:rPr kumimoji="0" lang="en-US" altLang="zh-CN" sz="3700" b="1" i="1" u="none" strike="noStrike" cap="none" normalizeH="0" baseline="0" dirty="0" err="1">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q</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a:txBody>
                  <a:tcPr marL="121948" marR="121948" marT="60974" marB="609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FF9900"/>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000">
                          <a:solidFill>
                            <a:schemeClr val="tx1"/>
                          </a:solidFill>
                          <a:latin typeface="Arial" panose="020B0604020202020204" pitchFamily="34" charset="0"/>
                          <a:ea typeface="华文中宋" panose="0201060004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3pPr>
                      <a:lvl4pPr marL="16002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4pPr>
                      <a:lvl5pPr marL="20574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3700" b="1" i="0" u="none" strike="noStrike" cap="none" normalizeH="0" baseline="0" dirty="0" err="1">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p→</a:t>
                      </a:r>
                      <a:r>
                        <a:rPr kumimoji="0" lang="en-US" altLang="zh-CN" sz="3700" b="1" i="1" u="none" strike="noStrike" cap="none" normalizeH="0" baseline="0" dirty="0" err="1">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q</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a:txBody>
                  <a:tcPr marL="121948" marR="121948" marT="60974" marB="60974"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3700" b="1" i="0" u="none" strike="noStrike" cap="none" normalizeH="0" baseline="0" dirty="0" err="1">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p↔</a:t>
                      </a:r>
                      <a:r>
                        <a:rPr kumimoji="0" lang="en-US" altLang="zh-CN" sz="3700" b="1" i="1" u="none" strike="noStrike" cap="none" normalizeH="0" baseline="0" dirty="0" err="1">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q</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a:txBody>
                  <a:tcPr marL="121948" marR="121948" marT="60974" marB="60974" horzOverflow="overflow">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21533">
                <a:tc>
                  <a:txBody>
                    <a:bodyPr/>
                    <a:lstStyle>
                      <a:lvl1pPr eaLnBrk="0" hangingPunct="0">
                        <a:spcBef>
                          <a:spcPct val="20000"/>
                        </a:spcBef>
                        <a:buClr>
                          <a:srgbClr val="FF9900"/>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000">
                          <a:solidFill>
                            <a:schemeClr val="tx1"/>
                          </a:solidFill>
                          <a:latin typeface="Arial" panose="020B0604020202020204" pitchFamily="34" charset="0"/>
                          <a:ea typeface="华文中宋" panose="0201060004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3pPr>
                      <a:lvl4pPr marL="16002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4pPr>
                      <a:lvl5pPr marL="20574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0   0</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0   1</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1   0</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1   1</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121948" marR="121948" marT="60974" marB="60974"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FF9900"/>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000">
                          <a:solidFill>
                            <a:schemeClr val="tx1"/>
                          </a:solidFill>
                          <a:latin typeface="Arial" panose="020B0604020202020204" pitchFamily="34" charset="0"/>
                          <a:ea typeface="华文中宋" panose="0201060004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3pPr>
                      <a:lvl4pPr marL="16002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4pPr>
                      <a:lvl5pPr marL="20574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37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1</a:t>
                      </a:r>
                      <a:endParaRPr kumimoji="0" lang="en-US" altLang="zh-CN" sz="37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7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1</a:t>
                      </a:r>
                      <a:endParaRPr kumimoji="0" lang="en-US" altLang="zh-CN" sz="37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7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0</a:t>
                      </a:r>
                      <a:endParaRPr kumimoji="0" lang="en-US" altLang="zh-CN" sz="37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7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0</a:t>
                      </a:r>
                      <a:endParaRPr kumimoji="0" lang="en-US" altLang="zh-CN" sz="37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121948" marR="121948" marT="60974" marB="609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FF9900"/>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000">
                          <a:solidFill>
                            <a:schemeClr val="tx1"/>
                          </a:solidFill>
                          <a:latin typeface="Arial" panose="020B0604020202020204" pitchFamily="34" charset="0"/>
                          <a:ea typeface="华文中宋" panose="0201060004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3pPr>
                      <a:lvl4pPr marL="16002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4pPr>
                      <a:lvl5pPr marL="20574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1</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1</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0</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1</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121948" marR="121948" marT="60974" marB="609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FF9900"/>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000">
                          <a:solidFill>
                            <a:schemeClr val="tx1"/>
                          </a:solidFill>
                          <a:latin typeface="Arial" panose="020B0604020202020204" pitchFamily="34" charset="0"/>
                          <a:ea typeface="华文中宋" panose="0201060004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3pPr>
                      <a:lvl4pPr marL="16002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4pPr>
                      <a:lvl5pPr marL="20574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0</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0</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0</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1</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121948" marR="121948" marT="60974" marB="609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FF9900"/>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000">
                          <a:solidFill>
                            <a:schemeClr val="tx1"/>
                          </a:solidFill>
                          <a:latin typeface="Arial" panose="020B0604020202020204" pitchFamily="34" charset="0"/>
                          <a:ea typeface="华文中宋" panose="0201060004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3pPr>
                      <a:lvl4pPr marL="16002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4pPr>
                      <a:lvl5pPr marL="20574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1</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1</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0</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1</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121948" marR="121948" marT="60974" marB="60974"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1</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0</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0</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1</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121948" marR="121948" marT="60974" marB="60974" horzOverflow="overflow">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2425" y="2005636"/>
            <a:ext cx="10679656" cy="3627730"/>
          </a:xfrm>
          <a:prstGeom prst="rect">
            <a:avLst/>
          </a:prstGeom>
        </p:spPr>
        <p:txBody>
          <a:bodyPr wrap="square">
            <a:spAutoFit/>
          </a:bodyPr>
          <a:lstStyle/>
          <a:p>
            <a:pPr defTabSz="1219200">
              <a:lnSpc>
                <a:spcPct val="250000"/>
              </a:lnSpc>
            </a:pP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）如果李白是唐朝大诗人，那么他就不是诗仙。</a:t>
            </a:r>
            <a:endParaRPr lang="zh-CN" altLang="en-US" sz="2400" b="1" dirty="0">
              <a:solidFill>
                <a:prstClr val="black"/>
              </a:solidFill>
              <a:latin typeface="微软雅黑" panose="020B0503020204020204" pitchFamily="34" charset="-122"/>
              <a:ea typeface="微软雅黑" panose="020B0503020204020204" pitchFamily="34" charset="-122"/>
            </a:endParaRPr>
          </a:p>
          <a:p>
            <a:pPr defTabSz="1219200">
              <a:lnSpc>
                <a:spcPct val="250000"/>
              </a:lnSpc>
            </a:pP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2</a:t>
            </a:r>
            <a:r>
              <a:rPr lang="zh-CN" altLang="en-US" sz="2400" b="1" dirty="0">
                <a:solidFill>
                  <a:prstClr val="black"/>
                </a:solidFill>
                <a:latin typeface="微软雅黑" panose="020B0503020204020204" pitchFamily="34" charset="-122"/>
                <a:ea typeface="微软雅黑" panose="020B0503020204020204" pitchFamily="34" charset="-122"/>
              </a:rPr>
              <a:t>）如果一个四边形是梯形，那么它的一组对边平行，另一组对边不平行。</a:t>
            </a:r>
            <a:endParaRPr lang="zh-CN" altLang="en-US" sz="2400" b="1" dirty="0">
              <a:solidFill>
                <a:prstClr val="black"/>
              </a:solidFill>
              <a:latin typeface="微软雅黑" panose="020B0503020204020204" pitchFamily="34" charset="-122"/>
              <a:ea typeface="微软雅黑" panose="020B0503020204020204" pitchFamily="34" charset="-122"/>
            </a:endParaRPr>
          </a:p>
          <a:p>
            <a:pPr defTabSz="1219200">
              <a:lnSpc>
                <a:spcPct val="250000"/>
              </a:lnSpc>
            </a:pP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3</a:t>
            </a:r>
            <a:r>
              <a:rPr lang="zh-CN" altLang="en-US" sz="2400" b="1" dirty="0">
                <a:solidFill>
                  <a:prstClr val="black"/>
                </a:solidFill>
                <a:latin typeface="微软雅黑" panose="020B0503020204020204" pitchFamily="34" charset="-122"/>
                <a:ea typeface="微软雅黑" panose="020B0503020204020204" pitchFamily="34" charset="-122"/>
              </a:rPr>
              <a:t>）中国有四大发明或者中国的人口数量不是世界第一。</a:t>
            </a:r>
            <a:endParaRPr lang="zh-CN" altLang="en-US" sz="2400" b="1" dirty="0">
              <a:solidFill>
                <a:prstClr val="black"/>
              </a:solidFill>
              <a:latin typeface="微软雅黑" panose="020B0503020204020204" pitchFamily="34" charset="-122"/>
              <a:ea typeface="微软雅黑" panose="020B0503020204020204" pitchFamily="34" charset="-122"/>
            </a:endParaRPr>
          </a:p>
          <a:p>
            <a:pPr defTabSz="1219200">
              <a:lnSpc>
                <a:spcPct val="250000"/>
              </a:lnSpc>
            </a:pP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4</a:t>
            </a:r>
            <a:r>
              <a:rPr lang="zh-CN" altLang="en-US" sz="2400" b="1" dirty="0">
                <a:solidFill>
                  <a:prstClr val="black"/>
                </a:solidFill>
                <a:latin typeface="微软雅黑" panose="020B0503020204020204" pitchFamily="34" charset="-122"/>
                <a:ea typeface="微软雅黑" panose="020B0503020204020204" pitchFamily="34" charset="-122"/>
              </a:rPr>
              <a:t>）两个三角形全等当且仅当两个三角形的三条边对应相等。</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3" name="矩形 2"/>
          <p:cNvSpPr/>
          <p:nvPr/>
        </p:nvSpPr>
        <p:spPr>
          <a:xfrm>
            <a:off x="614362" y="1372990"/>
            <a:ext cx="5756642" cy="580889"/>
          </a:xfrm>
          <a:prstGeom prst="rect">
            <a:avLst/>
          </a:prstGeom>
        </p:spPr>
        <p:txBody>
          <a:bodyPr wrap="none">
            <a:spAutoFit/>
          </a:bodyPr>
          <a:lstStyle/>
          <a:p>
            <a:pPr defTabSz="1219200">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rPr>
              <a:t>例</a:t>
            </a:r>
            <a:r>
              <a:rPr lang="en-US" altLang="zh-CN" sz="2400" b="1" dirty="0">
                <a:solidFill>
                  <a:srgbClr val="C00000"/>
                </a:solidFill>
                <a:latin typeface="微软雅黑" panose="020B0503020204020204" pitchFamily="34" charset="-122"/>
                <a:ea typeface="微软雅黑" panose="020B0503020204020204" pitchFamily="34" charset="-122"/>
              </a:rPr>
              <a:t>2.7  </a:t>
            </a:r>
            <a:r>
              <a:rPr lang="zh-CN" altLang="en-US" sz="2400" b="1" dirty="0">
                <a:solidFill>
                  <a:prstClr val="black"/>
                </a:solidFill>
                <a:latin typeface="微软雅黑" panose="020B0503020204020204" pitchFamily="34" charset="-122"/>
                <a:ea typeface="微软雅黑" panose="020B0503020204020204" pitchFamily="34" charset="-122"/>
              </a:rPr>
              <a:t>符号化下列命题，并确定其真值。</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4" name="矩形 3"/>
          <p:cNvSpPr/>
          <p:nvPr/>
        </p:nvSpPr>
        <p:spPr>
          <a:xfrm>
            <a:off x="842897" y="230320"/>
            <a:ext cx="958917" cy="580928"/>
          </a:xfrm>
          <a:prstGeom prst="rect">
            <a:avLst/>
          </a:prstGeom>
        </p:spPr>
        <p:txBody>
          <a:bodyPr wrap="none">
            <a:spAutoFit/>
          </a:bodyPr>
          <a:lstStyle/>
          <a:p>
            <a:pPr defTabSz="1219200">
              <a:lnSpc>
                <a:spcPct val="150000"/>
              </a:lnSpc>
            </a:pPr>
            <a:r>
              <a:rPr lang="zh-CN" altLang="en-US" sz="2400" b="1" dirty="0">
                <a:solidFill>
                  <a:prstClr val="white"/>
                </a:solidFill>
                <a:latin typeface="微软雅黑" panose="020B0503020204020204" pitchFamily="34" charset="-122"/>
              </a:rPr>
              <a:t>例</a:t>
            </a:r>
            <a:r>
              <a:rPr lang="en-US" altLang="zh-CN" sz="2400" b="1" dirty="0">
                <a:solidFill>
                  <a:prstClr val="white"/>
                </a:solidFill>
                <a:latin typeface="微软雅黑" panose="020B0503020204020204" pitchFamily="34" charset="-122"/>
              </a:rPr>
              <a:t>2.7</a:t>
            </a:r>
            <a:endParaRPr lang="zh-CN" altLang="en-US" sz="2400" b="1" dirty="0">
              <a:solidFill>
                <a:prstClr val="white"/>
              </a:solidFill>
              <a:latin typeface="微软雅黑" panose="020B0503020204020204" pitchFamily="34" charset="-122"/>
            </a:endParaRPr>
          </a:p>
        </p:txBody>
      </p:sp>
      <p:sp>
        <p:nvSpPr>
          <p:cNvPr id="5" name="对话气泡: 矩形 4"/>
          <p:cNvSpPr/>
          <p:nvPr/>
        </p:nvSpPr>
        <p:spPr>
          <a:xfrm>
            <a:off x="614361" y="3039836"/>
            <a:ext cx="11367017" cy="997390"/>
          </a:xfrm>
          <a:prstGeom prst="wedgeRectCallout">
            <a:avLst>
              <a:gd name="adj1" fmla="val -26295"/>
              <a:gd name="adj2" fmla="val -84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200">
              <a:lnSpc>
                <a:spcPct val="150000"/>
              </a:lnSpc>
            </a:pPr>
            <a:r>
              <a:rPr lang="zh-CN" altLang="en-US" b="1" dirty="0">
                <a:solidFill>
                  <a:prstClr val="white"/>
                </a:solidFill>
                <a:latin typeface="微软雅黑" panose="020B0503020204020204" pitchFamily="34" charset="-122"/>
                <a:ea typeface="微软雅黑" panose="020B0503020204020204" pitchFamily="34" charset="-122"/>
              </a:rPr>
              <a:t>解（</a:t>
            </a:r>
            <a:r>
              <a:rPr lang="en-US" altLang="zh-CN" b="1" dirty="0">
                <a:solidFill>
                  <a:prstClr val="white"/>
                </a:solidFill>
                <a:latin typeface="微软雅黑" panose="020B0503020204020204" pitchFamily="34" charset="-122"/>
                <a:ea typeface="微软雅黑" panose="020B0503020204020204" pitchFamily="34" charset="-122"/>
              </a:rPr>
              <a:t>1</a:t>
            </a:r>
            <a:r>
              <a:rPr lang="zh-CN" altLang="en-US" b="1" dirty="0">
                <a:solidFill>
                  <a:prstClr val="white"/>
                </a:solidFill>
                <a:latin typeface="微软雅黑" panose="020B0503020204020204" pitchFamily="34" charset="-122"/>
                <a:ea typeface="微软雅黑" panose="020B0503020204020204" pitchFamily="34" charset="-122"/>
              </a:rPr>
              <a:t>）设</a:t>
            </a:r>
            <a:r>
              <a:rPr lang="en-US" altLang="zh-CN" b="1" dirty="0">
                <a:solidFill>
                  <a:prstClr val="white"/>
                </a:solidFill>
                <a:latin typeface="微软雅黑" panose="020B0503020204020204" pitchFamily="34" charset="-122"/>
                <a:ea typeface="微软雅黑" panose="020B0503020204020204" pitchFamily="34" charset="-122"/>
              </a:rPr>
              <a:t>P</a:t>
            </a:r>
            <a:r>
              <a:rPr lang="zh-CN" altLang="en-US" b="1" dirty="0">
                <a:solidFill>
                  <a:prstClr val="white"/>
                </a:solidFill>
                <a:latin typeface="微软雅黑" panose="020B0503020204020204" pitchFamily="34" charset="-122"/>
                <a:ea typeface="微软雅黑" panose="020B0503020204020204" pitchFamily="34" charset="-122"/>
              </a:rPr>
              <a:t>：李白是唐朝大诗人；</a:t>
            </a:r>
            <a:r>
              <a:rPr lang="en-US" altLang="zh-CN" b="1" dirty="0">
                <a:solidFill>
                  <a:prstClr val="white"/>
                </a:solidFill>
                <a:latin typeface="微软雅黑" panose="020B0503020204020204" pitchFamily="34" charset="-122"/>
                <a:ea typeface="微软雅黑" panose="020B0503020204020204" pitchFamily="34" charset="-122"/>
              </a:rPr>
              <a:t>Q</a:t>
            </a:r>
            <a:r>
              <a:rPr lang="zh-CN" altLang="en-US" b="1" dirty="0">
                <a:solidFill>
                  <a:prstClr val="white"/>
                </a:solidFill>
                <a:latin typeface="微软雅黑" panose="020B0503020204020204" pitchFamily="34" charset="-122"/>
                <a:ea typeface="微软雅黑" panose="020B0503020204020204" pitchFamily="34" charset="-122"/>
              </a:rPr>
              <a:t>：李白是诗仙，则命题（</a:t>
            </a:r>
            <a:r>
              <a:rPr lang="en-US" altLang="zh-CN" b="1" dirty="0">
                <a:solidFill>
                  <a:prstClr val="white"/>
                </a:solidFill>
                <a:latin typeface="微软雅黑" panose="020B0503020204020204" pitchFamily="34" charset="-122"/>
                <a:ea typeface="微软雅黑" panose="020B0503020204020204" pitchFamily="34" charset="-122"/>
              </a:rPr>
              <a:t>1</a:t>
            </a:r>
            <a:r>
              <a:rPr lang="zh-CN" altLang="en-US" b="1" dirty="0">
                <a:solidFill>
                  <a:prstClr val="white"/>
                </a:solidFill>
                <a:latin typeface="微软雅黑" panose="020B0503020204020204" pitchFamily="34" charset="-122"/>
                <a:ea typeface="微软雅黑" panose="020B0503020204020204" pitchFamily="34" charset="-122"/>
              </a:rPr>
              <a:t>）可符号化为</a:t>
            </a:r>
            <a:r>
              <a:rPr lang="en-US" altLang="zh-CN" b="1" dirty="0">
                <a:solidFill>
                  <a:prstClr val="white"/>
                </a:solidFill>
                <a:latin typeface="微软雅黑" panose="020B0503020204020204" pitchFamily="34" charset="-122"/>
                <a:ea typeface="微软雅黑" panose="020B0503020204020204" pitchFamily="34" charset="-122"/>
              </a:rPr>
              <a:t>P→¬Q</a:t>
            </a:r>
            <a:r>
              <a:rPr lang="zh-CN" altLang="en-US" b="1" dirty="0">
                <a:solidFill>
                  <a:prstClr val="white"/>
                </a:solidFill>
                <a:latin typeface="微软雅黑" panose="020B0503020204020204" pitchFamily="34" charset="-122"/>
                <a:ea typeface="微软雅黑" panose="020B0503020204020204" pitchFamily="34" charset="-122"/>
              </a:rPr>
              <a:t>，真值为</a:t>
            </a:r>
            <a:r>
              <a:rPr lang="en-US" altLang="zh-CN" b="1" dirty="0">
                <a:solidFill>
                  <a:prstClr val="white"/>
                </a:solidFill>
                <a:latin typeface="微软雅黑" panose="020B0503020204020204" pitchFamily="34" charset="-122"/>
                <a:ea typeface="微软雅黑" panose="020B0503020204020204" pitchFamily="34" charset="-122"/>
              </a:rPr>
              <a:t>0</a:t>
            </a:r>
            <a:r>
              <a:rPr lang="zh-CN" altLang="en-US" b="1" dirty="0">
                <a:solidFill>
                  <a:prstClr val="white"/>
                </a:solidFill>
                <a:latin typeface="微软雅黑" panose="020B0503020204020204" pitchFamily="34" charset="-122"/>
                <a:ea typeface="微软雅黑" panose="020B0503020204020204" pitchFamily="34" charset="-122"/>
              </a:rPr>
              <a:t>。</a:t>
            </a:r>
            <a:endParaRPr lang="zh-CN" altLang="en-US" b="1" dirty="0">
              <a:solidFill>
                <a:prstClr val="white"/>
              </a:solidFill>
              <a:latin typeface="微软雅黑" panose="020B0503020204020204" pitchFamily="34" charset="-122"/>
              <a:ea typeface="微软雅黑" panose="020B0503020204020204" pitchFamily="34" charset="-122"/>
            </a:endParaRPr>
          </a:p>
        </p:txBody>
      </p:sp>
      <p:sp>
        <p:nvSpPr>
          <p:cNvPr id="6" name="对话气泡: 矩形 5"/>
          <p:cNvSpPr/>
          <p:nvPr/>
        </p:nvSpPr>
        <p:spPr>
          <a:xfrm>
            <a:off x="582550" y="4052766"/>
            <a:ext cx="11367017" cy="1112971"/>
          </a:xfrm>
          <a:prstGeom prst="wedgeRectCallout">
            <a:avLst>
              <a:gd name="adj1" fmla="val -27199"/>
              <a:gd name="adj2" fmla="val -1021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200">
              <a:lnSpc>
                <a:spcPct val="150000"/>
              </a:lnSpc>
            </a:pPr>
            <a:r>
              <a:rPr lang="zh-CN" altLang="en-US" b="1" dirty="0">
                <a:solidFill>
                  <a:prstClr val="white"/>
                </a:solidFill>
                <a:latin typeface="微软雅黑" panose="020B0503020204020204" pitchFamily="34" charset="-122"/>
                <a:ea typeface="微软雅黑" panose="020B0503020204020204" pitchFamily="34" charset="-122"/>
              </a:rPr>
              <a:t>（</a:t>
            </a:r>
            <a:r>
              <a:rPr lang="en-US" altLang="zh-CN" b="1" dirty="0">
                <a:solidFill>
                  <a:prstClr val="white"/>
                </a:solidFill>
                <a:latin typeface="微软雅黑" panose="020B0503020204020204" pitchFamily="34" charset="-122"/>
                <a:ea typeface="微软雅黑" panose="020B0503020204020204" pitchFamily="34" charset="-122"/>
              </a:rPr>
              <a:t>2</a:t>
            </a:r>
            <a:r>
              <a:rPr lang="zh-CN" altLang="en-US" b="1" dirty="0">
                <a:solidFill>
                  <a:prstClr val="white"/>
                </a:solidFill>
                <a:latin typeface="微软雅黑" panose="020B0503020204020204" pitchFamily="34" charset="-122"/>
                <a:ea typeface="微软雅黑" panose="020B0503020204020204" pitchFamily="34" charset="-122"/>
              </a:rPr>
              <a:t>）设</a:t>
            </a:r>
            <a:r>
              <a:rPr lang="en-US" altLang="zh-CN" b="1" dirty="0">
                <a:solidFill>
                  <a:prstClr val="white"/>
                </a:solidFill>
                <a:latin typeface="微软雅黑" panose="020B0503020204020204" pitchFamily="34" charset="-122"/>
                <a:ea typeface="微软雅黑" panose="020B0503020204020204" pitchFamily="34" charset="-122"/>
              </a:rPr>
              <a:t>P</a:t>
            </a:r>
            <a:r>
              <a:rPr lang="zh-CN" altLang="en-US" b="1" dirty="0">
                <a:solidFill>
                  <a:prstClr val="white"/>
                </a:solidFill>
                <a:latin typeface="微软雅黑" panose="020B0503020204020204" pitchFamily="34" charset="-122"/>
                <a:ea typeface="微软雅黑" panose="020B0503020204020204" pitchFamily="34" charset="-122"/>
              </a:rPr>
              <a:t>：一个四边形是梯形；</a:t>
            </a:r>
            <a:r>
              <a:rPr lang="en-US" altLang="zh-CN" b="1" dirty="0">
                <a:solidFill>
                  <a:prstClr val="white"/>
                </a:solidFill>
                <a:latin typeface="微软雅黑" panose="020B0503020204020204" pitchFamily="34" charset="-122"/>
                <a:ea typeface="微软雅黑" panose="020B0503020204020204" pitchFamily="34" charset="-122"/>
              </a:rPr>
              <a:t>Q</a:t>
            </a:r>
            <a:r>
              <a:rPr lang="zh-CN" altLang="en-US" b="1" dirty="0">
                <a:solidFill>
                  <a:prstClr val="white"/>
                </a:solidFill>
                <a:latin typeface="微软雅黑" panose="020B0503020204020204" pitchFamily="34" charset="-122"/>
                <a:ea typeface="微软雅黑" panose="020B0503020204020204" pitchFamily="34" charset="-122"/>
              </a:rPr>
              <a:t>：四边形的一组对边平行；</a:t>
            </a:r>
            <a:r>
              <a:rPr lang="en-US" altLang="zh-CN" b="1" dirty="0">
                <a:solidFill>
                  <a:prstClr val="white"/>
                </a:solidFill>
                <a:latin typeface="微软雅黑" panose="020B0503020204020204" pitchFamily="34" charset="-122"/>
                <a:ea typeface="微软雅黑" panose="020B0503020204020204" pitchFamily="34" charset="-122"/>
              </a:rPr>
              <a:t>R</a:t>
            </a:r>
            <a:r>
              <a:rPr lang="zh-CN" altLang="en-US" b="1" dirty="0">
                <a:solidFill>
                  <a:prstClr val="white"/>
                </a:solidFill>
                <a:latin typeface="微软雅黑" panose="020B0503020204020204" pitchFamily="34" charset="-122"/>
                <a:ea typeface="微软雅黑" panose="020B0503020204020204" pitchFamily="34" charset="-122"/>
              </a:rPr>
              <a:t>：四边形的另一组对边平行，则命题（</a:t>
            </a:r>
            <a:r>
              <a:rPr lang="en-US" altLang="zh-CN" b="1" dirty="0">
                <a:solidFill>
                  <a:prstClr val="white"/>
                </a:solidFill>
                <a:latin typeface="微软雅黑" panose="020B0503020204020204" pitchFamily="34" charset="-122"/>
                <a:ea typeface="微软雅黑" panose="020B0503020204020204" pitchFamily="34" charset="-122"/>
              </a:rPr>
              <a:t>2</a:t>
            </a:r>
            <a:r>
              <a:rPr lang="zh-CN" altLang="en-US" b="1" dirty="0">
                <a:solidFill>
                  <a:prstClr val="white"/>
                </a:solidFill>
                <a:latin typeface="微软雅黑" panose="020B0503020204020204" pitchFamily="34" charset="-122"/>
                <a:ea typeface="微软雅黑" panose="020B0503020204020204" pitchFamily="34" charset="-122"/>
              </a:rPr>
              <a:t>）可符号化为</a:t>
            </a:r>
            <a:r>
              <a:rPr lang="en-US" altLang="zh-CN" b="1" dirty="0">
                <a:solidFill>
                  <a:prstClr val="white"/>
                </a:solidFill>
                <a:latin typeface="微软雅黑" panose="020B0503020204020204" pitchFamily="34" charset="-122"/>
                <a:ea typeface="微软雅黑" panose="020B0503020204020204" pitchFamily="34" charset="-122"/>
              </a:rPr>
              <a:t>P→(Q∧¬R)</a:t>
            </a:r>
            <a:r>
              <a:rPr lang="zh-CN" altLang="en-US" b="1" dirty="0">
                <a:solidFill>
                  <a:prstClr val="white"/>
                </a:solidFill>
                <a:latin typeface="微软雅黑" panose="020B0503020204020204" pitchFamily="34" charset="-122"/>
                <a:ea typeface="微软雅黑" panose="020B0503020204020204" pitchFamily="34" charset="-122"/>
              </a:rPr>
              <a:t>，真值为</a:t>
            </a:r>
            <a:r>
              <a:rPr lang="en-US" altLang="zh-CN" b="1" dirty="0">
                <a:solidFill>
                  <a:prstClr val="white"/>
                </a:solidFill>
                <a:latin typeface="微软雅黑" panose="020B0503020204020204" pitchFamily="34" charset="-122"/>
                <a:ea typeface="微软雅黑" panose="020B0503020204020204" pitchFamily="34" charset="-122"/>
              </a:rPr>
              <a:t>1</a:t>
            </a:r>
            <a:r>
              <a:rPr lang="zh-CN" altLang="en-US" b="1" dirty="0">
                <a:solidFill>
                  <a:prstClr val="white"/>
                </a:solidFill>
                <a:latin typeface="微软雅黑" panose="020B0503020204020204" pitchFamily="34" charset="-122"/>
                <a:ea typeface="微软雅黑" panose="020B0503020204020204" pitchFamily="34" charset="-122"/>
              </a:rPr>
              <a:t>。</a:t>
            </a:r>
            <a:endParaRPr lang="zh-CN" altLang="en-US" b="1" dirty="0">
              <a:solidFill>
                <a:prstClr val="white"/>
              </a:solidFill>
              <a:latin typeface="微软雅黑" panose="020B0503020204020204" pitchFamily="34" charset="-122"/>
              <a:ea typeface="微软雅黑" panose="020B0503020204020204" pitchFamily="34" charset="-122"/>
            </a:endParaRPr>
          </a:p>
        </p:txBody>
      </p:sp>
      <p:sp>
        <p:nvSpPr>
          <p:cNvPr id="7" name="对话气泡: 矩形 6"/>
          <p:cNvSpPr/>
          <p:nvPr/>
        </p:nvSpPr>
        <p:spPr>
          <a:xfrm>
            <a:off x="614361" y="5008873"/>
            <a:ext cx="11367017" cy="948375"/>
          </a:xfrm>
          <a:prstGeom prst="wedgeRectCallout">
            <a:avLst>
              <a:gd name="adj1" fmla="val -27199"/>
              <a:gd name="adj2" fmla="val -1021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200">
              <a:lnSpc>
                <a:spcPct val="150000"/>
              </a:lnSpc>
            </a:pPr>
            <a:r>
              <a:rPr lang="zh-CN" altLang="en-US" b="1" dirty="0">
                <a:solidFill>
                  <a:prstClr val="white"/>
                </a:solidFill>
                <a:latin typeface="微软雅黑" panose="020B0503020204020204" pitchFamily="34" charset="-122"/>
                <a:ea typeface="微软雅黑" panose="020B0503020204020204" pitchFamily="34" charset="-122"/>
              </a:rPr>
              <a:t>解</a:t>
            </a:r>
            <a:r>
              <a:rPr lang="zh-CN" altLang="en-US" sz="2400" b="1" dirty="0">
                <a:solidFill>
                  <a:prstClr val="white"/>
                </a:solidFill>
                <a:latin typeface="微软雅黑" panose="020B0503020204020204" pitchFamily="34" charset="-122"/>
                <a:ea typeface="微软雅黑" panose="020B0503020204020204" pitchFamily="34" charset="-122"/>
              </a:rPr>
              <a:t>（</a:t>
            </a:r>
            <a:r>
              <a:rPr lang="en-US" altLang="zh-CN" sz="2400" b="1" dirty="0">
                <a:solidFill>
                  <a:prstClr val="white"/>
                </a:solidFill>
                <a:latin typeface="微软雅黑" panose="020B0503020204020204" pitchFamily="34" charset="-122"/>
                <a:ea typeface="微软雅黑" panose="020B0503020204020204" pitchFamily="34" charset="-122"/>
              </a:rPr>
              <a:t>3</a:t>
            </a:r>
            <a:r>
              <a:rPr lang="zh-CN" altLang="en-US" sz="2400" b="1" dirty="0">
                <a:solidFill>
                  <a:prstClr val="white"/>
                </a:solidFill>
                <a:latin typeface="微软雅黑" panose="020B0503020204020204" pitchFamily="34" charset="-122"/>
                <a:ea typeface="微软雅黑" panose="020B0503020204020204" pitchFamily="34" charset="-122"/>
              </a:rPr>
              <a:t>）设</a:t>
            </a:r>
            <a:r>
              <a:rPr lang="en-US" altLang="zh-CN" sz="2400" b="1" dirty="0">
                <a:solidFill>
                  <a:prstClr val="white"/>
                </a:solidFill>
                <a:latin typeface="微软雅黑" panose="020B0503020204020204" pitchFamily="34" charset="-122"/>
                <a:ea typeface="微软雅黑" panose="020B0503020204020204" pitchFamily="34" charset="-122"/>
              </a:rPr>
              <a:t>P</a:t>
            </a:r>
            <a:r>
              <a:rPr lang="zh-CN" altLang="en-US" sz="2400" b="1" dirty="0">
                <a:solidFill>
                  <a:prstClr val="white"/>
                </a:solidFill>
                <a:latin typeface="微软雅黑" panose="020B0503020204020204" pitchFamily="34" charset="-122"/>
                <a:ea typeface="微软雅黑" panose="020B0503020204020204" pitchFamily="34" charset="-122"/>
              </a:rPr>
              <a:t>：中国有四大发明；</a:t>
            </a:r>
            <a:r>
              <a:rPr lang="en-US" altLang="zh-CN" sz="2400" b="1" dirty="0">
                <a:solidFill>
                  <a:prstClr val="white"/>
                </a:solidFill>
                <a:latin typeface="微软雅黑" panose="020B0503020204020204" pitchFamily="34" charset="-122"/>
                <a:ea typeface="微软雅黑" panose="020B0503020204020204" pitchFamily="34" charset="-122"/>
              </a:rPr>
              <a:t>Q</a:t>
            </a:r>
            <a:r>
              <a:rPr lang="zh-CN" altLang="en-US" sz="2400" b="1" dirty="0">
                <a:solidFill>
                  <a:prstClr val="white"/>
                </a:solidFill>
                <a:latin typeface="微软雅黑" panose="020B0503020204020204" pitchFamily="34" charset="-122"/>
                <a:ea typeface="微软雅黑" panose="020B0503020204020204" pitchFamily="34" charset="-122"/>
              </a:rPr>
              <a:t>：中国的人口数量是世界第一，则命题（</a:t>
            </a:r>
            <a:r>
              <a:rPr lang="en-US" altLang="zh-CN" sz="2400" b="1" dirty="0">
                <a:solidFill>
                  <a:prstClr val="white"/>
                </a:solidFill>
                <a:latin typeface="微软雅黑" panose="020B0503020204020204" pitchFamily="34" charset="-122"/>
                <a:ea typeface="微软雅黑" panose="020B0503020204020204" pitchFamily="34" charset="-122"/>
              </a:rPr>
              <a:t>3</a:t>
            </a:r>
            <a:r>
              <a:rPr lang="zh-CN" altLang="en-US" sz="2400" b="1" dirty="0">
                <a:solidFill>
                  <a:prstClr val="white"/>
                </a:solidFill>
                <a:latin typeface="微软雅黑" panose="020B0503020204020204" pitchFamily="34" charset="-122"/>
                <a:ea typeface="微软雅黑" panose="020B0503020204020204" pitchFamily="34" charset="-122"/>
              </a:rPr>
              <a:t>）可符号化为</a:t>
            </a:r>
            <a:r>
              <a:rPr lang="en-US" altLang="zh-CN" sz="2400" b="1" dirty="0">
                <a:solidFill>
                  <a:prstClr val="white"/>
                </a:solidFill>
                <a:latin typeface="微软雅黑" panose="020B0503020204020204" pitchFamily="34" charset="-122"/>
                <a:ea typeface="微软雅黑" panose="020B0503020204020204" pitchFamily="34" charset="-122"/>
              </a:rPr>
              <a:t>P∨¬Q</a:t>
            </a:r>
            <a:r>
              <a:rPr lang="zh-CN" altLang="en-US" sz="2400" b="1" dirty="0">
                <a:solidFill>
                  <a:prstClr val="white"/>
                </a:solidFill>
                <a:latin typeface="微软雅黑" panose="020B0503020204020204" pitchFamily="34" charset="-122"/>
                <a:ea typeface="微软雅黑" panose="020B0503020204020204" pitchFamily="34" charset="-122"/>
              </a:rPr>
              <a:t>，真值为</a:t>
            </a:r>
            <a:r>
              <a:rPr lang="en-US" altLang="zh-CN" sz="2400" b="1" dirty="0">
                <a:solidFill>
                  <a:prstClr val="white"/>
                </a:solidFill>
                <a:latin typeface="微软雅黑" panose="020B0503020204020204" pitchFamily="34" charset="-122"/>
                <a:ea typeface="微软雅黑" panose="020B0503020204020204" pitchFamily="34" charset="-122"/>
              </a:rPr>
              <a:t>1</a:t>
            </a:r>
            <a:r>
              <a:rPr lang="zh-CN" altLang="en-US" sz="2400" b="1" dirty="0">
                <a:solidFill>
                  <a:prstClr val="white"/>
                </a:solidFill>
                <a:latin typeface="微软雅黑" panose="020B0503020204020204" pitchFamily="34" charset="-122"/>
                <a:ea typeface="微软雅黑" panose="020B0503020204020204" pitchFamily="34" charset="-122"/>
              </a:rPr>
              <a:t>。</a:t>
            </a:r>
            <a:endParaRPr lang="zh-CN" altLang="en-US" b="1" dirty="0">
              <a:solidFill>
                <a:prstClr val="white"/>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8" name="对话气泡: 矩形 7"/>
              <p:cNvSpPr/>
              <p:nvPr/>
            </p:nvSpPr>
            <p:spPr>
              <a:xfrm>
                <a:off x="614361" y="5845488"/>
                <a:ext cx="11367017" cy="948375"/>
              </a:xfrm>
              <a:prstGeom prst="wedgeRectCallout">
                <a:avLst>
                  <a:gd name="adj1" fmla="val -22769"/>
                  <a:gd name="adj2" fmla="val -764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200"/>
                <a:r>
                  <a:rPr lang="zh-CN" altLang="en-US" b="1" dirty="0">
                    <a:solidFill>
                      <a:prstClr val="white"/>
                    </a:solidFill>
                    <a:latin typeface="微软雅黑" panose="020B0503020204020204" pitchFamily="34" charset="-122"/>
                    <a:ea typeface="微软雅黑" panose="020B0503020204020204" pitchFamily="34" charset="-122"/>
                  </a:rPr>
                  <a:t>解（</a:t>
                </a:r>
                <a:r>
                  <a:rPr lang="en-US" altLang="zh-CN" b="1" dirty="0">
                    <a:solidFill>
                      <a:prstClr val="white"/>
                    </a:solidFill>
                    <a:latin typeface="微软雅黑" panose="020B0503020204020204" pitchFamily="34" charset="-122"/>
                    <a:ea typeface="微软雅黑" panose="020B0503020204020204" pitchFamily="34" charset="-122"/>
                  </a:rPr>
                  <a:t>4</a:t>
                </a:r>
                <a:r>
                  <a:rPr lang="zh-CN" altLang="en-US" b="1" dirty="0">
                    <a:solidFill>
                      <a:prstClr val="white"/>
                    </a:solidFill>
                    <a:latin typeface="微软雅黑" panose="020B0503020204020204" pitchFamily="34" charset="-122"/>
                    <a:ea typeface="微软雅黑" panose="020B0503020204020204" pitchFamily="34" charset="-122"/>
                  </a:rPr>
                  <a:t>）设</a:t>
                </a:r>
                <a:r>
                  <a:rPr lang="en-US" altLang="zh-CN" b="1" dirty="0">
                    <a:solidFill>
                      <a:prstClr val="white"/>
                    </a:solidFill>
                    <a:latin typeface="微软雅黑" panose="020B0503020204020204" pitchFamily="34" charset="-122"/>
                    <a:ea typeface="微软雅黑" panose="020B0503020204020204" pitchFamily="34" charset="-122"/>
                  </a:rPr>
                  <a:t>P</a:t>
                </a:r>
                <a:r>
                  <a:rPr lang="zh-CN" altLang="en-US" b="1" dirty="0">
                    <a:solidFill>
                      <a:prstClr val="white"/>
                    </a:solidFill>
                    <a:latin typeface="微软雅黑" panose="020B0503020204020204" pitchFamily="34" charset="-122"/>
                    <a:ea typeface="微软雅黑" panose="020B0503020204020204" pitchFamily="34" charset="-122"/>
                  </a:rPr>
                  <a:t>：两个三角形全等；</a:t>
                </a:r>
                <a:r>
                  <a:rPr lang="en-US" altLang="zh-CN" b="1" dirty="0">
                    <a:solidFill>
                      <a:prstClr val="white"/>
                    </a:solidFill>
                    <a:latin typeface="微软雅黑" panose="020B0503020204020204" pitchFamily="34" charset="-122"/>
                    <a:ea typeface="微软雅黑" panose="020B0503020204020204" pitchFamily="34" charset="-122"/>
                  </a:rPr>
                  <a:t>Q</a:t>
                </a:r>
                <a:r>
                  <a:rPr lang="zh-CN" altLang="en-US" b="1" dirty="0">
                    <a:solidFill>
                      <a:prstClr val="white"/>
                    </a:solidFill>
                    <a:latin typeface="微软雅黑" panose="020B0503020204020204" pitchFamily="34" charset="-122"/>
                    <a:ea typeface="微软雅黑" panose="020B0503020204020204" pitchFamily="34" charset="-122"/>
                  </a:rPr>
                  <a:t>：两个三角形的三条边对应相等，则命题（</a:t>
                </a:r>
                <a:r>
                  <a:rPr lang="en-US" altLang="zh-CN" b="1" dirty="0">
                    <a:solidFill>
                      <a:prstClr val="white"/>
                    </a:solidFill>
                    <a:latin typeface="微软雅黑" panose="020B0503020204020204" pitchFamily="34" charset="-122"/>
                    <a:ea typeface="微软雅黑" panose="020B0503020204020204" pitchFamily="34" charset="-122"/>
                  </a:rPr>
                  <a:t>4</a:t>
                </a:r>
                <a:r>
                  <a:rPr lang="zh-CN" altLang="en-US" b="1" dirty="0">
                    <a:solidFill>
                      <a:prstClr val="white"/>
                    </a:solidFill>
                    <a:latin typeface="微软雅黑" panose="020B0503020204020204" pitchFamily="34" charset="-122"/>
                    <a:ea typeface="微软雅黑" panose="020B0503020204020204" pitchFamily="34" charset="-122"/>
                  </a:rPr>
                  <a:t>）可符号化为</a:t>
                </a:r>
                <a:r>
                  <a:rPr lang="en-US" altLang="zh-CN" b="1" dirty="0">
                    <a:solidFill>
                      <a:prstClr val="white"/>
                    </a:solidFill>
                    <a:latin typeface="微软雅黑" panose="020B0503020204020204" pitchFamily="34" charset="-122"/>
                    <a:ea typeface="微软雅黑" panose="020B0503020204020204" pitchFamily="34" charset="-122"/>
                  </a:rPr>
                  <a:t>P</a:t>
                </a:r>
                <a14:m>
                  <m:oMath xmlns:m="http://schemas.openxmlformats.org/officeDocument/2006/math">
                    <m:r>
                      <m:rPr>
                        <m:nor/>
                      </m:rPr>
                      <a:rPr lang="en-US" altLang="zh-CN" noProof="1">
                        <a:solidFill>
                          <a:schemeClr val="bg1"/>
                        </a:solidFill>
                        <a:latin typeface="黑体" panose="02010609060101010101" pitchFamily="49" charset="-122"/>
                        <a:ea typeface="黑体" panose="02010609060101010101" pitchFamily="49" charset="-122"/>
                        <a:sym typeface="Symbol" panose="05050102010706020507" pitchFamily="18" charset="2"/>
                      </a:rPr>
                      <m:t></m:t>
                    </m:r>
                  </m:oMath>
                </a14:m>
                <a:r>
                  <a:rPr lang="en-US" altLang="zh-CN" b="1" dirty="0">
                    <a:solidFill>
                      <a:prstClr val="white"/>
                    </a:solidFill>
                    <a:latin typeface="微软雅黑" panose="020B0503020204020204" pitchFamily="34" charset="-122"/>
                    <a:ea typeface="微软雅黑" panose="020B0503020204020204" pitchFamily="34" charset="-122"/>
                  </a:rPr>
                  <a:t>Q</a:t>
                </a:r>
                <a:r>
                  <a:rPr lang="zh-CN" altLang="en-US" b="1" dirty="0">
                    <a:solidFill>
                      <a:prstClr val="white"/>
                    </a:solidFill>
                    <a:latin typeface="微软雅黑" panose="020B0503020204020204" pitchFamily="34" charset="-122"/>
                    <a:ea typeface="微软雅黑" panose="020B0503020204020204" pitchFamily="34" charset="-122"/>
                  </a:rPr>
                  <a:t>，真值为</a:t>
                </a:r>
                <a:r>
                  <a:rPr lang="en-US" altLang="zh-CN" b="1" dirty="0">
                    <a:solidFill>
                      <a:prstClr val="white"/>
                    </a:solidFill>
                    <a:latin typeface="微软雅黑" panose="020B0503020204020204" pitchFamily="34" charset="-122"/>
                    <a:ea typeface="微软雅黑" panose="020B0503020204020204" pitchFamily="34" charset="-122"/>
                  </a:rPr>
                  <a:t>1</a:t>
                </a:r>
                <a:r>
                  <a:rPr lang="zh-CN" altLang="en-US" b="1" dirty="0">
                    <a:solidFill>
                      <a:prstClr val="white"/>
                    </a:solidFill>
                    <a:latin typeface="微软雅黑" panose="020B0503020204020204" pitchFamily="34" charset="-122"/>
                    <a:ea typeface="微软雅黑" panose="020B0503020204020204" pitchFamily="34" charset="-122"/>
                  </a:rPr>
                  <a:t>。</a:t>
                </a:r>
                <a:endParaRPr lang="zh-CN" altLang="en-US" b="1" dirty="0">
                  <a:solidFill>
                    <a:prstClr val="white"/>
                  </a:solidFill>
                  <a:latin typeface="微软雅黑" panose="020B0503020204020204" pitchFamily="34" charset="-122"/>
                  <a:ea typeface="微软雅黑" panose="020B0503020204020204" pitchFamily="34" charset="-122"/>
                </a:endParaRPr>
              </a:p>
            </p:txBody>
          </p:sp>
        </mc:Choice>
        <mc:Fallback>
          <p:sp>
            <p:nvSpPr>
              <p:cNvPr id="8" name="对话气泡: 矩形 7"/>
              <p:cNvSpPr>
                <a:spLocks noRot="1" noChangeAspect="1" noMove="1" noResize="1" noEditPoints="1" noAdjustHandles="1" noChangeArrowheads="1" noChangeShapeType="1" noTextEdit="1"/>
              </p:cNvSpPr>
              <p:nvPr/>
            </p:nvSpPr>
            <p:spPr>
              <a:xfrm>
                <a:off x="614361" y="5845488"/>
                <a:ext cx="11367017" cy="948375"/>
              </a:xfrm>
              <a:prstGeom prst="wedgeRectCallout">
                <a:avLst>
                  <a:gd name="adj1" fmla="val -22769"/>
                  <a:gd name="adj2" fmla="val -76426"/>
                </a:avLst>
              </a:prstGeom>
              <a:blipFill rotWithShape="1">
                <a:blip r:embed="rId1"/>
                <a:stretch>
                  <a:fillRect l="-115" t="-27820" r="-110" b="-1272"/>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9" name="Rectangle 3"/>
          <p:cNvSpPr txBox="1">
            <a:spLocks noChangeArrowheads="1"/>
          </p:cNvSpPr>
          <p:nvPr/>
        </p:nvSpPr>
        <p:spPr>
          <a:xfrm>
            <a:off x="510181" y="5398992"/>
            <a:ext cx="11335206" cy="1370727"/>
          </a:xfrm>
          <a:prstGeom prst="rect">
            <a:avLst/>
          </a:prstGeom>
          <a:solidFill>
            <a:srgbClr val="1157AB"/>
          </a:solidFill>
        </p:spPr>
        <p:txBody>
          <a:bodyPr vert="horz" lIns="121882" tIns="60940" rIns="121882" bIns="60940" rtlCol="0">
            <a:normAutofit/>
          </a:bodyPr>
          <a:lstStyle>
            <a:lvl1pPr marL="457200" indent="-457200" algn="l" defTabSz="1219835" rtl="0" eaLnBrk="1" latinLnBrk="0" hangingPunct="1">
              <a:lnSpc>
                <a:spcPct val="150000"/>
              </a:lnSpc>
              <a:spcBef>
                <a:spcPts val="0"/>
              </a:spcBef>
              <a:buSzPct val="80000"/>
              <a:buFont typeface="Wingdings" panose="05000000000000000000" pitchFamily="2" charset="2"/>
              <a:buChar char="l"/>
              <a:defRPr sz="2400" b="1" kern="1200">
                <a:solidFill>
                  <a:schemeClr val="tx1"/>
                </a:solidFill>
                <a:latin typeface="+mn-ea"/>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457200" indent="-457200" defTabSz="1219200">
              <a:buNone/>
            </a:pPr>
            <a:r>
              <a:rPr lang="zh-CN" altLang="en-US" sz="2400" dirty="0">
                <a:solidFill>
                  <a:prstClr val="white"/>
                </a:solidFill>
                <a:latin typeface="微软雅黑" panose="020B0503020204020204" pitchFamily="34" charset="-122"/>
                <a:ea typeface="微软雅黑" panose="020B0503020204020204" pitchFamily="34" charset="-122"/>
              </a:rPr>
              <a:t>注意：</a:t>
            </a:r>
            <a:r>
              <a:rPr lang="en-US" altLang="zh-CN" sz="2400" dirty="0">
                <a:solidFill>
                  <a:prstClr val="white"/>
                </a:solidFill>
                <a:latin typeface="微软雅黑" panose="020B0503020204020204" pitchFamily="34" charset="-122"/>
                <a:ea typeface="微软雅黑" panose="020B0503020204020204" pitchFamily="34" charset="-122"/>
              </a:rPr>
              <a:t>1</a:t>
            </a:r>
            <a:r>
              <a:rPr lang="zh-CN" altLang="en-US" sz="2400" dirty="0">
                <a:solidFill>
                  <a:prstClr val="white"/>
                </a:solidFill>
                <a:latin typeface="微软雅黑" panose="020B0503020204020204" pitchFamily="34" charset="-122"/>
                <a:ea typeface="微软雅黑" panose="020B0503020204020204" pitchFamily="34" charset="-122"/>
              </a:rPr>
              <a:t>、联结词是句子与句子之间的联结，而非词语的联结；</a:t>
            </a:r>
            <a:endParaRPr lang="zh-CN" altLang="en-US" sz="2400" dirty="0">
              <a:solidFill>
                <a:prstClr val="white"/>
              </a:solidFill>
              <a:latin typeface="微软雅黑" panose="020B0503020204020204" pitchFamily="34" charset="-122"/>
              <a:ea typeface="微软雅黑" panose="020B0503020204020204" pitchFamily="34" charset="-122"/>
            </a:endParaRPr>
          </a:p>
          <a:p>
            <a:pPr marL="457200" indent="-457200" defTabSz="1219200">
              <a:buNone/>
            </a:pPr>
            <a:r>
              <a:rPr lang="en-US" altLang="zh-CN" sz="2400" dirty="0">
                <a:solidFill>
                  <a:prstClr val="white"/>
                </a:solidFill>
                <a:latin typeface="微软雅黑" panose="020B0503020204020204" pitchFamily="34" charset="-122"/>
                <a:ea typeface="微软雅黑" panose="020B0503020204020204" pitchFamily="34" charset="-122"/>
              </a:rPr>
              <a:t>2</a:t>
            </a:r>
            <a:r>
              <a:rPr lang="zh-CN" altLang="en-US" sz="2400" dirty="0">
                <a:solidFill>
                  <a:prstClr val="white"/>
                </a:solidFill>
                <a:latin typeface="微软雅黑" panose="020B0503020204020204" pitchFamily="34" charset="-122"/>
                <a:ea typeface="微软雅黑" panose="020B0503020204020204" pitchFamily="34" charset="-122"/>
              </a:rPr>
              <a:t>、联结词是联结的两个句子的真值，而非句子具体含义的联结。</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1" nodeType="clickEffect">
                                  <p:stCondLst>
                                    <p:cond delay="0"/>
                                  </p:stCondLst>
                                  <p:childTnLst>
                                    <p:animEffect transition="out" filter="randombar(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grpId="1" nodeType="clickEffect">
                                  <p:stCondLst>
                                    <p:cond delay="0"/>
                                  </p:stCondLst>
                                  <p:childTnLst>
                                    <p:animEffect transition="out" filter="randombar(horizontal)">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xit" presetSubtype="10" fill="hold" grpId="1" nodeType="clickEffect">
                                  <p:stCondLst>
                                    <p:cond delay="0"/>
                                  </p:stCondLst>
                                  <p:childTnLst>
                                    <p:animEffect transition="out" filter="randombar(horizontal)">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randombar(horizont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xit" presetSubtype="10" fill="hold" grpId="1" nodeType="clickEffect">
                                  <p:stCondLst>
                                    <p:cond delay="0"/>
                                  </p:stCondLst>
                                  <p:childTnLst>
                                    <p:animEffect transition="out" filter="randombar(horizontal)">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arn(inVertical)">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矩形 5"/>
          <p:cNvSpPr/>
          <p:nvPr/>
        </p:nvSpPr>
        <p:spPr>
          <a:xfrm>
            <a:off x="842897" y="230320"/>
            <a:ext cx="4187755" cy="580889"/>
          </a:xfrm>
          <a:prstGeom prst="rect">
            <a:avLst/>
          </a:prstGeom>
        </p:spPr>
        <p:txBody>
          <a:bodyPr wrap="none">
            <a:spAutoFit/>
          </a:bodyPr>
          <a:lstStyle/>
          <a:p>
            <a:pPr defTabSz="1219200">
              <a:lnSpc>
                <a:spcPct val="150000"/>
              </a:lnSpc>
            </a:pPr>
            <a:r>
              <a:rPr lang="en-US" altLang="zh-CN" sz="2400" b="1" dirty="0">
                <a:solidFill>
                  <a:prstClr val="white"/>
                </a:solidFill>
                <a:latin typeface="微软雅黑" panose="020B0503020204020204" pitchFamily="34" charset="-122"/>
                <a:ea typeface="微软雅黑" panose="020B0503020204020204" pitchFamily="34" charset="-122"/>
              </a:rPr>
              <a:t>2.1.3  </a:t>
            </a:r>
            <a:r>
              <a:rPr lang="zh-CN" altLang="en-US" sz="2400" b="1" dirty="0">
                <a:solidFill>
                  <a:prstClr val="white"/>
                </a:solidFill>
                <a:latin typeface="微软雅黑" panose="020B0503020204020204" pitchFamily="34" charset="-122"/>
                <a:ea typeface="微软雅黑" panose="020B0503020204020204" pitchFamily="34" charset="-122"/>
              </a:rPr>
              <a:t>自然语言的命题符号化</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nvGraphicFramePr>
            <p:xfrm>
              <a:off x="233473" y="1666050"/>
              <a:ext cx="11655227" cy="4963217"/>
            </p:xfrm>
            <a:graphic>
              <a:graphicData uri="http://schemas.openxmlformats.org/drawingml/2006/table">
                <a:tbl>
                  <a:tblPr>
                    <a:tableStyleId>{5C22544A-7EE6-4342-B048-85BDC9FD1C3A}</a:tableStyleId>
                  </a:tblPr>
                  <a:tblGrid>
                    <a:gridCol w="1261096"/>
                    <a:gridCol w="2184189"/>
                    <a:gridCol w="8209942"/>
                  </a:tblGrid>
                  <a:tr h="579672">
                    <a:tc>
                      <a:txBody>
                        <a:bodyPr/>
                        <a:lstStyle/>
                        <a:p>
                          <a:pPr algn="ctr">
                            <a:lnSpc>
                              <a:spcPct val="100000"/>
                            </a:lnSpc>
                            <a:spcBef>
                              <a:spcPts val="600"/>
                            </a:spcBef>
                            <a:spcAft>
                              <a:spcPts val="0"/>
                            </a:spcAft>
                          </a:pPr>
                          <a:r>
                            <a:rPr lang="zh-CN" sz="2200" b="1" kern="0" dirty="0">
                              <a:effectLst/>
                              <a:latin typeface="+mn-ea"/>
                              <a:ea typeface="+mn-ea"/>
                            </a:rPr>
                            <a:t>联结词</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solidFill>
                          <a:srgbClr val="FFFF00"/>
                        </a:solidFill>
                      </a:tcPr>
                    </a:tc>
                    <a:tc>
                      <a:txBody>
                        <a:bodyPr/>
                        <a:lstStyle/>
                        <a:p>
                          <a:pPr algn="ctr">
                            <a:lnSpc>
                              <a:spcPct val="100000"/>
                            </a:lnSpc>
                            <a:spcBef>
                              <a:spcPts val="600"/>
                            </a:spcBef>
                            <a:spcAft>
                              <a:spcPts val="0"/>
                            </a:spcAft>
                          </a:pPr>
                          <a:r>
                            <a:rPr lang="zh-CN" sz="2200" b="1" kern="0" dirty="0">
                              <a:effectLst/>
                              <a:latin typeface="+mn-ea"/>
                              <a:ea typeface="+mn-ea"/>
                            </a:rPr>
                            <a:t>关系类型</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solidFill>
                          <a:srgbClr val="FFFF00"/>
                        </a:solidFill>
                      </a:tcPr>
                    </a:tc>
                    <a:tc>
                      <a:txBody>
                        <a:bodyPr/>
                        <a:lstStyle/>
                        <a:p>
                          <a:pPr algn="ctr">
                            <a:lnSpc>
                              <a:spcPct val="100000"/>
                            </a:lnSpc>
                            <a:spcBef>
                              <a:spcPts val="600"/>
                            </a:spcBef>
                            <a:spcAft>
                              <a:spcPts val="0"/>
                            </a:spcAft>
                          </a:pPr>
                          <a:r>
                            <a:rPr lang="zh-CN" sz="2200" b="1" kern="0" dirty="0">
                              <a:effectLst/>
                              <a:latin typeface="+mn-ea"/>
                              <a:ea typeface="+mn-ea"/>
                            </a:rPr>
                            <a:t>自然语言关联词</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solidFill>
                          <a:srgbClr val="FFFF00"/>
                        </a:solidFill>
                      </a:tcPr>
                    </a:tc>
                  </a:tr>
                  <a:tr h="773716">
                    <a:tc>
                      <a:txBody>
                        <a:bodyPr/>
                        <a:lstStyle/>
                        <a:p>
                          <a:pPr algn="ctr">
                            <a:lnSpc>
                              <a:spcPts val="2640"/>
                            </a:lnSpc>
                            <a:spcBef>
                              <a:spcPts val="600"/>
                            </a:spcBef>
                            <a:spcAft>
                              <a:spcPts val="0"/>
                            </a:spcAft>
                          </a:pPr>
                          <a14:m>
                            <m:oMathPara xmlns:m="http://schemas.openxmlformats.org/officeDocument/2006/math">
                              <m:oMathParaPr>
                                <m:jc m:val="centerGroup"/>
                              </m:oMathParaPr>
                              <m:oMath xmlns:m="http://schemas.openxmlformats.org/officeDocument/2006/math">
                                <m:r>
                                  <a:rPr lang="en-US" sz="2200" b="1" kern="0" smtClean="0">
                                    <a:effectLst/>
                                    <a:latin typeface="Cambria Math" panose="02040503050406030204" pitchFamily="18" charset="0"/>
                                    <a:ea typeface="+mn-ea"/>
                                  </a:rPr>
                                  <m:t>¬</m:t>
                                </m:r>
                              </m:oMath>
                            </m:oMathPara>
                          </a14:m>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ctr">
                            <a:lnSpc>
                              <a:spcPts val="2640"/>
                            </a:lnSpc>
                            <a:spcBef>
                              <a:spcPts val="600"/>
                            </a:spcBef>
                            <a:spcAft>
                              <a:spcPts val="0"/>
                            </a:spcAft>
                          </a:pPr>
                          <a:r>
                            <a:rPr lang="zh-CN" sz="2200" b="1" kern="0">
                              <a:effectLst/>
                              <a:latin typeface="+mn-ea"/>
                              <a:ea typeface="+mn-ea"/>
                            </a:rPr>
                            <a:t>否定关系</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l">
                            <a:lnSpc>
                              <a:spcPts val="2640"/>
                            </a:lnSpc>
                            <a:spcBef>
                              <a:spcPts val="600"/>
                            </a:spcBef>
                            <a:spcAft>
                              <a:spcPts val="0"/>
                            </a:spcAft>
                          </a:pPr>
                          <a:r>
                            <a:rPr lang="en-US" sz="2200" b="1" kern="0" dirty="0">
                              <a:effectLst/>
                              <a:latin typeface="+mn-ea"/>
                              <a:ea typeface="+mn-ea"/>
                            </a:rPr>
                            <a:t>“</a:t>
                          </a:r>
                          <a:r>
                            <a:rPr lang="zh-CN" sz="2200" b="1" kern="0" dirty="0">
                              <a:effectLst/>
                              <a:latin typeface="+mn-ea"/>
                              <a:ea typeface="+mn-ea"/>
                            </a:rPr>
                            <a:t>非</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r>
                            <a:rPr lang="zh-CN" sz="2200" b="1" kern="0" dirty="0">
                              <a:effectLst/>
                              <a:latin typeface="+mn-ea"/>
                              <a:ea typeface="+mn-ea"/>
                            </a:rPr>
                            <a:t>不</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r>
                            <a:rPr lang="zh-CN" sz="2200" b="1" kern="0" dirty="0">
                              <a:effectLst/>
                              <a:latin typeface="+mn-ea"/>
                              <a:ea typeface="+mn-ea"/>
                            </a:rPr>
                            <a:t>没有</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r>
                  <a:tr h="846555">
                    <a:tc>
                      <a:txBody>
                        <a:bodyPr/>
                        <a:lstStyle/>
                        <a:p>
                          <a:pPr algn="ctr">
                            <a:lnSpc>
                              <a:spcPts val="2640"/>
                            </a:lnSpc>
                            <a:spcBef>
                              <a:spcPts val="600"/>
                            </a:spcBef>
                            <a:spcAft>
                              <a:spcPts val="0"/>
                            </a:spcAft>
                          </a:pPr>
                          <a:r>
                            <a:rPr lang="zh-CN" sz="2200" b="1" kern="0">
                              <a:effectLst/>
                              <a:latin typeface="+mn-ea"/>
                              <a:ea typeface="+mn-ea"/>
                            </a:rPr>
                            <a:t>∧</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ctr">
                            <a:lnSpc>
                              <a:spcPts val="2640"/>
                            </a:lnSpc>
                            <a:spcBef>
                              <a:spcPts val="600"/>
                            </a:spcBef>
                            <a:spcAft>
                              <a:spcPts val="0"/>
                            </a:spcAft>
                          </a:pPr>
                          <a:r>
                            <a:rPr lang="zh-CN" sz="2200" b="1" kern="0">
                              <a:effectLst/>
                              <a:latin typeface="+mn-ea"/>
                              <a:ea typeface="+mn-ea"/>
                            </a:rPr>
                            <a:t>并且关系</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l">
                            <a:lnSpc>
                              <a:spcPts val="2640"/>
                            </a:lnSpc>
                            <a:spcBef>
                              <a:spcPts val="600"/>
                            </a:spcBef>
                            <a:spcAft>
                              <a:spcPts val="0"/>
                            </a:spcAft>
                          </a:pPr>
                          <a:r>
                            <a:rPr lang="en-US" sz="2200" b="1" kern="0">
                              <a:effectLst/>
                              <a:latin typeface="+mn-ea"/>
                              <a:ea typeface="+mn-ea"/>
                            </a:rPr>
                            <a:t>“</a:t>
                          </a:r>
                          <a:r>
                            <a:rPr lang="zh-CN" sz="2200" b="1" kern="0">
                              <a:effectLst/>
                              <a:latin typeface="+mn-ea"/>
                              <a:ea typeface="+mn-ea"/>
                            </a:rPr>
                            <a:t>并且</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既</a:t>
                          </a:r>
                          <a:r>
                            <a:rPr lang="en-US" sz="2200" b="1" kern="0">
                              <a:effectLst/>
                              <a:latin typeface="+mn-ea"/>
                              <a:ea typeface="+mn-ea"/>
                            </a:rPr>
                            <a:t>……</a:t>
                          </a:r>
                          <a:r>
                            <a:rPr lang="zh-CN" sz="2200" b="1" kern="0">
                              <a:effectLst/>
                              <a:latin typeface="+mn-ea"/>
                              <a:ea typeface="+mn-ea"/>
                            </a:rPr>
                            <a:t>又</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不仅</a:t>
                          </a:r>
                          <a:r>
                            <a:rPr lang="en-US" sz="2200" b="1" kern="0">
                              <a:effectLst/>
                              <a:latin typeface="+mn-ea"/>
                              <a:ea typeface="+mn-ea"/>
                            </a:rPr>
                            <a:t>……</a:t>
                          </a:r>
                          <a:r>
                            <a:rPr lang="zh-CN" sz="2200" b="1" kern="0">
                              <a:effectLst/>
                              <a:latin typeface="+mn-ea"/>
                              <a:ea typeface="+mn-ea"/>
                            </a:rPr>
                            <a:t>而且</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虽然</a:t>
                          </a:r>
                          <a:r>
                            <a:rPr lang="en-US" sz="2200" b="1" kern="0">
                              <a:effectLst/>
                              <a:latin typeface="+mn-ea"/>
                              <a:ea typeface="+mn-ea"/>
                            </a:rPr>
                            <a:t>……</a:t>
                          </a:r>
                          <a:r>
                            <a:rPr lang="zh-CN" sz="2200" b="1" kern="0">
                              <a:effectLst/>
                              <a:latin typeface="+mn-ea"/>
                              <a:ea typeface="+mn-ea"/>
                            </a:rPr>
                            <a:t>，但是</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和</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 ……</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r>
                  <a:tr h="663186">
                    <a:tc>
                      <a:txBody>
                        <a:bodyPr/>
                        <a:lstStyle/>
                        <a:p>
                          <a:pPr algn="ctr">
                            <a:lnSpc>
                              <a:spcPts val="2640"/>
                            </a:lnSpc>
                            <a:spcBef>
                              <a:spcPts val="600"/>
                            </a:spcBef>
                            <a:spcAft>
                              <a:spcPts val="0"/>
                            </a:spcAft>
                          </a:pPr>
                          <a:r>
                            <a:rPr lang="zh-CN" sz="2200" b="1" kern="0">
                              <a:effectLst/>
                              <a:latin typeface="+mn-ea"/>
                              <a:ea typeface="+mn-ea"/>
                            </a:rPr>
                            <a:t>∨</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ctr">
                            <a:lnSpc>
                              <a:spcPts val="2640"/>
                            </a:lnSpc>
                            <a:spcBef>
                              <a:spcPts val="600"/>
                            </a:spcBef>
                            <a:spcAft>
                              <a:spcPts val="0"/>
                            </a:spcAft>
                          </a:pPr>
                          <a:r>
                            <a:rPr lang="zh-CN" sz="2200" b="1" kern="0">
                              <a:effectLst/>
                              <a:latin typeface="+mn-ea"/>
                              <a:ea typeface="+mn-ea"/>
                            </a:rPr>
                            <a:t>选择关系</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l">
                            <a:lnSpc>
                              <a:spcPts val="2640"/>
                            </a:lnSpc>
                            <a:spcBef>
                              <a:spcPts val="600"/>
                            </a:spcBef>
                            <a:spcAft>
                              <a:spcPts val="0"/>
                            </a:spcAft>
                          </a:pPr>
                          <a:r>
                            <a:rPr lang="en-US" sz="2200" b="1" kern="0" dirty="0">
                              <a:effectLst/>
                              <a:latin typeface="+mn-ea"/>
                              <a:ea typeface="+mn-ea"/>
                            </a:rPr>
                            <a:t>“……</a:t>
                          </a:r>
                          <a:r>
                            <a:rPr lang="zh-CN" sz="2200" b="1" kern="0" dirty="0">
                              <a:effectLst/>
                              <a:latin typeface="+mn-ea"/>
                              <a:ea typeface="+mn-ea"/>
                            </a:rPr>
                            <a:t>或</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r>
                            <a:rPr lang="zh-CN" sz="2200" b="1" kern="0" dirty="0">
                              <a:effectLst/>
                              <a:latin typeface="+mn-ea"/>
                              <a:ea typeface="+mn-ea"/>
                            </a:rPr>
                            <a:t>或者</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r>
                  <a:tr h="1326372">
                    <a:tc>
                      <a:txBody>
                        <a:bodyPr/>
                        <a:lstStyle/>
                        <a:p>
                          <a:pPr algn="ctr">
                            <a:lnSpc>
                              <a:spcPts val="2640"/>
                            </a:lnSpc>
                            <a:spcBef>
                              <a:spcPts val="600"/>
                            </a:spcBef>
                            <a:spcAft>
                              <a:spcPts val="0"/>
                            </a:spcAft>
                          </a:pPr>
                          <a:r>
                            <a:rPr lang="en-US" sz="2200" b="1" kern="0">
                              <a:effectLst/>
                              <a:latin typeface="+mn-ea"/>
                              <a:ea typeface="+mn-ea"/>
                            </a:rPr>
                            <a:t>→</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ctr">
                            <a:lnSpc>
                              <a:spcPts val="2640"/>
                            </a:lnSpc>
                            <a:spcBef>
                              <a:spcPts val="600"/>
                            </a:spcBef>
                            <a:spcAft>
                              <a:spcPts val="0"/>
                            </a:spcAft>
                          </a:pPr>
                          <a:r>
                            <a:rPr lang="zh-CN" sz="2200" b="1" kern="0">
                              <a:effectLst/>
                              <a:latin typeface="+mn-ea"/>
                              <a:ea typeface="+mn-ea"/>
                            </a:rPr>
                            <a:t>条件关系</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l">
                            <a:lnSpc>
                              <a:spcPts val="2640"/>
                            </a:lnSpc>
                            <a:spcBef>
                              <a:spcPts val="600"/>
                            </a:spcBef>
                            <a:spcAft>
                              <a:spcPts val="0"/>
                            </a:spcAft>
                          </a:pPr>
                          <a:r>
                            <a:rPr lang="en-US" sz="2200" b="1" kern="0">
                              <a:effectLst/>
                              <a:latin typeface="+mn-ea"/>
                              <a:ea typeface="+mn-ea"/>
                            </a:rPr>
                            <a:t>“</a:t>
                          </a:r>
                          <a:r>
                            <a:rPr lang="zh-CN" sz="2200" b="1" kern="0">
                              <a:effectLst/>
                              <a:latin typeface="+mn-ea"/>
                              <a:ea typeface="+mn-ea"/>
                            </a:rPr>
                            <a:t>因为</a:t>
                          </a:r>
                          <a:r>
                            <a:rPr lang="en-US" sz="2200" b="1" kern="0">
                              <a:effectLst/>
                              <a:latin typeface="+mn-ea"/>
                              <a:ea typeface="+mn-ea"/>
                            </a:rPr>
                            <a:t>……</a:t>
                          </a:r>
                          <a:r>
                            <a:rPr lang="zh-CN" sz="2200" b="1" kern="0">
                              <a:effectLst/>
                              <a:latin typeface="+mn-ea"/>
                              <a:ea typeface="+mn-ea"/>
                            </a:rPr>
                            <a:t>，所以</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只要</a:t>
                          </a:r>
                          <a:r>
                            <a:rPr lang="en-US" sz="2200" b="1" kern="0">
                              <a:effectLst/>
                              <a:latin typeface="+mn-ea"/>
                              <a:ea typeface="+mn-ea"/>
                            </a:rPr>
                            <a:t>……</a:t>
                          </a:r>
                          <a:r>
                            <a:rPr lang="zh-CN" sz="2200" b="1" kern="0">
                              <a:effectLst/>
                              <a:latin typeface="+mn-ea"/>
                              <a:ea typeface="+mn-ea"/>
                            </a:rPr>
                            <a:t>，就</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仅当</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只有</a:t>
                          </a:r>
                          <a:r>
                            <a:rPr lang="en-US" sz="2200" b="1" kern="0">
                              <a:effectLst/>
                              <a:latin typeface="+mn-ea"/>
                              <a:ea typeface="+mn-ea"/>
                            </a:rPr>
                            <a:t>……</a:t>
                          </a:r>
                          <a:r>
                            <a:rPr lang="zh-CN" sz="2200" b="1" kern="0">
                              <a:effectLst/>
                              <a:latin typeface="+mn-ea"/>
                              <a:ea typeface="+mn-ea"/>
                            </a:rPr>
                            <a:t>，才</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除非</a:t>
                          </a:r>
                          <a:r>
                            <a:rPr lang="en-US" sz="2200" b="1" kern="0">
                              <a:effectLst/>
                              <a:latin typeface="+mn-ea"/>
                              <a:ea typeface="+mn-ea"/>
                            </a:rPr>
                            <a:t>……</a:t>
                          </a:r>
                          <a:r>
                            <a:rPr lang="zh-CN" sz="2200" b="1" kern="0">
                              <a:effectLst/>
                              <a:latin typeface="+mn-ea"/>
                              <a:ea typeface="+mn-ea"/>
                            </a:rPr>
                            <a:t>，才</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除非</a:t>
                          </a:r>
                          <a:r>
                            <a:rPr lang="en-US" sz="2200" b="1" kern="0">
                              <a:effectLst/>
                              <a:latin typeface="+mn-ea"/>
                              <a:ea typeface="+mn-ea"/>
                            </a:rPr>
                            <a:t>……</a:t>
                          </a:r>
                          <a:r>
                            <a:rPr lang="zh-CN" sz="2200" b="1" kern="0">
                              <a:effectLst/>
                              <a:latin typeface="+mn-ea"/>
                              <a:ea typeface="+mn-ea"/>
                            </a:rPr>
                            <a:t>，否则</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没有</a:t>
                          </a:r>
                          <a:r>
                            <a:rPr lang="en-US" sz="2200" b="1" kern="0">
                              <a:effectLst/>
                              <a:latin typeface="+mn-ea"/>
                              <a:ea typeface="+mn-ea"/>
                            </a:rPr>
                            <a:t>……</a:t>
                          </a:r>
                          <a:r>
                            <a:rPr lang="zh-CN" sz="2200" b="1" kern="0">
                              <a:effectLst/>
                              <a:latin typeface="+mn-ea"/>
                              <a:ea typeface="+mn-ea"/>
                            </a:rPr>
                            <a:t>，就没有</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 ……</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r>
                  <a:tr h="773716">
                    <a:tc>
                      <a:txBody>
                        <a:bodyPr/>
                        <a:lstStyle/>
                        <a:p>
                          <a:pPr algn="ctr">
                            <a:lnSpc>
                              <a:spcPts val="2640"/>
                            </a:lnSpc>
                            <a:spcBef>
                              <a:spcPts val="600"/>
                            </a:spcBef>
                            <a:spcAft>
                              <a:spcPts val="0"/>
                            </a:spcAft>
                          </a:pPr>
                          <a14:m>
                            <m:oMathPara xmlns:m="http://schemas.openxmlformats.org/officeDocument/2006/math">
                              <m:oMathParaPr>
                                <m:jc m:val="centerGroup"/>
                              </m:oMathParaPr>
                              <m:oMath xmlns:m="http://schemas.openxmlformats.org/officeDocument/2006/math">
                                <m:r>
                                  <m:rPr>
                                    <m:nor/>
                                  </m:rPr>
                                  <a:rPr lang="en-US" altLang="zh-CN" sz="2000" noProof="1" smtClean="0">
                                    <a:solidFill>
                                      <a:schemeClr val="tx1"/>
                                    </a:solidFill>
                                    <a:latin typeface="黑体" panose="02010609060101010101" pitchFamily="49" charset="-122"/>
                                    <a:ea typeface="黑体" panose="02010609060101010101" pitchFamily="49" charset="-122"/>
                                    <a:sym typeface="Symbol" panose="05050102010706020507" pitchFamily="18" charset="2"/>
                                  </a:rPr>
                                  <m:t></m:t>
                                </m:r>
                              </m:oMath>
                            </m:oMathPara>
                          </a14:m>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ctr">
                            <a:lnSpc>
                              <a:spcPts val="2640"/>
                            </a:lnSpc>
                            <a:spcBef>
                              <a:spcPts val="600"/>
                            </a:spcBef>
                            <a:spcAft>
                              <a:spcPts val="0"/>
                            </a:spcAft>
                          </a:pPr>
                          <a:r>
                            <a:rPr lang="zh-CN" sz="2200" b="1" kern="0">
                              <a:effectLst/>
                              <a:latin typeface="+mn-ea"/>
                              <a:ea typeface="+mn-ea"/>
                            </a:rPr>
                            <a:t>充要条件关系</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l">
                            <a:lnSpc>
                              <a:spcPts val="2640"/>
                            </a:lnSpc>
                            <a:spcBef>
                              <a:spcPts val="600"/>
                            </a:spcBef>
                            <a:spcAft>
                              <a:spcPts val="0"/>
                            </a:spcAft>
                          </a:pPr>
                          <a:r>
                            <a:rPr lang="en-US" sz="2200" b="1" kern="0" dirty="0">
                              <a:effectLst/>
                              <a:latin typeface="+mn-ea"/>
                              <a:ea typeface="+mn-ea"/>
                            </a:rPr>
                            <a:t>“……</a:t>
                          </a:r>
                          <a:r>
                            <a:rPr lang="zh-CN" sz="2200" b="1" kern="0" dirty="0">
                              <a:effectLst/>
                              <a:latin typeface="+mn-ea"/>
                              <a:ea typeface="+mn-ea"/>
                            </a:rPr>
                            <a:t>当且仅当</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r>
                            <a:rPr lang="zh-CN" sz="2200" b="1" kern="0" dirty="0">
                              <a:effectLst/>
                              <a:latin typeface="+mn-ea"/>
                              <a:ea typeface="+mn-ea"/>
                            </a:rPr>
                            <a:t>的充要条件是</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r>
                </a:tbl>
              </a:graphicData>
            </a:graphic>
          </p:graphicFrame>
        </mc:Choice>
        <mc:Fallback xmlns="">
          <p:graphicFrame>
            <p:nvGraphicFramePr>
              <p:cNvPr id="2" name="表格 1"/>
              <p:cNvGraphicFramePr>
                <a:graphicFrameLocks noGrp="1"/>
              </p:cNvGraphicFramePr>
              <p:nvPr/>
            </p:nvGraphicFramePr>
            <p:xfrm>
              <a:off x="233473" y="1666050"/>
              <a:ext cx="11655227" cy="4963217"/>
            </p:xfrm>
            <a:graphic>
              <a:graphicData uri="http://schemas.openxmlformats.org/drawingml/2006/table">
                <a:tbl>
                  <a:tblPr>
                    <a:tableStyleId>{5C22544A-7EE6-4342-B048-85BDC9FD1C3A}</a:tableStyleId>
                  </a:tblPr>
                  <a:tblGrid>
                    <a:gridCol w="1261096"/>
                    <a:gridCol w="2184189"/>
                    <a:gridCol w="8209942"/>
                  </a:tblGrid>
                  <a:tr h="579672">
                    <a:tc>
                      <a:txBody>
                        <a:bodyPr/>
                        <a:lstStyle/>
                        <a:p>
                          <a:pPr algn="ctr">
                            <a:lnSpc>
                              <a:spcPct val="100000"/>
                            </a:lnSpc>
                            <a:spcBef>
                              <a:spcPts val="600"/>
                            </a:spcBef>
                            <a:spcAft>
                              <a:spcPts val="0"/>
                            </a:spcAft>
                          </a:pPr>
                          <a:r>
                            <a:rPr lang="zh-CN" sz="2200" b="1" kern="0" dirty="0">
                              <a:effectLst/>
                              <a:latin typeface="+mn-ea"/>
                              <a:ea typeface="+mn-ea"/>
                            </a:rPr>
                            <a:t>联结词</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solidFill>
                          <a:srgbClr val="FFFF00"/>
                        </a:solidFill>
                      </a:tcPr>
                    </a:tc>
                    <a:tc>
                      <a:txBody>
                        <a:bodyPr/>
                        <a:lstStyle/>
                        <a:p>
                          <a:pPr algn="ctr">
                            <a:lnSpc>
                              <a:spcPct val="100000"/>
                            </a:lnSpc>
                            <a:spcBef>
                              <a:spcPts val="600"/>
                            </a:spcBef>
                            <a:spcAft>
                              <a:spcPts val="0"/>
                            </a:spcAft>
                          </a:pPr>
                          <a:r>
                            <a:rPr lang="zh-CN" sz="2200" b="1" kern="0" dirty="0">
                              <a:effectLst/>
                              <a:latin typeface="+mn-ea"/>
                              <a:ea typeface="+mn-ea"/>
                            </a:rPr>
                            <a:t>关系类型</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solidFill>
                          <a:srgbClr val="FFFF00"/>
                        </a:solidFill>
                      </a:tcPr>
                    </a:tc>
                    <a:tc>
                      <a:txBody>
                        <a:bodyPr/>
                        <a:lstStyle/>
                        <a:p>
                          <a:pPr algn="ctr">
                            <a:lnSpc>
                              <a:spcPct val="100000"/>
                            </a:lnSpc>
                            <a:spcBef>
                              <a:spcPts val="600"/>
                            </a:spcBef>
                            <a:spcAft>
                              <a:spcPts val="0"/>
                            </a:spcAft>
                          </a:pPr>
                          <a:r>
                            <a:rPr lang="zh-CN" sz="2200" b="1" kern="0" dirty="0">
                              <a:effectLst/>
                              <a:latin typeface="+mn-ea"/>
                              <a:ea typeface="+mn-ea"/>
                            </a:rPr>
                            <a:t>自然语言关联词</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solidFill>
                          <a:srgbClr val="FFFF00"/>
                        </a:solidFill>
                      </a:tcPr>
                    </a:tc>
                  </a:tr>
                  <a:tr h="773430">
                    <a:tc>
                      <a:txBody>
                        <a:bodyPr/>
                        <a:lstStyle/>
                        <a:p>
                          <a:endParaRPr lang="zh-CN"/>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blipFill>
                          <a:blip r:embed="rId1"/>
                        </a:blipFill>
                      </a:tcPr>
                    </a:tc>
                    <a:tc>
                      <a:txBody>
                        <a:bodyPr/>
                        <a:lstStyle/>
                        <a:p>
                          <a:pPr algn="ctr">
                            <a:lnSpc>
                              <a:spcPts val="2640"/>
                            </a:lnSpc>
                            <a:spcBef>
                              <a:spcPts val="600"/>
                            </a:spcBef>
                            <a:spcAft>
                              <a:spcPts val="0"/>
                            </a:spcAft>
                          </a:pPr>
                          <a:r>
                            <a:rPr lang="zh-CN" sz="2200" b="1" kern="0">
                              <a:effectLst/>
                              <a:latin typeface="+mn-ea"/>
                              <a:ea typeface="+mn-ea"/>
                            </a:rPr>
                            <a:t>否定关系</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l">
                            <a:lnSpc>
                              <a:spcPts val="2640"/>
                            </a:lnSpc>
                            <a:spcBef>
                              <a:spcPts val="600"/>
                            </a:spcBef>
                            <a:spcAft>
                              <a:spcPts val="0"/>
                            </a:spcAft>
                          </a:pPr>
                          <a:r>
                            <a:rPr lang="en-US" sz="2200" b="1" kern="0" dirty="0">
                              <a:effectLst/>
                              <a:latin typeface="+mn-ea"/>
                              <a:ea typeface="+mn-ea"/>
                            </a:rPr>
                            <a:t>“</a:t>
                          </a:r>
                          <a:r>
                            <a:rPr lang="zh-CN" sz="2200" b="1" kern="0" dirty="0">
                              <a:effectLst/>
                              <a:latin typeface="+mn-ea"/>
                              <a:ea typeface="+mn-ea"/>
                            </a:rPr>
                            <a:t>非</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r>
                            <a:rPr lang="zh-CN" sz="2200" b="1" kern="0" dirty="0">
                              <a:effectLst/>
                              <a:latin typeface="+mn-ea"/>
                              <a:ea typeface="+mn-ea"/>
                            </a:rPr>
                            <a:t>不</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r>
                            <a:rPr lang="zh-CN" sz="2200" b="1" kern="0" dirty="0">
                              <a:effectLst/>
                              <a:latin typeface="+mn-ea"/>
                              <a:ea typeface="+mn-ea"/>
                            </a:rPr>
                            <a:t>没有</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r>
                  <a:tr h="846555">
                    <a:tc>
                      <a:txBody>
                        <a:bodyPr/>
                        <a:lstStyle/>
                        <a:p>
                          <a:pPr algn="ctr">
                            <a:lnSpc>
                              <a:spcPts val="2640"/>
                            </a:lnSpc>
                            <a:spcBef>
                              <a:spcPts val="600"/>
                            </a:spcBef>
                            <a:spcAft>
                              <a:spcPts val="0"/>
                            </a:spcAft>
                          </a:pPr>
                          <a:r>
                            <a:rPr lang="zh-CN" sz="2200" b="1" kern="0">
                              <a:effectLst/>
                              <a:latin typeface="+mn-ea"/>
                              <a:ea typeface="+mn-ea"/>
                            </a:rPr>
                            <a:t>∧</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ctr">
                            <a:lnSpc>
                              <a:spcPts val="2640"/>
                            </a:lnSpc>
                            <a:spcBef>
                              <a:spcPts val="600"/>
                            </a:spcBef>
                            <a:spcAft>
                              <a:spcPts val="0"/>
                            </a:spcAft>
                          </a:pPr>
                          <a:r>
                            <a:rPr lang="zh-CN" sz="2200" b="1" kern="0">
                              <a:effectLst/>
                              <a:latin typeface="+mn-ea"/>
                              <a:ea typeface="+mn-ea"/>
                            </a:rPr>
                            <a:t>并且关系</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l">
                            <a:lnSpc>
                              <a:spcPts val="2640"/>
                            </a:lnSpc>
                            <a:spcBef>
                              <a:spcPts val="600"/>
                            </a:spcBef>
                            <a:spcAft>
                              <a:spcPts val="0"/>
                            </a:spcAft>
                          </a:pPr>
                          <a:r>
                            <a:rPr lang="en-US" sz="2200" b="1" kern="0">
                              <a:effectLst/>
                              <a:latin typeface="+mn-ea"/>
                              <a:ea typeface="+mn-ea"/>
                            </a:rPr>
                            <a:t>“</a:t>
                          </a:r>
                          <a:r>
                            <a:rPr lang="zh-CN" sz="2200" b="1" kern="0">
                              <a:effectLst/>
                              <a:latin typeface="+mn-ea"/>
                              <a:ea typeface="+mn-ea"/>
                            </a:rPr>
                            <a:t>并且</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既</a:t>
                          </a:r>
                          <a:r>
                            <a:rPr lang="en-US" sz="2200" b="1" kern="0">
                              <a:effectLst/>
                              <a:latin typeface="+mn-ea"/>
                              <a:ea typeface="+mn-ea"/>
                            </a:rPr>
                            <a:t>……</a:t>
                          </a:r>
                          <a:r>
                            <a:rPr lang="zh-CN" sz="2200" b="1" kern="0">
                              <a:effectLst/>
                              <a:latin typeface="+mn-ea"/>
                              <a:ea typeface="+mn-ea"/>
                            </a:rPr>
                            <a:t>又</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不仅</a:t>
                          </a:r>
                          <a:r>
                            <a:rPr lang="en-US" sz="2200" b="1" kern="0">
                              <a:effectLst/>
                              <a:latin typeface="+mn-ea"/>
                              <a:ea typeface="+mn-ea"/>
                            </a:rPr>
                            <a:t>……</a:t>
                          </a:r>
                          <a:r>
                            <a:rPr lang="zh-CN" sz="2200" b="1" kern="0">
                              <a:effectLst/>
                              <a:latin typeface="+mn-ea"/>
                              <a:ea typeface="+mn-ea"/>
                            </a:rPr>
                            <a:t>而且</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虽然</a:t>
                          </a:r>
                          <a:r>
                            <a:rPr lang="en-US" sz="2200" b="1" kern="0">
                              <a:effectLst/>
                              <a:latin typeface="+mn-ea"/>
                              <a:ea typeface="+mn-ea"/>
                            </a:rPr>
                            <a:t>……</a:t>
                          </a:r>
                          <a:r>
                            <a:rPr lang="zh-CN" sz="2200" b="1" kern="0">
                              <a:effectLst/>
                              <a:latin typeface="+mn-ea"/>
                              <a:ea typeface="+mn-ea"/>
                            </a:rPr>
                            <a:t>，但是</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和</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 ……</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r>
                  <a:tr h="663186">
                    <a:tc>
                      <a:txBody>
                        <a:bodyPr/>
                        <a:lstStyle/>
                        <a:p>
                          <a:pPr algn="ctr">
                            <a:lnSpc>
                              <a:spcPts val="2640"/>
                            </a:lnSpc>
                            <a:spcBef>
                              <a:spcPts val="600"/>
                            </a:spcBef>
                            <a:spcAft>
                              <a:spcPts val="0"/>
                            </a:spcAft>
                          </a:pPr>
                          <a:r>
                            <a:rPr lang="zh-CN" sz="2200" b="1" kern="0">
                              <a:effectLst/>
                              <a:latin typeface="+mn-ea"/>
                              <a:ea typeface="+mn-ea"/>
                            </a:rPr>
                            <a:t>∨</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ctr">
                            <a:lnSpc>
                              <a:spcPts val="2640"/>
                            </a:lnSpc>
                            <a:spcBef>
                              <a:spcPts val="600"/>
                            </a:spcBef>
                            <a:spcAft>
                              <a:spcPts val="0"/>
                            </a:spcAft>
                          </a:pPr>
                          <a:r>
                            <a:rPr lang="zh-CN" sz="2200" b="1" kern="0">
                              <a:effectLst/>
                              <a:latin typeface="+mn-ea"/>
                              <a:ea typeface="+mn-ea"/>
                            </a:rPr>
                            <a:t>选择关系</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l">
                            <a:lnSpc>
                              <a:spcPts val="2640"/>
                            </a:lnSpc>
                            <a:spcBef>
                              <a:spcPts val="600"/>
                            </a:spcBef>
                            <a:spcAft>
                              <a:spcPts val="0"/>
                            </a:spcAft>
                          </a:pPr>
                          <a:r>
                            <a:rPr lang="en-US" sz="2200" b="1" kern="0" dirty="0">
                              <a:effectLst/>
                              <a:latin typeface="+mn-ea"/>
                              <a:ea typeface="+mn-ea"/>
                            </a:rPr>
                            <a:t>“……</a:t>
                          </a:r>
                          <a:r>
                            <a:rPr lang="zh-CN" sz="2200" b="1" kern="0" dirty="0">
                              <a:effectLst/>
                              <a:latin typeface="+mn-ea"/>
                              <a:ea typeface="+mn-ea"/>
                            </a:rPr>
                            <a:t>或</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r>
                            <a:rPr lang="zh-CN" sz="2200" b="1" kern="0" dirty="0">
                              <a:effectLst/>
                              <a:latin typeface="+mn-ea"/>
                              <a:ea typeface="+mn-ea"/>
                            </a:rPr>
                            <a:t>或者</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r>
                  <a:tr h="1326372">
                    <a:tc>
                      <a:txBody>
                        <a:bodyPr/>
                        <a:lstStyle/>
                        <a:p>
                          <a:pPr algn="ctr">
                            <a:lnSpc>
                              <a:spcPts val="2640"/>
                            </a:lnSpc>
                            <a:spcBef>
                              <a:spcPts val="600"/>
                            </a:spcBef>
                            <a:spcAft>
                              <a:spcPts val="0"/>
                            </a:spcAft>
                          </a:pPr>
                          <a:r>
                            <a:rPr lang="en-US" sz="2200" b="1" kern="0">
                              <a:effectLst/>
                              <a:latin typeface="+mn-ea"/>
                              <a:ea typeface="+mn-ea"/>
                            </a:rPr>
                            <a:t>→</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ctr">
                            <a:lnSpc>
                              <a:spcPts val="2640"/>
                            </a:lnSpc>
                            <a:spcBef>
                              <a:spcPts val="600"/>
                            </a:spcBef>
                            <a:spcAft>
                              <a:spcPts val="0"/>
                            </a:spcAft>
                          </a:pPr>
                          <a:r>
                            <a:rPr lang="zh-CN" sz="2200" b="1" kern="0">
                              <a:effectLst/>
                              <a:latin typeface="+mn-ea"/>
                              <a:ea typeface="+mn-ea"/>
                            </a:rPr>
                            <a:t>条件关系</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l">
                            <a:lnSpc>
                              <a:spcPts val="2640"/>
                            </a:lnSpc>
                            <a:spcBef>
                              <a:spcPts val="600"/>
                            </a:spcBef>
                            <a:spcAft>
                              <a:spcPts val="0"/>
                            </a:spcAft>
                          </a:pPr>
                          <a:r>
                            <a:rPr lang="en-US" sz="2200" b="1" kern="0">
                              <a:effectLst/>
                              <a:latin typeface="+mn-ea"/>
                              <a:ea typeface="+mn-ea"/>
                            </a:rPr>
                            <a:t>“</a:t>
                          </a:r>
                          <a:r>
                            <a:rPr lang="zh-CN" sz="2200" b="1" kern="0">
                              <a:effectLst/>
                              <a:latin typeface="+mn-ea"/>
                              <a:ea typeface="+mn-ea"/>
                            </a:rPr>
                            <a:t>因为</a:t>
                          </a:r>
                          <a:r>
                            <a:rPr lang="en-US" sz="2200" b="1" kern="0">
                              <a:effectLst/>
                              <a:latin typeface="+mn-ea"/>
                              <a:ea typeface="+mn-ea"/>
                            </a:rPr>
                            <a:t>……</a:t>
                          </a:r>
                          <a:r>
                            <a:rPr lang="zh-CN" sz="2200" b="1" kern="0">
                              <a:effectLst/>
                              <a:latin typeface="+mn-ea"/>
                              <a:ea typeface="+mn-ea"/>
                            </a:rPr>
                            <a:t>，所以</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只要</a:t>
                          </a:r>
                          <a:r>
                            <a:rPr lang="en-US" sz="2200" b="1" kern="0">
                              <a:effectLst/>
                              <a:latin typeface="+mn-ea"/>
                              <a:ea typeface="+mn-ea"/>
                            </a:rPr>
                            <a:t>……</a:t>
                          </a:r>
                          <a:r>
                            <a:rPr lang="zh-CN" sz="2200" b="1" kern="0">
                              <a:effectLst/>
                              <a:latin typeface="+mn-ea"/>
                              <a:ea typeface="+mn-ea"/>
                            </a:rPr>
                            <a:t>，就</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仅当</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只有</a:t>
                          </a:r>
                          <a:r>
                            <a:rPr lang="en-US" sz="2200" b="1" kern="0">
                              <a:effectLst/>
                              <a:latin typeface="+mn-ea"/>
                              <a:ea typeface="+mn-ea"/>
                            </a:rPr>
                            <a:t>……</a:t>
                          </a:r>
                          <a:r>
                            <a:rPr lang="zh-CN" sz="2200" b="1" kern="0">
                              <a:effectLst/>
                              <a:latin typeface="+mn-ea"/>
                              <a:ea typeface="+mn-ea"/>
                            </a:rPr>
                            <a:t>，才</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除非</a:t>
                          </a:r>
                          <a:r>
                            <a:rPr lang="en-US" sz="2200" b="1" kern="0">
                              <a:effectLst/>
                              <a:latin typeface="+mn-ea"/>
                              <a:ea typeface="+mn-ea"/>
                            </a:rPr>
                            <a:t>……</a:t>
                          </a:r>
                          <a:r>
                            <a:rPr lang="zh-CN" sz="2200" b="1" kern="0">
                              <a:effectLst/>
                              <a:latin typeface="+mn-ea"/>
                              <a:ea typeface="+mn-ea"/>
                            </a:rPr>
                            <a:t>，才</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除非</a:t>
                          </a:r>
                          <a:r>
                            <a:rPr lang="en-US" sz="2200" b="1" kern="0">
                              <a:effectLst/>
                              <a:latin typeface="+mn-ea"/>
                              <a:ea typeface="+mn-ea"/>
                            </a:rPr>
                            <a:t>……</a:t>
                          </a:r>
                          <a:r>
                            <a:rPr lang="zh-CN" sz="2200" b="1" kern="0">
                              <a:effectLst/>
                              <a:latin typeface="+mn-ea"/>
                              <a:ea typeface="+mn-ea"/>
                            </a:rPr>
                            <a:t>，否则</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a:t>
                          </a:r>
                          <a:r>
                            <a:rPr lang="zh-CN" sz="2200" b="1" kern="0">
                              <a:effectLst/>
                              <a:latin typeface="+mn-ea"/>
                              <a:ea typeface="+mn-ea"/>
                            </a:rPr>
                            <a:t>没有</a:t>
                          </a:r>
                          <a:r>
                            <a:rPr lang="en-US" sz="2200" b="1" kern="0">
                              <a:effectLst/>
                              <a:latin typeface="+mn-ea"/>
                              <a:ea typeface="+mn-ea"/>
                            </a:rPr>
                            <a:t>……</a:t>
                          </a:r>
                          <a:r>
                            <a:rPr lang="zh-CN" sz="2200" b="1" kern="0">
                              <a:effectLst/>
                              <a:latin typeface="+mn-ea"/>
                              <a:ea typeface="+mn-ea"/>
                            </a:rPr>
                            <a:t>，就没有</a:t>
                          </a:r>
                          <a:r>
                            <a:rPr lang="en-US" sz="2200" b="1" kern="0">
                              <a:effectLst/>
                              <a:latin typeface="+mn-ea"/>
                              <a:ea typeface="+mn-ea"/>
                            </a:rPr>
                            <a:t>……”</a:t>
                          </a:r>
                          <a:r>
                            <a:rPr lang="zh-CN" sz="2200" b="1" kern="0">
                              <a:effectLst/>
                              <a:latin typeface="+mn-ea"/>
                              <a:ea typeface="+mn-ea"/>
                            </a:rPr>
                            <a:t>、</a:t>
                          </a:r>
                          <a:r>
                            <a:rPr lang="en-US" sz="2200" b="1" kern="0">
                              <a:effectLst/>
                              <a:latin typeface="+mn-ea"/>
                              <a:ea typeface="+mn-ea"/>
                            </a:rPr>
                            <a:t> ……</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r>
                  <a:tr h="773430">
                    <a:tc>
                      <a:txBody>
                        <a:bodyPr/>
                        <a:lstStyle/>
                        <a:p>
                          <a:endParaRPr lang="zh-CN"/>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blipFill>
                          <a:blip r:embed="rId1"/>
                        </a:blipFill>
                      </a:tcPr>
                    </a:tc>
                    <a:tc>
                      <a:txBody>
                        <a:bodyPr/>
                        <a:lstStyle/>
                        <a:p>
                          <a:pPr algn="ctr">
                            <a:lnSpc>
                              <a:spcPts val="2640"/>
                            </a:lnSpc>
                            <a:spcBef>
                              <a:spcPts val="600"/>
                            </a:spcBef>
                            <a:spcAft>
                              <a:spcPts val="0"/>
                            </a:spcAft>
                          </a:pPr>
                          <a:r>
                            <a:rPr lang="zh-CN" sz="2200" b="1" kern="0">
                              <a:effectLst/>
                              <a:latin typeface="+mn-ea"/>
                              <a:ea typeface="+mn-ea"/>
                            </a:rPr>
                            <a:t>充要条件关系</a:t>
                          </a:r>
                          <a:endParaRPr lang="zh-CN" sz="2200" b="1" kern="10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c>
                      <a:txBody>
                        <a:bodyPr/>
                        <a:lstStyle/>
                        <a:p>
                          <a:pPr algn="l">
                            <a:lnSpc>
                              <a:spcPts val="2640"/>
                            </a:lnSpc>
                            <a:spcBef>
                              <a:spcPts val="600"/>
                            </a:spcBef>
                            <a:spcAft>
                              <a:spcPts val="0"/>
                            </a:spcAft>
                          </a:pPr>
                          <a:r>
                            <a:rPr lang="en-US" sz="2200" b="1" kern="0" dirty="0">
                              <a:effectLst/>
                              <a:latin typeface="+mn-ea"/>
                              <a:ea typeface="+mn-ea"/>
                            </a:rPr>
                            <a:t>“……</a:t>
                          </a:r>
                          <a:r>
                            <a:rPr lang="zh-CN" sz="2200" b="1" kern="0" dirty="0">
                              <a:effectLst/>
                              <a:latin typeface="+mn-ea"/>
                              <a:ea typeface="+mn-ea"/>
                            </a:rPr>
                            <a:t>当且仅当</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r>
                            <a:rPr lang="zh-CN" sz="2200" b="1" kern="0" dirty="0">
                              <a:effectLst/>
                              <a:latin typeface="+mn-ea"/>
                              <a:ea typeface="+mn-ea"/>
                            </a:rPr>
                            <a:t>的充要条件是</a:t>
                          </a:r>
                          <a:r>
                            <a:rPr lang="en-US" sz="2200" b="1" kern="0" dirty="0">
                              <a:effectLst/>
                              <a:latin typeface="+mn-ea"/>
                              <a:ea typeface="+mn-ea"/>
                            </a:rPr>
                            <a:t>……”</a:t>
                          </a:r>
                          <a:r>
                            <a:rPr lang="zh-CN" sz="2200" b="1" kern="0" dirty="0">
                              <a:effectLst/>
                              <a:latin typeface="+mn-ea"/>
                              <a:ea typeface="+mn-ea"/>
                            </a:rPr>
                            <a:t>、</a:t>
                          </a:r>
                          <a:r>
                            <a:rPr lang="en-US" sz="2200" b="1" kern="0" dirty="0">
                              <a:effectLst/>
                              <a:latin typeface="+mn-ea"/>
                              <a:ea typeface="+mn-ea"/>
                            </a:rPr>
                            <a:t>……</a:t>
                          </a:r>
                          <a:endParaRPr lang="zh-CN" sz="2200" b="1" kern="100" dirty="0">
                            <a:effectLst/>
                            <a:latin typeface="+mn-ea"/>
                            <a:ea typeface="+mn-ea"/>
                            <a:cs typeface="黑体" panose="02010609060101010101" pitchFamily="49" charset="-122"/>
                          </a:endParaRPr>
                        </a:p>
                      </a:txBody>
                      <a:tcPr marL="17775" marR="17775" marT="0" marB="0">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cap="flat" cmpd="sng" algn="ctr">
                          <a:solidFill>
                            <a:srgbClr val="FFC000"/>
                          </a:solidFill>
                          <a:prstDash val="solid"/>
                          <a:round/>
                          <a:headEnd type="none" w="med" len="med"/>
                          <a:tailEnd type="none" w="med" len="med"/>
                        </a:lnT>
                        <a:lnB w="38100" cap="flat" cmpd="sng" algn="ctr">
                          <a:solidFill>
                            <a:srgbClr val="FFC000"/>
                          </a:solidFill>
                          <a:prstDash val="solid"/>
                          <a:round/>
                          <a:headEnd type="none" w="med" len="med"/>
                          <a:tailEnd type="none" w="med" len="med"/>
                        </a:lnB>
                      </a:tcPr>
                    </a:tc>
                  </a:tr>
                </a:tbl>
              </a:graphicData>
            </a:graphic>
          </p:graphicFrame>
        </mc:Fallback>
      </mc:AlternateContent>
      <p:sp>
        <p:nvSpPr>
          <p:cNvPr id="4" name="矩形 3"/>
          <p:cNvSpPr/>
          <p:nvPr/>
        </p:nvSpPr>
        <p:spPr>
          <a:xfrm>
            <a:off x="233472" y="1204519"/>
            <a:ext cx="6033817" cy="461644"/>
          </a:xfrm>
          <a:prstGeom prst="rect">
            <a:avLst/>
          </a:prstGeom>
        </p:spPr>
        <p:txBody>
          <a:bodyPr wrap="none">
            <a:spAutoFit/>
          </a:bodyPr>
          <a:lstStyle/>
          <a:p>
            <a:pPr marL="533400" indent="-533400" defTabSz="1219200"/>
            <a:r>
              <a:rPr lang="zh-CN" altLang="en-US" sz="2400" b="1" dirty="0">
                <a:solidFill>
                  <a:srgbClr val="1157AB"/>
                </a:solidFill>
                <a:latin typeface="Arial" panose="020B0604020202020204"/>
                <a:ea typeface="微软雅黑" panose="020B0503020204020204" pitchFamily="34" charset="-122"/>
              </a:rPr>
              <a:t>联结词与自然语言之间并非是一一对应的。</a:t>
            </a:r>
            <a:endParaRPr lang="zh-CN" altLang="en-US" sz="2400" b="1" dirty="0">
              <a:solidFill>
                <a:srgbClr val="1157AB"/>
              </a:solidFill>
              <a:latin typeface="Arial" panose="020B0604020202020204"/>
              <a:ea typeface="微软雅黑" panose="020B0503020204020204"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42897" y="230320"/>
            <a:ext cx="958917" cy="580928"/>
          </a:xfrm>
          <a:prstGeom prst="rect">
            <a:avLst/>
          </a:prstGeom>
        </p:spPr>
        <p:txBody>
          <a:bodyPr wrap="none">
            <a:spAutoFit/>
          </a:bodyPr>
          <a:lstStyle/>
          <a:p>
            <a:pPr defTabSz="1219200">
              <a:lnSpc>
                <a:spcPct val="150000"/>
              </a:lnSpc>
            </a:pPr>
            <a:r>
              <a:rPr lang="zh-CN" altLang="en-US" sz="2400" b="1" dirty="0">
                <a:solidFill>
                  <a:prstClr val="white"/>
                </a:solidFill>
                <a:latin typeface="微软雅黑" panose="020B0503020204020204" pitchFamily="34" charset="-122"/>
              </a:rPr>
              <a:t>例</a:t>
            </a:r>
            <a:r>
              <a:rPr lang="en-US" altLang="zh-CN" sz="2400" b="1" dirty="0">
                <a:solidFill>
                  <a:prstClr val="white"/>
                </a:solidFill>
                <a:latin typeface="微软雅黑" panose="020B0503020204020204" pitchFamily="34" charset="-122"/>
              </a:rPr>
              <a:t>2.8</a:t>
            </a:r>
            <a:endParaRPr lang="zh-CN" altLang="en-US" sz="2400" b="1" dirty="0">
              <a:solidFill>
                <a:prstClr val="white"/>
              </a:solidFill>
              <a:latin typeface="微软雅黑" panose="020B0503020204020204" pitchFamily="34" charset="-122"/>
            </a:endParaRPr>
          </a:p>
        </p:txBody>
      </p:sp>
      <p:sp>
        <p:nvSpPr>
          <p:cNvPr id="3" name="矩形 2"/>
          <p:cNvSpPr/>
          <p:nvPr/>
        </p:nvSpPr>
        <p:spPr>
          <a:xfrm>
            <a:off x="1764" y="991868"/>
            <a:ext cx="5332457" cy="5151000"/>
          </a:xfrm>
          <a:prstGeom prst="rect">
            <a:avLst/>
          </a:prstGeom>
        </p:spPr>
        <p:txBody>
          <a:bodyPr wrap="square">
            <a:spAutoFit/>
          </a:bodyPr>
          <a:lstStyle/>
          <a:p>
            <a:pPr indent="267970" defTabSz="1219200"/>
            <a:r>
              <a:rPr lang="zh-CN" altLang="zh-CN" sz="2400" b="1" dirty="0">
                <a:solidFill>
                  <a:srgbClr val="C00000"/>
                </a:solidFill>
                <a:latin typeface="微软雅黑" panose="020B0503020204020204" pitchFamily="34" charset="-122"/>
                <a:ea typeface="微软雅黑" panose="020B0503020204020204" pitchFamily="34" charset="-122"/>
              </a:rPr>
              <a:t>例</a:t>
            </a:r>
            <a:r>
              <a:rPr lang="en-US" altLang="zh-CN" sz="2400" b="1" dirty="0">
                <a:solidFill>
                  <a:srgbClr val="C00000"/>
                </a:solidFill>
                <a:latin typeface="微软雅黑" panose="020B0503020204020204" pitchFamily="34" charset="-122"/>
                <a:ea typeface="微软雅黑" panose="020B0503020204020204" pitchFamily="34" charset="-122"/>
              </a:rPr>
              <a:t>2.8  </a:t>
            </a:r>
            <a:r>
              <a:rPr lang="zh-CN" altLang="zh-CN" sz="2400" b="1" dirty="0">
                <a:solidFill>
                  <a:prstClr val="black"/>
                </a:solidFill>
                <a:latin typeface="微软雅黑" panose="020B0503020204020204" pitchFamily="34" charset="-122"/>
                <a:ea typeface="微软雅黑" panose="020B0503020204020204" pitchFamily="34" charset="-122"/>
              </a:rPr>
              <a:t>符号化下列命题。</a:t>
            </a:r>
            <a:endParaRPr lang="zh-CN" altLang="zh-CN" sz="2400" b="1" dirty="0">
              <a:solidFill>
                <a:prstClr val="black"/>
              </a:solidFill>
              <a:latin typeface="微软雅黑" panose="020B0503020204020204" pitchFamily="34" charset="-122"/>
              <a:ea typeface="微软雅黑" panose="020B0503020204020204" pitchFamily="34" charset="-122"/>
            </a:endParaRPr>
          </a:p>
          <a:p>
            <a:pPr indent="266700" defTabSz="1219200">
              <a:lnSpc>
                <a:spcPct val="150000"/>
              </a:lnSpc>
            </a:pP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zh-CN" sz="2400" b="1" dirty="0">
                <a:solidFill>
                  <a:prstClr val="black"/>
                </a:solidFill>
                <a:latin typeface="微软雅黑" panose="020B0503020204020204" pitchFamily="34" charset="-122"/>
                <a:ea typeface="微软雅黑" panose="020B0503020204020204" pitchFamily="34" charset="-122"/>
              </a:rPr>
              <a:t>）张明既聪明又刻苦。</a:t>
            </a:r>
            <a:endParaRPr lang="zh-CN" altLang="zh-CN" sz="2400" b="1" dirty="0">
              <a:solidFill>
                <a:prstClr val="black"/>
              </a:solidFill>
              <a:latin typeface="微软雅黑" panose="020B0503020204020204" pitchFamily="34" charset="-122"/>
              <a:ea typeface="微软雅黑" panose="020B0503020204020204" pitchFamily="34" charset="-122"/>
            </a:endParaRPr>
          </a:p>
          <a:p>
            <a:pPr indent="266700" defTabSz="1219200">
              <a:lnSpc>
                <a:spcPct val="400000"/>
              </a:lnSpc>
            </a:pP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2</a:t>
            </a:r>
            <a:r>
              <a:rPr lang="zh-CN" altLang="zh-CN" sz="2400" b="1" dirty="0">
                <a:solidFill>
                  <a:prstClr val="black"/>
                </a:solidFill>
                <a:latin typeface="微软雅黑" panose="020B0503020204020204" pitchFamily="34" charset="-122"/>
                <a:ea typeface="微软雅黑" panose="020B0503020204020204" pitchFamily="34" charset="-122"/>
              </a:rPr>
              <a:t>）张明不但聪明，而且刻苦。</a:t>
            </a:r>
            <a:endParaRPr lang="zh-CN" altLang="zh-CN" sz="2400" b="1" dirty="0">
              <a:solidFill>
                <a:prstClr val="black"/>
              </a:solidFill>
              <a:latin typeface="微软雅黑" panose="020B0503020204020204" pitchFamily="34" charset="-122"/>
              <a:ea typeface="微软雅黑" panose="020B0503020204020204" pitchFamily="34" charset="-122"/>
            </a:endParaRPr>
          </a:p>
          <a:p>
            <a:pPr indent="266700" defTabSz="1219200">
              <a:lnSpc>
                <a:spcPct val="400000"/>
              </a:lnSpc>
            </a:pP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3</a:t>
            </a:r>
            <a:r>
              <a:rPr lang="zh-CN" altLang="zh-CN" sz="2400" b="1" dirty="0">
                <a:solidFill>
                  <a:prstClr val="black"/>
                </a:solidFill>
                <a:latin typeface="微软雅黑" panose="020B0503020204020204" pitchFamily="34" charset="-122"/>
                <a:ea typeface="微软雅黑" panose="020B0503020204020204" pitchFamily="34" charset="-122"/>
              </a:rPr>
              <a:t>）张明虽然聪明，但不刻苦。</a:t>
            </a:r>
            <a:endParaRPr lang="zh-CN" altLang="zh-CN" sz="2400" b="1" dirty="0">
              <a:solidFill>
                <a:prstClr val="black"/>
              </a:solidFill>
              <a:latin typeface="微软雅黑" panose="020B0503020204020204" pitchFamily="34" charset="-122"/>
              <a:ea typeface="微软雅黑" panose="020B0503020204020204" pitchFamily="34" charset="-122"/>
            </a:endParaRPr>
          </a:p>
          <a:p>
            <a:pPr defTabSz="1219200">
              <a:lnSpc>
                <a:spcPct val="400000"/>
              </a:lnSpc>
            </a:pPr>
            <a:r>
              <a:rPr lang="en-US" altLang="zh-CN" sz="2400" b="1" dirty="0">
                <a:solidFill>
                  <a:prstClr val="black"/>
                </a:solidFill>
                <a:latin typeface="微软雅黑" panose="020B0503020204020204" pitchFamily="34" charset="-122"/>
                <a:ea typeface="微软雅黑" panose="020B0503020204020204" pitchFamily="34" charset="-122"/>
              </a:rPr>
              <a:t>   </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4</a:t>
            </a:r>
            <a:r>
              <a:rPr lang="zh-CN" altLang="zh-CN" sz="2400" b="1" dirty="0">
                <a:solidFill>
                  <a:prstClr val="black"/>
                </a:solidFill>
                <a:latin typeface="微软雅黑" panose="020B0503020204020204" pitchFamily="34" charset="-122"/>
                <a:ea typeface="微软雅黑" panose="020B0503020204020204" pitchFamily="34" charset="-122"/>
              </a:rPr>
              <a:t>）张明与李雷是好朋友。</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4" name="矩形 3"/>
          <p:cNvSpPr/>
          <p:nvPr/>
        </p:nvSpPr>
        <p:spPr>
          <a:xfrm>
            <a:off x="614243" y="2009316"/>
            <a:ext cx="10518759" cy="581062"/>
          </a:xfrm>
          <a:prstGeom prst="rect">
            <a:avLst/>
          </a:prstGeom>
          <a:solidFill>
            <a:schemeClr val="accent1">
              <a:lumMod val="50000"/>
            </a:schemeClr>
          </a:solidFill>
        </p:spPr>
        <p:txBody>
          <a:bodyPr wrap="square">
            <a:spAutoFit/>
          </a:bodyPr>
          <a:lstStyle/>
          <a:p>
            <a:pPr indent="267970" defTabSz="1219200">
              <a:lnSpc>
                <a:spcPct val="150000"/>
              </a:lnSpc>
            </a:pPr>
            <a:r>
              <a:rPr lang="zh-CN" altLang="zh-CN" sz="2400" b="1" dirty="0">
                <a:solidFill>
                  <a:schemeClr val="bg1"/>
                </a:solidFill>
                <a:latin typeface="微软雅黑" panose="020B0503020204020204" pitchFamily="34" charset="-122"/>
                <a:ea typeface="微软雅黑" panose="020B0503020204020204" pitchFamily="34" charset="-122"/>
              </a:rPr>
              <a:t>解  设</a:t>
            </a:r>
            <a:r>
              <a:rPr lang="en-US" altLang="zh-CN" sz="2400" b="1" dirty="0">
                <a:solidFill>
                  <a:schemeClr val="bg1"/>
                </a:solidFill>
                <a:latin typeface="微软雅黑" panose="020B0503020204020204" pitchFamily="34" charset="-122"/>
                <a:ea typeface="微软雅黑" panose="020B0503020204020204" pitchFamily="34" charset="-122"/>
              </a:rPr>
              <a:t>P</a:t>
            </a:r>
            <a:r>
              <a:rPr lang="zh-CN" altLang="zh-CN" sz="2400" b="1" dirty="0">
                <a:solidFill>
                  <a:schemeClr val="bg1"/>
                </a:solidFill>
                <a:latin typeface="微软雅黑" panose="020B0503020204020204" pitchFamily="34" charset="-122"/>
                <a:ea typeface="微软雅黑" panose="020B0503020204020204" pitchFamily="34" charset="-122"/>
              </a:rPr>
              <a:t>：张明聪明；</a:t>
            </a:r>
            <a:r>
              <a:rPr lang="en-US" altLang="zh-CN" sz="2400" b="1" dirty="0">
                <a:solidFill>
                  <a:schemeClr val="bg1"/>
                </a:solidFill>
                <a:latin typeface="微软雅黑" panose="020B0503020204020204" pitchFamily="34" charset="-122"/>
                <a:ea typeface="微软雅黑" panose="020B0503020204020204" pitchFamily="34" charset="-122"/>
              </a:rPr>
              <a:t>Q</a:t>
            </a:r>
            <a:r>
              <a:rPr lang="zh-CN" altLang="zh-CN" sz="2400" b="1" dirty="0">
                <a:solidFill>
                  <a:schemeClr val="bg1"/>
                </a:solidFill>
                <a:latin typeface="微软雅黑" panose="020B0503020204020204" pitchFamily="34" charset="-122"/>
                <a:ea typeface="微软雅黑" panose="020B0503020204020204" pitchFamily="34" charset="-122"/>
              </a:rPr>
              <a:t>：张明刻苦，则命题（</a:t>
            </a:r>
            <a:r>
              <a:rPr lang="en-US" altLang="zh-CN" sz="2400" b="1" dirty="0">
                <a:solidFill>
                  <a:schemeClr val="bg1"/>
                </a:solidFill>
                <a:latin typeface="微软雅黑" panose="020B0503020204020204" pitchFamily="34" charset="-122"/>
                <a:ea typeface="微软雅黑" panose="020B0503020204020204" pitchFamily="34" charset="-122"/>
              </a:rPr>
              <a:t>1</a:t>
            </a:r>
            <a:r>
              <a:rPr lang="zh-CN"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可</a:t>
            </a:r>
            <a:r>
              <a:rPr lang="zh-CN" altLang="zh-CN" sz="2400" b="1" dirty="0">
                <a:solidFill>
                  <a:schemeClr val="bg1"/>
                </a:solidFill>
                <a:latin typeface="微软雅黑" panose="020B0503020204020204" pitchFamily="34" charset="-122"/>
                <a:ea typeface="微软雅黑" panose="020B0503020204020204" pitchFamily="34" charset="-122"/>
              </a:rPr>
              <a:t>符号化为</a:t>
            </a:r>
            <a:r>
              <a:rPr lang="en-US" altLang="zh-CN" sz="2400" b="1" dirty="0">
                <a:solidFill>
                  <a:schemeClr val="bg1"/>
                </a:solidFill>
                <a:latin typeface="微软雅黑" panose="020B0503020204020204" pitchFamily="34" charset="-122"/>
                <a:ea typeface="微软雅黑" panose="020B0503020204020204" pitchFamily="34" charset="-122"/>
              </a:rPr>
              <a:t>P</a:t>
            </a:r>
            <a:r>
              <a:rPr lang="zh-CN"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Q</a:t>
            </a:r>
            <a:r>
              <a:rPr lang="zh-CN" altLang="en-US" sz="2400" b="1" dirty="0">
                <a:solidFill>
                  <a:schemeClr val="bg1"/>
                </a:solidFill>
                <a:latin typeface="微软雅黑" panose="020B0503020204020204" pitchFamily="34" charset="-122"/>
                <a:ea typeface="微软雅黑" panose="020B0503020204020204" pitchFamily="34" charset="-122"/>
              </a:rPr>
              <a:t>。</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614244" y="6142868"/>
            <a:ext cx="10518757" cy="581062"/>
          </a:xfrm>
          <a:prstGeom prst="rect">
            <a:avLst/>
          </a:prstGeom>
          <a:solidFill>
            <a:schemeClr val="accent1">
              <a:lumMod val="50000"/>
            </a:schemeClr>
          </a:solidFill>
        </p:spPr>
        <p:txBody>
          <a:bodyPr wrap="square">
            <a:spAutoFit/>
          </a:bodyPr>
          <a:lstStyle/>
          <a:p>
            <a:pPr indent="267970" defTabSz="1219200">
              <a:lnSpc>
                <a:spcPct val="150000"/>
              </a:lnSpc>
            </a:pPr>
            <a:r>
              <a:rPr lang="zh-CN" altLang="zh-CN" sz="2400" b="1" dirty="0">
                <a:solidFill>
                  <a:schemeClr val="bg1"/>
                </a:solidFill>
                <a:latin typeface="微软雅黑" panose="020B0503020204020204" pitchFamily="34" charset="-122"/>
                <a:ea typeface="微软雅黑" panose="020B0503020204020204" pitchFamily="34" charset="-122"/>
              </a:rPr>
              <a:t>解  设</a:t>
            </a:r>
            <a:r>
              <a:rPr lang="en-US" altLang="zh-CN" sz="2400" b="1" dirty="0">
                <a:solidFill>
                  <a:schemeClr val="bg1"/>
                </a:solidFill>
                <a:latin typeface="微软雅黑" panose="020B0503020204020204" pitchFamily="34" charset="-122"/>
                <a:ea typeface="微软雅黑" panose="020B0503020204020204" pitchFamily="34" charset="-122"/>
              </a:rPr>
              <a:t>R</a:t>
            </a:r>
            <a:r>
              <a:rPr lang="zh-CN" altLang="zh-CN" sz="2400" b="1" dirty="0">
                <a:solidFill>
                  <a:schemeClr val="bg1"/>
                </a:solidFill>
                <a:latin typeface="微软雅黑" panose="020B0503020204020204" pitchFamily="34" charset="-122"/>
                <a:ea typeface="微软雅黑" panose="020B0503020204020204" pitchFamily="34" charset="-122"/>
              </a:rPr>
              <a:t>：张明与李雷是好朋友，则命题（</a:t>
            </a:r>
            <a:r>
              <a:rPr lang="en-US" altLang="zh-CN" sz="2400" b="1" dirty="0">
                <a:solidFill>
                  <a:schemeClr val="bg1"/>
                </a:solidFill>
                <a:latin typeface="微软雅黑" panose="020B0503020204020204" pitchFamily="34" charset="-122"/>
                <a:ea typeface="微软雅黑" panose="020B0503020204020204" pitchFamily="34" charset="-122"/>
              </a:rPr>
              <a:t>4</a:t>
            </a:r>
            <a:r>
              <a:rPr lang="zh-CN"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可</a:t>
            </a:r>
            <a:r>
              <a:rPr lang="zh-CN" altLang="zh-CN" sz="2400" b="1" dirty="0">
                <a:solidFill>
                  <a:schemeClr val="bg1"/>
                </a:solidFill>
                <a:latin typeface="微软雅黑" panose="020B0503020204020204" pitchFamily="34" charset="-122"/>
                <a:ea typeface="微软雅黑" panose="020B0503020204020204" pitchFamily="34" charset="-122"/>
              </a:rPr>
              <a:t>符号化为</a:t>
            </a:r>
            <a:r>
              <a:rPr lang="en-US" altLang="zh-CN" sz="2400" b="1" dirty="0">
                <a:solidFill>
                  <a:schemeClr val="bg1"/>
                </a:solidFill>
                <a:latin typeface="微软雅黑" panose="020B0503020204020204" pitchFamily="34" charset="-122"/>
                <a:ea typeface="微软雅黑" panose="020B0503020204020204" pitchFamily="34" charset="-122"/>
              </a:rPr>
              <a:t>R</a:t>
            </a:r>
            <a:r>
              <a:rPr lang="zh-CN" altLang="zh-CN" sz="2400" b="1" dirty="0">
                <a:solidFill>
                  <a:schemeClr val="bg1"/>
                </a:solidFill>
                <a:latin typeface="微软雅黑" panose="020B0503020204020204" pitchFamily="34" charset="-122"/>
                <a:ea typeface="微软雅黑" panose="020B0503020204020204" pitchFamily="34" charset="-122"/>
              </a:rPr>
              <a:t>。</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614244" y="3280294"/>
            <a:ext cx="10518759" cy="581062"/>
          </a:xfrm>
          <a:prstGeom prst="rect">
            <a:avLst/>
          </a:prstGeom>
          <a:solidFill>
            <a:schemeClr val="accent1">
              <a:lumMod val="50000"/>
            </a:schemeClr>
          </a:solidFill>
        </p:spPr>
        <p:txBody>
          <a:bodyPr wrap="square">
            <a:spAutoFit/>
          </a:bodyPr>
          <a:lstStyle/>
          <a:p>
            <a:pPr indent="267970" defTabSz="1219200">
              <a:lnSpc>
                <a:spcPct val="150000"/>
              </a:lnSpc>
            </a:pPr>
            <a:r>
              <a:rPr lang="zh-CN" altLang="zh-CN" sz="2400" b="1" dirty="0">
                <a:solidFill>
                  <a:schemeClr val="bg1"/>
                </a:solidFill>
                <a:latin typeface="微软雅黑" panose="020B0503020204020204" pitchFamily="34" charset="-122"/>
                <a:ea typeface="微软雅黑" panose="020B0503020204020204" pitchFamily="34" charset="-122"/>
              </a:rPr>
              <a:t>解  设</a:t>
            </a:r>
            <a:r>
              <a:rPr lang="en-US" altLang="zh-CN" sz="2400" b="1" dirty="0">
                <a:solidFill>
                  <a:schemeClr val="bg1"/>
                </a:solidFill>
                <a:latin typeface="微软雅黑" panose="020B0503020204020204" pitchFamily="34" charset="-122"/>
                <a:ea typeface="微软雅黑" panose="020B0503020204020204" pitchFamily="34" charset="-122"/>
              </a:rPr>
              <a:t>P</a:t>
            </a:r>
            <a:r>
              <a:rPr lang="zh-CN" altLang="zh-CN" sz="2400" b="1" dirty="0">
                <a:solidFill>
                  <a:schemeClr val="bg1"/>
                </a:solidFill>
                <a:latin typeface="微软雅黑" panose="020B0503020204020204" pitchFamily="34" charset="-122"/>
                <a:ea typeface="微软雅黑" panose="020B0503020204020204" pitchFamily="34" charset="-122"/>
              </a:rPr>
              <a:t>：张明聪明；</a:t>
            </a:r>
            <a:r>
              <a:rPr lang="en-US" altLang="zh-CN" sz="2400" b="1" dirty="0">
                <a:solidFill>
                  <a:schemeClr val="bg1"/>
                </a:solidFill>
                <a:latin typeface="微软雅黑" panose="020B0503020204020204" pitchFamily="34" charset="-122"/>
                <a:ea typeface="微软雅黑" panose="020B0503020204020204" pitchFamily="34" charset="-122"/>
              </a:rPr>
              <a:t>Q</a:t>
            </a:r>
            <a:r>
              <a:rPr lang="zh-CN" altLang="zh-CN" sz="2400" b="1" dirty="0">
                <a:solidFill>
                  <a:schemeClr val="bg1"/>
                </a:solidFill>
                <a:latin typeface="微软雅黑" panose="020B0503020204020204" pitchFamily="34" charset="-122"/>
                <a:ea typeface="微软雅黑" panose="020B0503020204020204" pitchFamily="34" charset="-122"/>
              </a:rPr>
              <a:t>：张明刻苦，则命题（</a:t>
            </a:r>
            <a:r>
              <a:rPr lang="en-US" altLang="zh-CN" sz="2400" b="1" dirty="0">
                <a:solidFill>
                  <a:schemeClr val="bg1"/>
                </a:solidFill>
                <a:latin typeface="微软雅黑" panose="020B0503020204020204" pitchFamily="34" charset="-122"/>
                <a:ea typeface="微软雅黑" panose="020B0503020204020204" pitchFamily="34" charset="-122"/>
              </a:rPr>
              <a:t>2</a:t>
            </a:r>
            <a:r>
              <a:rPr lang="zh-CN"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也可</a:t>
            </a:r>
            <a:r>
              <a:rPr lang="zh-CN" altLang="zh-CN" sz="2400" b="1" dirty="0">
                <a:solidFill>
                  <a:schemeClr val="bg1"/>
                </a:solidFill>
                <a:latin typeface="微软雅黑" panose="020B0503020204020204" pitchFamily="34" charset="-122"/>
                <a:ea typeface="微软雅黑" panose="020B0503020204020204" pitchFamily="34" charset="-122"/>
              </a:rPr>
              <a:t>符号化为为</a:t>
            </a:r>
            <a:r>
              <a:rPr lang="en-US" altLang="zh-CN" sz="2400" b="1" dirty="0">
                <a:solidFill>
                  <a:schemeClr val="bg1"/>
                </a:solidFill>
                <a:latin typeface="微软雅黑" panose="020B0503020204020204" pitchFamily="34" charset="-122"/>
                <a:ea typeface="微软雅黑" panose="020B0503020204020204" pitchFamily="34" charset="-122"/>
              </a:rPr>
              <a:t>P</a:t>
            </a:r>
            <a:r>
              <a:rPr lang="zh-CN"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Q</a:t>
            </a:r>
            <a:r>
              <a:rPr lang="zh-CN" altLang="en-US" sz="2400" b="1" dirty="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   </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矩形 6"/>
              <p:cNvSpPr/>
              <p:nvPr/>
            </p:nvSpPr>
            <p:spPr>
              <a:xfrm>
                <a:off x="614243" y="4871891"/>
                <a:ext cx="10518761" cy="581192"/>
              </a:xfrm>
              <a:prstGeom prst="rect">
                <a:avLst/>
              </a:prstGeom>
              <a:solidFill>
                <a:schemeClr val="accent1">
                  <a:lumMod val="50000"/>
                </a:schemeClr>
              </a:solidFill>
            </p:spPr>
            <p:txBody>
              <a:bodyPr wrap="square">
                <a:spAutoFit/>
              </a:bodyPr>
              <a:lstStyle/>
              <a:p>
                <a:pPr indent="267970" defTabSz="1219200">
                  <a:lnSpc>
                    <a:spcPct val="150000"/>
                  </a:lnSpc>
                </a:pPr>
                <a:r>
                  <a:rPr lang="zh-CN" altLang="en-US" sz="2400" b="1" dirty="0">
                    <a:solidFill>
                      <a:schemeClr val="bg1"/>
                    </a:solidFill>
                    <a:latin typeface="微软雅黑" panose="020B0503020204020204" pitchFamily="34" charset="-122"/>
                  </a:rPr>
                  <a:t>解  设</a:t>
                </a:r>
                <a:r>
                  <a:rPr lang="en-US" altLang="zh-CN" sz="2400" b="1" dirty="0">
                    <a:solidFill>
                      <a:schemeClr val="bg1"/>
                    </a:solidFill>
                    <a:latin typeface="微软雅黑" panose="020B0503020204020204" pitchFamily="34" charset="-122"/>
                  </a:rPr>
                  <a:t>P</a:t>
                </a:r>
                <a:r>
                  <a:rPr lang="zh-CN" altLang="en-US" sz="2400" b="1" dirty="0">
                    <a:solidFill>
                      <a:schemeClr val="bg1"/>
                    </a:solidFill>
                    <a:latin typeface="微软雅黑" panose="020B0503020204020204" pitchFamily="34" charset="-122"/>
                  </a:rPr>
                  <a:t>：张明聪明；</a:t>
                </a:r>
                <a:r>
                  <a:rPr lang="en-US" altLang="zh-CN" sz="2400" b="1" dirty="0">
                    <a:solidFill>
                      <a:schemeClr val="bg1"/>
                    </a:solidFill>
                    <a:latin typeface="微软雅黑" panose="020B0503020204020204" pitchFamily="34" charset="-122"/>
                  </a:rPr>
                  <a:t>Q</a:t>
                </a:r>
                <a:r>
                  <a:rPr lang="zh-CN" altLang="en-US" sz="2400" b="1" dirty="0">
                    <a:solidFill>
                      <a:schemeClr val="bg1"/>
                    </a:solidFill>
                    <a:latin typeface="微软雅黑" panose="020B0503020204020204" pitchFamily="34" charset="-122"/>
                  </a:rPr>
                  <a:t>：张明刻苦，则命题</a:t>
                </a:r>
                <a:r>
                  <a:rPr lang="zh-CN" altLang="zh-CN" sz="2400" b="1" dirty="0">
                    <a:solidFill>
                      <a:schemeClr val="bg1"/>
                    </a:solidFill>
                    <a:latin typeface="微软雅黑" panose="020B0503020204020204" pitchFamily="34" charset="-122"/>
                    <a:ea typeface="微软雅黑" panose="020B0503020204020204" pitchFamily="34" charset="-122"/>
                  </a:rPr>
                  <a:t>命题（</a:t>
                </a:r>
                <a:r>
                  <a:rPr lang="en-US" altLang="zh-CN" sz="2400" b="1" dirty="0">
                    <a:solidFill>
                      <a:schemeClr val="bg1"/>
                    </a:solidFill>
                    <a:latin typeface="微软雅黑" panose="020B0503020204020204" pitchFamily="34" charset="-122"/>
                    <a:ea typeface="微软雅黑" panose="020B0503020204020204" pitchFamily="34" charset="-122"/>
                  </a:rPr>
                  <a:t>3</a:t>
                </a:r>
                <a:r>
                  <a:rPr lang="zh-CN"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可</a:t>
                </a:r>
                <a:r>
                  <a:rPr lang="zh-CN" altLang="zh-CN" sz="2400" b="1" dirty="0">
                    <a:solidFill>
                      <a:schemeClr val="bg1"/>
                    </a:solidFill>
                    <a:latin typeface="微软雅黑" panose="020B0503020204020204" pitchFamily="34" charset="-122"/>
                    <a:ea typeface="微软雅黑" panose="020B0503020204020204" pitchFamily="34" charset="-122"/>
                  </a:rPr>
                  <a:t>符号化为</a:t>
                </a:r>
                <a:r>
                  <a:rPr lang="en-US" altLang="zh-CN" b="1" dirty="0">
                    <a:solidFill>
                      <a:schemeClr val="bg1"/>
                    </a:solidFill>
                    <a:latin typeface="+mn-ea"/>
                  </a:rPr>
                  <a:t>P</a:t>
                </a:r>
                <a:r>
                  <a:rPr lang="zh-CN" altLang="zh-CN" b="1" dirty="0">
                    <a:solidFill>
                      <a:schemeClr val="bg1"/>
                    </a:solidFill>
                    <a:latin typeface="+mn-ea"/>
                  </a:rPr>
                  <a:t>∧</a:t>
                </a:r>
                <a14:m>
                  <m:oMath xmlns:m="http://schemas.openxmlformats.org/officeDocument/2006/math">
                    <m:r>
                      <a:rPr lang="en-US" altLang="zh-CN" b="1">
                        <a:solidFill>
                          <a:schemeClr val="bg1"/>
                        </a:solidFill>
                        <a:latin typeface="Cambria Math" panose="02040503050406030204" pitchFamily="18" charset="0"/>
                      </a:rPr>
                      <m:t>¬</m:t>
                    </m:r>
                  </m:oMath>
                </a14:m>
                <a:r>
                  <a:rPr lang="en-US" altLang="zh-CN" b="1" dirty="0">
                    <a:solidFill>
                      <a:schemeClr val="bg1"/>
                    </a:solidFill>
                    <a:latin typeface="+mn-ea"/>
                  </a:rPr>
                  <a:t>Q </a:t>
                </a:r>
                <a:r>
                  <a:rPr lang="zh-CN" altLang="zh-CN" sz="2400" b="1" dirty="0">
                    <a:solidFill>
                      <a:schemeClr val="bg1"/>
                    </a:solidFill>
                    <a:latin typeface="微软雅黑" panose="020B0503020204020204" pitchFamily="34" charset="-122"/>
                    <a:ea typeface="微软雅黑" panose="020B0503020204020204" pitchFamily="34" charset="-122"/>
                  </a:rPr>
                  <a:t>。</a:t>
                </a:r>
                <a:endParaRPr lang="zh-CN" altLang="zh-CN" sz="2400" b="1" dirty="0">
                  <a:solidFill>
                    <a:schemeClr val="bg1"/>
                  </a:solidFill>
                  <a:latin typeface="微软雅黑" panose="020B0503020204020204" pitchFamily="34" charset="-122"/>
                  <a:ea typeface="微软雅黑" panose="020B0503020204020204" pitchFamily="34" charset="-122"/>
                </a:endParaRPr>
              </a:p>
            </p:txBody>
          </p:sp>
        </mc:Choice>
        <mc:Fallback>
          <p:sp>
            <p:nvSpPr>
              <p:cNvPr id="7" name="矩形 6"/>
              <p:cNvSpPr>
                <a:spLocks noRot="1" noChangeAspect="1" noMove="1" noResize="1" noEditPoints="1" noAdjustHandles="1" noChangeArrowheads="1" noChangeShapeType="1" noTextEdit="1"/>
              </p:cNvSpPr>
              <p:nvPr/>
            </p:nvSpPr>
            <p:spPr>
              <a:xfrm>
                <a:off x="614243" y="4871891"/>
                <a:ext cx="10518761" cy="581192"/>
              </a:xfrm>
              <a:prstGeom prst="rect">
                <a:avLst/>
              </a:prstGeom>
              <a:blipFill rotWithShape="1">
                <a:blip r:embed="rId1"/>
                <a:stretch>
                  <a:fillRect l="-2" t="-29" r="2" b="-223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xit" presetSubtype="32" fill="hold" grpId="1" nodeType="clickEffect">
                                  <p:stCondLst>
                                    <p:cond delay="0"/>
                                  </p:stCondLst>
                                  <p:childTnLst>
                                    <p:animEffect transition="out" filter="circle(out)">
                                      <p:cBhvr>
                                        <p:cTn id="11" dur="2000"/>
                                        <p:tgtEl>
                                          <p:spTgt spid="4"/>
                                        </p:tgtEl>
                                      </p:cBhvr>
                                    </p:animEffect>
                                    <p:set>
                                      <p:cBhvr>
                                        <p:cTn id="12" dur="1" fill="hold">
                                          <p:stCondLst>
                                            <p:cond delay="19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xit" presetSubtype="32" fill="hold" grpId="1" nodeType="clickEffect">
                                  <p:stCondLst>
                                    <p:cond delay="0"/>
                                  </p:stCondLst>
                                  <p:childTnLst>
                                    <p:animEffect transition="out" filter="circle(out)">
                                      <p:cBhvr>
                                        <p:cTn id="21" dur="2000"/>
                                        <p:tgtEl>
                                          <p:spTgt spid="6"/>
                                        </p:tgtEl>
                                      </p:cBhvr>
                                    </p:animEffect>
                                    <p:set>
                                      <p:cBhvr>
                                        <p:cTn id="22" dur="1" fill="hold">
                                          <p:stCondLst>
                                            <p:cond delay="19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2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xit" presetSubtype="32" fill="hold" grpId="1" nodeType="clickEffect">
                                  <p:stCondLst>
                                    <p:cond delay="0"/>
                                  </p:stCondLst>
                                  <p:childTnLst>
                                    <p:animEffect transition="out" filter="circle(out)">
                                      <p:cBhvr>
                                        <p:cTn id="31" dur="2000"/>
                                        <p:tgtEl>
                                          <p:spTgt spid="7"/>
                                        </p:tgtEl>
                                      </p:cBhvr>
                                    </p:animEffect>
                                    <p:set>
                                      <p:cBhvr>
                                        <p:cTn id="32" dur="1" fill="hold">
                                          <p:stCondLst>
                                            <p:cond delay="19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heel(1)">
                                      <p:cBhvr>
                                        <p:cTn id="37" dur="20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xit" presetSubtype="32" fill="hold" grpId="1" nodeType="clickEffect">
                                  <p:stCondLst>
                                    <p:cond delay="0"/>
                                  </p:stCondLst>
                                  <p:childTnLst>
                                    <p:animEffect transition="out" filter="circle(out)">
                                      <p:cBhvr>
                                        <p:cTn id="41" dur="2000"/>
                                        <p:tgtEl>
                                          <p:spTgt spid="5"/>
                                        </p:tgtEl>
                                      </p:cBhvr>
                                    </p:animEffect>
                                    <p:set>
                                      <p:cBhvr>
                                        <p:cTn id="42"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42897" y="230320"/>
            <a:ext cx="958917" cy="580928"/>
          </a:xfrm>
          <a:prstGeom prst="rect">
            <a:avLst/>
          </a:prstGeom>
        </p:spPr>
        <p:txBody>
          <a:bodyPr wrap="none">
            <a:spAutoFit/>
          </a:bodyPr>
          <a:lstStyle/>
          <a:p>
            <a:pPr defTabSz="1219200">
              <a:lnSpc>
                <a:spcPct val="150000"/>
              </a:lnSpc>
            </a:pPr>
            <a:r>
              <a:rPr lang="zh-CN" altLang="en-US" sz="2400" b="1" dirty="0">
                <a:solidFill>
                  <a:prstClr val="white"/>
                </a:solidFill>
                <a:latin typeface="微软雅黑" panose="020B0503020204020204" pitchFamily="34" charset="-122"/>
              </a:rPr>
              <a:t>例</a:t>
            </a:r>
            <a:r>
              <a:rPr lang="en-US" altLang="zh-CN" sz="2400" b="1" dirty="0">
                <a:solidFill>
                  <a:prstClr val="white"/>
                </a:solidFill>
                <a:latin typeface="微软雅黑" panose="020B0503020204020204" pitchFamily="34" charset="-122"/>
              </a:rPr>
              <a:t>2.9</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 name="矩形 2"/>
          <p:cNvSpPr/>
          <p:nvPr/>
        </p:nvSpPr>
        <p:spPr>
          <a:xfrm>
            <a:off x="462005" y="1068278"/>
            <a:ext cx="9141356" cy="2196247"/>
          </a:xfrm>
          <a:prstGeom prst="rect">
            <a:avLst/>
          </a:prstGeom>
        </p:spPr>
        <p:txBody>
          <a:bodyPr wrap="square">
            <a:spAutoFit/>
          </a:bodyPr>
          <a:lstStyle/>
          <a:p>
            <a:pPr indent="267970" defTabSz="1219200">
              <a:lnSpc>
                <a:spcPct val="200000"/>
              </a:lnSpc>
            </a:pPr>
            <a:r>
              <a:rPr lang="zh-CN" altLang="zh-CN" sz="2400" b="1" dirty="0">
                <a:solidFill>
                  <a:srgbClr val="C00000"/>
                </a:solidFill>
                <a:latin typeface="微软雅黑" panose="020B0503020204020204" pitchFamily="34" charset="-122"/>
                <a:ea typeface="微软雅黑" panose="020B0503020204020204" pitchFamily="34" charset="-122"/>
              </a:rPr>
              <a:t>例</a:t>
            </a:r>
            <a:r>
              <a:rPr lang="en-US" altLang="zh-CN" sz="2400" b="1" dirty="0">
                <a:solidFill>
                  <a:srgbClr val="C00000"/>
                </a:solidFill>
                <a:latin typeface="微软雅黑" panose="020B0503020204020204" pitchFamily="34" charset="-122"/>
                <a:ea typeface="微软雅黑" panose="020B0503020204020204" pitchFamily="34" charset="-122"/>
              </a:rPr>
              <a:t>2.9  </a:t>
            </a:r>
            <a:r>
              <a:rPr lang="zh-CN" altLang="zh-CN" sz="2400" b="1" dirty="0">
                <a:solidFill>
                  <a:prstClr val="black"/>
                </a:solidFill>
                <a:latin typeface="微软雅黑" panose="020B0503020204020204" pitchFamily="34" charset="-122"/>
                <a:ea typeface="微软雅黑" panose="020B0503020204020204" pitchFamily="34" charset="-122"/>
              </a:rPr>
              <a:t>符号化下列命题。</a:t>
            </a:r>
            <a:endParaRPr lang="zh-CN" altLang="zh-CN" sz="2400" b="1" dirty="0">
              <a:solidFill>
                <a:prstClr val="black"/>
              </a:solidFill>
              <a:latin typeface="微软雅黑" panose="020B0503020204020204" pitchFamily="34" charset="-122"/>
              <a:ea typeface="微软雅黑" panose="020B0503020204020204" pitchFamily="34" charset="-122"/>
            </a:endParaRPr>
          </a:p>
          <a:p>
            <a:pPr indent="266700" defTabSz="1219200">
              <a:lnSpc>
                <a:spcPct val="200000"/>
              </a:lnSpc>
            </a:pP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）张明明天早上</a:t>
            </a:r>
            <a:r>
              <a:rPr lang="en-US" altLang="zh-CN" sz="2400" b="1" dirty="0">
                <a:solidFill>
                  <a:prstClr val="black"/>
                </a:solidFill>
                <a:latin typeface="微软雅黑" panose="020B0503020204020204" pitchFamily="34" charset="-122"/>
                <a:ea typeface="微软雅黑" panose="020B0503020204020204" pitchFamily="34" charset="-122"/>
              </a:rPr>
              <a:t>9</a:t>
            </a:r>
            <a:r>
              <a:rPr lang="zh-CN" altLang="en-US" sz="2400" b="1" dirty="0">
                <a:solidFill>
                  <a:prstClr val="black"/>
                </a:solidFill>
                <a:latin typeface="微软雅黑" panose="020B0503020204020204" pitchFamily="34" charset="-122"/>
                <a:ea typeface="微软雅黑" panose="020B0503020204020204" pitchFamily="34" charset="-122"/>
              </a:rPr>
              <a:t>点乘飞机到北京或者到上海。</a:t>
            </a:r>
            <a:endParaRPr lang="zh-CN" altLang="en-US" sz="2400" b="1" dirty="0">
              <a:solidFill>
                <a:prstClr val="black"/>
              </a:solidFill>
              <a:latin typeface="微软雅黑" panose="020B0503020204020204" pitchFamily="34" charset="-122"/>
              <a:ea typeface="微软雅黑" panose="020B0503020204020204" pitchFamily="34" charset="-122"/>
            </a:endParaRPr>
          </a:p>
          <a:p>
            <a:pPr indent="266700" defTabSz="1219200">
              <a:lnSpc>
                <a:spcPct val="200000"/>
              </a:lnSpc>
            </a:pP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2</a:t>
            </a:r>
            <a:r>
              <a:rPr lang="zh-CN" altLang="en-US" sz="2400" b="1" dirty="0">
                <a:solidFill>
                  <a:prstClr val="black"/>
                </a:solidFill>
                <a:latin typeface="微软雅黑" panose="020B0503020204020204" pitchFamily="34" charset="-122"/>
                <a:ea typeface="微软雅黑" panose="020B0503020204020204" pitchFamily="34" charset="-122"/>
              </a:rPr>
              <a:t>）我喜欢学习或者音乐。</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矩形 3"/>
              <p:cNvSpPr/>
              <p:nvPr/>
            </p:nvSpPr>
            <p:spPr>
              <a:xfrm>
                <a:off x="385827" y="4240428"/>
                <a:ext cx="11274338" cy="1688564"/>
              </a:xfrm>
              <a:prstGeom prst="rect">
                <a:avLst/>
              </a:prstGeom>
            </p:spPr>
            <p:txBody>
              <a:bodyPr wrap="square">
                <a:spAutoFit/>
              </a:bodyPr>
              <a:lstStyle/>
              <a:p>
                <a:pPr indent="267970" defTabSz="1219200">
                  <a:lnSpc>
                    <a:spcPct val="150000"/>
                  </a:lnSpc>
                </a:pPr>
                <a:r>
                  <a:rPr lang="zh-CN" altLang="zh-CN" sz="2400" b="1" dirty="0">
                    <a:solidFill>
                      <a:srgbClr val="C00000"/>
                    </a:solidFill>
                    <a:latin typeface="微软雅黑" panose="020B0503020204020204" pitchFamily="34" charset="-122"/>
                    <a:ea typeface="微软雅黑" panose="020B0503020204020204" pitchFamily="34" charset="-122"/>
                  </a:rPr>
                  <a:t>解 </a:t>
                </a:r>
                <a:r>
                  <a:rPr lang="zh-CN" altLang="zh-CN" sz="2400" b="1" dirty="0">
                    <a:solidFill>
                      <a:prstClr val="black"/>
                    </a:solidFill>
                    <a:latin typeface="微软雅黑" panose="020B0503020204020204" pitchFamily="34" charset="-122"/>
                    <a:ea typeface="微软雅黑" panose="020B0503020204020204" pitchFamily="34" charset="-122"/>
                  </a:rPr>
                  <a:t> </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）设</a:t>
                </a:r>
                <a:r>
                  <a:rPr lang="en-US" altLang="zh-CN" sz="2400" b="1" dirty="0">
                    <a:solidFill>
                      <a:prstClr val="black"/>
                    </a:solidFill>
                    <a:latin typeface="微软雅黑" panose="020B0503020204020204" pitchFamily="34" charset="-122"/>
                    <a:ea typeface="微软雅黑" panose="020B0503020204020204" pitchFamily="34" charset="-122"/>
                  </a:rPr>
                  <a:t>P</a:t>
                </a:r>
                <a:r>
                  <a:rPr lang="zh-CN" altLang="en-US" sz="2400" b="1" dirty="0">
                    <a:solidFill>
                      <a:prstClr val="black"/>
                    </a:solidFill>
                    <a:latin typeface="微软雅黑" panose="020B0503020204020204" pitchFamily="34" charset="-122"/>
                    <a:ea typeface="微软雅黑" panose="020B0503020204020204" pitchFamily="34" charset="-122"/>
                  </a:rPr>
                  <a:t>：张明明天早上</a:t>
                </a:r>
                <a:r>
                  <a:rPr lang="en-US" altLang="zh-CN" sz="2400" b="1" dirty="0">
                    <a:solidFill>
                      <a:prstClr val="black"/>
                    </a:solidFill>
                    <a:latin typeface="微软雅黑" panose="020B0503020204020204" pitchFamily="34" charset="-122"/>
                    <a:ea typeface="微软雅黑" panose="020B0503020204020204" pitchFamily="34" charset="-122"/>
                  </a:rPr>
                  <a:t>9</a:t>
                </a:r>
                <a:r>
                  <a:rPr lang="zh-CN" altLang="en-US" sz="2400" b="1" dirty="0">
                    <a:solidFill>
                      <a:prstClr val="black"/>
                    </a:solidFill>
                    <a:latin typeface="微软雅黑" panose="020B0503020204020204" pitchFamily="34" charset="-122"/>
                    <a:ea typeface="微软雅黑" panose="020B0503020204020204" pitchFamily="34" charset="-122"/>
                  </a:rPr>
                  <a:t>点乘飞机到北京；</a:t>
                </a:r>
                <a:r>
                  <a:rPr lang="en-US" altLang="zh-CN" sz="2400" b="1" dirty="0">
                    <a:solidFill>
                      <a:prstClr val="black"/>
                    </a:solidFill>
                    <a:latin typeface="微软雅黑" panose="020B0503020204020204" pitchFamily="34" charset="-122"/>
                    <a:ea typeface="微软雅黑" panose="020B0503020204020204" pitchFamily="34" charset="-122"/>
                  </a:rPr>
                  <a:t>Q</a:t>
                </a:r>
                <a:r>
                  <a:rPr lang="zh-CN" altLang="en-US" sz="2400" b="1" dirty="0">
                    <a:solidFill>
                      <a:prstClr val="black"/>
                    </a:solidFill>
                    <a:latin typeface="微软雅黑" panose="020B0503020204020204" pitchFamily="34" charset="-122"/>
                    <a:ea typeface="微软雅黑" panose="020B0503020204020204" pitchFamily="34" charset="-122"/>
                  </a:rPr>
                  <a:t>：张明明天早上</a:t>
                </a:r>
                <a:r>
                  <a:rPr lang="en-US" altLang="zh-CN" sz="2400" b="1" dirty="0">
                    <a:solidFill>
                      <a:prstClr val="black"/>
                    </a:solidFill>
                    <a:latin typeface="微软雅黑" panose="020B0503020204020204" pitchFamily="34" charset="-122"/>
                    <a:ea typeface="微软雅黑" panose="020B0503020204020204" pitchFamily="34" charset="-122"/>
                  </a:rPr>
                  <a:t>9</a:t>
                </a:r>
                <a:r>
                  <a:rPr lang="zh-CN" altLang="en-US" sz="2400" b="1" dirty="0">
                    <a:solidFill>
                      <a:prstClr val="black"/>
                    </a:solidFill>
                    <a:latin typeface="微软雅黑" panose="020B0503020204020204" pitchFamily="34" charset="-122"/>
                    <a:ea typeface="微软雅黑" panose="020B0503020204020204" pitchFamily="34" charset="-122"/>
                  </a:rPr>
                  <a:t>点乘飞机到 </a:t>
                </a:r>
                <a:endParaRPr lang="en-US" altLang="zh-CN" sz="2400" b="1" dirty="0">
                  <a:solidFill>
                    <a:prstClr val="black"/>
                  </a:solidFill>
                  <a:latin typeface="微软雅黑" panose="020B0503020204020204" pitchFamily="34" charset="-122"/>
                  <a:ea typeface="微软雅黑" panose="020B0503020204020204" pitchFamily="34" charset="-122"/>
                </a:endParaRPr>
              </a:p>
              <a:p>
                <a:pPr indent="267970" defTabSz="1219200">
                  <a:lnSpc>
                    <a:spcPct val="150000"/>
                  </a:lnSpc>
                </a:pPr>
                <a:r>
                  <a:rPr lang="en-US" altLang="zh-CN" sz="2400" b="1" dirty="0">
                    <a:solidFill>
                      <a:prstClr val="black"/>
                    </a:solidFill>
                    <a:latin typeface="微软雅黑" panose="020B0503020204020204" pitchFamily="34" charset="-122"/>
                    <a:ea typeface="微软雅黑" panose="020B0503020204020204" pitchFamily="34" charset="-122"/>
                  </a:rPr>
                  <a:t>             </a:t>
                </a:r>
                <a:r>
                  <a:rPr lang="zh-CN" altLang="en-US" sz="2400" b="1" dirty="0">
                    <a:solidFill>
                      <a:prstClr val="black"/>
                    </a:solidFill>
                    <a:latin typeface="微软雅黑" panose="020B0503020204020204" pitchFamily="34" charset="-122"/>
                    <a:ea typeface="微软雅黑" panose="020B0503020204020204" pitchFamily="34" charset="-122"/>
                  </a:rPr>
                  <a:t>上海，则命题（</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）可符号化为</a:t>
                </a:r>
                <a:r>
                  <a:rPr lang="en-US" altLang="zh-CN" sz="2400" b="1" dirty="0">
                    <a:solidFill>
                      <a:prstClr val="black"/>
                    </a:solidFill>
                    <a:latin typeface="微软雅黑" panose="020B0503020204020204" pitchFamily="34" charset="-122"/>
                    <a:ea typeface="微软雅黑" panose="020B0503020204020204" pitchFamily="34" charset="-122"/>
                  </a:rPr>
                  <a:t>P</a:t>
                </a:r>
                <a14:m>
                  <m:oMath xmlns:m="http://schemas.openxmlformats.org/officeDocument/2006/math">
                    <m:acc>
                      <m:accPr>
                        <m:chr m:val="̅"/>
                        <m:ctrlPr>
                          <a:rPr lang="zh-CN" altLang="zh-CN" sz="2400" i="1">
                            <a:solidFill>
                              <a:prstClr val="black"/>
                            </a:solidFill>
                            <a:latin typeface="Cambria Math" panose="02040503050406030204" pitchFamily="18" charset="0"/>
                          </a:rPr>
                        </m:ctrlPr>
                      </m:accPr>
                      <m:e>
                        <m:r>
                          <a:rPr lang="en-US" altLang="zh-CN" sz="2400" i="1">
                            <a:solidFill>
                              <a:prstClr val="black"/>
                            </a:solidFill>
                            <a:latin typeface="Cambria Math" panose="02040503050406030204" pitchFamily="18" charset="0"/>
                          </a:rPr>
                          <m:t>⋁</m:t>
                        </m:r>
                      </m:e>
                    </m:acc>
                  </m:oMath>
                </a14:m>
                <a:r>
                  <a:rPr lang="en-US" altLang="zh-CN" sz="2400" b="1" dirty="0">
                    <a:solidFill>
                      <a:prstClr val="black"/>
                    </a:solidFill>
                    <a:latin typeface="微软雅黑" panose="020B0503020204020204" pitchFamily="34" charset="-122"/>
                    <a:ea typeface="微软雅黑" panose="020B0503020204020204" pitchFamily="34" charset="-122"/>
                  </a:rPr>
                  <a:t>Q</a:t>
                </a:r>
                <a:r>
                  <a:rPr lang="zh-CN" altLang="en-US" sz="2400" b="1" dirty="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a:p>
                <a:pPr indent="267970" defTabSz="1219200">
                  <a:lnSpc>
                    <a:spcPct val="150000"/>
                  </a:lnSpc>
                </a:pPr>
                <a:r>
                  <a:rPr lang="zh-CN" altLang="en-US" sz="2400" b="1" dirty="0">
                    <a:solidFill>
                      <a:prstClr val="black"/>
                    </a:solidFill>
                    <a:latin typeface="微软雅黑" panose="020B0503020204020204" pitchFamily="34" charset="-122"/>
                    <a:ea typeface="微软雅黑" panose="020B0503020204020204" pitchFamily="34" charset="-122"/>
                  </a:rPr>
                  <a:t>     （</a:t>
                </a:r>
                <a:r>
                  <a:rPr lang="en-US" altLang="zh-CN" sz="2400" b="1" dirty="0">
                    <a:solidFill>
                      <a:prstClr val="black"/>
                    </a:solidFill>
                    <a:latin typeface="微软雅黑" panose="020B0503020204020204" pitchFamily="34" charset="-122"/>
                    <a:ea typeface="微软雅黑" panose="020B0503020204020204" pitchFamily="34" charset="-122"/>
                  </a:rPr>
                  <a:t>2</a:t>
                </a:r>
                <a:r>
                  <a:rPr lang="zh-CN" altLang="en-US" sz="2400" b="1" dirty="0">
                    <a:solidFill>
                      <a:prstClr val="black"/>
                    </a:solidFill>
                    <a:latin typeface="微软雅黑" panose="020B0503020204020204" pitchFamily="34" charset="-122"/>
                    <a:ea typeface="微软雅黑" panose="020B0503020204020204" pitchFamily="34" charset="-122"/>
                  </a:rPr>
                  <a:t>）设</a:t>
                </a:r>
                <a:r>
                  <a:rPr lang="en-US" altLang="zh-CN" sz="2400" b="1" dirty="0">
                    <a:solidFill>
                      <a:prstClr val="black"/>
                    </a:solidFill>
                    <a:latin typeface="微软雅黑" panose="020B0503020204020204" pitchFamily="34" charset="-122"/>
                    <a:ea typeface="微软雅黑" panose="020B0503020204020204" pitchFamily="34" charset="-122"/>
                  </a:rPr>
                  <a:t>P</a:t>
                </a:r>
                <a:r>
                  <a:rPr lang="zh-CN" altLang="en-US" sz="2400" b="1" dirty="0">
                    <a:solidFill>
                      <a:prstClr val="black"/>
                    </a:solidFill>
                    <a:latin typeface="微软雅黑" panose="020B0503020204020204" pitchFamily="34" charset="-122"/>
                    <a:ea typeface="微软雅黑" panose="020B0503020204020204" pitchFamily="34" charset="-122"/>
                  </a:rPr>
                  <a:t>：我喜欢学习；</a:t>
                </a:r>
                <a:r>
                  <a:rPr lang="en-US" altLang="zh-CN" sz="2400" b="1" dirty="0">
                    <a:solidFill>
                      <a:prstClr val="black"/>
                    </a:solidFill>
                    <a:latin typeface="微软雅黑" panose="020B0503020204020204" pitchFamily="34" charset="-122"/>
                    <a:ea typeface="微软雅黑" panose="020B0503020204020204" pitchFamily="34" charset="-122"/>
                  </a:rPr>
                  <a:t>Q</a:t>
                </a:r>
                <a:r>
                  <a:rPr lang="zh-CN" altLang="en-US" sz="2400" b="1" dirty="0">
                    <a:solidFill>
                      <a:prstClr val="black"/>
                    </a:solidFill>
                    <a:latin typeface="微软雅黑" panose="020B0503020204020204" pitchFamily="34" charset="-122"/>
                    <a:ea typeface="微软雅黑" panose="020B0503020204020204" pitchFamily="34" charset="-122"/>
                  </a:rPr>
                  <a:t>：我喜欢音乐，则命题（</a:t>
                </a:r>
                <a:r>
                  <a:rPr lang="en-US" altLang="zh-CN" sz="2400" b="1" dirty="0">
                    <a:solidFill>
                      <a:prstClr val="black"/>
                    </a:solidFill>
                    <a:latin typeface="微软雅黑" panose="020B0503020204020204" pitchFamily="34" charset="-122"/>
                    <a:ea typeface="微软雅黑" panose="020B0503020204020204" pitchFamily="34" charset="-122"/>
                  </a:rPr>
                  <a:t>2</a:t>
                </a:r>
                <a:r>
                  <a:rPr lang="zh-CN" altLang="en-US" sz="2400" b="1" dirty="0">
                    <a:solidFill>
                      <a:prstClr val="black"/>
                    </a:solidFill>
                    <a:latin typeface="微软雅黑" panose="020B0503020204020204" pitchFamily="34" charset="-122"/>
                    <a:ea typeface="微软雅黑" panose="020B0503020204020204" pitchFamily="34" charset="-122"/>
                  </a:rPr>
                  <a:t>）可符号化为</a:t>
                </a:r>
                <a:r>
                  <a:rPr lang="en-US" altLang="zh-CN" sz="2400" b="1" dirty="0">
                    <a:solidFill>
                      <a:prstClr val="black"/>
                    </a:solidFill>
                    <a:latin typeface="微软雅黑" panose="020B0503020204020204" pitchFamily="34" charset="-122"/>
                    <a:ea typeface="微软雅黑" panose="020B0503020204020204" pitchFamily="34" charset="-122"/>
                  </a:rPr>
                  <a:t>P∨Q</a:t>
                </a:r>
                <a:r>
                  <a:rPr lang="zh-CN" altLang="en-US" sz="2400" b="1" dirty="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mc:Choice>
        <mc:Fallback>
          <p:sp>
            <p:nvSpPr>
              <p:cNvPr id="4" name="矩形 3"/>
              <p:cNvSpPr>
                <a:spLocks noRot="1" noChangeAspect="1" noMove="1" noResize="1" noEditPoints="1" noAdjustHandles="1" noChangeArrowheads="1" noChangeShapeType="1" noTextEdit="1"/>
              </p:cNvSpPr>
              <p:nvPr/>
            </p:nvSpPr>
            <p:spPr>
              <a:xfrm>
                <a:off x="385827" y="4240428"/>
                <a:ext cx="11274338" cy="1688564"/>
              </a:xfrm>
              <a:prstGeom prst="rect">
                <a:avLst/>
              </a:prstGeom>
              <a:blipFill rotWithShape="1">
                <a:blip r:embed="rId1"/>
                <a:stretch>
                  <a:fillRect l="-3" t="-32" r="3" b="-1542"/>
                </a:stretch>
              </a:blipFill>
            </p:spPr>
            <p:txBody>
              <a:bodyPr/>
              <a:lstStyle/>
              <a:p>
                <a:r>
                  <a:rPr lang="zh-CN" altLang="en-US">
                    <a:noFill/>
                  </a:rPr>
                  <a:t> </a:t>
                </a:r>
              </a:p>
            </p:txBody>
          </p:sp>
        </mc:Fallback>
      </mc:AlternateContent>
      <p:grpSp>
        <p:nvGrpSpPr>
          <p:cNvPr id="8" name="组合 7"/>
          <p:cNvGrpSpPr/>
          <p:nvPr/>
        </p:nvGrpSpPr>
        <p:grpSpPr>
          <a:xfrm>
            <a:off x="3116911" y="2807457"/>
            <a:ext cx="3128981" cy="1125188"/>
            <a:chOff x="5668747" y="2043779"/>
            <a:chExt cx="3291831" cy="1125514"/>
          </a:xfrm>
        </p:grpSpPr>
        <p:sp>
          <p:nvSpPr>
            <p:cNvPr id="9" name="思想气泡: 云 8"/>
            <p:cNvSpPr/>
            <p:nvPr/>
          </p:nvSpPr>
          <p:spPr>
            <a:xfrm>
              <a:off x="6407878" y="2455183"/>
              <a:ext cx="2552700" cy="714110"/>
            </a:xfrm>
            <a:prstGeom prst="cloudCallout">
              <a:avLst>
                <a:gd name="adj1" fmla="val -62720"/>
                <a:gd name="adj2" fmla="val -380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r>
                <a:rPr lang="zh-CN" altLang="en-US" sz="2400" b="1" dirty="0">
                  <a:solidFill>
                    <a:prstClr val="white"/>
                  </a:solidFill>
                  <a:latin typeface="Arial" panose="020B0604020202020204"/>
                  <a:ea typeface="微软雅黑" panose="020B0503020204020204" pitchFamily="34" charset="-122"/>
                </a:rPr>
                <a:t>可兼或</a:t>
              </a:r>
              <a:r>
                <a:rPr lang="en-US" altLang="zh-CN" sz="2400" b="1" dirty="0">
                  <a:solidFill>
                    <a:prstClr val="white"/>
                  </a:solidFill>
                  <a:latin typeface="微软雅黑" panose="020B0503020204020204" pitchFamily="34" charset="-122"/>
                  <a:ea typeface="微软雅黑" panose="020B0503020204020204" pitchFamily="34" charset="-122"/>
                </a:rPr>
                <a:t>∨</a:t>
              </a:r>
              <a:endParaRPr lang="zh-CN" altLang="en-US" sz="2400" b="1" dirty="0">
                <a:solidFill>
                  <a:prstClr val="white"/>
                </a:solidFill>
                <a:latin typeface="Arial" panose="020B0604020202020204"/>
                <a:ea typeface="微软雅黑" panose="020B0503020204020204" pitchFamily="34" charset="-122"/>
              </a:endParaRPr>
            </a:p>
          </p:txBody>
        </p:sp>
        <p:sp>
          <p:nvSpPr>
            <p:cNvPr id="10" name="矩形: 圆角 9"/>
            <p:cNvSpPr/>
            <p:nvPr/>
          </p:nvSpPr>
          <p:spPr>
            <a:xfrm>
              <a:off x="5668747" y="2043779"/>
              <a:ext cx="609600" cy="457200"/>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Arial" panose="020B0604020202020204"/>
                <a:ea typeface="微软雅黑" panose="020B0503020204020204" pitchFamily="34" charset="-122"/>
              </a:endParaRPr>
            </a:p>
          </p:txBody>
        </p:sp>
      </p:grpSp>
      <p:grpSp>
        <p:nvGrpSpPr>
          <p:cNvPr id="12" name="组合 11"/>
          <p:cNvGrpSpPr/>
          <p:nvPr/>
        </p:nvGrpSpPr>
        <p:grpSpPr>
          <a:xfrm>
            <a:off x="5568827" y="981302"/>
            <a:ext cx="2553291" cy="1520256"/>
            <a:chOff x="5489575" y="981075"/>
            <a:chExt cx="2552700" cy="1519904"/>
          </a:xfrm>
        </p:grpSpPr>
        <mc:AlternateContent xmlns:mc="http://schemas.openxmlformats.org/markup-compatibility/2006">
          <mc:Choice xmlns:a14="http://schemas.microsoft.com/office/drawing/2010/main" Requires="a14">
            <p:sp>
              <p:nvSpPr>
                <p:cNvPr id="13" name="思想气泡: 云 12"/>
                <p:cNvSpPr/>
                <p:nvPr/>
              </p:nvSpPr>
              <p:spPr>
                <a:xfrm>
                  <a:off x="5489575" y="981075"/>
                  <a:ext cx="2552700" cy="714110"/>
                </a:xfrm>
                <a:prstGeom prst="cloudCallout">
                  <a:avLst>
                    <a:gd name="adj1" fmla="val -29215"/>
                    <a:gd name="adj2" fmla="val 1245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不可兼或</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m:t>
                          </m:r>
                        </m:e>
                      </m:acc>
                    </m:oMath>
                  </a14:m>
                  <a:endParaRPr lang="zh-CN" altLang="en-US" b="1" dirty="0"/>
                </a:p>
              </p:txBody>
            </p:sp>
          </mc:Choice>
          <mc:Fallback>
            <p:sp>
              <p:nvSpPr>
                <p:cNvPr id="13" name="思想气泡: 云 12"/>
                <p:cNvSpPr>
                  <a:spLocks noRot="1" noChangeAspect="1" noMove="1" noResize="1" noEditPoints="1" noAdjustHandles="1" noChangeArrowheads="1" noChangeShapeType="1" noTextEdit="1"/>
                </p:cNvSpPr>
                <p:nvPr/>
              </p:nvSpPr>
              <p:spPr>
                <a:xfrm>
                  <a:off x="5489575" y="981075"/>
                  <a:ext cx="2552700" cy="714110"/>
                </a:xfrm>
                <a:prstGeom prst="cloudCallout">
                  <a:avLst>
                    <a:gd name="adj1" fmla="val -29215"/>
                    <a:gd name="adj2" fmla="val 124558"/>
                  </a:avLst>
                </a:prstGeom>
                <a:blipFill rotWithShape="1">
                  <a:blip r:embed="rId2"/>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4" name="矩形: 圆角 13"/>
            <p:cNvSpPr/>
            <p:nvPr/>
          </p:nvSpPr>
          <p:spPr>
            <a:xfrm>
              <a:off x="5643880" y="2043779"/>
              <a:ext cx="701040" cy="457200"/>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graphicFrame>
            <p:nvGraphicFramePr>
              <p:cNvPr id="15" name="Group 7"/>
              <p:cNvGraphicFramePr>
                <a:graphicFrameLocks noGrp="1"/>
              </p:cNvGraphicFramePr>
              <p:nvPr/>
            </p:nvGraphicFramePr>
            <p:xfrm>
              <a:off x="7931574" y="1651825"/>
              <a:ext cx="4022349" cy="2016021"/>
            </p:xfrm>
            <a:graphic>
              <a:graphicData uri="http://schemas.openxmlformats.org/drawingml/2006/table">
                <a:tbl>
                  <a:tblPr/>
                  <a:tblGrid>
                    <a:gridCol w="1066739"/>
                    <a:gridCol w="1246112"/>
                    <a:gridCol w="1709498"/>
                  </a:tblGrid>
                  <a:tr h="40193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P</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FF"/>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000"/>
                          </a:srgb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14:m>
                            <m:oMath xmlns:m="http://schemas.openxmlformats.org/officeDocument/2006/math">
                              <m:acc>
                                <m:accPr>
                                  <m:chr m:val="̅"/>
                                  <m:ctrlPr>
                                    <a:rPr lang="zh-CN" altLang="zh-CN" sz="2400" i="1" smtClean="0">
                                      <a:solidFill>
                                        <a:prstClr val="black"/>
                                      </a:solidFill>
                                      <a:latin typeface="Cambria Math" panose="02040503050406030204" pitchFamily="18" charset="0"/>
                                    </a:rPr>
                                  </m:ctrlPr>
                                </m:accPr>
                                <m:e>
                                  <m:r>
                                    <a:rPr lang="en-US" altLang="zh-CN" sz="2400" i="1">
                                      <a:solidFill>
                                        <a:prstClr val="black"/>
                                      </a:solidFill>
                                      <a:latin typeface="Cambria Math" panose="02040503050406030204" pitchFamily="18" charset="0"/>
                                    </a:rPr>
                                    <m:t>⋁</m:t>
                                  </m:r>
                                </m:e>
                              </m:acc>
                            </m:oMath>
                          </a14:m>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tr>
                  <a:tr h="40193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0</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r>
                  <a:tr h="40193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r>
                  <a:tr h="40193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r>
                  <a:tr h="40193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0</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r>
                </a:tbl>
              </a:graphicData>
            </a:graphic>
          </p:graphicFrame>
        </mc:Choice>
        <mc:Fallback xmlns="">
          <p:graphicFrame>
            <p:nvGraphicFramePr>
              <p:cNvPr id="15" name="Group 7"/>
              <p:cNvGraphicFramePr>
                <a:graphicFrameLocks noGrp="1"/>
              </p:cNvGraphicFramePr>
              <p:nvPr/>
            </p:nvGraphicFramePr>
            <p:xfrm>
              <a:off x="7931574" y="1651825"/>
              <a:ext cx="4022349" cy="2016021"/>
            </p:xfrm>
            <a:graphic>
              <a:graphicData uri="http://schemas.openxmlformats.org/drawingml/2006/table">
                <a:tbl>
                  <a:tblPr/>
                  <a:tblGrid>
                    <a:gridCol w="1066739"/>
                    <a:gridCol w="1246112"/>
                    <a:gridCol w="1709498"/>
                  </a:tblGrid>
                  <a:tr h="417195">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P</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FF"/>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000"/>
                          </a:srgbClr>
                        </a:solidFill>
                      </a:tcPr>
                    </a:tc>
                    <a:tc>
                      <a:txBody>
                        <a:bodyPr/>
                        <a:lstStyle/>
                        <a:p>
                          <a:endParaRPr lang="zh-CN"/>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a:blip r:embed="rId3"/>
                        </a:blipFill>
                      </a:tcPr>
                    </a:tc>
                  </a:tr>
                  <a:tr h="40193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0</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r>
                  <a:tr h="40193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r>
                  <a:tr h="40193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r>
                  <a:tr h="40193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0</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2014" marR="72014" marT="18000" marB="180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r>
                </a:tbl>
              </a:graphicData>
            </a:graphic>
          </p:graphicFrame>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80">
                                          <p:stCondLst>
                                            <p:cond delay="0"/>
                                          </p:stCondLst>
                                        </p:cTn>
                                        <p:tgtEl>
                                          <p:spTgt spid="12"/>
                                        </p:tgtEl>
                                      </p:cBhvr>
                                    </p:animEffect>
                                    <p:anim calcmode="lin" valueType="num">
                                      <p:cBhvr>
                                        <p:cTn id="15"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0" dur="26">
                                          <p:stCondLst>
                                            <p:cond delay="650"/>
                                          </p:stCondLst>
                                        </p:cTn>
                                        <p:tgtEl>
                                          <p:spTgt spid="12"/>
                                        </p:tgtEl>
                                      </p:cBhvr>
                                      <p:to x="100000" y="60000"/>
                                    </p:animScale>
                                    <p:animScale>
                                      <p:cBhvr>
                                        <p:cTn id="21" dur="166" decel="50000">
                                          <p:stCondLst>
                                            <p:cond delay="676"/>
                                          </p:stCondLst>
                                        </p:cTn>
                                        <p:tgtEl>
                                          <p:spTgt spid="12"/>
                                        </p:tgtEl>
                                      </p:cBhvr>
                                      <p:to x="100000" y="100000"/>
                                    </p:animScale>
                                    <p:animScale>
                                      <p:cBhvr>
                                        <p:cTn id="22" dur="26">
                                          <p:stCondLst>
                                            <p:cond delay="1312"/>
                                          </p:stCondLst>
                                        </p:cTn>
                                        <p:tgtEl>
                                          <p:spTgt spid="12"/>
                                        </p:tgtEl>
                                      </p:cBhvr>
                                      <p:to x="100000" y="80000"/>
                                    </p:animScale>
                                    <p:animScale>
                                      <p:cBhvr>
                                        <p:cTn id="23" dur="166" decel="50000">
                                          <p:stCondLst>
                                            <p:cond delay="1338"/>
                                          </p:stCondLst>
                                        </p:cTn>
                                        <p:tgtEl>
                                          <p:spTgt spid="12"/>
                                        </p:tgtEl>
                                      </p:cBhvr>
                                      <p:to x="100000" y="100000"/>
                                    </p:animScale>
                                    <p:animScale>
                                      <p:cBhvr>
                                        <p:cTn id="24" dur="26">
                                          <p:stCondLst>
                                            <p:cond delay="1642"/>
                                          </p:stCondLst>
                                        </p:cTn>
                                        <p:tgtEl>
                                          <p:spTgt spid="12"/>
                                        </p:tgtEl>
                                      </p:cBhvr>
                                      <p:to x="100000" y="90000"/>
                                    </p:animScale>
                                    <p:animScale>
                                      <p:cBhvr>
                                        <p:cTn id="25" dur="166" decel="50000">
                                          <p:stCondLst>
                                            <p:cond delay="1668"/>
                                          </p:stCondLst>
                                        </p:cTn>
                                        <p:tgtEl>
                                          <p:spTgt spid="12"/>
                                        </p:tgtEl>
                                      </p:cBhvr>
                                      <p:to x="100000" y="100000"/>
                                    </p:animScale>
                                    <p:animScale>
                                      <p:cBhvr>
                                        <p:cTn id="26" dur="26">
                                          <p:stCondLst>
                                            <p:cond delay="1808"/>
                                          </p:stCondLst>
                                        </p:cTn>
                                        <p:tgtEl>
                                          <p:spTgt spid="12"/>
                                        </p:tgtEl>
                                      </p:cBhvr>
                                      <p:to x="100000" y="95000"/>
                                    </p:animScale>
                                    <p:animScale>
                                      <p:cBhvr>
                                        <p:cTn id="27" dur="166" decel="50000">
                                          <p:stCondLst>
                                            <p:cond delay="1834"/>
                                          </p:stCondLst>
                                        </p:cTn>
                                        <p:tgtEl>
                                          <p:spTgt spid="12"/>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4">
                                            <p:txEl>
                                              <p:pRg st="0" end="0"/>
                                            </p:txEl>
                                          </p:spTgt>
                                        </p:tgtEl>
                                        <p:attrNameLst>
                                          <p:attrName>style.visibility</p:attrName>
                                        </p:attrNameLst>
                                      </p:cBhvr>
                                      <p:to>
                                        <p:strVal val="visible"/>
                                      </p:to>
                                    </p:set>
                                    <p:animEffect transition="in" filter="wheel(1)">
                                      <p:cBhvr>
                                        <p:cTn id="38" dur="2000"/>
                                        <p:tgtEl>
                                          <p:spTgt spid="4">
                                            <p:txEl>
                                              <p:pRg st="0" end="0"/>
                                            </p:txEl>
                                          </p:spTgt>
                                        </p:tgtEl>
                                      </p:cBhvr>
                                    </p:animEffect>
                                  </p:childTnLst>
                                </p:cTn>
                              </p:par>
                              <p:par>
                                <p:cTn id="39" presetID="21" presetClass="entr" presetSubtype="1" fill="hold"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animEffect transition="in" filter="wheel(1)">
                                      <p:cBhvr>
                                        <p:cTn id="41" dur="2000"/>
                                        <p:tgtEl>
                                          <p:spTgt spid="4">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4">
                                            <p:txEl>
                                              <p:pRg st="2" end="2"/>
                                            </p:txEl>
                                          </p:spTgt>
                                        </p:tgtEl>
                                        <p:attrNameLst>
                                          <p:attrName>style.visibility</p:attrName>
                                        </p:attrNameLst>
                                      </p:cBhvr>
                                      <p:to>
                                        <p:strVal val="visible"/>
                                      </p:to>
                                    </p:set>
                                    <p:anim calcmode="lin" valueType="num">
                                      <p:cBhvr>
                                        <p:cTn id="46"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47" dur="1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48" dur="1000" fill="hold"/>
                                        <p:tgtEl>
                                          <p:spTgt spid="4">
                                            <p:txEl>
                                              <p:pRg st="2" end="2"/>
                                            </p:txEl>
                                          </p:spTgt>
                                        </p:tgtEl>
                                        <p:attrNameLst>
                                          <p:attrName>style.rotation</p:attrName>
                                        </p:attrNameLst>
                                      </p:cBhvr>
                                      <p:tavLst>
                                        <p:tav tm="0">
                                          <p:val>
                                            <p:fltVal val="90"/>
                                          </p:val>
                                        </p:tav>
                                        <p:tav tm="100000">
                                          <p:val>
                                            <p:fltVal val="0"/>
                                          </p:val>
                                        </p:tav>
                                      </p:tavLst>
                                    </p:anim>
                                    <p:animEffect transition="in" filter="fade">
                                      <p:cBhvr>
                                        <p:cTn id="49" dur="1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42897" y="230320"/>
            <a:ext cx="1148071" cy="580928"/>
          </a:xfrm>
          <a:prstGeom prst="rect">
            <a:avLst/>
          </a:prstGeom>
        </p:spPr>
        <p:txBody>
          <a:bodyPr wrap="none">
            <a:spAutoFit/>
          </a:bodyPr>
          <a:lstStyle/>
          <a:p>
            <a:pPr defTabSz="1219200">
              <a:lnSpc>
                <a:spcPct val="150000"/>
              </a:lnSpc>
            </a:pPr>
            <a:r>
              <a:rPr lang="zh-CN" altLang="en-US" sz="2400" b="1" dirty="0">
                <a:solidFill>
                  <a:prstClr val="white"/>
                </a:solidFill>
                <a:latin typeface="微软雅黑" panose="020B0503020204020204" pitchFamily="34" charset="-122"/>
              </a:rPr>
              <a:t>例</a:t>
            </a:r>
            <a:r>
              <a:rPr lang="en-US" altLang="zh-CN" sz="2400" b="1" dirty="0">
                <a:solidFill>
                  <a:prstClr val="white"/>
                </a:solidFill>
                <a:latin typeface="微软雅黑" panose="020B0503020204020204" pitchFamily="34" charset="-122"/>
              </a:rPr>
              <a:t>2.10</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 name="矩形 2"/>
          <p:cNvSpPr/>
          <p:nvPr/>
        </p:nvSpPr>
        <p:spPr>
          <a:xfrm>
            <a:off x="233472" y="992099"/>
            <a:ext cx="11579051" cy="5381822"/>
          </a:xfrm>
          <a:prstGeom prst="rect">
            <a:avLst/>
          </a:prstGeom>
        </p:spPr>
        <p:txBody>
          <a:bodyPr wrap="square">
            <a:spAutoFit/>
          </a:bodyPr>
          <a:lstStyle/>
          <a:p>
            <a:pPr indent="267970" defTabSz="1219200">
              <a:lnSpc>
                <a:spcPct val="150000"/>
              </a:lnSpc>
            </a:pPr>
            <a:r>
              <a:rPr lang="zh-CN" altLang="zh-CN" sz="2400" b="1" dirty="0">
                <a:solidFill>
                  <a:srgbClr val="C00000"/>
                </a:solidFill>
                <a:latin typeface="微软雅黑" panose="020B0503020204020204" pitchFamily="34" charset="-122"/>
                <a:ea typeface="微软雅黑" panose="020B0503020204020204" pitchFamily="34" charset="-122"/>
              </a:rPr>
              <a:t>例</a:t>
            </a:r>
            <a:r>
              <a:rPr lang="en-US" altLang="zh-CN" sz="2400" b="1" dirty="0">
                <a:solidFill>
                  <a:srgbClr val="C00000"/>
                </a:solidFill>
                <a:latin typeface="微软雅黑" panose="020B0503020204020204" pitchFamily="34" charset="-122"/>
                <a:ea typeface="微软雅黑" panose="020B0503020204020204" pitchFamily="34" charset="-122"/>
              </a:rPr>
              <a:t>2.10  </a:t>
            </a:r>
            <a:r>
              <a:rPr lang="zh-CN" altLang="en-US" sz="2400" b="1" dirty="0">
                <a:solidFill>
                  <a:prstClr val="black"/>
                </a:solidFill>
                <a:latin typeface="微软雅黑" panose="020B0503020204020204" pitchFamily="34" charset="-122"/>
                <a:ea typeface="微软雅黑" panose="020B0503020204020204" pitchFamily="34" charset="-122"/>
              </a:rPr>
              <a:t>设命题</a:t>
            </a:r>
            <a:r>
              <a:rPr lang="en-US" altLang="zh-CN" sz="2400" b="1" dirty="0">
                <a:solidFill>
                  <a:prstClr val="black"/>
                </a:solidFill>
                <a:latin typeface="微软雅黑" panose="020B0503020204020204" pitchFamily="34" charset="-122"/>
                <a:ea typeface="微软雅黑" panose="020B0503020204020204" pitchFamily="34" charset="-122"/>
              </a:rPr>
              <a:t>P</a:t>
            </a:r>
            <a:r>
              <a:rPr lang="zh-CN" altLang="en-US" sz="2400" b="1" dirty="0">
                <a:solidFill>
                  <a:prstClr val="black"/>
                </a:solidFill>
                <a:latin typeface="微软雅黑" panose="020B0503020204020204" pitchFamily="34" charset="-122"/>
                <a:ea typeface="微软雅黑" panose="020B0503020204020204" pitchFamily="34" charset="-122"/>
              </a:rPr>
              <a:t>：我认真听课；</a:t>
            </a:r>
            <a:r>
              <a:rPr lang="en-US" altLang="zh-CN" sz="2400" b="1" dirty="0">
                <a:solidFill>
                  <a:prstClr val="black"/>
                </a:solidFill>
                <a:latin typeface="微软雅黑" panose="020B0503020204020204" pitchFamily="34" charset="-122"/>
                <a:ea typeface="微软雅黑" panose="020B0503020204020204" pitchFamily="34" charset="-122"/>
              </a:rPr>
              <a:t>Q</a:t>
            </a:r>
            <a:r>
              <a:rPr lang="zh-CN" altLang="en-US" sz="2400" b="1" dirty="0">
                <a:solidFill>
                  <a:prstClr val="black"/>
                </a:solidFill>
                <a:latin typeface="微软雅黑" panose="020B0503020204020204" pitchFamily="34" charset="-122"/>
                <a:ea typeface="微软雅黑" panose="020B0503020204020204" pitchFamily="34" charset="-122"/>
              </a:rPr>
              <a:t>：我完成教材里所有习题；</a:t>
            </a:r>
            <a:r>
              <a:rPr lang="en-US" altLang="zh-CN" sz="2400" b="1" dirty="0">
                <a:solidFill>
                  <a:prstClr val="black"/>
                </a:solidFill>
                <a:latin typeface="微软雅黑" panose="020B0503020204020204" pitchFamily="34" charset="-122"/>
                <a:ea typeface="微软雅黑" panose="020B0503020204020204" pitchFamily="34" charset="-122"/>
              </a:rPr>
              <a:t>R</a:t>
            </a:r>
            <a:r>
              <a:rPr lang="zh-CN" altLang="en-US" sz="2400" b="1" dirty="0">
                <a:solidFill>
                  <a:prstClr val="black"/>
                </a:solidFill>
                <a:latin typeface="微软雅黑" panose="020B0503020204020204" pitchFamily="34" charset="-122"/>
                <a:ea typeface="微软雅黑" panose="020B0503020204020204" pitchFamily="34" charset="-122"/>
              </a:rPr>
              <a:t>：我的成绩好，试 </a:t>
            </a:r>
            <a:endParaRPr lang="en-US" altLang="zh-CN" sz="2400" b="1" dirty="0">
              <a:solidFill>
                <a:prstClr val="black"/>
              </a:solidFill>
              <a:latin typeface="微软雅黑" panose="020B0503020204020204" pitchFamily="34" charset="-122"/>
              <a:ea typeface="微软雅黑" panose="020B0503020204020204" pitchFamily="34" charset="-122"/>
            </a:endParaRPr>
          </a:p>
          <a:p>
            <a:pPr indent="267970" defTabSz="1219200">
              <a:lnSpc>
                <a:spcPct val="150000"/>
              </a:lnSpc>
            </a:pPr>
            <a:r>
              <a:rPr lang="en-US" altLang="zh-CN" sz="2400" b="1" dirty="0">
                <a:solidFill>
                  <a:prstClr val="black"/>
                </a:solidFill>
                <a:latin typeface="微软雅黑" panose="020B0503020204020204" pitchFamily="34" charset="-122"/>
                <a:ea typeface="微软雅黑" panose="020B0503020204020204" pitchFamily="34" charset="-122"/>
              </a:rPr>
              <a:t>            </a:t>
            </a:r>
            <a:r>
              <a:rPr lang="zh-CN" altLang="en-US" sz="2400" b="1" dirty="0">
                <a:solidFill>
                  <a:prstClr val="black"/>
                </a:solidFill>
                <a:latin typeface="微软雅黑" panose="020B0503020204020204" pitchFamily="34" charset="-122"/>
                <a:ea typeface="微软雅黑" panose="020B0503020204020204" pitchFamily="34" charset="-122"/>
              </a:rPr>
              <a:t>符号化下列命题。</a:t>
            </a:r>
            <a:endParaRPr lang="zh-CN" altLang="en-US" sz="2400" b="1" dirty="0">
              <a:solidFill>
                <a:prstClr val="black"/>
              </a:solidFill>
              <a:latin typeface="微软雅黑" panose="020B0503020204020204" pitchFamily="34" charset="-122"/>
              <a:ea typeface="微软雅黑" panose="020B0503020204020204" pitchFamily="34" charset="-122"/>
            </a:endParaRPr>
          </a:p>
          <a:p>
            <a:pPr indent="267970" defTabSz="1219200">
              <a:lnSpc>
                <a:spcPct val="150000"/>
              </a:lnSpc>
            </a:pP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）除非我认真听课并且完成教材里所有习题，否则我的成绩就不好。</a:t>
            </a:r>
            <a:endParaRPr lang="zh-CN" altLang="en-US" sz="2400" b="1" dirty="0">
              <a:solidFill>
                <a:prstClr val="black"/>
              </a:solidFill>
              <a:latin typeface="微软雅黑" panose="020B0503020204020204" pitchFamily="34" charset="-122"/>
              <a:ea typeface="微软雅黑" panose="020B0503020204020204" pitchFamily="34" charset="-122"/>
            </a:endParaRPr>
          </a:p>
          <a:p>
            <a:pPr indent="267970" defTabSz="1219200">
              <a:lnSpc>
                <a:spcPct val="350000"/>
              </a:lnSpc>
            </a:pP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2</a:t>
            </a:r>
            <a:r>
              <a:rPr lang="zh-CN" altLang="en-US" sz="2400" b="1" dirty="0">
                <a:solidFill>
                  <a:prstClr val="black"/>
                </a:solidFill>
                <a:latin typeface="微软雅黑" panose="020B0503020204020204" pitchFamily="34" charset="-122"/>
                <a:ea typeface="微软雅黑" panose="020B0503020204020204" pitchFamily="34" charset="-122"/>
              </a:rPr>
              <a:t>）只有我认真听课或完成教材里所有习题，我的成绩才好。</a:t>
            </a:r>
            <a:endParaRPr lang="zh-CN" altLang="en-US" sz="2400" b="1" dirty="0">
              <a:solidFill>
                <a:prstClr val="black"/>
              </a:solidFill>
              <a:latin typeface="微软雅黑" panose="020B0503020204020204" pitchFamily="34" charset="-122"/>
              <a:ea typeface="微软雅黑" panose="020B0503020204020204" pitchFamily="34" charset="-122"/>
            </a:endParaRPr>
          </a:p>
          <a:p>
            <a:pPr indent="267970" defTabSz="1219200">
              <a:lnSpc>
                <a:spcPct val="350000"/>
              </a:lnSpc>
            </a:pP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3</a:t>
            </a:r>
            <a:r>
              <a:rPr lang="zh-CN" altLang="en-US" sz="2400" b="1" dirty="0">
                <a:solidFill>
                  <a:prstClr val="black"/>
                </a:solidFill>
                <a:latin typeface="微软雅黑" panose="020B0503020204020204" pitchFamily="34" charset="-122"/>
                <a:ea typeface="微软雅黑" panose="020B0503020204020204" pitchFamily="34" charset="-122"/>
              </a:rPr>
              <a:t>）我的成绩好，仅当我认真听课且我完成教材里所有习题。</a:t>
            </a:r>
            <a:endParaRPr lang="zh-CN" altLang="en-US" sz="2400" b="1" dirty="0">
              <a:solidFill>
                <a:prstClr val="black"/>
              </a:solidFill>
              <a:latin typeface="微软雅黑" panose="020B0503020204020204" pitchFamily="34" charset="-122"/>
              <a:ea typeface="微软雅黑" panose="020B0503020204020204" pitchFamily="34" charset="-122"/>
            </a:endParaRPr>
          </a:p>
          <a:p>
            <a:pPr indent="267970" defTabSz="1219200">
              <a:lnSpc>
                <a:spcPct val="350000"/>
              </a:lnSpc>
            </a:pP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4</a:t>
            </a:r>
            <a:r>
              <a:rPr lang="zh-CN" altLang="en-US" sz="2400" b="1" dirty="0">
                <a:solidFill>
                  <a:prstClr val="black"/>
                </a:solidFill>
                <a:latin typeface="微软雅黑" panose="020B0503020204020204" pitchFamily="34" charset="-122"/>
                <a:ea typeface="微软雅黑" panose="020B0503020204020204" pitchFamily="34" charset="-122"/>
              </a:rPr>
              <a:t>）我的成绩不好，当我不认真听课或者我不完成教材里所有习题。</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5" name="对话气泡: 圆角矩形 4"/>
          <p:cNvSpPr/>
          <p:nvPr/>
        </p:nvSpPr>
        <p:spPr>
          <a:xfrm>
            <a:off x="1490584" y="2753044"/>
            <a:ext cx="5718310" cy="538605"/>
          </a:xfrm>
          <a:prstGeom prst="wedgeRoundRectCallout">
            <a:avLst>
              <a:gd name="adj1" fmla="val -30640"/>
              <a:gd name="adj2" fmla="val -861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prstClr val="white"/>
                </a:solidFill>
                <a:latin typeface="微软雅黑" panose="020B0503020204020204" pitchFamily="34" charset="-122"/>
              </a:rPr>
              <a:t>（</a:t>
            </a:r>
            <a:r>
              <a:rPr lang="en-US" altLang="zh-CN" sz="2400" b="1" dirty="0">
                <a:solidFill>
                  <a:prstClr val="white"/>
                </a:solidFill>
                <a:latin typeface="微软雅黑" panose="020B0503020204020204" pitchFamily="34" charset="-122"/>
              </a:rPr>
              <a:t>1</a:t>
            </a:r>
            <a:r>
              <a:rPr lang="zh-CN" altLang="en-US" sz="2400" b="1" dirty="0">
                <a:solidFill>
                  <a:prstClr val="white"/>
                </a:solidFill>
                <a:latin typeface="微软雅黑" panose="020B0503020204020204" pitchFamily="34" charset="-122"/>
              </a:rPr>
              <a:t>）</a:t>
            </a:r>
            <a:r>
              <a:rPr lang="en-US" altLang="zh-CN" sz="2400" b="1" dirty="0">
                <a:solidFill>
                  <a:prstClr val="white"/>
                </a:solidFill>
                <a:latin typeface="微软雅黑" panose="020B0503020204020204" pitchFamily="34" charset="-122"/>
              </a:rPr>
              <a:t>¬(P∧Q)→¬R</a:t>
            </a:r>
            <a:r>
              <a:rPr lang="zh-CN" altLang="en-US" sz="2400" b="1" dirty="0">
                <a:solidFill>
                  <a:prstClr val="white"/>
                </a:solidFill>
                <a:latin typeface="微软雅黑" panose="020B0503020204020204" pitchFamily="34" charset="-122"/>
              </a:rPr>
              <a:t>或</a:t>
            </a:r>
            <a:r>
              <a:rPr lang="en-US" altLang="zh-CN" sz="2400" b="1" dirty="0">
                <a:solidFill>
                  <a:prstClr val="white"/>
                </a:solidFill>
                <a:latin typeface="微软雅黑" panose="020B0503020204020204" pitchFamily="34" charset="-122"/>
              </a:rPr>
              <a:t>R→(P∧Q)</a:t>
            </a:r>
            <a:endParaRPr lang="zh-CN" altLang="en-US" dirty="0"/>
          </a:p>
        </p:txBody>
      </p:sp>
      <p:sp>
        <p:nvSpPr>
          <p:cNvPr id="6" name="对话气泡: 圆角矩形 5"/>
          <p:cNvSpPr/>
          <p:nvPr/>
        </p:nvSpPr>
        <p:spPr>
          <a:xfrm>
            <a:off x="1490585" y="3879919"/>
            <a:ext cx="5718310" cy="609741"/>
          </a:xfrm>
          <a:prstGeom prst="wedgeRoundRectCallout">
            <a:avLst>
              <a:gd name="adj1" fmla="val -25131"/>
              <a:gd name="adj2" fmla="val -761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7970" defTabSz="1219200">
              <a:lnSpc>
                <a:spcPct val="150000"/>
              </a:lnSpc>
            </a:pPr>
            <a:r>
              <a:rPr lang="zh-CN" altLang="en-US" sz="2400" b="1" dirty="0">
                <a:solidFill>
                  <a:schemeClr val="bg1"/>
                </a:solidFill>
                <a:latin typeface="微软雅黑" panose="020B0503020204020204" pitchFamily="34" charset="-122"/>
              </a:rPr>
              <a:t>（</a:t>
            </a:r>
            <a:r>
              <a:rPr lang="en-US" altLang="zh-CN" sz="2400" b="1" dirty="0">
                <a:solidFill>
                  <a:schemeClr val="bg1"/>
                </a:solidFill>
                <a:latin typeface="微软雅黑" panose="020B0503020204020204" pitchFamily="34" charset="-122"/>
              </a:rPr>
              <a:t>2</a:t>
            </a:r>
            <a:r>
              <a:rPr lang="zh-CN" altLang="en-US" sz="2400" b="1" dirty="0">
                <a:solidFill>
                  <a:schemeClr val="bg1"/>
                </a:solidFill>
                <a:latin typeface="微软雅黑" panose="020B0503020204020204" pitchFamily="34" charset="-122"/>
              </a:rPr>
              <a:t>）</a:t>
            </a:r>
            <a:r>
              <a:rPr lang="en-US" altLang="zh-CN" sz="2400" b="1" dirty="0">
                <a:solidFill>
                  <a:schemeClr val="bg1"/>
                </a:solidFill>
                <a:latin typeface="微软雅黑" panose="020B0503020204020204" pitchFamily="34" charset="-122"/>
              </a:rPr>
              <a:t>R→(P∨Q)</a:t>
            </a:r>
            <a:endParaRPr lang="zh-CN" altLang="en-US" sz="2400" b="1" dirty="0">
              <a:solidFill>
                <a:schemeClr val="bg1"/>
              </a:solidFill>
              <a:latin typeface="微软雅黑" panose="020B0503020204020204" pitchFamily="34" charset="-122"/>
            </a:endParaRPr>
          </a:p>
        </p:txBody>
      </p:sp>
      <p:sp>
        <p:nvSpPr>
          <p:cNvPr id="7" name="对话气泡: 圆角矩形 6"/>
          <p:cNvSpPr/>
          <p:nvPr/>
        </p:nvSpPr>
        <p:spPr>
          <a:xfrm>
            <a:off x="1490585" y="5154438"/>
            <a:ext cx="5718310" cy="609741"/>
          </a:xfrm>
          <a:prstGeom prst="wedgeRoundRectCallout">
            <a:avLst>
              <a:gd name="adj1" fmla="val -14290"/>
              <a:gd name="adj2" fmla="val -861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7970" defTabSz="1219200">
              <a:lnSpc>
                <a:spcPct val="150000"/>
              </a:lnSpc>
            </a:pPr>
            <a:r>
              <a:rPr lang="zh-CN" altLang="en-US" sz="2400" b="1" dirty="0">
                <a:solidFill>
                  <a:schemeClr val="bg1"/>
                </a:solidFill>
                <a:latin typeface="微软雅黑" panose="020B0503020204020204" pitchFamily="34" charset="-122"/>
              </a:rPr>
              <a:t>（</a:t>
            </a:r>
            <a:r>
              <a:rPr lang="en-US" altLang="zh-CN" sz="2400" b="1" dirty="0">
                <a:solidFill>
                  <a:schemeClr val="bg1"/>
                </a:solidFill>
                <a:latin typeface="微软雅黑" panose="020B0503020204020204" pitchFamily="34" charset="-122"/>
              </a:rPr>
              <a:t>3</a:t>
            </a:r>
            <a:r>
              <a:rPr lang="zh-CN" altLang="en-US" sz="2400" b="1" dirty="0">
                <a:solidFill>
                  <a:schemeClr val="bg1"/>
                </a:solidFill>
                <a:latin typeface="微软雅黑" panose="020B0503020204020204" pitchFamily="34" charset="-122"/>
              </a:rPr>
              <a:t>）</a:t>
            </a:r>
            <a:r>
              <a:rPr lang="en-US" altLang="zh-CN" sz="2400" b="1" dirty="0">
                <a:solidFill>
                  <a:schemeClr val="bg1"/>
                </a:solidFill>
                <a:latin typeface="微软雅黑" panose="020B0503020204020204" pitchFamily="34" charset="-122"/>
              </a:rPr>
              <a:t>R→(P∧Q)</a:t>
            </a:r>
            <a:endParaRPr lang="zh-CN" altLang="en-US" sz="2400" b="1" dirty="0">
              <a:solidFill>
                <a:schemeClr val="bg1"/>
              </a:solidFill>
              <a:latin typeface="微软雅黑" panose="020B0503020204020204" pitchFamily="34" charset="-122"/>
            </a:endParaRPr>
          </a:p>
        </p:txBody>
      </p:sp>
      <p:sp>
        <p:nvSpPr>
          <p:cNvPr id="8" name="对话气泡: 圆角矩形 7"/>
          <p:cNvSpPr/>
          <p:nvPr/>
        </p:nvSpPr>
        <p:spPr>
          <a:xfrm>
            <a:off x="1490584" y="6249847"/>
            <a:ext cx="5718310" cy="609741"/>
          </a:xfrm>
          <a:prstGeom prst="wedgeRoundRectCallout">
            <a:avLst>
              <a:gd name="adj1" fmla="val -19088"/>
              <a:gd name="adj2" fmla="val -528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7970" defTabSz="1219200">
              <a:lnSpc>
                <a:spcPct val="150000"/>
              </a:lnSpc>
            </a:pPr>
            <a:r>
              <a:rPr lang="zh-CN" altLang="en-US" sz="2400" b="1" dirty="0">
                <a:solidFill>
                  <a:schemeClr val="bg1"/>
                </a:solidFill>
                <a:latin typeface="微软雅黑" panose="020B0503020204020204" pitchFamily="34" charset="-122"/>
              </a:rPr>
              <a:t>（</a:t>
            </a:r>
            <a:r>
              <a:rPr lang="en-US" altLang="zh-CN" sz="2400" b="1" dirty="0">
                <a:solidFill>
                  <a:schemeClr val="bg1"/>
                </a:solidFill>
                <a:latin typeface="微软雅黑" panose="020B0503020204020204" pitchFamily="34" charset="-122"/>
              </a:rPr>
              <a:t>4</a:t>
            </a:r>
            <a:r>
              <a:rPr lang="zh-CN" altLang="en-US" sz="2400" b="1" dirty="0">
                <a:solidFill>
                  <a:schemeClr val="bg1"/>
                </a:solidFill>
                <a:latin typeface="微软雅黑" panose="020B0503020204020204" pitchFamily="34" charset="-122"/>
              </a:rPr>
              <a:t>）</a:t>
            </a:r>
            <a:r>
              <a:rPr lang="en-US" altLang="zh-CN" sz="2400" b="1" dirty="0">
                <a:solidFill>
                  <a:schemeClr val="bg1"/>
                </a:solidFill>
                <a:latin typeface="微软雅黑" panose="020B0503020204020204" pitchFamily="34" charset="-122"/>
              </a:rPr>
              <a:t>(¬P∨¬Q)→ R</a:t>
            </a:r>
            <a:r>
              <a:rPr lang="zh-CN" altLang="en-US" sz="2400" b="1" dirty="0">
                <a:solidFill>
                  <a:schemeClr val="bg1"/>
                </a:solidFill>
                <a:latin typeface="微软雅黑" panose="020B0503020204020204" pitchFamily="34" charset="-122"/>
              </a:rPr>
              <a:t>。</a:t>
            </a:r>
            <a:endParaRPr lang="zh-CN" altLang="zh-CN" sz="2400" b="1" dirty="0">
              <a:solidFill>
                <a:schemeClr val="bg1"/>
              </a:solidFill>
              <a:latin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842895" y="1555754"/>
          <a:ext cx="10360201" cy="4501428"/>
        </p:xfrm>
        <a:graphic>
          <a:graphicData uri="http://schemas.openxmlformats.org/drawingml/2006/table">
            <a:tbl>
              <a:tblPr>
                <a:tableStyleId>{5C22544A-7EE6-4342-B048-85BDC9FD1C3A}</a:tableStyleId>
              </a:tblPr>
              <a:tblGrid>
                <a:gridCol w="2587978"/>
                <a:gridCol w="5946756"/>
                <a:gridCol w="1825467"/>
              </a:tblGrid>
              <a:tr h="450143">
                <a:tc>
                  <a:txBody>
                    <a:bodyPr/>
                    <a:lstStyle/>
                    <a:p>
                      <a:pPr algn="ctr">
                        <a:spcAft>
                          <a:spcPts val="0"/>
                        </a:spcAft>
                      </a:pPr>
                      <a:r>
                        <a:rPr lang="zh-CN" sz="2400" b="1" kern="0" dirty="0">
                          <a:solidFill>
                            <a:srgbClr val="C00000"/>
                          </a:solidFill>
                          <a:effectLst/>
                          <a:latin typeface="+mn-ea"/>
                          <a:ea typeface="+mn-ea"/>
                        </a:rPr>
                        <a:t>自然语言描述</a:t>
                      </a:r>
                      <a:endParaRPr lang="zh-CN" sz="2400" b="1" kern="100" dirty="0">
                        <a:solidFill>
                          <a:srgbClr val="C00000"/>
                        </a:solidFill>
                        <a:effectLst/>
                        <a:latin typeface="+mn-ea"/>
                        <a:ea typeface="+mn-ea"/>
                        <a:cs typeface="黑体" panose="02010609060101010101" pitchFamily="49" charset="-122"/>
                      </a:endParaRPr>
                    </a:p>
                  </a:txBody>
                  <a:tcPr marL="17775" marR="17775" marT="0" marB="0">
                    <a:solidFill>
                      <a:schemeClr val="accent3">
                        <a:lumMod val="20000"/>
                        <a:lumOff val="80000"/>
                      </a:schemeClr>
                    </a:solidFill>
                  </a:tcPr>
                </a:tc>
                <a:tc>
                  <a:txBody>
                    <a:bodyPr/>
                    <a:lstStyle/>
                    <a:p>
                      <a:pPr algn="ctr">
                        <a:spcAft>
                          <a:spcPts val="0"/>
                        </a:spcAft>
                      </a:pPr>
                      <a:r>
                        <a:rPr lang="zh-CN" sz="2400" b="1" kern="0" dirty="0">
                          <a:solidFill>
                            <a:srgbClr val="C00000"/>
                          </a:solidFill>
                          <a:effectLst/>
                          <a:latin typeface="+mn-ea"/>
                          <a:ea typeface="+mn-ea"/>
                        </a:rPr>
                        <a:t>实例</a:t>
                      </a:r>
                      <a:r>
                        <a:rPr lang="en-US" sz="2400" b="1" kern="0" dirty="0">
                          <a:solidFill>
                            <a:srgbClr val="C00000"/>
                          </a:solidFill>
                          <a:effectLst/>
                          <a:latin typeface="+mn-ea"/>
                          <a:ea typeface="+mn-ea"/>
                        </a:rPr>
                        <a:t>(</a:t>
                      </a:r>
                      <a:r>
                        <a:rPr lang="zh-CN" sz="2400" b="1" kern="0" dirty="0">
                          <a:solidFill>
                            <a:srgbClr val="C00000"/>
                          </a:solidFill>
                          <a:effectLst/>
                          <a:latin typeface="+mn-ea"/>
                          <a:ea typeface="+mn-ea"/>
                        </a:rPr>
                        <a:t>设</a:t>
                      </a:r>
                      <a:r>
                        <a:rPr lang="en-US" sz="2400" b="1" kern="0" dirty="0">
                          <a:solidFill>
                            <a:srgbClr val="C00000"/>
                          </a:solidFill>
                          <a:effectLst/>
                          <a:latin typeface="+mn-ea"/>
                          <a:ea typeface="+mn-ea"/>
                        </a:rPr>
                        <a:t>P</a:t>
                      </a:r>
                      <a:r>
                        <a:rPr lang="zh-CN" sz="2400" b="1" kern="0" dirty="0">
                          <a:solidFill>
                            <a:srgbClr val="C00000"/>
                          </a:solidFill>
                          <a:effectLst/>
                          <a:latin typeface="+mn-ea"/>
                          <a:ea typeface="+mn-ea"/>
                        </a:rPr>
                        <a:t>：你来接我，</a:t>
                      </a:r>
                      <a:r>
                        <a:rPr lang="en-US" sz="2400" b="1" kern="0" dirty="0">
                          <a:solidFill>
                            <a:srgbClr val="C00000"/>
                          </a:solidFill>
                          <a:effectLst/>
                          <a:latin typeface="+mn-ea"/>
                          <a:ea typeface="+mn-ea"/>
                        </a:rPr>
                        <a:t>Q</a:t>
                      </a:r>
                      <a:r>
                        <a:rPr lang="zh-CN" sz="2400" b="1" kern="0" dirty="0">
                          <a:solidFill>
                            <a:srgbClr val="C00000"/>
                          </a:solidFill>
                          <a:effectLst/>
                          <a:latin typeface="+mn-ea"/>
                          <a:ea typeface="+mn-ea"/>
                        </a:rPr>
                        <a:t>：我去看电影</a:t>
                      </a:r>
                      <a:r>
                        <a:rPr lang="en-US" sz="2400" b="1" kern="0" dirty="0">
                          <a:solidFill>
                            <a:srgbClr val="C00000"/>
                          </a:solidFill>
                          <a:effectLst/>
                          <a:latin typeface="+mn-ea"/>
                          <a:ea typeface="+mn-ea"/>
                        </a:rPr>
                        <a:t>)</a:t>
                      </a:r>
                      <a:endParaRPr lang="zh-CN" sz="2400" b="1" kern="100" dirty="0">
                        <a:solidFill>
                          <a:srgbClr val="C00000"/>
                        </a:solidFill>
                        <a:effectLst/>
                        <a:latin typeface="+mn-ea"/>
                        <a:ea typeface="+mn-ea"/>
                        <a:cs typeface="黑体" panose="02010609060101010101" pitchFamily="49" charset="-122"/>
                      </a:endParaRPr>
                    </a:p>
                  </a:txBody>
                  <a:tcPr marL="17775" marR="17775" marT="0" marB="0">
                    <a:solidFill>
                      <a:schemeClr val="accent3">
                        <a:lumMod val="20000"/>
                        <a:lumOff val="80000"/>
                      </a:schemeClr>
                    </a:solidFill>
                  </a:tcPr>
                </a:tc>
                <a:tc>
                  <a:txBody>
                    <a:bodyPr/>
                    <a:lstStyle/>
                    <a:p>
                      <a:pPr algn="ctr">
                        <a:spcAft>
                          <a:spcPts val="0"/>
                        </a:spcAft>
                      </a:pPr>
                      <a:r>
                        <a:rPr lang="zh-CN" sz="2400" b="1" kern="0" dirty="0">
                          <a:solidFill>
                            <a:srgbClr val="C00000"/>
                          </a:solidFill>
                          <a:effectLst/>
                          <a:latin typeface="+mn-ea"/>
                          <a:ea typeface="+mn-ea"/>
                        </a:rPr>
                        <a:t>符号化结果</a:t>
                      </a:r>
                      <a:endParaRPr lang="zh-CN" sz="2400" b="1" kern="100" dirty="0">
                        <a:solidFill>
                          <a:srgbClr val="C00000"/>
                        </a:solidFill>
                        <a:effectLst/>
                        <a:latin typeface="+mn-ea"/>
                        <a:ea typeface="+mn-ea"/>
                        <a:cs typeface="黑体" panose="02010609060101010101" pitchFamily="49" charset="-122"/>
                      </a:endParaRPr>
                    </a:p>
                  </a:txBody>
                  <a:tcPr marL="17775" marR="17775" marT="0" marB="0">
                    <a:solidFill>
                      <a:schemeClr val="accent3">
                        <a:lumMod val="20000"/>
                        <a:lumOff val="80000"/>
                      </a:schemeClr>
                    </a:solidFill>
                  </a:tcPr>
                </a:tc>
              </a:tr>
              <a:tr h="450143">
                <a:tc>
                  <a:txBody>
                    <a:bodyPr/>
                    <a:lstStyle/>
                    <a:p>
                      <a:pPr algn="ctr">
                        <a:spcAft>
                          <a:spcPts val="0"/>
                        </a:spcAft>
                      </a:pPr>
                      <a:r>
                        <a:rPr lang="zh-CN" sz="2400" b="1" kern="0" dirty="0">
                          <a:effectLst/>
                          <a:latin typeface="+mn-ea"/>
                          <a:ea typeface="+mn-ea"/>
                        </a:rPr>
                        <a:t>如果</a:t>
                      </a:r>
                      <a:r>
                        <a:rPr lang="en-US" sz="2400" b="1" kern="0" dirty="0">
                          <a:effectLst/>
                          <a:latin typeface="+mn-ea"/>
                          <a:ea typeface="+mn-ea"/>
                        </a:rPr>
                        <a:t>P</a:t>
                      </a:r>
                      <a:r>
                        <a:rPr lang="zh-CN" sz="2400" b="1" kern="0" dirty="0">
                          <a:effectLst/>
                          <a:latin typeface="+mn-ea"/>
                          <a:ea typeface="+mn-ea"/>
                        </a:rPr>
                        <a:t>，那么</a:t>
                      </a:r>
                      <a:r>
                        <a:rPr lang="en-US" sz="2400" b="1" kern="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tc>
                <a:tc>
                  <a:txBody>
                    <a:bodyPr/>
                    <a:lstStyle/>
                    <a:p>
                      <a:pPr algn="ctr">
                        <a:spcAft>
                          <a:spcPts val="0"/>
                        </a:spcAft>
                      </a:pPr>
                      <a:r>
                        <a:rPr lang="zh-CN" sz="2400" b="1" kern="0">
                          <a:effectLst/>
                          <a:latin typeface="+mn-ea"/>
                          <a:ea typeface="+mn-ea"/>
                        </a:rPr>
                        <a:t>如果你来接我，那么我去看电影</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r>
                        <a:rPr lang="en-US" sz="2400" b="1" kern="0">
                          <a:effectLst/>
                          <a:latin typeface="+mn-ea"/>
                          <a:ea typeface="+mn-ea"/>
                        </a:rPr>
                        <a:t>P→Q</a:t>
                      </a:r>
                      <a:endParaRPr lang="zh-CN" sz="2400" b="1" kern="100">
                        <a:effectLst/>
                        <a:latin typeface="+mn-ea"/>
                        <a:ea typeface="+mn-ea"/>
                        <a:cs typeface="黑体" panose="02010609060101010101" pitchFamily="49" charset="-122"/>
                      </a:endParaRPr>
                    </a:p>
                  </a:txBody>
                  <a:tcPr marL="17775" marR="17775" marT="0" marB="0"/>
                </a:tc>
              </a:tr>
              <a:tr h="450143">
                <a:tc>
                  <a:txBody>
                    <a:bodyPr/>
                    <a:lstStyle/>
                    <a:p>
                      <a:pPr algn="ctr">
                        <a:spcAft>
                          <a:spcPts val="0"/>
                        </a:spcAft>
                      </a:pPr>
                      <a:r>
                        <a:rPr lang="zh-CN" sz="2400" b="1" kern="0" dirty="0">
                          <a:effectLst/>
                          <a:latin typeface="+mn-ea"/>
                          <a:ea typeface="+mn-ea"/>
                        </a:rPr>
                        <a:t>因为</a:t>
                      </a:r>
                      <a:r>
                        <a:rPr lang="en-US" sz="2400" b="1" kern="0" dirty="0">
                          <a:effectLst/>
                          <a:latin typeface="+mn-ea"/>
                          <a:ea typeface="+mn-ea"/>
                        </a:rPr>
                        <a:t>P</a:t>
                      </a:r>
                      <a:r>
                        <a:rPr lang="zh-CN" sz="2400" b="1" kern="0" dirty="0">
                          <a:effectLst/>
                          <a:latin typeface="+mn-ea"/>
                          <a:ea typeface="+mn-ea"/>
                        </a:rPr>
                        <a:t>，所以</a:t>
                      </a:r>
                      <a:r>
                        <a:rPr lang="en-US" sz="2400" b="1" kern="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tc>
                <a:tc>
                  <a:txBody>
                    <a:bodyPr/>
                    <a:lstStyle/>
                    <a:p>
                      <a:pPr algn="ctr">
                        <a:spcAft>
                          <a:spcPts val="0"/>
                        </a:spcAft>
                      </a:pPr>
                      <a:r>
                        <a:rPr lang="zh-CN" sz="2400" b="1" kern="0">
                          <a:effectLst/>
                          <a:latin typeface="+mn-ea"/>
                          <a:ea typeface="+mn-ea"/>
                        </a:rPr>
                        <a:t>因为你来接我，所以我去看电影</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r>
                        <a:rPr lang="en-US" sz="2400" b="1" kern="0">
                          <a:effectLst/>
                          <a:latin typeface="+mn-ea"/>
                          <a:ea typeface="+mn-ea"/>
                        </a:rPr>
                        <a:t>P→Q</a:t>
                      </a:r>
                      <a:endParaRPr lang="zh-CN" sz="2400" b="1" kern="100">
                        <a:effectLst/>
                        <a:latin typeface="+mn-ea"/>
                        <a:ea typeface="+mn-ea"/>
                        <a:cs typeface="黑体" panose="02010609060101010101" pitchFamily="49" charset="-122"/>
                      </a:endParaRPr>
                    </a:p>
                  </a:txBody>
                  <a:tcPr marL="17775" marR="17775" marT="0" marB="0"/>
                </a:tc>
              </a:tr>
              <a:tr h="450143">
                <a:tc>
                  <a:txBody>
                    <a:bodyPr/>
                    <a:lstStyle/>
                    <a:p>
                      <a:pPr algn="ctr">
                        <a:spcAft>
                          <a:spcPts val="0"/>
                        </a:spcAft>
                      </a:pPr>
                      <a:r>
                        <a:rPr lang="zh-CN" sz="2400" b="1" kern="0">
                          <a:effectLst/>
                          <a:latin typeface="+mn-ea"/>
                          <a:ea typeface="+mn-ea"/>
                        </a:rPr>
                        <a:t>只要</a:t>
                      </a:r>
                      <a:r>
                        <a:rPr lang="en-US" sz="2400" b="1" kern="0">
                          <a:effectLst/>
                          <a:latin typeface="+mn-ea"/>
                          <a:ea typeface="+mn-ea"/>
                        </a:rPr>
                        <a:t>P</a:t>
                      </a:r>
                      <a:r>
                        <a:rPr lang="zh-CN" sz="2400" b="1" kern="0">
                          <a:effectLst/>
                          <a:latin typeface="+mn-ea"/>
                          <a:ea typeface="+mn-ea"/>
                        </a:rPr>
                        <a:t>，就</a:t>
                      </a:r>
                      <a:r>
                        <a:rPr lang="en-US" sz="2400" b="1" kern="0">
                          <a:effectLst/>
                          <a:latin typeface="+mn-ea"/>
                          <a:ea typeface="+mn-ea"/>
                        </a:rPr>
                        <a:t>Q</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r>
                        <a:rPr lang="zh-CN" sz="2400" b="1" kern="0">
                          <a:effectLst/>
                          <a:latin typeface="+mn-ea"/>
                          <a:ea typeface="+mn-ea"/>
                        </a:rPr>
                        <a:t>只要你来接我，我就去看电影</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r>
                        <a:rPr lang="en-US" sz="2400" b="1" kern="0">
                          <a:effectLst/>
                          <a:latin typeface="+mn-ea"/>
                          <a:ea typeface="+mn-ea"/>
                        </a:rPr>
                        <a:t>P→Q</a:t>
                      </a:r>
                      <a:endParaRPr lang="zh-CN" sz="2400" b="1" kern="100">
                        <a:effectLst/>
                        <a:latin typeface="+mn-ea"/>
                        <a:ea typeface="+mn-ea"/>
                        <a:cs typeface="黑体" panose="02010609060101010101" pitchFamily="49" charset="-122"/>
                      </a:endParaRPr>
                    </a:p>
                  </a:txBody>
                  <a:tcPr marL="17775" marR="17775" marT="0" marB="0"/>
                </a:tc>
              </a:tr>
              <a:tr h="900285">
                <a:tc>
                  <a:txBody>
                    <a:bodyPr/>
                    <a:lstStyle/>
                    <a:p>
                      <a:pPr algn="ctr">
                        <a:spcAft>
                          <a:spcPts val="0"/>
                        </a:spcAft>
                      </a:pPr>
                      <a:r>
                        <a:rPr lang="en-US" sz="2400" b="1" kern="0">
                          <a:effectLst/>
                          <a:latin typeface="+mn-ea"/>
                          <a:ea typeface="+mn-ea"/>
                        </a:rPr>
                        <a:t>P</a:t>
                      </a:r>
                      <a:r>
                        <a:rPr lang="zh-CN" sz="2400" b="1" kern="0">
                          <a:effectLst/>
                          <a:latin typeface="+mn-ea"/>
                          <a:ea typeface="+mn-ea"/>
                        </a:rPr>
                        <a:t>仅当</a:t>
                      </a:r>
                      <a:r>
                        <a:rPr lang="en-US" sz="2400" b="1" kern="0">
                          <a:effectLst/>
                          <a:latin typeface="+mn-ea"/>
                          <a:ea typeface="+mn-ea"/>
                        </a:rPr>
                        <a:t>Q</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r>
                        <a:rPr lang="zh-CN" sz="2400" b="1" kern="0">
                          <a:effectLst/>
                          <a:latin typeface="+mn-ea"/>
                          <a:ea typeface="+mn-ea"/>
                        </a:rPr>
                        <a:t>你来接我仅当我去看电影</a:t>
                      </a:r>
                      <a:r>
                        <a:rPr lang="en-US" sz="2400" b="1" kern="0">
                          <a:effectLst/>
                          <a:latin typeface="+mn-ea"/>
                          <a:ea typeface="+mn-ea"/>
                        </a:rPr>
                        <a:t>(</a:t>
                      </a:r>
                      <a:r>
                        <a:rPr lang="zh-CN" sz="2400" b="1" kern="0">
                          <a:effectLst/>
                          <a:latin typeface="+mn-ea"/>
                          <a:ea typeface="+mn-ea"/>
                        </a:rPr>
                        <a:t>你来接我为真的惟一途径是我去看电影为真</a:t>
                      </a:r>
                      <a:r>
                        <a:rPr lang="en-US" sz="2400" b="1" kern="0">
                          <a:effectLst/>
                          <a:latin typeface="+mn-ea"/>
                          <a:ea typeface="+mn-ea"/>
                        </a:rPr>
                        <a:t>)</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r>
                        <a:rPr lang="en-US" sz="2400" b="1" kern="0">
                          <a:effectLst/>
                          <a:latin typeface="+mn-ea"/>
                          <a:ea typeface="+mn-ea"/>
                        </a:rPr>
                        <a:t>P→Q</a:t>
                      </a:r>
                      <a:endParaRPr lang="zh-CN" sz="2400" b="1" kern="100">
                        <a:effectLst/>
                        <a:latin typeface="+mn-ea"/>
                        <a:ea typeface="+mn-ea"/>
                        <a:cs typeface="黑体" panose="02010609060101010101" pitchFamily="49" charset="-122"/>
                      </a:endParaRPr>
                    </a:p>
                  </a:txBody>
                  <a:tcPr marL="17775" marR="17775" marT="0" marB="0"/>
                </a:tc>
              </a:tr>
              <a:tr h="900285">
                <a:tc>
                  <a:txBody>
                    <a:bodyPr/>
                    <a:lstStyle/>
                    <a:p>
                      <a:pPr algn="ctr">
                        <a:spcAft>
                          <a:spcPts val="0"/>
                        </a:spcAft>
                      </a:pPr>
                      <a:r>
                        <a:rPr lang="zh-CN" sz="2400" b="1" kern="0" dirty="0">
                          <a:effectLst/>
                          <a:latin typeface="+mn-ea"/>
                          <a:ea typeface="+mn-ea"/>
                        </a:rPr>
                        <a:t>只有</a:t>
                      </a:r>
                      <a:r>
                        <a:rPr lang="en-US" sz="2400" b="1" kern="0" dirty="0">
                          <a:effectLst/>
                          <a:latin typeface="+mn-ea"/>
                          <a:ea typeface="+mn-ea"/>
                        </a:rPr>
                        <a:t>P</a:t>
                      </a:r>
                      <a:r>
                        <a:rPr lang="zh-CN" sz="2400" b="1" kern="0" dirty="0">
                          <a:effectLst/>
                          <a:latin typeface="+mn-ea"/>
                          <a:ea typeface="+mn-ea"/>
                        </a:rPr>
                        <a:t>，才</a:t>
                      </a:r>
                      <a:r>
                        <a:rPr lang="en-US" sz="2400" b="1" kern="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tc>
                <a:tc>
                  <a:txBody>
                    <a:bodyPr/>
                    <a:lstStyle/>
                    <a:p>
                      <a:pPr algn="ctr">
                        <a:spcAft>
                          <a:spcPts val="0"/>
                        </a:spcAft>
                      </a:pPr>
                      <a:r>
                        <a:rPr lang="zh-CN" sz="2400" b="1" kern="0">
                          <a:effectLst/>
                          <a:latin typeface="+mn-ea"/>
                          <a:ea typeface="+mn-ea"/>
                        </a:rPr>
                        <a:t>只有你来接我，我才去看电影</a:t>
                      </a:r>
                      <a:r>
                        <a:rPr lang="en-US" sz="2400" b="1" kern="0">
                          <a:effectLst/>
                          <a:latin typeface="+mn-ea"/>
                          <a:ea typeface="+mn-ea"/>
                        </a:rPr>
                        <a:t>(</a:t>
                      </a:r>
                      <a:r>
                        <a:rPr lang="zh-CN" sz="2400" b="1" kern="0">
                          <a:effectLst/>
                          <a:latin typeface="+mn-ea"/>
                          <a:ea typeface="+mn-ea"/>
                        </a:rPr>
                        <a:t>如果我去看电影，你肯定来接我了</a:t>
                      </a:r>
                      <a:r>
                        <a:rPr lang="en-US" sz="2400" b="1" kern="0">
                          <a:effectLst/>
                          <a:latin typeface="+mn-ea"/>
                          <a:ea typeface="+mn-ea"/>
                        </a:rPr>
                        <a:t>)</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r>
                        <a:rPr lang="en-US" sz="2400" b="1" kern="0" dirty="0">
                          <a:effectLst/>
                          <a:latin typeface="+mn-ea"/>
                          <a:ea typeface="+mn-ea"/>
                        </a:rPr>
                        <a:t>Q→P</a:t>
                      </a:r>
                      <a:endParaRPr lang="zh-CN" sz="2400" b="1" kern="100" dirty="0">
                        <a:effectLst/>
                        <a:latin typeface="+mn-ea"/>
                        <a:ea typeface="+mn-ea"/>
                        <a:cs typeface="黑体" panose="02010609060101010101" pitchFamily="49" charset="-122"/>
                      </a:endParaRPr>
                    </a:p>
                  </a:txBody>
                  <a:tcPr marL="17775" marR="17775" marT="0" marB="0"/>
                </a:tc>
              </a:tr>
              <a:tr h="450143">
                <a:tc>
                  <a:txBody>
                    <a:bodyPr/>
                    <a:lstStyle/>
                    <a:p>
                      <a:pPr algn="ctr">
                        <a:spcAft>
                          <a:spcPts val="0"/>
                        </a:spcAft>
                      </a:pPr>
                      <a:r>
                        <a:rPr lang="zh-CN" sz="2400" b="1" kern="0">
                          <a:effectLst/>
                          <a:latin typeface="+mn-ea"/>
                          <a:ea typeface="+mn-ea"/>
                        </a:rPr>
                        <a:t>没有</a:t>
                      </a:r>
                      <a:r>
                        <a:rPr lang="en-US" sz="2400" b="1" kern="0">
                          <a:effectLst/>
                          <a:latin typeface="+mn-ea"/>
                          <a:ea typeface="+mn-ea"/>
                        </a:rPr>
                        <a:t>P</a:t>
                      </a:r>
                      <a:r>
                        <a:rPr lang="zh-CN" sz="2400" b="1" kern="0">
                          <a:effectLst/>
                          <a:latin typeface="+mn-ea"/>
                          <a:ea typeface="+mn-ea"/>
                        </a:rPr>
                        <a:t>，就没有</a:t>
                      </a:r>
                      <a:r>
                        <a:rPr lang="en-US" sz="2400" b="1" kern="0">
                          <a:effectLst/>
                          <a:latin typeface="+mn-ea"/>
                          <a:ea typeface="+mn-ea"/>
                        </a:rPr>
                        <a:t>Q</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r>
                        <a:rPr lang="zh-CN" sz="2400" b="1" kern="0">
                          <a:effectLst/>
                          <a:latin typeface="+mn-ea"/>
                          <a:ea typeface="+mn-ea"/>
                        </a:rPr>
                        <a:t>你没有来接我，我就没有去看电影</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r>
                        <a:rPr lang="en-US" sz="2400" b="1" kern="0">
                          <a:effectLst/>
                          <a:latin typeface="+mn-ea"/>
                          <a:ea typeface="+mn-ea"/>
                        </a:rPr>
                        <a:t>Q→P</a:t>
                      </a:r>
                      <a:endParaRPr lang="zh-CN" sz="2400" b="1" kern="100">
                        <a:effectLst/>
                        <a:latin typeface="+mn-ea"/>
                        <a:ea typeface="+mn-ea"/>
                        <a:cs typeface="黑体" panose="02010609060101010101" pitchFamily="49" charset="-122"/>
                      </a:endParaRPr>
                    </a:p>
                  </a:txBody>
                  <a:tcPr marL="17775" marR="17775" marT="0" marB="0"/>
                </a:tc>
              </a:tr>
              <a:tr h="450143">
                <a:tc>
                  <a:txBody>
                    <a:bodyPr/>
                    <a:lstStyle/>
                    <a:p>
                      <a:pPr algn="ctr">
                        <a:spcAft>
                          <a:spcPts val="0"/>
                        </a:spcAft>
                      </a:pPr>
                      <a:r>
                        <a:rPr lang="zh-CN" sz="2400" b="1" kern="0">
                          <a:effectLst/>
                          <a:latin typeface="+mn-ea"/>
                          <a:ea typeface="+mn-ea"/>
                        </a:rPr>
                        <a:t>除非</a:t>
                      </a:r>
                      <a:r>
                        <a:rPr lang="en-US" sz="2400" b="1" kern="0">
                          <a:effectLst/>
                          <a:latin typeface="+mn-ea"/>
                          <a:ea typeface="+mn-ea"/>
                        </a:rPr>
                        <a:t>P</a:t>
                      </a:r>
                      <a:r>
                        <a:rPr lang="zh-CN" sz="2400" b="1" kern="0">
                          <a:effectLst/>
                          <a:latin typeface="+mn-ea"/>
                          <a:ea typeface="+mn-ea"/>
                        </a:rPr>
                        <a:t>，否则非</a:t>
                      </a:r>
                      <a:r>
                        <a:rPr lang="en-US" sz="2400" b="1" kern="0">
                          <a:effectLst/>
                          <a:latin typeface="+mn-ea"/>
                          <a:ea typeface="+mn-ea"/>
                        </a:rPr>
                        <a:t>Q</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r>
                        <a:rPr lang="zh-CN" sz="2400" b="1" kern="0">
                          <a:effectLst/>
                          <a:latin typeface="+mn-ea"/>
                          <a:ea typeface="+mn-ea"/>
                        </a:rPr>
                        <a:t>除非你来接我，否则我就不去看电影</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r>
                        <a:rPr lang="en-US" sz="2400" b="1" kern="0" dirty="0">
                          <a:effectLst/>
                          <a:latin typeface="+mn-ea"/>
                          <a:ea typeface="+mn-ea"/>
                        </a:rPr>
                        <a:t>Q→P</a:t>
                      </a:r>
                      <a:endParaRPr lang="zh-CN" sz="2400" b="1" kern="100" dirty="0">
                        <a:effectLst/>
                        <a:latin typeface="+mn-ea"/>
                        <a:ea typeface="+mn-ea"/>
                        <a:cs typeface="黑体" panose="02010609060101010101" pitchFamily="49" charset="-122"/>
                      </a:endParaRPr>
                    </a:p>
                  </a:txBody>
                  <a:tcPr marL="17775" marR="17775" marT="0" marB="0"/>
                </a:tc>
              </a:tr>
            </a:tbl>
          </a:graphicData>
        </a:graphic>
      </p:graphicFrame>
      <p:sp>
        <p:nvSpPr>
          <p:cNvPr id="3" name="矩形 2"/>
          <p:cNvSpPr/>
          <p:nvPr/>
        </p:nvSpPr>
        <p:spPr>
          <a:xfrm>
            <a:off x="842896" y="992100"/>
            <a:ext cx="4269486" cy="461532"/>
          </a:xfrm>
          <a:prstGeom prst="rect">
            <a:avLst/>
          </a:prstGeom>
        </p:spPr>
        <p:txBody>
          <a:bodyPr wrap="none">
            <a:spAutoFit/>
          </a:bodyPr>
          <a:lstStyle/>
          <a:p>
            <a:pPr defTabSz="1219200"/>
            <a:r>
              <a:rPr lang="zh-CN" altLang="zh-CN" sz="2400" b="1" dirty="0">
                <a:solidFill>
                  <a:srgbClr val="1157AB"/>
                </a:solidFill>
                <a:latin typeface="Arial" panose="020B0604020202020204"/>
                <a:ea typeface="微软雅黑" panose="020B0503020204020204" pitchFamily="34" charset="-122"/>
              </a:rPr>
              <a:t>常见的几种条件关系描述方法</a:t>
            </a:r>
            <a:r>
              <a:rPr lang="en-US" altLang="zh-CN" sz="2400" b="1" dirty="0">
                <a:solidFill>
                  <a:srgbClr val="1157AB"/>
                </a:solidFill>
                <a:latin typeface="Arial" panose="020B0604020202020204"/>
                <a:ea typeface="微软雅黑" panose="020B0503020204020204" pitchFamily="34" charset="-122"/>
              </a:rPr>
              <a:t>.</a:t>
            </a:r>
            <a:endParaRPr lang="zh-CN" altLang="en-US" sz="2400" b="1" dirty="0">
              <a:solidFill>
                <a:srgbClr val="1157AB"/>
              </a:solidFill>
              <a:latin typeface="Arial" panose="020B0604020202020204"/>
              <a:ea typeface="微软雅黑" panose="020B0503020204020204" pitchFamily="34" charset="-122"/>
            </a:endParaRPr>
          </a:p>
        </p:txBody>
      </p:sp>
      <p:sp>
        <p:nvSpPr>
          <p:cNvPr id="4" name="矩形 3"/>
          <p:cNvSpPr/>
          <p:nvPr/>
        </p:nvSpPr>
        <p:spPr>
          <a:xfrm>
            <a:off x="842897" y="230320"/>
            <a:ext cx="799987" cy="580889"/>
          </a:xfrm>
          <a:prstGeom prst="rect">
            <a:avLst/>
          </a:prstGeom>
        </p:spPr>
        <p:txBody>
          <a:bodyPr wrap="none">
            <a:spAutoFit/>
          </a:bodyPr>
          <a:lstStyle/>
          <a:p>
            <a:pPr defTabSz="1219200">
              <a:lnSpc>
                <a:spcPct val="150000"/>
              </a:lnSpc>
            </a:pPr>
            <a:r>
              <a:rPr lang="zh-CN" altLang="en-US" sz="2400" b="1" dirty="0">
                <a:solidFill>
                  <a:prstClr val="white"/>
                </a:solidFill>
                <a:latin typeface="微软雅黑" panose="020B0503020204020204" pitchFamily="34" charset="-122"/>
                <a:ea typeface="微软雅黑" panose="020B0503020204020204" pitchFamily="34" charset="-122"/>
              </a:rPr>
              <a:t>总结</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2"/>
          <p:cNvSpPr>
            <a:spLocks noGrp="1" noChangeArrowheads="1"/>
          </p:cNvSpPr>
          <p:nvPr>
            <p:ph type="body" idx="4294967295"/>
          </p:nvPr>
        </p:nvSpPr>
        <p:spPr>
          <a:xfrm>
            <a:off x="495074" y="992156"/>
            <a:ext cx="11167120" cy="5503712"/>
          </a:xfrm>
        </p:spPr>
        <p:txBody>
          <a:bodyPr>
            <a:noAutofit/>
          </a:bodyPr>
          <a:lstStyle/>
          <a:p>
            <a:pPr marL="0" indent="0">
              <a:lnSpc>
                <a:spcPct val="180000"/>
              </a:lnSpc>
              <a:spcBef>
                <a:spcPct val="0"/>
              </a:spcBef>
              <a:buClr>
                <a:srgbClr val="0000CC"/>
              </a:buClr>
              <a:buNone/>
            </a:pPr>
            <a:r>
              <a:rPr lang="zh-CN" altLang="en-US" dirty="0"/>
              <a:t>数理逻辑（</a:t>
            </a:r>
            <a:r>
              <a:rPr lang="en-US" altLang="zh-CN" dirty="0"/>
              <a:t>Mathematical  Logic</a:t>
            </a:r>
            <a:r>
              <a:rPr lang="zh-CN" altLang="en-US" dirty="0"/>
              <a:t>）是研究演绎推理的一门学科，</a:t>
            </a:r>
            <a:r>
              <a:rPr lang="zh-CN" altLang="zh-CN" dirty="0"/>
              <a:t>包括</a:t>
            </a:r>
            <a:endParaRPr lang="en-US" altLang="zh-CN" dirty="0"/>
          </a:p>
          <a:p>
            <a:pPr marL="705485" lvl="2" indent="-76200">
              <a:lnSpc>
                <a:spcPct val="180000"/>
              </a:lnSpc>
              <a:spcBef>
                <a:spcPct val="0"/>
              </a:spcBef>
              <a:buClr>
                <a:srgbClr val="0000CC"/>
              </a:buClr>
              <a:buFont typeface="Wingdings" panose="05000000000000000000" pitchFamily="2" charset="2"/>
              <a:buChar char="u"/>
            </a:pPr>
            <a:r>
              <a:rPr lang="en-US" altLang="zh-CN" dirty="0">
                <a:solidFill>
                  <a:srgbClr val="C00000"/>
                </a:solidFill>
              </a:rPr>
              <a:t> </a:t>
            </a:r>
            <a:r>
              <a:rPr lang="zh-CN" altLang="zh-CN" dirty="0">
                <a:solidFill>
                  <a:srgbClr val="C00000"/>
                </a:solidFill>
              </a:rPr>
              <a:t>命题逻辑</a:t>
            </a:r>
            <a:endParaRPr lang="en-US" altLang="zh-CN" dirty="0">
              <a:solidFill>
                <a:srgbClr val="C00000"/>
              </a:solidFill>
            </a:endParaRPr>
          </a:p>
          <a:p>
            <a:pPr marL="705485" lvl="2" indent="-76200">
              <a:lnSpc>
                <a:spcPct val="180000"/>
              </a:lnSpc>
              <a:spcBef>
                <a:spcPct val="0"/>
              </a:spcBef>
              <a:buClr>
                <a:srgbClr val="0000CC"/>
              </a:buClr>
              <a:buFont typeface="Wingdings" panose="05000000000000000000" pitchFamily="2" charset="2"/>
              <a:buChar char="u"/>
            </a:pPr>
            <a:r>
              <a:rPr lang="en-US" altLang="zh-CN" dirty="0">
                <a:solidFill>
                  <a:srgbClr val="C00000"/>
                </a:solidFill>
              </a:rPr>
              <a:t> </a:t>
            </a:r>
            <a:r>
              <a:rPr lang="zh-CN" altLang="zh-CN" dirty="0">
                <a:solidFill>
                  <a:srgbClr val="C00000"/>
                </a:solidFill>
              </a:rPr>
              <a:t>谓词逻辑</a:t>
            </a:r>
            <a:endParaRPr lang="en-US" altLang="zh-CN" dirty="0">
              <a:solidFill>
                <a:srgbClr val="C00000"/>
              </a:solidFill>
            </a:endParaRPr>
          </a:p>
          <a:p>
            <a:pPr marL="0" indent="0">
              <a:lnSpc>
                <a:spcPct val="180000"/>
              </a:lnSpc>
              <a:spcBef>
                <a:spcPct val="0"/>
              </a:spcBef>
              <a:buClr>
                <a:srgbClr val="0000CC"/>
              </a:buClr>
              <a:buNone/>
            </a:pPr>
            <a:r>
              <a:rPr lang="zh-CN" altLang="en-US" dirty="0"/>
              <a:t>数理逻辑的</a:t>
            </a:r>
            <a:r>
              <a:rPr lang="zh-CN" altLang="en-US" dirty="0">
                <a:solidFill>
                  <a:srgbClr val="3333FF"/>
                </a:solidFill>
              </a:rPr>
              <a:t>主要研究内容是推理</a:t>
            </a:r>
            <a:r>
              <a:rPr lang="zh-CN" altLang="en-US" dirty="0"/>
              <a:t>，特别着重于</a:t>
            </a:r>
            <a:r>
              <a:rPr lang="zh-CN" altLang="en-US" dirty="0">
                <a:solidFill>
                  <a:srgbClr val="0000FF"/>
                </a:solidFill>
              </a:rPr>
              <a:t>推理过程是否正确</a:t>
            </a:r>
            <a:r>
              <a:rPr lang="zh-CN" altLang="en-US" dirty="0"/>
              <a:t>；</a:t>
            </a:r>
            <a:endParaRPr lang="zh-CN" altLang="en-US" dirty="0"/>
          </a:p>
          <a:p>
            <a:pPr marL="0" indent="0">
              <a:lnSpc>
                <a:spcPct val="180000"/>
              </a:lnSpc>
              <a:spcBef>
                <a:spcPct val="0"/>
              </a:spcBef>
              <a:buClr>
                <a:srgbClr val="0000CC"/>
              </a:buClr>
              <a:buNone/>
            </a:pPr>
            <a:r>
              <a:rPr lang="zh-CN" altLang="en-US" dirty="0"/>
              <a:t>它不是研究某个特定的语句是否正确，而是着重于</a:t>
            </a:r>
            <a:r>
              <a:rPr lang="zh-CN" altLang="en-US" dirty="0">
                <a:solidFill>
                  <a:srgbClr val="0000FF"/>
                </a:solidFill>
              </a:rPr>
              <a:t>语句之间的关系。</a:t>
            </a:r>
            <a:endParaRPr lang="en-US" altLang="zh-CN" dirty="0">
              <a:solidFill>
                <a:srgbClr val="0000FF"/>
              </a:solidFill>
            </a:endParaRPr>
          </a:p>
          <a:p>
            <a:pPr marL="0" indent="0">
              <a:lnSpc>
                <a:spcPct val="180000"/>
              </a:lnSpc>
              <a:spcBef>
                <a:spcPct val="0"/>
              </a:spcBef>
              <a:buClr>
                <a:srgbClr val="0000CC"/>
              </a:buClr>
              <a:buNone/>
            </a:pPr>
            <a:r>
              <a:rPr lang="zh-CN" altLang="en-US" dirty="0"/>
              <a:t>它的</a:t>
            </a:r>
            <a:r>
              <a:rPr lang="zh-CN" altLang="en-US" dirty="0">
                <a:solidFill>
                  <a:srgbClr val="C00000"/>
                </a:solidFill>
                <a:latin typeface="+mn-lt"/>
              </a:rPr>
              <a:t>主要研究方法</a:t>
            </a:r>
            <a:r>
              <a:rPr lang="zh-CN" altLang="en-US" dirty="0"/>
              <a:t>是采用</a:t>
            </a:r>
            <a:r>
              <a:rPr lang="zh-CN" altLang="en-US" dirty="0">
                <a:solidFill>
                  <a:srgbClr val="0000FF"/>
                </a:solidFill>
              </a:rPr>
              <a:t>数学的方法</a:t>
            </a:r>
            <a:r>
              <a:rPr lang="zh-CN" altLang="en-US" dirty="0"/>
              <a:t>进行推理研究；</a:t>
            </a:r>
            <a:endParaRPr lang="zh-CN" altLang="en-US" dirty="0"/>
          </a:p>
          <a:p>
            <a:pPr marL="0" indent="0">
              <a:lnSpc>
                <a:spcPct val="180000"/>
              </a:lnSpc>
              <a:spcBef>
                <a:spcPct val="0"/>
              </a:spcBef>
              <a:buClr>
                <a:srgbClr val="0000CC"/>
              </a:buClr>
              <a:buNone/>
            </a:pPr>
            <a:r>
              <a:rPr lang="zh-CN" altLang="en-US" dirty="0"/>
              <a:t>而所谓</a:t>
            </a:r>
            <a:r>
              <a:rPr lang="zh-CN" altLang="en-US" dirty="0">
                <a:solidFill>
                  <a:srgbClr val="0000FF"/>
                </a:solidFill>
              </a:rPr>
              <a:t>数学方法</a:t>
            </a:r>
            <a:r>
              <a:rPr lang="zh-CN" altLang="en-US" dirty="0"/>
              <a:t>就是</a:t>
            </a:r>
            <a:r>
              <a:rPr lang="zh-CN" altLang="en-US" dirty="0">
                <a:latin typeface="+mn-lt"/>
              </a:rPr>
              <a:t>引进一套符号体系，</a:t>
            </a:r>
            <a:r>
              <a:rPr lang="zh-CN" altLang="zh-CN" dirty="0"/>
              <a:t>并基于这套符号体系进行推理研究</a:t>
            </a:r>
            <a:r>
              <a:rPr lang="zh-CN" altLang="en-US" dirty="0">
                <a:latin typeface="+mn-lt"/>
              </a:rPr>
              <a:t>的方法，所以数理逻辑又叫</a:t>
            </a:r>
            <a:r>
              <a:rPr lang="zh-CN" altLang="en-US" dirty="0">
                <a:solidFill>
                  <a:srgbClr val="3333FF"/>
                </a:solidFill>
                <a:latin typeface="+mn-lt"/>
              </a:rPr>
              <a:t>符号逻辑</a:t>
            </a:r>
            <a:r>
              <a:rPr lang="zh-CN" altLang="en-US" dirty="0">
                <a:latin typeface="+mn-lt"/>
              </a:rPr>
              <a:t>（</a:t>
            </a:r>
            <a:r>
              <a:rPr lang="en-US" altLang="zh-CN" dirty="0">
                <a:latin typeface="+mn-lt"/>
              </a:rPr>
              <a:t>Symbolic  Logic</a:t>
            </a:r>
            <a:r>
              <a:rPr lang="zh-CN" altLang="en-US" dirty="0">
                <a:latin typeface="+mn-lt"/>
              </a:rPr>
              <a:t>）。</a:t>
            </a:r>
            <a:endParaRPr lang="zh-CN" altLang="en-US" dirty="0">
              <a:latin typeface="+mn-lt"/>
            </a:endParaRPr>
          </a:p>
          <a:p>
            <a:pPr marL="0" indent="0">
              <a:spcBef>
                <a:spcPct val="0"/>
              </a:spcBef>
              <a:buClr>
                <a:srgbClr val="0000CC"/>
              </a:buClr>
              <a:buNone/>
            </a:pPr>
            <a:endParaRPr lang="zh-CN" altLang="en-US" dirty="0">
              <a:solidFill>
                <a:srgbClr val="C00000"/>
              </a:solidFill>
              <a:latin typeface="+mn-lt"/>
            </a:endParaRPr>
          </a:p>
        </p:txBody>
      </p:sp>
      <p:sp>
        <p:nvSpPr>
          <p:cNvPr id="7" name="Rectangle 2"/>
          <p:cNvSpPr txBox="1">
            <a:spLocks noChangeArrowheads="1"/>
          </p:cNvSpPr>
          <p:nvPr/>
        </p:nvSpPr>
        <p:spPr>
          <a:xfrm>
            <a:off x="774482" y="363720"/>
            <a:ext cx="5304152" cy="399845"/>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kern="1200">
                <a:solidFill>
                  <a:schemeClr val="bg1"/>
                </a:solidFill>
                <a:latin typeface="+mj-lt"/>
                <a:ea typeface="+mj-ea"/>
                <a:cs typeface="+mj-cs"/>
              </a:defRPr>
            </a:lvl1pPr>
          </a:lstStyle>
          <a:p>
            <a:pPr defTabSz="1219200"/>
            <a:r>
              <a:rPr lang="zh-CN" altLang="en-US" sz="2200" b="1" dirty="0">
                <a:solidFill>
                  <a:prstClr val="white"/>
                </a:solidFill>
                <a:latin typeface="微软雅黑" panose="020B0503020204020204" pitchFamily="34" charset="-122"/>
                <a:ea typeface="微软雅黑" panose="020B0503020204020204" pitchFamily="34" charset="-122"/>
              </a:rPr>
              <a:t>本章导读</a:t>
            </a:r>
            <a:endParaRPr lang="zh-CN" altLang="en-US" sz="22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23">
                                            <p:txEl>
                                              <p:pRg st="3" end="3"/>
                                            </p:txEl>
                                          </p:spTgt>
                                        </p:tgtEl>
                                        <p:attrNameLst>
                                          <p:attrName>style.visibility</p:attrName>
                                        </p:attrNameLst>
                                      </p:cBhvr>
                                      <p:to>
                                        <p:strVal val="visible"/>
                                      </p:to>
                                    </p:set>
                                    <p:anim calcmode="lin" valueType="num">
                                      <p:cBhvr additive="base">
                                        <p:cTn id="7" dur="500" fill="hold"/>
                                        <p:tgtEl>
                                          <p:spTgt spid="512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2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23">
                                            <p:txEl>
                                              <p:pRg st="4" end="4"/>
                                            </p:txEl>
                                          </p:spTgt>
                                        </p:tgtEl>
                                        <p:attrNameLst>
                                          <p:attrName>style.visibility</p:attrName>
                                        </p:attrNameLst>
                                      </p:cBhvr>
                                      <p:to>
                                        <p:strVal val="visible"/>
                                      </p:to>
                                    </p:set>
                                    <p:anim calcmode="lin" valueType="num">
                                      <p:cBhvr additive="base">
                                        <p:cTn id="13" dur="500" fill="hold"/>
                                        <p:tgtEl>
                                          <p:spTgt spid="5123">
                                            <p:txEl>
                                              <p:pRg st="4" end="4"/>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12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123">
                                            <p:txEl>
                                              <p:pRg st="5" end="5"/>
                                            </p:txEl>
                                          </p:spTgt>
                                        </p:tgtEl>
                                        <p:attrNameLst>
                                          <p:attrName>style.visibility</p:attrName>
                                        </p:attrNameLst>
                                      </p:cBhvr>
                                      <p:to>
                                        <p:strVal val="visible"/>
                                      </p:to>
                                    </p:set>
                                    <p:anim calcmode="lin" valueType="num">
                                      <p:cBhvr additive="base">
                                        <p:cTn id="19" dur="500" fill="hold"/>
                                        <p:tgtEl>
                                          <p:spTgt spid="5123">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12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123">
                                            <p:txEl>
                                              <p:pRg st="6" end="6"/>
                                            </p:txEl>
                                          </p:spTgt>
                                        </p:tgtEl>
                                        <p:attrNameLst>
                                          <p:attrName>style.visibility</p:attrName>
                                        </p:attrNameLst>
                                      </p:cBhvr>
                                      <p:to>
                                        <p:strVal val="visible"/>
                                      </p:to>
                                    </p:set>
                                    <p:anim calcmode="lin" valueType="num">
                                      <p:cBhvr additive="base">
                                        <p:cTn id="25" dur="500" fill="hold"/>
                                        <p:tgtEl>
                                          <p:spTgt spid="5123">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12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autoUpdateAnimBg="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p:cNvSpPr>
            <a:spLocks noGrp="1"/>
          </p:cNvSpPr>
          <p:nvPr>
            <p:ph type="title"/>
          </p:nvPr>
        </p:nvSpPr>
        <p:spPr/>
        <p:txBody>
          <a:bodyPr/>
          <a:lstStyle/>
          <a:p>
            <a:r>
              <a:rPr lang="zh-CN" altLang="en-US" dirty="0"/>
              <a:t>单选</a:t>
            </a:r>
            <a:endParaRPr lang="zh-CN" altLang="en-US" dirty="0"/>
          </a:p>
        </p:txBody>
      </p:sp>
      <p:sp>
        <p:nvSpPr>
          <p:cNvPr id="4" name="矩形 3"/>
          <p:cNvSpPr/>
          <p:nvPr/>
        </p:nvSpPr>
        <p:spPr>
          <a:xfrm>
            <a:off x="1105465" y="3306226"/>
            <a:ext cx="10346528" cy="1200329"/>
          </a:xfrm>
          <a:prstGeom prst="rect">
            <a:avLst/>
          </a:prstGeom>
        </p:spPr>
        <p:txBody>
          <a:bodyPr wrap="square">
            <a:spAutoFit/>
          </a:bodyPr>
          <a:lstStyle/>
          <a:p>
            <a:pPr marL="240665" indent="-240665" algn="just"/>
            <a:r>
              <a:rPr lang="en-US" altLang="zh-CN" b="1" kern="100" dirty="0">
                <a:solidFill>
                  <a:schemeClr val="bg1">
                    <a:lumMod val="10000"/>
                  </a:schemeClr>
                </a:solidFill>
                <a:latin typeface="Times New Roman" panose="02020603050405020304" pitchFamily="18" charset="0"/>
                <a:ea typeface="宋体" panose="02010600030101010101" pitchFamily="2" charset="-122"/>
                <a:cs typeface="Times New Roman" panose="02020603050405020304" pitchFamily="18" charset="0"/>
              </a:rPr>
              <a:t>2. </a:t>
            </a:r>
            <a:r>
              <a:rPr lang="zh-CN" altLang="zh-CN" b="1" kern="100" dirty="0">
                <a:solidFill>
                  <a:schemeClr val="bg1">
                    <a:lumMod val="10000"/>
                  </a:schemeClr>
                </a:solidFill>
                <a:latin typeface="Times New Roman" panose="02020603050405020304" pitchFamily="18" charset="0"/>
                <a:ea typeface="宋体" panose="02010600030101010101" pitchFamily="2" charset="-122"/>
                <a:cs typeface="Times New Roman" panose="02020603050405020304" pitchFamily="18" charset="0"/>
              </a:rPr>
              <a:t>若</a:t>
            </a:r>
            <a:r>
              <a:rPr lang="en-US" altLang="zh-CN" b="1" kern="100" dirty="0">
                <a:solidFill>
                  <a:schemeClr val="bg1">
                    <a:lumMod val="10000"/>
                  </a:schemeClr>
                </a:solidFill>
                <a:latin typeface="Times New Roman" panose="02020603050405020304" pitchFamily="18" charset="0"/>
                <a:ea typeface="宋体" panose="02010600030101010101" pitchFamily="2" charset="-122"/>
                <a:cs typeface="Times New Roman" panose="02020603050405020304" pitchFamily="18" charset="0"/>
              </a:rPr>
              <a:t>P</a:t>
            </a:r>
            <a:r>
              <a:rPr lang="zh-CN" altLang="zh-CN" b="1" kern="100" dirty="0">
                <a:solidFill>
                  <a:schemeClr val="bg1">
                    <a:lumMod val="10000"/>
                  </a:schemeClr>
                </a:solidFill>
                <a:latin typeface="Times New Roman" panose="02020603050405020304" pitchFamily="18" charset="0"/>
                <a:ea typeface="宋体" panose="02010600030101010101" pitchFamily="2" charset="-122"/>
                <a:cs typeface="Times New Roman" panose="02020603050405020304" pitchFamily="18" charset="0"/>
              </a:rPr>
              <a:t>：他很有钱；</a:t>
            </a:r>
            <a:r>
              <a:rPr lang="en-US" altLang="zh-CN" b="1" kern="100" dirty="0">
                <a:solidFill>
                  <a:schemeClr val="bg1">
                    <a:lumMod val="10000"/>
                  </a:schemeClr>
                </a:solidFill>
                <a:latin typeface="Times New Roman" panose="02020603050405020304" pitchFamily="18" charset="0"/>
                <a:ea typeface="宋体" panose="02010600030101010101" pitchFamily="2" charset="-122"/>
                <a:cs typeface="Times New Roman" panose="02020603050405020304" pitchFamily="18" charset="0"/>
              </a:rPr>
              <a:t>Q</a:t>
            </a:r>
            <a:r>
              <a:rPr lang="zh-CN" altLang="zh-CN" b="1" kern="100" dirty="0">
                <a:solidFill>
                  <a:schemeClr val="bg1">
                    <a:lumMod val="10000"/>
                  </a:schemeClr>
                </a:solidFill>
                <a:latin typeface="Times New Roman" panose="02020603050405020304" pitchFamily="18" charset="0"/>
                <a:ea typeface="宋体" panose="02010600030101010101" pitchFamily="2" charset="-122"/>
                <a:cs typeface="Times New Roman" panose="02020603050405020304" pitchFamily="18" charset="0"/>
              </a:rPr>
              <a:t>：他长得帅；则“他虽然有钱，但长得不帅”，可符号化为</a:t>
            </a:r>
            <a:r>
              <a:rPr lang="en-US" altLang="zh-CN" b="1" kern="100" dirty="0">
                <a:solidFill>
                  <a:schemeClr val="bg1">
                    <a:lumMod val="10000"/>
                  </a:schemeClr>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b="1" kern="100" dirty="0">
                <a:solidFill>
                  <a:schemeClr val="bg1">
                    <a:lumMod val="10000"/>
                  </a:schemeClr>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b="1" kern="100" dirty="0">
              <a:solidFill>
                <a:schemeClr val="bg1">
                  <a:lumMod val="10000"/>
                </a:schemeClr>
              </a:solidFill>
              <a:latin typeface="宋体" panose="02010600030101010101" pitchFamily="2" charset="-122"/>
              <a:ea typeface="宋体" panose="02010600030101010101" pitchFamily="2" charset="-122"/>
              <a:cs typeface="Times New Roman" panose="02020603050405020304" pitchFamily="18" charset="0"/>
            </a:endParaRPr>
          </a:p>
          <a:p>
            <a:pPr indent="177800" algn="just"/>
            <a:r>
              <a:rPr lang="en-US" altLang="zh-CN" b="1" kern="100" dirty="0">
                <a:solidFill>
                  <a:schemeClr val="bg1">
                    <a:lumMod val="10000"/>
                  </a:schemeClr>
                </a:solidFill>
                <a:latin typeface="Times New Roman" panose="02020603050405020304" pitchFamily="18" charset="0"/>
                <a:ea typeface="宋体" panose="02010600030101010101" pitchFamily="2" charset="-122"/>
                <a:cs typeface="Times New Roman" panose="02020603050405020304" pitchFamily="18" charset="0"/>
              </a:rPr>
              <a:t>A. P</a:t>
            </a:r>
            <a:r>
              <a:rPr lang="zh-CN" altLang="zh-CN" b="1" kern="100" dirty="0">
                <a:solidFill>
                  <a:schemeClr val="bg1">
                    <a:lumMod val="10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kern="100" dirty="0">
                <a:solidFill>
                  <a:schemeClr val="bg1">
                    <a:lumMod val="10000"/>
                  </a:schemeClr>
                </a:solidFill>
                <a:latin typeface="Times New Roman" panose="02020603050405020304" pitchFamily="18" charset="0"/>
                <a:ea typeface="宋体" panose="02010600030101010101" pitchFamily="2" charset="-122"/>
                <a:cs typeface="Times New Roman" panose="02020603050405020304" pitchFamily="18" charset="0"/>
              </a:rPr>
              <a:t>Q	B. P</a:t>
            </a:r>
            <a:r>
              <a:rPr lang="zh-CN" altLang="zh-CN" b="1" kern="100" dirty="0">
                <a:solidFill>
                  <a:schemeClr val="bg1">
                    <a:lumMod val="10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kern="100" dirty="0">
                <a:solidFill>
                  <a:schemeClr val="bg1">
                    <a:lumMod val="10000"/>
                  </a:schemeClr>
                </a:solidFill>
                <a:latin typeface="Times New Roman" panose="02020603050405020304" pitchFamily="18" charset="0"/>
                <a:ea typeface="宋体" panose="02010600030101010101" pitchFamily="2" charset="-122"/>
                <a:cs typeface="Times New Roman" panose="02020603050405020304" pitchFamily="18" charset="0"/>
              </a:rPr>
              <a:t>Q  	 C. P</a:t>
            </a:r>
            <a:r>
              <a:rPr lang="zh-CN" altLang="zh-CN" b="1" kern="100" dirty="0">
                <a:solidFill>
                  <a:schemeClr val="bg1">
                    <a:lumMod val="10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kern="100" dirty="0">
                <a:solidFill>
                  <a:schemeClr val="bg1">
                    <a:lumMod val="10000"/>
                  </a:schemeClr>
                </a:solidFill>
                <a:latin typeface="Times New Roman" panose="02020603050405020304" pitchFamily="18" charset="0"/>
                <a:ea typeface="宋体" panose="02010600030101010101" pitchFamily="2" charset="-122"/>
                <a:cs typeface="Times New Roman" panose="02020603050405020304" pitchFamily="18" charset="0"/>
              </a:rPr>
              <a:t>Q	 D. P</a:t>
            </a:r>
            <a:r>
              <a:rPr lang="zh-CN" altLang="zh-CN" b="1" kern="100" dirty="0">
                <a:solidFill>
                  <a:schemeClr val="bg1">
                    <a:lumMod val="10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kern="100" dirty="0">
                <a:solidFill>
                  <a:schemeClr val="bg1">
                    <a:lumMod val="10000"/>
                  </a:schemeClr>
                </a:solidFill>
                <a:latin typeface="Times New Roman" panose="02020603050405020304" pitchFamily="18" charset="0"/>
                <a:ea typeface="宋体" panose="02010600030101010101" pitchFamily="2" charset="-122"/>
                <a:cs typeface="Times New Roman" panose="02020603050405020304" pitchFamily="18" charset="0"/>
              </a:rPr>
              <a:t>Q</a:t>
            </a:r>
            <a:endParaRPr lang="zh-CN" altLang="zh-CN" b="1" kern="100" dirty="0">
              <a:solidFill>
                <a:schemeClr val="bg1">
                  <a:lumMod val="10000"/>
                </a:schemeClr>
              </a:solidFill>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5" name="对象 4"/>
          <p:cNvGraphicFramePr>
            <a:graphicFrameLocks noChangeAspect="1"/>
          </p:cNvGraphicFramePr>
          <p:nvPr/>
        </p:nvGraphicFramePr>
        <p:xfrm>
          <a:off x="1105465" y="1189128"/>
          <a:ext cx="9468434" cy="1876292"/>
        </p:xfrm>
        <a:graphic>
          <a:graphicData uri="http://schemas.openxmlformats.org/presentationml/2006/ole">
            <mc:AlternateContent xmlns:mc="http://schemas.openxmlformats.org/markup-compatibility/2006">
              <mc:Choice xmlns:v="urn:schemas-microsoft-com:vml" Requires="v">
                <p:oleObj spid="_x0000_s56357" name="文档" r:id="rId1" imgW="6101080" imgH="1214120" progId="Word.Document.12">
                  <p:embed/>
                </p:oleObj>
              </mc:Choice>
              <mc:Fallback>
                <p:oleObj name="文档" r:id="rId1" imgW="6101080" imgH="1214120" progId="Word.Document.12">
                  <p:embed/>
                  <p:pic>
                    <p:nvPicPr>
                      <p:cNvPr id="0" name="对象 4"/>
                      <p:cNvPicPr/>
                      <p:nvPr/>
                    </p:nvPicPr>
                    <p:blipFill>
                      <a:blip r:embed="rId2"/>
                      <a:stretch>
                        <a:fillRect/>
                      </a:stretch>
                    </p:blipFill>
                    <p:spPr>
                      <a:xfrm>
                        <a:off x="1105465" y="1189128"/>
                        <a:ext cx="9468434" cy="1876292"/>
                      </a:xfrm>
                      <a:prstGeom prst="rect">
                        <a:avLst/>
                      </a:prstGeom>
                    </p:spPr>
                  </p:pic>
                </p:oleObj>
              </mc:Fallback>
            </mc:AlternateContent>
          </a:graphicData>
        </a:graphic>
      </p:graphicFrame>
      <p:pic>
        <p:nvPicPr>
          <p:cNvPr id="6" name="图片 5"/>
          <p:cNvPicPr>
            <a:picLocks noChangeAspect="1"/>
          </p:cNvPicPr>
          <p:nvPr/>
        </p:nvPicPr>
        <p:blipFill>
          <a:blip r:embed="rId3"/>
          <a:stretch>
            <a:fillRect/>
          </a:stretch>
        </p:blipFill>
        <p:spPr>
          <a:xfrm>
            <a:off x="1388016" y="4721105"/>
            <a:ext cx="8903332" cy="16325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练习：多选</a:t>
            </a:r>
            <a:endParaRPr lang="zh-CN" altLang="en-US" dirty="0"/>
          </a:p>
        </p:txBody>
      </p:sp>
      <p:sp>
        <p:nvSpPr>
          <p:cNvPr id="3" name="矩形 2"/>
          <p:cNvSpPr/>
          <p:nvPr/>
        </p:nvSpPr>
        <p:spPr>
          <a:xfrm>
            <a:off x="298710" y="1296194"/>
            <a:ext cx="11619980" cy="2555058"/>
          </a:xfrm>
          <a:prstGeom prst="rect">
            <a:avLst/>
          </a:prstGeom>
        </p:spPr>
        <p:txBody>
          <a:bodyPr wrap="square">
            <a:spAutoFit/>
          </a:bodyPr>
          <a:lstStyle/>
          <a:p>
            <a:pPr marL="457200" indent="-457200" algn="just" fontAlgn="ctr">
              <a:lnSpc>
                <a:spcPct val="150000"/>
              </a:lnSpc>
              <a:buFont typeface="+mj-lt"/>
              <a:buAutoNum type="arabicPeriod"/>
              <a:tabLst>
                <a:tab pos="360680" algn="l"/>
              </a:tabLst>
            </a:pPr>
            <a:r>
              <a:rPr lang="zh-CN" altLang="zh-CN" sz="2665" kern="100" dirty="0">
                <a:latin typeface="Times New Roman" panose="02020603050405020304" pitchFamily="18" charset="0"/>
                <a:ea typeface="宋体" panose="02010600030101010101" pitchFamily="2" charset="-122"/>
              </a:rPr>
              <a:t>下列命题中，（</a:t>
            </a:r>
            <a:r>
              <a:rPr lang="en-US" altLang="zh-CN" sz="2665" kern="100" dirty="0">
                <a:latin typeface="Times New Roman" panose="02020603050405020304" pitchFamily="18" charset="0"/>
                <a:ea typeface="宋体" panose="02010600030101010101" pitchFamily="2" charset="-122"/>
              </a:rPr>
              <a:t> </a:t>
            </a:r>
            <a:r>
              <a:rPr lang="zh-CN" altLang="zh-CN" sz="2665" kern="100" dirty="0">
                <a:latin typeface="Times New Roman" panose="02020603050405020304" pitchFamily="18" charset="0"/>
                <a:ea typeface="宋体" panose="02010600030101010101" pitchFamily="2" charset="-122"/>
              </a:rPr>
              <a:t>）的真值为</a:t>
            </a:r>
            <a:r>
              <a:rPr lang="en-US" altLang="zh-CN" sz="2665" kern="100" dirty="0">
                <a:latin typeface="Times New Roman" panose="02020603050405020304" pitchFamily="18" charset="0"/>
                <a:ea typeface="宋体" panose="02010600030101010101" pitchFamily="2" charset="-122"/>
              </a:rPr>
              <a:t>0</a:t>
            </a:r>
            <a:r>
              <a:rPr lang="zh-CN" altLang="zh-CN" sz="2665" kern="100" dirty="0">
                <a:latin typeface="Times New Roman" panose="02020603050405020304" pitchFamily="18" charset="0"/>
                <a:ea typeface="宋体" panose="02010600030101010101" pitchFamily="2" charset="-122"/>
              </a:rPr>
              <a:t>。</a:t>
            </a:r>
            <a:endParaRPr lang="zh-CN" altLang="zh-CN" sz="2665" kern="100" dirty="0">
              <a:latin typeface="Times New Roman" panose="02020603050405020304" pitchFamily="18" charset="0"/>
              <a:ea typeface="宋体" panose="02010600030101010101" pitchFamily="2" charset="-122"/>
            </a:endParaRPr>
          </a:p>
          <a:p>
            <a:pPr marL="1120140" indent="-675640" algn="just" fontAlgn="ctr">
              <a:lnSpc>
                <a:spcPct val="150000"/>
              </a:lnSpc>
            </a:pPr>
            <a:r>
              <a:rPr lang="en-US" altLang="zh-CN" sz="2665" kern="100" dirty="0">
                <a:latin typeface="Times New Roman" panose="02020603050405020304" pitchFamily="18" charset="0"/>
                <a:ea typeface="宋体" panose="02010600030101010101" pitchFamily="2" charset="-122"/>
              </a:rPr>
              <a:t>1</a:t>
            </a:r>
            <a:r>
              <a:rPr lang="zh-CN" altLang="zh-CN" sz="2665" kern="100" dirty="0">
                <a:latin typeface="Times New Roman" panose="02020603050405020304" pitchFamily="18" charset="0"/>
                <a:ea typeface="宋体" panose="02010600030101010101" pitchFamily="2" charset="-122"/>
              </a:rPr>
              <a:t>）若</a:t>
            </a:r>
            <a:r>
              <a:rPr lang="en-US" altLang="zh-CN" sz="2665" kern="100" dirty="0">
                <a:latin typeface="Times New Roman" panose="02020603050405020304" pitchFamily="18" charset="0"/>
                <a:ea typeface="宋体" panose="02010600030101010101" pitchFamily="2" charset="-122"/>
              </a:rPr>
              <a:t>2</a:t>
            </a:r>
            <a:r>
              <a:rPr lang="zh-CN" altLang="zh-CN" sz="2665" kern="100" dirty="0">
                <a:latin typeface="Times New Roman" panose="02020603050405020304" pitchFamily="18" charset="0"/>
                <a:ea typeface="宋体" panose="02010600030101010101" pitchFamily="2" charset="-122"/>
              </a:rPr>
              <a:t>是偶数，则地球是方的</a:t>
            </a:r>
            <a:r>
              <a:rPr lang="en-US" altLang="zh-CN" sz="2665" kern="100" dirty="0">
                <a:latin typeface="Times New Roman" panose="02020603050405020304" pitchFamily="18" charset="0"/>
                <a:ea typeface="宋体" panose="02010600030101010101" pitchFamily="2" charset="-122"/>
              </a:rPr>
              <a:t>	  2</a:t>
            </a:r>
            <a:r>
              <a:rPr lang="zh-CN" altLang="zh-CN" sz="2665" kern="100" dirty="0">
                <a:latin typeface="Times New Roman" panose="02020603050405020304" pitchFamily="18" charset="0"/>
                <a:ea typeface="宋体" panose="02010600030101010101" pitchFamily="2" charset="-122"/>
              </a:rPr>
              <a:t>）若</a:t>
            </a:r>
            <a:r>
              <a:rPr lang="en-US" altLang="zh-CN" sz="2665" kern="100" dirty="0">
                <a:latin typeface="Times New Roman" panose="02020603050405020304" pitchFamily="18" charset="0"/>
                <a:ea typeface="宋体" panose="02010600030101010101" pitchFamily="2" charset="-122"/>
              </a:rPr>
              <a:t>2</a:t>
            </a:r>
            <a:r>
              <a:rPr lang="zh-CN" altLang="zh-CN" sz="2665" kern="100" dirty="0">
                <a:latin typeface="Times New Roman" panose="02020603050405020304" pitchFamily="18" charset="0"/>
                <a:ea typeface="宋体" panose="02010600030101010101" pitchFamily="2" charset="-122"/>
              </a:rPr>
              <a:t>是偶数，则地球不是方的</a:t>
            </a:r>
            <a:endParaRPr lang="zh-CN" altLang="zh-CN" sz="2665" kern="100" dirty="0">
              <a:latin typeface="Times New Roman" panose="02020603050405020304" pitchFamily="18" charset="0"/>
              <a:ea typeface="宋体" panose="02010600030101010101" pitchFamily="2" charset="-122"/>
            </a:endParaRPr>
          </a:p>
          <a:p>
            <a:pPr marL="1120140" indent="-675640" algn="just" fontAlgn="ctr">
              <a:lnSpc>
                <a:spcPct val="150000"/>
              </a:lnSpc>
            </a:pPr>
            <a:r>
              <a:rPr lang="en-US" altLang="zh-CN" sz="2665" kern="100" dirty="0">
                <a:latin typeface="Times New Roman" panose="02020603050405020304" pitchFamily="18" charset="0"/>
                <a:ea typeface="宋体" panose="02010600030101010101" pitchFamily="2" charset="-122"/>
              </a:rPr>
              <a:t>3</a:t>
            </a:r>
            <a:r>
              <a:rPr lang="zh-CN" altLang="zh-CN" sz="2665" kern="100" dirty="0">
                <a:latin typeface="Times New Roman" panose="02020603050405020304" pitchFamily="18" charset="0"/>
                <a:ea typeface="宋体" panose="02010600030101010101" pitchFamily="2" charset="-122"/>
              </a:rPr>
              <a:t>）若</a:t>
            </a:r>
            <a:r>
              <a:rPr lang="en-US" altLang="zh-CN" sz="2665" kern="100" dirty="0">
                <a:latin typeface="Times New Roman" panose="02020603050405020304" pitchFamily="18" charset="0"/>
                <a:ea typeface="宋体" panose="02010600030101010101" pitchFamily="2" charset="-122"/>
              </a:rPr>
              <a:t>2</a:t>
            </a:r>
            <a:r>
              <a:rPr lang="zh-CN" altLang="zh-CN" sz="2665" kern="100" dirty="0">
                <a:latin typeface="Times New Roman" panose="02020603050405020304" pitchFamily="18" charset="0"/>
                <a:ea typeface="宋体" panose="02010600030101010101" pitchFamily="2" charset="-122"/>
              </a:rPr>
              <a:t>是奇数，则地球是方的</a:t>
            </a:r>
            <a:r>
              <a:rPr lang="en-US" altLang="zh-CN" sz="2665" kern="100" dirty="0">
                <a:latin typeface="Times New Roman" panose="02020603050405020304" pitchFamily="18" charset="0"/>
                <a:ea typeface="宋体" panose="02010600030101010101" pitchFamily="2" charset="-122"/>
              </a:rPr>
              <a:t> 4</a:t>
            </a:r>
            <a:r>
              <a:rPr lang="zh-CN" altLang="zh-CN" sz="2665" kern="100" dirty="0">
                <a:latin typeface="Times New Roman" panose="02020603050405020304" pitchFamily="18" charset="0"/>
                <a:ea typeface="宋体" panose="02010600030101010101" pitchFamily="2" charset="-122"/>
              </a:rPr>
              <a:t>）若</a:t>
            </a:r>
            <a:r>
              <a:rPr lang="en-US" altLang="zh-CN" sz="2665" kern="100" dirty="0">
                <a:latin typeface="Times New Roman" panose="02020603050405020304" pitchFamily="18" charset="0"/>
                <a:ea typeface="宋体" panose="02010600030101010101" pitchFamily="2" charset="-122"/>
              </a:rPr>
              <a:t>2</a:t>
            </a:r>
            <a:r>
              <a:rPr lang="zh-CN" altLang="zh-CN" sz="2665" kern="100" dirty="0">
                <a:latin typeface="Times New Roman" panose="02020603050405020304" pitchFamily="18" charset="0"/>
                <a:ea typeface="宋体" panose="02010600030101010101" pitchFamily="2" charset="-122"/>
              </a:rPr>
              <a:t>是奇数，则地球不是方的</a:t>
            </a:r>
            <a:endParaRPr lang="zh-CN" altLang="zh-CN" sz="2665" kern="100" dirty="0">
              <a:latin typeface="Times New Roman" panose="02020603050405020304" pitchFamily="18" charset="0"/>
              <a:ea typeface="宋体" panose="02010600030101010101" pitchFamily="2" charset="-122"/>
            </a:endParaRPr>
          </a:p>
          <a:p>
            <a:pPr marL="1120140" indent="-675640" algn="just" fontAlgn="ctr">
              <a:lnSpc>
                <a:spcPct val="150000"/>
              </a:lnSpc>
            </a:pPr>
            <a:r>
              <a:rPr lang="en-US" altLang="zh-CN" sz="2665" kern="100" dirty="0">
                <a:latin typeface="Times New Roman" panose="02020603050405020304" pitchFamily="18" charset="0"/>
                <a:ea typeface="宋体" panose="02010600030101010101" pitchFamily="2" charset="-122"/>
              </a:rPr>
              <a:t>5</a:t>
            </a:r>
            <a:r>
              <a:rPr lang="zh-CN" altLang="zh-CN" sz="2665" kern="100" dirty="0">
                <a:latin typeface="Times New Roman" panose="02020603050405020304" pitchFamily="18" charset="0"/>
                <a:ea typeface="宋体" panose="02010600030101010101" pitchFamily="2" charset="-122"/>
              </a:rPr>
              <a:t>）</a:t>
            </a:r>
            <a:r>
              <a:rPr lang="en-US" altLang="zh-CN" sz="2665" kern="100" dirty="0">
                <a:latin typeface="Times New Roman" panose="02020603050405020304" pitchFamily="18" charset="0"/>
                <a:ea typeface="宋体" panose="02010600030101010101" pitchFamily="2" charset="-122"/>
              </a:rPr>
              <a:t>2</a:t>
            </a:r>
            <a:r>
              <a:rPr lang="zh-CN" altLang="zh-CN" sz="2665" kern="100" dirty="0">
                <a:latin typeface="Times New Roman" panose="02020603050405020304" pitchFamily="18" charset="0"/>
                <a:ea typeface="宋体" panose="02010600030101010101" pitchFamily="2" charset="-122"/>
              </a:rPr>
              <a:t>是奇数当且仅当地球是方的</a:t>
            </a:r>
            <a:endParaRPr lang="zh-CN" altLang="zh-CN" sz="2665" kern="100" dirty="0">
              <a:latin typeface="Times New Roman" panose="02020603050405020304" pitchFamily="18" charset="0"/>
              <a:ea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67738"/>
            <a:ext cx="6629400" cy="5510051"/>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29" name="矩形 28"/>
          <p:cNvSpPr/>
          <p:nvPr/>
        </p:nvSpPr>
        <p:spPr>
          <a:xfrm>
            <a:off x="5757541" y="3451078"/>
            <a:ext cx="4913633" cy="439022"/>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bg1"/>
              </a:solidFill>
              <a:effectLst/>
              <a:uLnTx/>
              <a:uFillTx/>
              <a:latin typeface="Arial" panose="020B0604020202020204"/>
              <a:ea typeface="微软雅黑" panose="020B0503020204020204" pitchFamily="34" charset="-122"/>
              <a:cs typeface="+mn-cs"/>
            </a:endParaRPr>
          </a:p>
        </p:txBody>
      </p:sp>
      <p:sp>
        <p:nvSpPr>
          <p:cNvPr id="17" name="TextBox 1"/>
          <p:cNvSpPr txBox="1"/>
          <p:nvPr/>
        </p:nvSpPr>
        <p:spPr>
          <a:xfrm>
            <a:off x="7013575" y="2368891"/>
            <a:ext cx="1231106" cy="369353"/>
          </a:xfrm>
          <a:prstGeom prst="rect">
            <a:avLst/>
          </a:prstGeom>
          <a:noFill/>
          <a:ln>
            <a:noFill/>
          </a:ln>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历史人物</a:t>
            </a:r>
            <a:endParaRPr kumimoji="0" lang="zh-CN" altLang="en-US" sz="2400" b="1" i="0" u="none" strike="noStrike" kern="1200" cap="none" spc="0" normalizeH="0" baseline="0" noProof="0" dirty="0">
              <a:ln>
                <a:noFill/>
              </a:ln>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18" name="TextBox 1"/>
          <p:cNvSpPr txBox="1"/>
          <p:nvPr/>
        </p:nvSpPr>
        <p:spPr>
          <a:xfrm>
            <a:off x="7013575" y="1771674"/>
            <a:ext cx="2769989" cy="369353"/>
          </a:xfrm>
          <a:prstGeom prst="rect">
            <a:avLst/>
          </a:prstGeom>
          <a:noFill/>
        </p:spPr>
        <p:txBody>
          <a:bodyPr wrap="none" lIns="0" tIns="0" rIns="0" bIns="60981" rtlCol="0">
            <a:spAutoFit/>
          </a:bodyPr>
          <a:lstStyle/>
          <a:p>
            <a:pPr lvl="0">
              <a:lnSpc>
                <a:spcPts val="2400"/>
              </a:lnSpc>
            </a:pPr>
            <a:r>
              <a:rPr lang="zh-CN" altLang="en-US" b="1" dirty="0">
                <a:latin typeface="Microsoft YaHei UI" panose="020B0503020204020204" pitchFamily="18" charset="-122"/>
                <a:cs typeface="Microsoft YaHei UI" panose="020B0503020204020204" pitchFamily="18" charset="-122"/>
              </a:rPr>
              <a:t>本章导读及学习要求</a:t>
            </a:r>
            <a:endParaRPr lang="zh-CN" altLang="en-US" b="1" dirty="0">
              <a:latin typeface="Microsoft YaHei UI" panose="020B0503020204020204" pitchFamily="18" charset="-122"/>
              <a:cs typeface="Microsoft YaHei UI" panose="020B0503020204020204" pitchFamily="18" charset="-122"/>
            </a:endParaRPr>
          </a:p>
        </p:txBody>
      </p:sp>
      <p:sp>
        <p:nvSpPr>
          <p:cNvPr id="47" name="TextBox 1"/>
          <p:cNvSpPr txBox="1"/>
          <p:nvPr/>
        </p:nvSpPr>
        <p:spPr>
          <a:xfrm>
            <a:off x="7013575" y="2945958"/>
            <a:ext cx="246221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命题与命题联结词</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8" name="TextBox 1"/>
          <p:cNvSpPr txBox="1"/>
          <p:nvPr/>
        </p:nvSpPr>
        <p:spPr>
          <a:xfrm>
            <a:off x="7013575" y="3549826"/>
            <a:ext cx="3385542"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命题公式、解释与真值表</a:t>
            </a:r>
            <a:endParaRPr kumimoji="0" lang="zh-CN" altLang="en-US" sz="2400" b="1"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51" name="Freeform 3"/>
          <p:cNvSpPr/>
          <p:nvPr/>
        </p:nvSpPr>
        <p:spPr>
          <a:xfrm>
            <a:off x="6695261" y="1305604"/>
            <a:ext cx="45719" cy="5024095"/>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52" name="Freeform 3"/>
          <p:cNvSpPr/>
          <p:nvPr/>
        </p:nvSpPr>
        <p:spPr>
          <a:xfrm>
            <a:off x="6632575" y="181272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7" name="Freeform 3"/>
          <p:cNvSpPr/>
          <p:nvPr/>
        </p:nvSpPr>
        <p:spPr>
          <a:xfrm>
            <a:off x="6632575" y="241969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3" name="Freeform 3"/>
          <p:cNvSpPr/>
          <p:nvPr/>
        </p:nvSpPr>
        <p:spPr>
          <a:xfrm>
            <a:off x="6632575" y="30511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4" name="Freeform 3"/>
          <p:cNvSpPr/>
          <p:nvPr/>
        </p:nvSpPr>
        <p:spPr>
          <a:xfrm>
            <a:off x="6632575" y="35923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6" name="TextBox 1"/>
          <p:cNvSpPr txBox="1"/>
          <p:nvPr/>
        </p:nvSpPr>
        <p:spPr>
          <a:xfrm>
            <a:off x="6048108" y="1777080"/>
            <a:ext cx="426399"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icrosoft YaHei UI" panose="020B0503020204020204" pitchFamily="18" charset="-122"/>
              </a:rPr>
              <a:t>   1</a:t>
            </a:r>
            <a:endParaRPr kumimoji="0" lang="zh-CN" altLang="en-US" sz="24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icrosoft YaHei UI" panose="020B0503020204020204" pitchFamily="18" charset="-122"/>
            </a:endParaRPr>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marL="0" marR="0" lvl="0" indent="0" algn="l" defTabSz="1219835" rtl="0" eaLnBrk="1" fontAlgn="auto" latinLnBrk="0" hangingPunct="1">
              <a:lnSpc>
                <a:spcPts val="6935"/>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4197DF"/>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内容导航</a:t>
            </a:r>
            <a:endParaRPr kumimoji="0" lang="en-US" altLang="zh-CN" sz="3600" b="1" i="0" u="none" strike="noStrike" kern="1200" cap="none" spc="0" normalizeH="0" baseline="0" noProof="0" dirty="0">
              <a:ln>
                <a:noFill/>
              </a:ln>
              <a:solidFill>
                <a:srgbClr val="4197DF"/>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marL="0" marR="0" lvl="0" indent="0" algn="dist" defTabSz="1219835" rtl="0" eaLnBrk="1" fontAlgn="auto" latinLnBrk="0" hangingPunct="1">
              <a:lnSpc>
                <a:spcPts val="1600"/>
              </a:lnSpc>
              <a:spcBef>
                <a:spcPts val="0"/>
              </a:spcBef>
              <a:spcAft>
                <a:spcPts val="0"/>
              </a:spcAft>
              <a:buClrTx/>
              <a:buSzTx/>
              <a:buFontTx/>
              <a:buNone/>
              <a:defRPr/>
            </a:pPr>
            <a:r>
              <a:rPr kumimoji="0" lang="en-US" altLang="zh-CN" sz="1900" b="1" i="0" u="none" strike="noStrike" kern="1200" cap="none" spc="0" normalizeH="0" baseline="0" noProof="0" dirty="0">
                <a:ln>
                  <a:noFill/>
                </a:ln>
                <a:solidFill>
                  <a:srgbClr val="4197D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CONTENTS</a:t>
            </a:r>
            <a:endParaRPr kumimoji="0" lang="en-US" altLang="zh-CN" sz="1900" b="1" i="0" u="none" strike="noStrike" kern="1200" cap="none" spc="0" normalizeH="0" baseline="0" noProof="0" dirty="0">
              <a:ln>
                <a:noFill/>
              </a:ln>
              <a:solidFill>
                <a:srgbClr val="4197D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8" name="TextBox 1"/>
          <p:cNvSpPr txBox="1"/>
          <p:nvPr/>
        </p:nvSpPr>
        <p:spPr>
          <a:xfrm>
            <a:off x="7013575" y="4191794"/>
            <a:ext cx="2794035"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公式的标准型</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a:t>
            </a: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范式</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39" name="TextBox 1"/>
          <p:cNvSpPr txBox="1"/>
          <p:nvPr/>
        </p:nvSpPr>
        <p:spPr>
          <a:xfrm>
            <a:off x="7000875" y="4775994"/>
            <a:ext cx="2769989"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命题逻辑的推理理论</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0" name="Freeform 3"/>
          <p:cNvSpPr/>
          <p:nvPr/>
        </p:nvSpPr>
        <p:spPr>
          <a:xfrm>
            <a:off x="6632575" y="423657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1" name="Freeform 3"/>
          <p:cNvSpPr/>
          <p:nvPr/>
        </p:nvSpPr>
        <p:spPr>
          <a:xfrm>
            <a:off x="6632575" y="481914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2" name="TextBox 1"/>
          <p:cNvSpPr txBox="1"/>
          <p:nvPr/>
        </p:nvSpPr>
        <p:spPr>
          <a:xfrm>
            <a:off x="6048108" y="2972594"/>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2.1</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3" name="TextBox 1"/>
          <p:cNvSpPr txBox="1"/>
          <p:nvPr/>
        </p:nvSpPr>
        <p:spPr>
          <a:xfrm>
            <a:off x="6048108" y="3531394"/>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bg1"/>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2.2</a:t>
            </a:r>
            <a:endParaRPr kumimoji="0" lang="en-US" altLang="zh-CN" sz="2400" b="1"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4" name="TextBox 1"/>
          <p:cNvSpPr txBox="1"/>
          <p:nvPr/>
        </p:nvSpPr>
        <p:spPr>
          <a:xfrm>
            <a:off x="6048108" y="4185778"/>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2.3</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5" name="TextBox 1"/>
          <p:cNvSpPr txBox="1"/>
          <p:nvPr/>
        </p:nvSpPr>
        <p:spPr>
          <a:xfrm>
            <a:off x="6048108" y="4789362"/>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2.4</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77" name="等腰三角形 76"/>
          <p:cNvSpPr/>
          <p:nvPr/>
        </p:nvSpPr>
        <p:spPr>
          <a:xfrm>
            <a:off x="6190430" y="1686470"/>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78" name="等腰三角形 77"/>
          <p:cNvSpPr/>
          <p:nvPr/>
        </p:nvSpPr>
        <p:spPr>
          <a:xfrm>
            <a:off x="6169707" y="2350828"/>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TextBox 1"/>
          <p:cNvSpPr txBox="1"/>
          <p:nvPr/>
        </p:nvSpPr>
        <p:spPr>
          <a:xfrm>
            <a:off x="7018519" y="5351908"/>
            <a:ext cx="2154436"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命题逻辑的应用</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81" name="Freeform 3"/>
          <p:cNvSpPr/>
          <p:nvPr/>
        </p:nvSpPr>
        <p:spPr>
          <a:xfrm>
            <a:off x="6650219" y="53950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82" name="TextBox 1"/>
          <p:cNvSpPr txBox="1"/>
          <p:nvPr/>
        </p:nvSpPr>
        <p:spPr>
          <a:xfrm>
            <a:off x="6065752" y="5365276"/>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2.5</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9" name="TextBox 1"/>
          <p:cNvSpPr txBox="1"/>
          <p:nvPr/>
        </p:nvSpPr>
        <p:spPr>
          <a:xfrm>
            <a:off x="6993940" y="5910708"/>
            <a:ext cx="61555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作业</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50" name="Freeform 3"/>
          <p:cNvSpPr/>
          <p:nvPr/>
        </p:nvSpPr>
        <p:spPr>
          <a:xfrm>
            <a:off x="6625640" y="59538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5" name="TextBox 1"/>
          <p:cNvSpPr txBox="1"/>
          <p:nvPr/>
        </p:nvSpPr>
        <p:spPr>
          <a:xfrm>
            <a:off x="6058106" y="5924076"/>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2.6</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4" name="Rectangle 3"/>
          <p:cNvSpPr>
            <a:spLocks noGrp="1" noChangeArrowheads="1"/>
          </p:cNvSpPr>
          <p:nvPr>
            <p:ph type="body" idx="4294967295"/>
          </p:nvPr>
        </p:nvSpPr>
        <p:spPr>
          <a:xfrm>
            <a:off x="1061385" y="1316954"/>
            <a:ext cx="9510463" cy="2419210"/>
          </a:xfrm>
        </p:spPr>
        <p:txBody>
          <a:bodyPr/>
          <a:lstStyle/>
          <a:p>
            <a:pPr marL="0" indent="0">
              <a:lnSpc>
                <a:spcPct val="200000"/>
              </a:lnSpc>
              <a:buNone/>
            </a:pPr>
            <a:r>
              <a:rPr lang="zh-CN" altLang="en-US" noProof="1">
                <a:solidFill>
                  <a:srgbClr val="C00000"/>
                </a:solidFill>
              </a:rPr>
              <a:t>设命题</a:t>
            </a:r>
            <a:r>
              <a:rPr lang="en-US" altLang="en-US" noProof="1">
                <a:solidFill>
                  <a:srgbClr val="C00000"/>
                </a:solidFill>
              </a:rPr>
              <a:t> P</a:t>
            </a:r>
            <a:r>
              <a:rPr lang="zh-CN" altLang="en-US" noProof="1">
                <a:solidFill>
                  <a:srgbClr val="C00000"/>
                </a:solidFill>
              </a:rPr>
              <a:t>：你陪伴我；</a:t>
            </a:r>
            <a:r>
              <a:rPr lang="en-US" altLang="en-US" noProof="1">
                <a:solidFill>
                  <a:srgbClr val="C00000"/>
                </a:solidFill>
              </a:rPr>
              <a:t>Q</a:t>
            </a:r>
            <a:r>
              <a:rPr lang="zh-CN" altLang="en-US" noProof="1">
                <a:solidFill>
                  <a:srgbClr val="C00000"/>
                </a:solidFill>
              </a:rPr>
              <a:t>：你代我叫车子；</a:t>
            </a:r>
            <a:r>
              <a:rPr lang="en-US" altLang="en-US" noProof="1">
                <a:solidFill>
                  <a:srgbClr val="C00000"/>
                </a:solidFill>
              </a:rPr>
              <a:t>       R</a:t>
            </a:r>
            <a:r>
              <a:rPr lang="zh-CN" altLang="en-US" noProof="1">
                <a:solidFill>
                  <a:srgbClr val="C00000"/>
                </a:solidFill>
              </a:rPr>
              <a:t>：我将出去。</a:t>
            </a:r>
            <a:endParaRPr lang="zh-CN" altLang="en-US" noProof="1">
              <a:solidFill>
                <a:srgbClr val="C00000"/>
              </a:solidFill>
            </a:endParaRPr>
          </a:p>
          <a:p>
            <a:pPr marL="0" indent="0">
              <a:lnSpc>
                <a:spcPct val="200000"/>
              </a:lnSpc>
              <a:buNone/>
            </a:pPr>
            <a:r>
              <a:rPr lang="zh-CN" altLang="en-US" dirty="0"/>
              <a:t>则语句“</a:t>
            </a:r>
            <a:r>
              <a:rPr lang="zh-CN" altLang="en-US" noProof="1">
                <a:solidFill>
                  <a:srgbClr val="C00000"/>
                </a:solidFill>
              </a:rPr>
              <a:t>除非</a:t>
            </a:r>
            <a:r>
              <a:rPr lang="zh-CN" altLang="en-US" noProof="1"/>
              <a:t>你陪伴我或代我叫车子，</a:t>
            </a:r>
            <a:r>
              <a:rPr lang="zh-CN" altLang="en-US" noProof="1">
                <a:solidFill>
                  <a:srgbClr val="C00000"/>
                </a:solidFill>
              </a:rPr>
              <a:t>否则</a:t>
            </a:r>
            <a:r>
              <a:rPr lang="zh-CN" altLang="en-US" noProof="1"/>
              <a:t>我将</a:t>
            </a:r>
            <a:r>
              <a:rPr lang="zh-CN" altLang="en-US" noProof="1">
                <a:solidFill>
                  <a:srgbClr val="C00000"/>
                </a:solidFill>
              </a:rPr>
              <a:t>不</a:t>
            </a:r>
            <a:r>
              <a:rPr lang="zh-CN" altLang="en-US" noProof="1"/>
              <a:t>出去”符号化为：</a:t>
            </a:r>
            <a:r>
              <a:rPr lang="zh-CN" altLang="en-US" dirty="0"/>
              <a:t> </a:t>
            </a:r>
            <a:endParaRPr lang="zh-CN" altLang="en-US" noProof="1"/>
          </a:p>
        </p:txBody>
      </p:sp>
      <p:sp>
        <p:nvSpPr>
          <p:cNvPr id="30725" name="AutoShape 4"/>
          <p:cNvSpPr>
            <a:spLocks noChangeArrowheads="1"/>
          </p:cNvSpPr>
          <p:nvPr/>
        </p:nvSpPr>
        <p:spPr bwMode="auto">
          <a:xfrm>
            <a:off x="2154467" y="4302552"/>
            <a:ext cx="7324302" cy="584166"/>
          </a:xfrm>
          <a:prstGeom prst="wedgeRectCallout">
            <a:avLst>
              <a:gd name="adj1" fmla="val -28806"/>
              <a:gd name="adj2" fmla="val 48162"/>
            </a:avLst>
          </a:prstGeom>
          <a:solidFill>
            <a:srgbClr val="99FFCC"/>
          </a:solidFill>
          <a:ln w="12700">
            <a:solidFill>
              <a:srgbClr val="003300"/>
            </a:solidFill>
            <a:miter lim="800000"/>
          </a:ln>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en-US" altLang="en-US" sz="3200" noProof="1"/>
              <a:t>R→(P∨Q)  </a:t>
            </a:r>
            <a:r>
              <a:rPr lang="zh-CN" altLang="en-US" sz="3200" noProof="1"/>
              <a:t>或  ┐</a:t>
            </a:r>
            <a:r>
              <a:rPr lang="en-US" altLang="en-US" sz="3200" noProof="1"/>
              <a:t>(P∨Q)→┐R</a:t>
            </a:r>
            <a:endParaRPr lang="zh-CN" altLang="en-US" sz="3200" dirty="0"/>
          </a:p>
        </p:txBody>
      </p:sp>
      <p:sp>
        <p:nvSpPr>
          <p:cNvPr id="2" name="云形标注 1"/>
          <p:cNvSpPr/>
          <p:nvPr/>
        </p:nvSpPr>
        <p:spPr bwMode="auto">
          <a:xfrm>
            <a:off x="4370564" y="1106026"/>
            <a:ext cx="2519216" cy="936571"/>
          </a:xfrm>
          <a:prstGeom prst="cloudCallout">
            <a:avLst>
              <a:gd name="adj1" fmla="val 15753"/>
              <a:gd name="adj2" fmla="val 83021"/>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anchor="ctr"/>
          <a:lstStyle/>
          <a:p>
            <a:pPr defTabSz="1219200">
              <a:defRPr/>
            </a:pPr>
            <a:r>
              <a:rPr lang="zh-CN" altLang="en-US" sz="2400" b="1" dirty="0">
                <a:solidFill>
                  <a:srgbClr val="0000FF"/>
                </a:solidFill>
                <a:latin typeface="Arial" panose="020B0604020202020204"/>
                <a:ea typeface="微软雅黑" panose="020B0503020204020204" pitchFamily="34" charset="-122"/>
              </a:rPr>
              <a:t>命题公式</a:t>
            </a:r>
            <a:endParaRPr lang="zh-CN" altLang="en-US" sz="2400" b="1" dirty="0">
              <a:solidFill>
                <a:srgbClr val="0000FF"/>
              </a:solidFill>
              <a:latin typeface="Arial" panose="020B0604020202020204"/>
              <a:ea typeface="微软雅黑" panose="020B0503020204020204" pitchFamily="34" charset="-122"/>
            </a:endParaRPr>
          </a:p>
        </p:txBody>
      </p:sp>
      <p:sp>
        <p:nvSpPr>
          <p:cNvPr id="10" name="云形标注 9"/>
          <p:cNvSpPr/>
          <p:nvPr/>
        </p:nvSpPr>
        <p:spPr bwMode="auto">
          <a:xfrm>
            <a:off x="8616161" y="2801181"/>
            <a:ext cx="2520804" cy="934983"/>
          </a:xfrm>
          <a:prstGeom prst="cloudCallout">
            <a:avLst>
              <a:gd name="adj1" fmla="val -50495"/>
              <a:gd name="adj2" fmla="val 51812"/>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anchor="ctr"/>
          <a:lstStyle/>
          <a:p>
            <a:pPr defTabSz="1219200">
              <a:defRPr/>
            </a:pPr>
            <a:r>
              <a:rPr lang="zh-CN" altLang="en-US" sz="2400" b="1" dirty="0">
                <a:solidFill>
                  <a:srgbClr val="0000FF"/>
                </a:solidFill>
                <a:latin typeface="Arial" panose="020B0604020202020204"/>
                <a:ea typeface="微软雅黑" panose="020B0503020204020204" pitchFamily="34" charset="-122"/>
              </a:rPr>
              <a:t>真值函数</a:t>
            </a:r>
            <a:endParaRPr lang="zh-CN" altLang="en-US" sz="2400" b="1" dirty="0">
              <a:solidFill>
                <a:srgbClr val="0000FF"/>
              </a:solidFill>
              <a:latin typeface="Arial" panose="020B0604020202020204"/>
              <a:ea typeface="微软雅黑" panose="020B0503020204020204" pitchFamily="34" charset="-122"/>
            </a:endParaRPr>
          </a:p>
        </p:txBody>
      </p:sp>
      <p:grpSp>
        <p:nvGrpSpPr>
          <p:cNvPr id="5" name="组合 4"/>
          <p:cNvGrpSpPr/>
          <p:nvPr/>
        </p:nvGrpSpPr>
        <p:grpSpPr bwMode="auto">
          <a:xfrm>
            <a:off x="6851607" y="2988495"/>
            <a:ext cx="1655667" cy="966733"/>
            <a:chOff x="5323728" y="2987246"/>
            <a:chExt cx="1656184" cy="967018"/>
          </a:xfrm>
        </p:grpSpPr>
        <p:sp>
          <p:nvSpPr>
            <p:cNvPr id="3" name="矩形 2"/>
            <p:cNvSpPr/>
            <p:nvPr/>
          </p:nvSpPr>
          <p:spPr bwMode="auto">
            <a:xfrm>
              <a:off x="5323728" y="3522361"/>
              <a:ext cx="1656184" cy="431903"/>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defTabSz="1219200">
                <a:defRPr/>
              </a:pPr>
              <a:r>
                <a:rPr lang="en-US" altLang="zh-CN" sz="2400" dirty="0">
                  <a:solidFill>
                    <a:srgbClr val="FF0000"/>
                  </a:solidFill>
                  <a:latin typeface="Arial" panose="020B0604020202020204"/>
                  <a:ea typeface="微软雅黑" panose="020B0503020204020204" pitchFamily="34" charset="-122"/>
                </a:rPr>
                <a:t>F(P,Q,R)</a:t>
              </a:r>
              <a:endParaRPr lang="zh-CN" altLang="en-US" sz="2400" dirty="0">
                <a:solidFill>
                  <a:srgbClr val="FF0000"/>
                </a:solidFill>
                <a:latin typeface="Arial" panose="020B0604020202020204"/>
                <a:ea typeface="微软雅黑" panose="020B0503020204020204" pitchFamily="34" charset="-122"/>
              </a:endParaRPr>
            </a:p>
          </p:txBody>
        </p:sp>
        <p:sp>
          <p:nvSpPr>
            <p:cNvPr id="4" name="右箭头 3"/>
            <p:cNvSpPr/>
            <p:nvPr/>
          </p:nvSpPr>
          <p:spPr bwMode="auto">
            <a:xfrm rot="5400000" flipH="1">
              <a:off x="5792957" y="3134123"/>
              <a:ext cx="506533" cy="212779"/>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defTabSz="1219200">
                <a:defRPr/>
              </a:pPr>
              <a:endParaRPr lang="zh-CN" altLang="en-US" sz="2400">
                <a:solidFill>
                  <a:srgbClr val="FF0000"/>
                </a:solidFill>
                <a:latin typeface="Arial" panose="020B0604020202020204"/>
                <a:ea typeface="微软雅黑" panose="020B0503020204020204" pitchFamily="34" charset="-122"/>
              </a:endParaRPr>
            </a:p>
          </p:txBody>
        </p:sp>
      </p:grpSp>
      <p:sp>
        <p:nvSpPr>
          <p:cNvPr id="14" name="云形标注 13"/>
          <p:cNvSpPr/>
          <p:nvPr/>
        </p:nvSpPr>
        <p:spPr bwMode="auto">
          <a:xfrm>
            <a:off x="2283046" y="3523453"/>
            <a:ext cx="4149485" cy="934982"/>
          </a:xfrm>
          <a:prstGeom prst="cloudCallout">
            <a:avLst>
              <a:gd name="adj1" fmla="val 61320"/>
              <a:gd name="adj2" fmla="val -11398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anchor="ctr"/>
          <a:lstStyle/>
          <a:p>
            <a:pPr defTabSz="1219200">
              <a:defRPr/>
            </a:pPr>
            <a:r>
              <a:rPr lang="zh-CN" altLang="en-US" sz="2400" b="1" dirty="0">
                <a:solidFill>
                  <a:srgbClr val="0000FF"/>
                </a:solidFill>
                <a:latin typeface="Arial" panose="020B0604020202020204"/>
                <a:ea typeface="微软雅黑" panose="020B0503020204020204" pitchFamily="34" charset="-122"/>
              </a:rPr>
              <a:t>命题变元（变量）</a:t>
            </a:r>
            <a:endParaRPr lang="zh-CN" altLang="en-US" sz="2400" b="1" dirty="0">
              <a:solidFill>
                <a:srgbClr val="0000FF"/>
              </a:solidFill>
              <a:latin typeface="Arial" panose="020B0604020202020204"/>
              <a:ea typeface="微软雅黑" panose="020B0503020204020204" pitchFamily="34" charset="-122"/>
            </a:endParaRPr>
          </a:p>
        </p:txBody>
      </p:sp>
      <p:sp>
        <p:nvSpPr>
          <p:cNvPr id="15" name="AutoShape 4"/>
          <p:cNvSpPr>
            <a:spLocks noChangeArrowheads="1"/>
          </p:cNvSpPr>
          <p:nvPr/>
        </p:nvSpPr>
        <p:spPr bwMode="auto">
          <a:xfrm>
            <a:off x="2139112" y="4942596"/>
            <a:ext cx="7324302" cy="584166"/>
          </a:xfrm>
          <a:prstGeom prst="wedgeRectCallout">
            <a:avLst>
              <a:gd name="adj1" fmla="val -28806"/>
              <a:gd name="adj2" fmla="val 48162"/>
            </a:avLst>
          </a:prstGeom>
          <a:solidFill>
            <a:srgbClr val="99FFCC"/>
          </a:solidFill>
          <a:ln w="12700">
            <a:solidFill>
              <a:srgbClr val="003300"/>
            </a:solidFill>
            <a:miter lim="800000"/>
          </a:ln>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zh-CN" altLang="en-US" sz="3200" dirty="0"/>
              <a:t>定义域</a:t>
            </a:r>
            <a:r>
              <a:rPr lang="en-US" altLang="zh-CN" sz="3200" dirty="0"/>
              <a:t>{0</a:t>
            </a:r>
            <a:r>
              <a:rPr lang="zh-CN" altLang="en-US" sz="3200" dirty="0"/>
              <a:t>，</a:t>
            </a:r>
            <a:r>
              <a:rPr lang="en-US" altLang="zh-CN" sz="3200" dirty="0"/>
              <a:t>1}</a:t>
            </a:r>
            <a:r>
              <a:rPr lang="zh-CN" altLang="en-US" sz="3200" dirty="0"/>
              <a:t>，值域</a:t>
            </a:r>
            <a:r>
              <a:rPr lang="en-US" altLang="zh-CN" sz="3200" dirty="0"/>
              <a:t>{0</a:t>
            </a:r>
            <a:r>
              <a:rPr lang="zh-CN" altLang="en-US" sz="3200" dirty="0"/>
              <a:t>，</a:t>
            </a:r>
            <a:r>
              <a:rPr lang="en-US" altLang="zh-CN" sz="3200" dirty="0"/>
              <a:t>1}</a:t>
            </a:r>
            <a:endParaRPr lang="zh-CN" altLang="en-US" sz="3200" dirty="0"/>
          </a:p>
        </p:txBody>
      </p:sp>
      <p:sp>
        <p:nvSpPr>
          <p:cNvPr id="13" name="矩形 12"/>
          <p:cNvSpPr/>
          <p:nvPr/>
        </p:nvSpPr>
        <p:spPr>
          <a:xfrm>
            <a:off x="842897" y="230320"/>
            <a:ext cx="4126859" cy="580889"/>
          </a:xfrm>
          <a:prstGeom prst="rect">
            <a:avLst/>
          </a:prstGeom>
        </p:spPr>
        <p:txBody>
          <a:bodyPr wrap="none">
            <a:spAutoFit/>
          </a:bodyPr>
          <a:lstStyle/>
          <a:p>
            <a:pPr defTabSz="1219200">
              <a:lnSpc>
                <a:spcPct val="150000"/>
              </a:lnSpc>
            </a:pPr>
            <a:r>
              <a:rPr lang="en-US" altLang="zh-CN" sz="2400" b="1" dirty="0">
                <a:solidFill>
                  <a:prstClr val="white"/>
                </a:solidFill>
                <a:latin typeface="微软雅黑" panose="020B0503020204020204" pitchFamily="34" charset="-122"/>
                <a:ea typeface="微软雅黑" panose="020B0503020204020204" pitchFamily="34" charset="-122"/>
              </a:rPr>
              <a:t>2.2 </a:t>
            </a:r>
            <a:r>
              <a:rPr lang="zh-CN" altLang="en-US" sz="2400" b="1" dirty="0">
                <a:solidFill>
                  <a:prstClr val="white"/>
                </a:solidFill>
                <a:latin typeface="微软雅黑" panose="020B0503020204020204" pitchFamily="34" charset="-122"/>
                <a:ea typeface="微软雅黑" panose="020B0503020204020204" pitchFamily="34" charset="-122"/>
              </a:rPr>
              <a:t>命题公式、解释与真值表</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17" name="Rectangle 3"/>
          <p:cNvSpPr txBox="1">
            <a:spLocks noChangeArrowheads="1"/>
          </p:cNvSpPr>
          <p:nvPr/>
        </p:nvSpPr>
        <p:spPr>
          <a:xfrm>
            <a:off x="1147607" y="5583589"/>
            <a:ext cx="9510463" cy="885926"/>
          </a:xfrm>
          <a:prstGeom prst="rect">
            <a:avLst/>
          </a:prstGeom>
        </p:spPr>
        <p:txBody>
          <a:bodyPr vert="horz" lIns="91413" tIns="45707" rIns="91413" bIns="45707"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400">
              <a:lnSpc>
                <a:spcPct val="200000"/>
              </a:lnSpc>
              <a:spcBef>
                <a:spcPts val="1000"/>
              </a:spcBef>
              <a:buNone/>
            </a:pPr>
            <a:r>
              <a:rPr lang="zh-CN" altLang="en-US" b="1" noProof="1">
                <a:solidFill>
                  <a:srgbClr val="3333FF"/>
                </a:solidFill>
                <a:latin typeface="Arial" panose="020B0604020202020204"/>
                <a:ea typeface="微软雅黑" panose="020B0503020204020204" pitchFamily="34" charset="-122"/>
              </a:rPr>
              <a:t>注意：</a:t>
            </a:r>
            <a:r>
              <a:rPr lang="zh-CN" altLang="en-US" b="1" noProof="1">
                <a:solidFill>
                  <a:prstClr val="black"/>
                </a:solidFill>
                <a:latin typeface="Arial" panose="020B0604020202020204"/>
                <a:ea typeface="微软雅黑" panose="020B0503020204020204" pitchFamily="34" charset="-122"/>
              </a:rPr>
              <a:t>具有确切真值的</a:t>
            </a:r>
            <a:r>
              <a:rPr lang="zh-CN" altLang="zh-CN" b="1" dirty="0">
                <a:solidFill>
                  <a:prstClr val="black"/>
                </a:solidFill>
                <a:latin typeface="Arial" panose="020B0604020202020204"/>
                <a:ea typeface="微软雅黑" panose="020B0503020204020204" pitchFamily="34" charset="-122"/>
              </a:rPr>
              <a:t>原子命题又常被称作</a:t>
            </a:r>
            <a:r>
              <a:rPr lang="zh-CN" altLang="zh-CN" b="1" dirty="0">
                <a:solidFill>
                  <a:srgbClr val="C00000"/>
                </a:solidFill>
                <a:latin typeface="Arial" panose="020B0604020202020204"/>
                <a:ea typeface="微软雅黑" panose="020B0503020204020204" pitchFamily="34" charset="-122"/>
              </a:rPr>
              <a:t>命题常量</a:t>
            </a:r>
            <a:r>
              <a:rPr lang="zh-CN" altLang="en-US" b="1" dirty="0">
                <a:solidFill>
                  <a:prstClr val="black"/>
                </a:solidFill>
                <a:latin typeface="Arial" panose="020B0604020202020204"/>
                <a:ea typeface="微软雅黑" panose="020B0503020204020204" pitchFamily="34" charset="-122"/>
              </a:rPr>
              <a:t>。</a:t>
            </a:r>
            <a:endParaRPr lang="zh-CN" altLang="en-US" b="1" noProof="1">
              <a:solidFill>
                <a:prstClr val="black"/>
              </a:solidFill>
              <a:latin typeface="Arial" panose="020B0604020202020204"/>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724">
                                            <p:txEl>
                                              <p:pRg st="0" end="0"/>
                                            </p:txEl>
                                          </p:spTgt>
                                        </p:tgtEl>
                                        <p:attrNameLst>
                                          <p:attrName>style.visibility</p:attrName>
                                        </p:attrNameLst>
                                      </p:cBhvr>
                                      <p:to>
                                        <p:strVal val="visible"/>
                                      </p:to>
                                    </p:set>
                                    <p:anim calcmode="lin" valueType="num">
                                      <p:cBhvr additive="base">
                                        <p:cTn id="7" dur="500" fill="hold"/>
                                        <p:tgtEl>
                                          <p:spTgt spid="3072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72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0724">
                                            <p:txEl>
                                              <p:pRg st="1" end="1"/>
                                            </p:txEl>
                                          </p:spTgt>
                                        </p:tgtEl>
                                        <p:attrNameLst>
                                          <p:attrName>style.visibility</p:attrName>
                                        </p:attrNameLst>
                                      </p:cBhvr>
                                      <p:to>
                                        <p:strVal val="visible"/>
                                      </p:to>
                                    </p:set>
                                    <p:anim calcmode="lin" valueType="num">
                                      <p:cBhvr additive="base">
                                        <p:cTn id="12" dur="500" fill="hold"/>
                                        <p:tgtEl>
                                          <p:spTgt spid="30724">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072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9" fill="hold" grpId="0" nodeType="clickEffect">
                                  <p:stCondLst>
                                    <p:cond delay="0"/>
                                  </p:stCondLst>
                                  <p:childTnLst>
                                    <p:set>
                                      <p:cBhvr>
                                        <p:cTn id="17" dur="1" fill="hold">
                                          <p:stCondLst>
                                            <p:cond delay="0"/>
                                          </p:stCondLst>
                                        </p:cTn>
                                        <p:tgtEl>
                                          <p:spTgt spid="30725">
                                            <p:bg/>
                                          </p:spTgt>
                                        </p:tgtEl>
                                        <p:attrNameLst>
                                          <p:attrName>style.visibility</p:attrName>
                                        </p:attrNameLst>
                                      </p:cBhvr>
                                      <p:to>
                                        <p:strVal val="visible"/>
                                      </p:to>
                                    </p:set>
                                    <p:anim calcmode="lin" valueType="num">
                                      <p:cBhvr additive="base">
                                        <p:cTn id="18" dur="500" fill="hold"/>
                                        <p:tgtEl>
                                          <p:spTgt spid="30725">
                                            <p:bg/>
                                          </p:spTgt>
                                        </p:tgtEl>
                                        <p:attrNameLst>
                                          <p:attrName>ppt_x</p:attrName>
                                        </p:attrNameLst>
                                      </p:cBhvr>
                                      <p:tavLst>
                                        <p:tav tm="0">
                                          <p:val>
                                            <p:strVal val="0-#ppt_w/2"/>
                                          </p:val>
                                        </p:tav>
                                        <p:tav tm="100000">
                                          <p:val>
                                            <p:strVal val="#ppt_x"/>
                                          </p:val>
                                        </p:tav>
                                      </p:tavLst>
                                    </p:anim>
                                    <p:anim calcmode="lin" valueType="num">
                                      <p:cBhvr additive="base">
                                        <p:cTn id="19" dur="500" fill="hold"/>
                                        <p:tgtEl>
                                          <p:spTgt spid="30725">
                                            <p:bg/>
                                          </p:spTgt>
                                        </p:tgtEl>
                                        <p:attrNameLst>
                                          <p:attrName>ppt_y</p:attrName>
                                        </p:attrNameLst>
                                      </p:cBhvr>
                                      <p:tavLst>
                                        <p:tav tm="0">
                                          <p:val>
                                            <p:strVal val="0-#ppt_h/2"/>
                                          </p:val>
                                        </p:tav>
                                        <p:tav tm="100000">
                                          <p:val>
                                            <p:strVal val="#ppt_y"/>
                                          </p:val>
                                        </p:tav>
                                      </p:tavLst>
                                    </p:anim>
                                  </p:childTnLst>
                                </p:cTn>
                              </p:par>
                              <p:par>
                                <p:cTn id="20" presetID="2" presetClass="entr" presetSubtype="9" fill="hold" grpId="0" nodeType="withEffect">
                                  <p:stCondLst>
                                    <p:cond delay="0"/>
                                  </p:stCondLst>
                                  <p:childTnLst>
                                    <p:set>
                                      <p:cBhvr>
                                        <p:cTn id="21" dur="1" fill="hold">
                                          <p:stCondLst>
                                            <p:cond delay="0"/>
                                          </p:stCondLst>
                                        </p:cTn>
                                        <p:tgtEl>
                                          <p:spTgt spid="30725">
                                            <p:txEl>
                                              <p:pRg st="0" end="0"/>
                                            </p:txEl>
                                          </p:spTgt>
                                        </p:tgtEl>
                                        <p:attrNameLst>
                                          <p:attrName>style.visibility</p:attrName>
                                        </p:attrNameLst>
                                      </p:cBhvr>
                                      <p:to>
                                        <p:strVal val="visible"/>
                                      </p:to>
                                    </p:set>
                                    <p:anim calcmode="lin" valueType="num">
                                      <p:cBhvr additive="base">
                                        <p:cTn id="22" dur="500" fill="hold"/>
                                        <p:tgtEl>
                                          <p:spTgt spid="30725">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3072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4" presetClass="exit" presetSubtype="10" fill="hold" grpId="1" nodeType="clickEffect">
                                  <p:stCondLst>
                                    <p:cond delay="0"/>
                                  </p:stCondLst>
                                  <p:childTnLst>
                                    <p:animEffect transition="out" filter="randombar(horizontal)">
                                      <p:cBhvr>
                                        <p:cTn id="27" dur="500"/>
                                        <p:tgtEl>
                                          <p:spTgt spid="30724">
                                            <p:txEl>
                                              <p:pRg st="0" end="0"/>
                                            </p:txEl>
                                          </p:spTgt>
                                        </p:tgtEl>
                                      </p:cBhvr>
                                    </p:animEffect>
                                    <p:set>
                                      <p:cBhvr>
                                        <p:cTn id="28" dur="1" fill="hold">
                                          <p:stCondLst>
                                            <p:cond delay="499"/>
                                          </p:stCondLst>
                                        </p:cTn>
                                        <p:tgtEl>
                                          <p:spTgt spid="30724">
                                            <p:txEl>
                                              <p:pRg st="0" end="0"/>
                                            </p:txEl>
                                          </p:spTgt>
                                        </p:tgtEl>
                                        <p:attrNameLst>
                                          <p:attrName>style.visibility</p:attrName>
                                        </p:attrNameLst>
                                      </p:cBhvr>
                                      <p:to>
                                        <p:strVal val="hidden"/>
                                      </p:to>
                                    </p:set>
                                  </p:childTnLst>
                                </p:cTn>
                              </p:par>
                              <p:par>
                                <p:cTn id="29" presetID="14" presetClass="exit" presetSubtype="10" fill="hold" grpId="1" nodeType="withEffect">
                                  <p:stCondLst>
                                    <p:cond delay="0"/>
                                  </p:stCondLst>
                                  <p:childTnLst>
                                    <p:animEffect transition="out" filter="randombar(horizontal)">
                                      <p:cBhvr>
                                        <p:cTn id="30" dur="500"/>
                                        <p:tgtEl>
                                          <p:spTgt spid="30724">
                                            <p:txEl>
                                              <p:pRg st="1" end="1"/>
                                            </p:txEl>
                                          </p:spTgt>
                                        </p:tgtEl>
                                      </p:cBhvr>
                                    </p:animEffect>
                                    <p:set>
                                      <p:cBhvr>
                                        <p:cTn id="31" dur="1" fill="hold">
                                          <p:stCondLst>
                                            <p:cond delay="499"/>
                                          </p:stCondLst>
                                        </p:cTn>
                                        <p:tgtEl>
                                          <p:spTgt spid="30724">
                                            <p:txEl>
                                              <p:pRg st="1" end="1"/>
                                            </p:txEl>
                                          </p:spTgt>
                                        </p:tgtEl>
                                        <p:attrNameLst>
                                          <p:attrName>style.visibility</p:attrName>
                                        </p:attrNameLst>
                                      </p:cBhvr>
                                      <p:to>
                                        <p:strVal val="hidden"/>
                                      </p:to>
                                    </p:set>
                                  </p:childTnLst>
                                </p:cTn>
                              </p:par>
                            </p:childTnLst>
                          </p:cTn>
                        </p:par>
                        <p:par>
                          <p:cTn id="32" fill="hold">
                            <p:stCondLst>
                              <p:cond delay="500"/>
                            </p:stCondLst>
                            <p:childTnLst>
                              <p:par>
                                <p:cTn id="33" presetID="42" presetClass="path" presetSubtype="0" accel="50000" decel="50000" fill="hold" grpId="1" nodeType="afterEffect">
                                  <p:stCondLst>
                                    <p:cond delay="0"/>
                                  </p:stCondLst>
                                  <p:childTnLst>
                                    <p:animMotion origin="layout" path="M -4.84123E-6 -2.37214E-6 L 0.00729 -0.30502 " pathEditMode="relative" rAng="0" ptsTypes="AA">
                                      <p:cBhvr>
                                        <p:cTn id="34" dur="2000" fill="hold"/>
                                        <p:tgtEl>
                                          <p:spTgt spid="30725">
                                            <p:bg/>
                                          </p:spTgt>
                                        </p:tgtEl>
                                        <p:attrNameLst>
                                          <p:attrName>ppt_x</p:attrName>
                                          <p:attrName>ppt_y</p:attrName>
                                        </p:attrNameLst>
                                      </p:cBhvr>
                                      <p:rCtr x="364" y="-15251"/>
                                    </p:animMotion>
                                  </p:childTnLst>
                                </p:cTn>
                              </p:par>
                              <p:par>
                                <p:cTn id="35" presetID="42" presetClass="path" presetSubtype="0" accel="50000" decel="50000" fill="hold" grpId="1" nodeType="withEffect">
                                  <p:stCondLst>
                                    <p:cond delay="0"/>
                                  </p:stCondLst>
                                  <p:childTnLst>
                                    <p:animMotion origin="layout" path="M -3.9771E-6 -2.37214E-6 L 0.00378 -0.30502 " pathEditMode="relative" rAng="0" ptsTypes="AA">
                                      <p:cBhvr>
                                        <p:cTn id="36" dur="2000" fill="hold"/>
                                        <p:tgtEl>
                                          <p:spTgt spid="30725">
                                            <p:txEl>
                                              <p:pRg st="0" end="0"/>
                                            </p:txEl>
                                          </p:spTgt>
                                        </p:tgtEl>
                                        <p:attrNameLst>
                                          <p:attrName>ppt_x</p:attrName>
                                          <p:attrName>ppt_y</p:attrName>
                                        </p:attrNameLst>
                                      </p:cBhvr>
                                      <p:rCtr x="182" y="-15251"/>
                                    </p:animMotion>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p:cTn id="41" dur="500" fill="hold"/>
                                        <p:tgtEl>
                                          <p:spTgt spid="2"/>
                                        </p:tgtEl>
                                        <p:attrNameLst>
                                          <p:attrName>ppt_w</p:attrName>
                                        </p:attrNameLst>
                                      </p:cBhvr>
                                      <p:tavLst>
                                        <p:tav tm="0">
                                          <p:val>
                                            <p:fltVal val="0"/>
                                          </p:val>
                                        </p:tav>
                                        <p:tav tm="100000">
                                          <p:val>
                                            <p:strVal val="#ppt_w"/>
                                          </p:val>
                                        </p:tav>
                                      </p:tavLst>
                                    </p:anim>
                                    <p:anim calcmode="lin" valueType="num">
                                      <p:cBhvr>
                                        <p:cTn id="42" dur="500" fill="hold"/>
                                        <p:tgtEl>
                                          <p:spTgt spid="2"/>
                                        </p:tgtEl>
                                        <p:attrNameLst>
                                          <p:attrName>ppt_h</p:attrName>
                                        </p:attrNameLst>
                                      </p:cBhvr>
                                      <p:tavLst>
                                        <p:tav tm="0">
                                          <p:val>
                                            <p:fltVal val="0"/>
                                          </p:val>
                                        </p:tav>
                                        <p:tav tm="100000">
                                          <p:val>
                                            <p:strVal val="#ppt_h"/>
                                          </p:val>
                                        </p:tav>
                                      </p:tavLst>
                                    </p:anim>
                                    <p:animEffect transition="in" filter="fade">
                                      <p:cBhvr>
                                        <p:cTn id="43" dur="5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p:cTn id="57" dur="500" fill="hold"/>
                                        <p:tgtEl>
                                          <p:spTgt spid="14"/>
                                        </p:tgtEl>
                                        <p:attrNameLst>
                                          <p:attrName>ppt_w</p:attrName>
                                        </p:attrNameLst>
                                      </p:cBhvr>
                                      <p:tavLst>
                                        <p:tav tm="0">
                                          <p:val>
                                            <p:fltVal val="0"/>
                                          </p:val>
                                        </p:tav>
                                        <p:tav tm="100000">
                                          <p:val>
                                            <p:strVal val="#ppt_w"/>
                                          </p:val>
                                        </p:tav>
                                      </p:tavLst>
                                    </p:anim>
                                    <p:anim calcmode="lin" valueType="num">
                                      <p:cBhvr>
                                        <p:cTn id="58" dur="500" fill="hold"/>
                                        <p:tgtEl>
                                          <p:spTgt spid="14"/>
                                        </p:tgtEl>
                                        <p:attrNameLst>
                                          <p:attrName>ppt_h</p:attrName>
                                        </p:attrNameLst>
                                      </p:cBhvr>
                                      <p:tavLst>
                                        <p:tav tm="0">
                                          <p:val>
                                            <p:fltVal val="0"/>
                                          </p:val>
                                        </p:tav>
                                        <p:tav tm="100000">
                                          <p:val>
                                            <p:strVal val="#ppt_h"/>
                                          </p:val>
                                        </p:tav>
                                      </p:tavLst>
                                    </p:anim>
                                    <p:animEffect transition="in" filter="fade">
                                      <p:cBhvr>
                                        <p:cTn id="59" dur="500"/>
                                        <p:tgtEl>
                                          <p:spTgt spid="14"/>
                                        </p:tgtEl>
                                      </p:cBhvr>
                                    </p:animEffect>
                                  </p:childTnLst>
                                </p:cTn>
                              </p:par>
                            </p:childTnLst>
                          </p:cTn>
                        </p:par>
                        <p:par>
                          <p:cTn id="60" fill="hold">
                            <p:stCondLst>
                              <p:cond delay="500"/>
                            </p:stCondLst>
                            <p:childTnLst>
                              <p:par>
                                <p:cTn id="61" presetID="2" presetClass="entr" presetSubtype="9" fill="hold" grpId="0" nodeType="afterEffect">
                                  <p:stCondLst>
                                    <p:cond delay="0"/>
                                  </p:stCondLst>
                                  <p:childTnLst>
                                    <p:set>
                                      <p:cBhvr>
                                        <p:cTn id="62" dur="1" fill="hold">
                                          <p:stCondLst>
                                            <p:cond delay="0"/>
                                          </p:stCondLst>
                                        </p:cTn>
                                        <p:tgtEl>
                                          <p:spTgt spid="15">
                                            <p:bg/>
                                          </p:spTgt>
                                        </p:tgtEl>
                                        <p:attrNameLst>
                                          <p:attrName>style.visibility</p:attrName>
                                        </p:attrNameLst>
                                      </p:cBhvr>
                                      <p:to>
                                        <p:strVal val="visible"/>
                                      </p:to>
                                    </p:set>
                                    <p:anim calcmode="lin" valueType="num">
                                      <p:cBhvr additive="base">
                                        <p:cTn id="63" dur="500" fill="hold"/>
                                        <p:tgtEl>
                                          <p:spTgt spid="15">
                                            <p:bg/>
                                          </p:spTgt>
                                        </p:tgtEl>
                                        <p:attrNameLst>
                                          <p:attrName>ppt_x</p:attrName>
                                        </p:attrNameLst>
                                      </p:cBhvr>
                                      <p:tavLst>
                                        <p:tav tm="0">
                                          <p:val>
                                            <p:strVal val="0-#ppt_w/2"/>
                                          </p:val>
                                        </p:tav>
                                        <p:tav tm="100000">
                                          <p:val>
                                            <p:strVal val="#ppt_x"/>
                                          </p:val>
                                        </p:tav>
                                      </p:tavLst>
                                    </p:anim>
                                    <p:anim calcmode="lin" valueType="num">
                                      <p:cBhvr additive="base">
                                        <p:cTn id="64" dur="500" fill="hold"/>
                                        <p:tgtEl>
                                          <p:spTgt spid="15">
                                            <p:bg/>
                                          </p:spTgt>
                                        </p:tgtEl>
                                        <p:attrNameLst>
                                          <p:attrName>ppt_y</p:attrName>
                                        </p:attrNameLst>
                                      </p:cBhvr>
                                      <p:tavLst>
                                        <p:tav tm="0">
                                          <p:val>
                                            <p:strVal val="0-#ppt_h/2"/>
                                          </p:val>
                                        </p:tav>
                                        <p:tav tm="100000">
                                          <p:val>
                                            <p:strVal val="#ppt_y"/>
                                          </p:val>
                                        </p:tav>
                                      </p:tavLst>
                                    </p:anim>
                                  </p:childTnLst>
                                </p:cTn>
                              </p:par>
                              <p:par>
                                <p:cTn id="65" presetID="2" presetClass="entr" presetSubtype="9" fill="hold" grpId="0" nodeType="withEffect">
                                  <p:stCondLst>
                                    <p:cond delay="0"/>
                                  </p:stCondLst>
                                  <p:childTnLst>
                                    <p:set>
                                      <p:cBhvr>
                                        <p:cTn id="66" dur="1" fill="hold">
                                          <p:stCondLst>
                                            <p:cond delay="0"/>
                                          </p:stCondLst>
                                        </p:cTn>
                                        <p:tgtEl>
                                          <p:spTgt spid="15">
                                            <p:txEl>
                                              <p:pRg st="0" end="0"/>
                                            </p:txEl>
                                          </p:spTgt>
                                        </p:tgtEl>
                                        <p:attrNameLst>
                                          <p:attrName>style.visibility</p:attrName>
                                        </p:attrNameLst>
                                      </p:cBhvr>
                                      <p:to>
                                        <p:strVal val="visible"/>
                                      </p:to>
                                    </p:set>
                                    <p:anim calcmode="lin" valueType="num">
                                      <p:cBhvr additive="base">
                                        <p:cTn id="67"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17">
                                            <p:txEl>
                                              <p:pRg st="0" end="0"/>
                                            </p:txEl>
                                          </p:spTgt>
                                        </p:tgtEl>
                                        <p:attrNameLst>
                                          <p:attrName>style.visibility</p:attrName>
                                        </p:attrNameLst>
                                      </p:cBhvr>
                                      <p:to>
                                        <p:strVal val="visible"/>
                                      </p:to>
                                    </p:set>
                                    <p:anim calcmode="lin" valueType="num">
                                      <p:cBhvr additive="base">
                                        <p:cTn id="73"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autoUpdateAnimBg="0" uiExpand="1" build="p"/>
      <p:bldP spid="30724" grpId="1" uiExpand="1" build="p"/>
      <p:bldP spid="30725" grpId="0" animBg="1" autoUpdateAnimBg="0" uiExpand="1" build="allAtOnce"/>
      <p:bldP spid="30725" grpId="1" animBg="1" uiExpand="1" build="allAtOnce"/>
      <p:bldP spid="2" grpId="0" animBg="1"/>
      <p:bldP spid="10" grpId="0" animBg="1"/>
      <p:bldP spid="14" grpId="0" animBg="1"/>
      <p:bldP spid="15" grpId="0" animBg="1" autoUpdateAnimBg="0" build="allAtOnce"/>
      <p:bldP spid="17" grpId="0" autoUpdateAnimBg="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Rectangle 2"/>
          <p:cNvSpPr>
            <a:spLocks noGrp="1" noChangeArrowheads="1"/>
          </p:cNvSpPr>
          <p:nvPr>
            <p:ph type="title" idx="4294967295"/>
          </p:nvPr>
        </p:nvSpPr>
        <p:spPr>
          <a:xfrm>
            <a:off x="818084" y="248396"/>
            <a:ext cx="7848146" cy="641312"/>
          </a:xfrm>
        </p:spPr>
        <p:txBody>
          <a:bodyPr/>
          <a:lstStyle/>
          <a:p>
            <a:pPr eaLnBrk="1" hangingPunct="1"/>
            <a:r>
              <a:rPr lang="zh-CN" altLang="en-US" dirty="0"/>
              <a:t>命题公式的定义</a:t>
            </a:r>
            <a:endParaRPr lang="zh-CN" altLang="en-US" dirty="0"/>
          </a:p>
        </p:txBody>
      </p:sp>
      <mc:AlternateContent xmlns:mc="http://schemas.openxmlformats.org/markup-compatibility/2006">
        <mc:Choice xmlns:a14="http://schemas.microsoft.com/office/drawing/2010/main" Requires="a14">
          <p:sp>
            <p:nvSpPr>
              <p:cNvPr id="40964" name="Rectangle 3"/>
              <p:cNvSpPr>
                <a:spLocks noGrp="1" noChangeArrowheads="1"/>
              </p:cNvSpPr>
              <p:nvPr>
                <p:ph type="body" idx="4294967295"/>
              </p:nvPr>
            </p:nvSpPr>
            <p:spPr>
              <a:xfrm>
                <a:off x="423917" y="1371720"/>
                <a:ext cx="11350517" cy="3544103"/>
              </a:xfrm>
            </p:spPr>
            <p:txBody>
              <a:bodyPr>
                <a:normAutofit/>
              </a:bodyPr>
              <a:lstStyle/>
              <a:p>
                <a:pPr marL="609600" indent="-609600">
                  <a:buNone/>
                </a:pPr>
                <a:r>
                  <a:rPr lang="zh-CN" altLang="en-US" dirty="0">
                    <a:solidFill>
                      <a:srgbClr val="FF0000"/>
                    </a:solidFill>
                  </a:rPr>
                  <a:t>定义</a:t>
                </a:r>
                <a:r>
                  <a:rPr lang="en-US" altLang="zh-CN" dirty="0">
                    <a:solidFill>
                      <a:srgbClr val="FF0000"/>
                    </a:solidFill>
                  </a:rPr>
                  <a:t>2.7  </a:t>
                </a:r>
                <a:r>
                  <a:rPr lang="zh-CN" altLang="en-US" dirty="0">
                    <a:solidFill>
                      <a:schemeClr val="tx1">
                        <a:lumMod val="95000"/>
                        <a:lumOff val="5000"/>
                      </a:schemeClr>
                    </a:solidFill>
                  </a:rPr>
                  <a:t>命题演算的合式公式</a:t>
                </a:r>
                <a:r>
                  <a:rPr lang="en-US" altLang="zh-CN" dirty="0">
                    <a:solidFill>
                      <a:schemeClr val="tx1">
                        <a:lumMod val="95000"/>
                        <a:lumOff val="5000"/>
                      </a:schemeClr>
                    </a:solidFill>
                  </a:rPr>
                  <a:t>(Well Formed Formula)</a:t>
                </a:r>
                <a:r>
                  <a:rPr lang="zh-CN" altLang="en-US" dirty="0">
                    <a:solidFill>
                      <a:schemeClr val="tx1">
                        <a:lumMod val="95000"/>
                        <a:lumOff val="5000"/>
                      </a:schemeClr>
                    </a:solidFill>
                  </a:rPr>
                  <a:t>，又称命题公式</a:t>
                </a:r>
                <a:r>
                  <a:rPr lang="en-US" altLang="zh-CN" dirty="0">
                    <a:solidFill>
                      <a:schemeClr val="tx1">
                        <a:lumMod val="95000"/>
                        <a:lumOff val="5000"/>
                      </a:schemeClr>
                    </a:solidFill>
                  </a:rPr>
                  <a:t>(Proposition Formula)</a:t>
                </a:r>
                <a:r>
                  <a:rPr lang="zh-CN" altLang="en-US" dirty="0">
                    <a:solidFill>
                      <a:schemeClr val="tx1">
                        <a:lumMod val="95000"/>
                        <a:lumOff val="5000"/>
                      </a:schemeClr>
                    </a:solidFill>
                  </a:rPr>
                  <a:t>，可按如下规则生成：</a:t>
                </a:r>
                <a:endParaRPr lang="en-US" altLang="zh-CN" dirty="0">
                  <a:solidFill>
                    <a:schemeClr val="tx1">
                      <a:lumMod val="95000"/>
                      <a:lumOff val="5000"/>
                    </a:schemeClr>
                  </a:solidFill>
                </a:endParaRPr>
              </a:p>
              <a:p>
                <a:pPr marL="0" indent="0">
                  <a:buClr>
                    <a:srgbClr val="800080"/>
                  </a:buClr>
                  <a:buNone/>
                </a:pPr>
                <a:r>
                  <a:rPr lang="zh-CN" altLang="zh-CN" dirty="0"/>
                  <a:t>（</a:t>
                </a:r>
                <a:r>
                  <a:rPr lang="en-US" altLang="zh-CN" dirty="0"/>
                  <a:t>1</a:t>
                </a:r>
                <a:r>
                  <a:rPr lang="zh-CN" altLang="zh-CN" dirty="0"/>
                  <a:t>）</a:t>
                </a:r>
                <a:r>
                  <a:rPr lang="zh-CN" altLang="en-US" dirty="0">
                    <a:solidFill>
                      <a:srgbClr val="0000FF"/>
                    </a:solidFill>
                  </a:rPr>
                  <a:t>命题变元</a:t>
                </a:r>
                <a:r>
                  <a:rPr lang="en-US" altLang="zh-CN" dirty="0">
                    <a:solidFill>
                      <a:srgbClr val="0000FF"/>
                    </a:solidFill>
                  </a:rPr>
                  <a:t>G</a:t>
                </a:r>
                <a:r>
                  <a:rPr lang="zh-CN" altLang="en-US" dirty="0"/>
                  <a:t>是命题公式；</a:t>
                </a:r>
                <a:endParaRPr lang="zh-CN" altLang="en-US" dirty="0"/>
              </a:p>
              <a:p>
                <a:pPr marL="0" indent="0">
                  <a:buClr>
                    <a:srgbClr val="800080"/>
                  </a:buClr>
                  <a:buNone/>
                </a:pPr>
                <a:r>
                  <a:rPr lang="zh-CN" altLang="zh-CN" dirty="0"/>
                  <a:t>（</a:t>
                </a:r>
                <a:r>
                  <a:rPr lang="en-US" altLang="zh-CN" dirty="0"/>
                  <a:t>2</a:t>
                </a:r>
                <a:r>
                  <a:rPr lang="zh-CN" altLang="zh-CN" dirty="0"/>
                  <a:t>）如果</a:t>
                </a:r>
                <a:r>
                  <a:rPr lang="en-US" altLang="zh-CN" dirty="0"/>
                  <a:t>G</a:t>
                </a:r>
                <a:r>
                  <a:rPr lang="zh-CN" altLang="zh-CN" dirty="0"/>
                  <a:t>是命题公式，则</a:t>
                </a:r>
                <a:r>
                  <a:rPr lang="en-US" altLang="zh-CN" dirty="0"/>
                  <a:t>(</a:t>
                </a:r>
                <a14:m>
                  <m:oMath xmlns:m="http://schemas.openxmlformats.org/officeDocument/2006/math">
                    <m:r>
                      <a:rPr lang="en-US" altLang="zh-CN">
                        <a:latin typeface="Cambria Math" panose="02040503050406030204" pitchFamily="18" charset="0"/>
                      </a:rPr>
                      <m:t>¬</m:t>
                    </m:r>
                  </m:oMath>
                </a14:m>
                <a:r>
                  <a:rPr lang="en-US" altLang="zh-CN" dirty="0"/>
                  <a:t>G)</a:t>
                </a:r>
                <a:r>
                  <a:rPr lang="zh-CN" altLang="zh-CN" dirty="0"/>
                  <a:t>也是命题公式</a:t>
                </a:r>
                <a:r>
                  <a:rPr lang="zh-CN" altLang="en-US" dirty="0"/>
                  <a:t>；</a:t>
                </a:r>
                <a:endParaRPr lang="zh-CN" altLang="en-US" dirty="0"/>
              </a:p>
              <a:p>
                <a:pPr marL="0" indent="0">
                  <a:buClr>
                    <a:srgbClr val="800080"/>
                  </a:buClr>
                  <a:buNone/>
                </a:pPr>
                <a:r>
                  <a:rPr lang="zh-CN" altLang="zh-CN" dirty="0"/>
                  <a:t>（</a:t>
                </a:r>
                <a:r>
                  <a:rPr lang="en-US" altLang="zh-CN" dirty="0"/>
                  <a:t>3</a:t>
                </a:r>
                <a:r>
                  <a:rPr lang="zh-CN" altLang="zh-CN" dirty="0"/>
                  <a:t>）</a:t>
                </a:r>
                <a:r>
                  <a:rPr lang="zh-CN" altLang="en-US" dirty="0"/>
                  <a:t>如果</a:t>
                </a:r>
                <a:r>
                  <a:rPr lang="en-US" altLang="zh-CN" dirty="0"/>
                  <a:t>G</a:t>
                </a:r>
                <a:r>
                  <a:rPr lang="zh-CN" altLang="en-US" dirty="0"/>
                  <a:t>，</a:t>
                </a:r>
                <a:r>
                  <a:rPr lang="en-US" altLang="zh-CN" dirty="0"/>
                  <a:t>H</a:t>
                </a:r>
                <a:r>
                  <a:rPr lang="zh-CN" altLang="en-US" dirty="0"/>
                  <a:t>是公式，则</a:t>
                </a:r>
                <a:r>
                  <a:rPr lang="en-US" altLang="zh-CN" dirty="0">
                    <a:solidFill>
                      <a:srgbClr val="0000FF"/>
                    </a:solidFill>
                  </a:rPr>
                  <a:t>(G∧H)</a:t>
                </a:r>
                <a:r>
                  <a:rPr lang="zh-CN" altLang="en-US" dirty="0"/>
                  <a:t>、</a:t>
                </a:r>
                <a:r>
                  <a:rPr lang="en-US" altLang="zh-CN" dirty="0">
                    <a:solidFill>
                      <a:srgbClr val="0000FF"/>
                    </a:solidFill>
                  </a:rPr>
                  <a:t>(G∨H)</a:t>
                </a:r>
                <a:r>
                  <a:rPr lang="zh-CN" altLang="en-US" dirty="0"/>
                  <a:t>、</a:t>
                </a:r>
                <a:r>
                  <a:rPr lang="en-US" altLang="zh-CN" dirty="0">
                    <a:solidFill>
                      <a:srgbClr val="0000FF"/>
                    </a:solidFill>
                  </a:rPr>
                  <a:t>(G→H)</a:t>
                </a:r>
                <a:r>
                  <a:rPr lang="zh-CN" altLang="en-US" dirty="0"/>
                  <a:t>、</a:t>
                </a:r>
                <a:r>
                  <a:rPr lang="en-US" altLang="zh-CN" dirty="0">
                    <a:solidFill>
                      <a:srgbClr val="0000FF"/>
                    </a:solidFill>
                  </a:rPr>
                  <a:t>(G</a:t>
                </a:r>
                <a:r>
                  <a:rPr lang="en-US" altLang="zh-CN" dirty="0">
                    <a:solidFill>
                      <a:srgbClr val="0000FF"/>
                    </a:solidFill>
                    <a:sym typeface="Symbol" panose="05050102010706020507" pitchFamily="18" charset="2"/>
                  </a:rPr>
                  <a:t></a:t>
                </a:r>
                <a:r>
                  <a:rPr lang="en-US" altLang="zh-CN" dirty="0">
                    <a:solidFill>
                      <a:srgbClr val="0000FF"/>
                    </a:solidFill>
                  </a:rPr>
                  <a:t>H)</a:t>
                </a:r>
                <a:r>
                  <a:rPr lang="zh-CN" altLang="en-US" dirty="0"/>
                  <a:t>也是命题公式；</a:t>
                </a:r>
                <a:endParaRPr lang="zh-CN" altLang="en-US" dirty="0"/>
              </a:p>
              <a:p>
                <a:pPr marL="609600" indent="-609600">
                  <a:buNone/>
                </a:pPr>
                <a:r>
                  <a:rPr lang="zh-CN" altLang="zh-CN" dirty="0"/>
                  <a:t>（</a:t>
                </a:r>
                <a:r>
                  <a:rPr lang="en-US" altLang="zh-CN" dirty="0"/>
                  <a:t>4</a:t>
                </a:r>
                <a:r>
                  <a:rPr lang="zh-CN" altLang="zh-CN" dirty="0"/>
                  <a:t>）有限次使用规则（</a:t>
                </a:r>
                <a:r>
                  <a:rPr lang="en-US" altLang="zh-CN" dirty="0"/>
                  <a:t>1</a:t>
                </a:r>
                <a:r>
                  <a:rPr lang="zh-CN" altLang="zh-CN" dirty="0"/>
                  <a:t>）、（</a:t>
                </a:r>
                <a:r>
                  <a:rPr lang="en-US" altLang="zh-CN" dirty="0"/>
                  <a:t>2</a:t>
                </a:r>
                <a:r>
                  <a:rPr lang="zh-CN" altLang="zh-CN" dirty="0"/>
                  <a:t>）和（</a:t>
                </a:r>
                <a:r>
                  <a:rPr lang="en-US" altLang="zh-CN" dirty="0"/>
                  <a:t>3</a:t>
                </a:r>
                <a:r>
                  <a:rPr lang="zh-CN" altLang="zh-CN" dirty="0"/>
                  <a:t>）后得到的符号串也是命题公式。</a:t>
                </a:r>
                <a:endParaRPr lang="zh-CN" altLang="en-US" noProof="1"/>
              </a:p>
            </p:txBody>
          </p:sp>
        </mc:Choice>
        <mc:Fallback>
          <p:sp>
            <p:nvSpPr>
              <p:cNvPr id="40964" name="Rectangle 3"/>
              <p:cNvSpPr>
                <a:spLocks noRot="1" noChangeAspect="1" noMove="1" noResize="1" noEditPoints="1" noAdjustHandles="1" noChangeArrowheads="1" noChangeShapeType="1" noTextEdit="1"/>
              </p:cNvSpPr>
              <p:nvPr>
                <p:ph type="body" idx="4294967295"/>
              </p:nvPr>
            </p:nvSpPr>
            <p:spPr>
              <a:xfrm>
                <a:off x="423917" y="1371720"/>
                <a:ext cx="11350517" cy="3544103"/>
              </a:xfrm>
              <a:blipFill rotWithShape="1">
                <a:blip r:embed="rId1"/>
                <a:stretch>
                  <a:fillRect l="-3" t="-3" r="2" b="8"/>
                </a:stretch>
              </a:blipFill>
            </p:spPr>
            <p:txBody>
              <a:bodyPr/>
              <a:lstStyle/>
              <a:p>
                <a:r>
                  <a:rPr lang="zh-CN" altLang="en-US">
                    <a:noFill/>
                  </a:rPr>
                  <a:t> </a:t>
                </a:r>
              </a:p>
            </p:txBody>
          </p:sp>
        </mc:Fallback>
      </mc:AlternateContent>
      <p:sp>
        <p:nvSpPr>
          <p:cNvPr id="40965" name="AutoShape 4"/>
          <p:cNvSpPr>
            <a:spLocks noChangeArrowheads="1"/>
          </p:cNvSpPr>
          <p:nvPr/>
        </p:nvSpPr>
        <p:spPr bwMode="auto">
          <a:xfrm>
            <a:off x="3892255" y="1717153"/>
            <a:ext cx="1214368" cy="461532"/>
          </a:xfrm>
          <a:prstGeom prst="wedgeRectCallout">
            <a:avLst>
              <a:gd name="adj1" fmla="val -85073"/>
              <a:gd name="adj2" fmla="val 193105"/>
            </a:avLst>
          </a:prstGeom>
          <a:solidFill>
            <a:srgbClr val="99FFCC"/>
          </a:solidFill>
          <a:ln w="12700">
            <a:solidFill>
              <a:srgbClr val="003300"/>
            </a:solidFill>
            <a:miter lim="800000"/>
          </a:ln>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zh-CN" altLang="en-US" sz="2400" dirty="0">
                <a:latin typeface="微软雅黑" panose="020B0503020204020204" pitchFamily="34" charset="-122"/>
                <a:ea typeface="微软雅黑" panose="020B0503020204020204" pitchFamily="34" charset="-122"/>
              </a:rPr>
              <a:t>基础</a:t>
            </a:r>
            <a:endParaRPr lang="zh-CN" altLang="en-US" sz="2400" dirty="0">
              <a:latin typeface="微软雅黑" panose="020B0503020204020204" pitchFamily="34" charset="-122"/>
              <a:ea typeface="微软雅黑" panose="020B0503020204020204" pitchFamily="34" charset="-122"/>
            </a:endParaRPr>
          </a:p>
        </p:txBody>
      </p:sp>
      <p:sp>
        <p:nvSpPr>
          <p:cNvPr id="40966" name="AutoShape 5"/>
          <p:cNvSpPr>
            <a:spLocks noChangeArrowheads="1"/>
          </p:cNvSpPr>
          <p:nvPr/>
        </p:nvSpPr>
        <p:spPr bwMode="auto">
          <a:xfrm>
            <a:off x="6026588" y="1729693"/>
            <a:ext cx="1030228" cy="461532"/>
          </a:xfrm>
          <a:prstGeom prst="wedgeRectCallout">
            <a:avLst>
              <a:gd name="adj1" fmla="val -137766"/>
              <a:gd name="adj2" fmla="val 424926"/>
            </a:avLst>
          </a:prstGeom>
          <a:solidFill>
            <a:srgbClr val="99FFCC"/>
          </a:solidFill>
          <a:ln w="12700">
            <a:solidFill>
              <a:srgbClr val="003300"/>
            </a:solidFill>
            <a:miter lim="800000"/>
          </a:ln>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zh-CN" altLang="en-US" sz="2400">
                <a:latin typeface="微软雅黑" panose="020B0503020204020204" pitchFamily="34" charset="-122"/>
                <a:ea typeface="微软雅黑" panose="020B0503020204020204" pitchFamily="34" charset="-122"/>
              </a:rPr>
              <a:t>归纳</a:t>
            </a:r>
            <a:endParaRPr lang="zh-CN" altLang="en-US" sz="2400">
              <a:latin typeface="微软雅黑" panose="020B0503020204020204" pitchFamily="34" charset="-122"/>
              <a:ea typeface="微软雅黑" panose="020B0503020204020204" pitchFamily="34" charset="-122"/>
            </a:endParaRPr>
          </a:p>
        </p:txBody>
      </p:sp>
      <p:sp>
        <p:nvSpPr>
          <p:cNvPr id="40967" name="AutoShape 6"/>
          <p:cNvSpPr>
            <a:spLocks noChangeArrowheads="1"/>
          </p:cNvSpPr>
          <p:nvPr/>
        </p:nvSpPr>
        <p:spPr bwMode="auto">
          <a:xfrm>
            <a:off x="7810620" y="1729693"/>
            <a:ext cx="1528675" cy="461532"/>
          </a:xfrm>
          <a:prstGeom prst="wedgeRectCallout">
            <a:avLst>
              <a:gd name="adj1" fmla="val -194865"/>
              <a:gd name="adj2" fmla="val 509232"/>
            </a:avLst>
          </a:prstGeom>
          <a:solidFill>
            <a:srgbClr val="99FFCC"/>
          </a:solidFill>
          <a:ln w="12700">
            <a:solidFill>
              <a:srgbClr val="003300"/>
            </a:solidFill>
            <a:miter lim="800000"/>
          </a:ln>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zh-CN" altLang="en-US" sz="2400" dirty="0">
                <a:latin typeface="微软雅黑" panose="020B0503020204020204" pitchFamily="34" charset="-122"/>
                <a:ea typeface="微软雅黑" panose="020B0503020204020204" pitchFamily="34" charset="-122"/>
              </a:rPr>
              <a:t>极小性</a:t>
            </a:r>
            <a:endParaRPr lang="zh-CN" altLang="en-US" sz="2400" dirty="0">
              <a:latin typeface="微软雅黑" panose="020B0503020204020204" pitchFamily="34" charset="-122"/>
              <a:ea typeface="微软雅黑" panose="020B0503020204020204" pitchFamily="34" charset="-122"/>
            </a:endParaRPr>
          </a:p>
        </p:txBody>
      </p:sp>
      <p:sp>
        <p:nvSpPr>
          <p:cNvPr id="40968" name="AutoShape 4"/>
          <p:cNvSpPr>
            <a:spLocks noChangeArrowheads="1"/>
          </p:cNvSpPr>
          <p:nvPr/>
        </p:nvSpPr>
        <p:spPr bwMode="auto">
          <a:xfrm>
            <a:off x="4499439" y="2567597"/>
            <a:ext cx="1428668" cy="461532"/>
          </a:xfrm>
          <a:prstGeom prst="wedgeRectCallout">
            <a:avLst>
              <a:gd name="adj1" fmla="val -34049"/>
              <a:gd name="adj2" fmla="val 237113"/>
            </a:avLst>
          </a:prstGeom>
          <a:solidFill>
            <a:srgbClr val="99FFCC"/>
          </a:solidFill>
          <a:ln w="12700">
            <a:solidFill>
              <a:srgbClr val="003300"/>
            </a:solidFill>
            <a:miter lim="800000"/>
          </a:ln>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zh-CN" altLang="en-US" sz="2400" dirty="0">
                <a:latin typeface="微软雅黑" panose="020B0503020204020204" pitchFamily="34" charset="-122"/>
                <a:ea typeface="微软雅黑" panose="020B0503020204020204" pitchFamily="34" charset="-122"/>
              </a:rPr>
              <a:t>合取式</a:t>
            </a:r>
            <a:endParaRPr lang="zh-CN" altLang="en-US" sz="2400" dirty="0">
              <a:latin typeface="微软雅黑" panose="020B0503020204020204" pitchFamily="34" charset="-122"/>
              <a:ea typeface="微软雅黑" panose="020B0503020204020204" pitchFamily="34" charset="-122"/>
            </a:endParaRPr>
          </a:p>
        </p:txBody>
      </p:sp>
      <p:sp>
        <p:nvSpPr>
          <p:cNvPr id="40969" name="AutoShape 4"/>
          <p:cNvSpPr>
            <a:spLocks noChangeArrowheads="1"/>
          </p:cNvSpPr>
          <p:nvPr/>
        </p:nvSpPr>
        <p:spPr bwMode="auto">
          <a:xfrm>
            <a:off x="6249842" y="2567596"/>
            <a:ext cx="1428668" cy="461532"/>
          </a:xfrm>
          <a:prstGeom prst="wedgeRectCallout">
            <a:avLst>
              <a:gd name="adj1" fmla="val -67543"/>
              <a:gd name="adj2" fmla="val 238099"/>
            </a:avLst>
          </a:prstGeom>
          <a:solidFill>
            <a:srgbClr val="99FFCC"/>
          </a:solidFill>
          <a:ln w="12700">
            <a:solidFill>
              <a:srgbClr val="003300"/>
            </a:solidFill>
            <a:miter lim="800000"/>
          </a:ln>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zh-CN" altLang="en-US" sz="2400" dirty="0">
                <a:latin typeface="微软雅黑" panose="020B0503020204020204" pitchFamily="34" charset="-122"/>
                <a:ea typeface="微软雅黑" panose="020B0503020204020204" pitchFamily="34" charset="-122"/>
              </a:rPr>
              <a:t>析取式</a:t>
            </a:r>
            <a:endParaRPr lang="zh-CN" altLang="en-US" sz="2400" dirty="0">
              <a:latin typeface="微软雅黑" panose="020B0503020204020204" pitchFamily="34" charset="-122"/>
              <a:ea typeface="微软雅黑" panose="020B0503020204020204" pitchFamily="34" charset="-122"/>
            </a:endParaRPr>
          </a:p>
        </p:txBody>
      </p:sp>
      <p:sp>
        <p:nvSpPr>
          <p:cNvPr id="40970" name="AutoShape 4"/>
          <p:cNvSpPr>
            <a:spLocks noChangeArrowheads="1"/>
          </p:cNvSpPr>
          <p:nvPr/>
        </p:nvSpPr>
        <p:spPr bwMode="auto">
          <a:xfrm>
            <a:off x="7935114" y="2567597"/>
            <a:ext cx="1428668" cy="830756"/>
          </a:xfrm>
          <a:prstGeom prst="wedgeRectCallout">
            <a:avLst>
              <a:gd name="adj1" fmla="val -87230"/>
              <a:gd name="adj2" fmla="val 104377"/>
            </a:avLst>
          </a:prstGeom>
          <a:solidFill>
            <a:srgbClr val="99FFCC"/>
          </a:solidFill>
          <a:ln w="12700">
            <a:solidFill>
              <a:srgbClr val="003300"/>
            </a:solidFill>
            <a:miter lim="800000"/>
          </a:ln>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zh-CN" altLang="en-US" sz="2400" dirty="0">
                <a:latin typeface="微软雅黑" panose="020B0503020204020204" pitchFamily="34" charset="-122"/>
                <a:ea typeface="微软雅黑" panose="020B0503020204020204" pitchFamily="34" charset="-122"/>
              </a:rPr>
              <a:t>蕴含式</a:t>
            </a:r>
            <a:endParaRPr lang="zh-CN" altLang="en-US" sz="2400" dirty="0">
              <a:latin typeface="微软雅黑" panose="020B0503020204020204" pitchFamily="34" charset="-122"/>
              <a:ea typeface="微软雅黑" panose="020B0503020204020204" pitchFamily="34" charset="-122"/>
            </a:endParaRPr>
          </a:p>
          <a:p>
            <a:pPr algn="ctr" defTabSz="1219200">
              <a:lnSpc>
                <a:spcPct val="100000"/>
              </a:lnSpc>
              <a:spcBef>
                <a:spcPct val="0"/>
              </a:spcBef>
              <a:buClrTx/>
              <a:buNone/>
            </a:pPr>
            <a:r>
              <a:rPr lang="zh-CN" altLang="en-US" sz="2400" dirty="0">
                <a:latin typeface="微软雅黑" panose="020B0503020204020204" pitchFamily="34" charset="-122"/>
                <a:ea typeface="微软雅黑" panose="020B0503020204020204" pitchFamily="34" charset="-122"/>
              </a:rPr>
              <a:t>条件式</a:t>
            </a:r>
            <a:endParaRPr lang="zh-CN" altLang="en-US" sz="2400" dirty="0">
              <a:latin typeface="微软雅黑" panose="020B0503020204020204" pitchFamily="34" charset="-122"/>
              <a:ea typeface="微软雅黑" panose="020B0503020204020204" pitchFamily="34" charset="-122"/>
            </a:endParaRPr>
          </a:p>
        </p:txBody>
      </p:sp>
      <p:sp>
        <p:nvSpPr>
          <p:cNvPr id="40971" name="AutoShape 4"/>
          <p:cNvSpPr>
            <a:spLocks noChangeArrowheads="1"/>
          </p:cNvSpPr>
          <p:nvPr/>
        </p:nvSpPr>
        <p:spPr bwMode="auto">
          <a:xfrm>
            <a:off x="9698213" y="2567596"/>
            <a:ext cx="1857268" cy="830756"/>
          </a:xfrm>
          <a:prstGeom prst="wedgeRectCallout">
            <a:avLst>
              <a:gd name="adj1" fmla="val -100829"/>
              <a:gd name="adj2" fmla="val 99968"/>
            </a:avLst>
          </a:prstGeom>
          <a:solidFill>
            <a:srgbClr val="99FFCC"/>
          </a:solidFill>
          <a:ln w="12700">
            <a:solidFill>
              <a:srgbClr val="003300"/>
            </a:solidFill>
            <a:miter lim="800000"/>
          </a:ln>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r>
              <a:rPr lang="zh-CN" altLang="en-US" sz="2400" dirty="0">
                <a:latin typeface="微软雅黑" panose="020B0503020204020204" pitchFamily="34" charset="-122"/>
                <a:ea typeface="微软雅黑" panose="020B0503020204020204" pitchFamily="34" charset="-122"/>
              </a:rPr>
              <a:t>等价式</a:t>
            </a:r>
            <a:endParaRPr lang="zh-CN" altLang="en-US" sz="2400" dirty="0">
              <a:latin typeface="微软雅黑" panose="020B0503020204020204" pitchFamily="34" charset="-122"/>
              <a:ea typeface="微软雅黑" panose="020B0503020204020204" pitchFamily="34" charset="-122"/>
            </a:endParaRPr>
          </a:p>
          <a:p>
            <a:pPr algn="l" defTabSz="1219200">
              <a:lnSpc>
                <a:spcPct val="100000"/>
              </a:lnSpc>
              <a:spcBef>
                <a:spcPct val="0"/>
              </a:spcBef>
              <a:buClrTx/>
              <a:buNone/>
            </a:pPr>
            <a:r>
              <a:rPr lang="zh-CN" altLang="en-US" sz="2400" dirty="0">
                <a:latin typeface="微软雅黑" panose="020B0503020204020204" pitchFamily="34" charset="-122"/>
                <a:ea typeface="微软雅黑" panose="020B0503020204020204" pitchFamily="34" charset="-122"/>
              </a:rPr>
              <a:t>双条件式</a:t>
            </a:r>
            <a:endParaRPr lang="zh-CN" altLang="en-US" sz="2400" dirty="0">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299963" y="731151"/>
            <a:ext cx="3706282" cy="2297977"/>
            <a:chOff x="5578698" y="-3019063"/>
            <a:chExt cx="3707354" cy="2298642"/>
          </a:xfrm>
        </p:grpSpPr>
        <p:sp>
          <p:nvSpPr>
            <p:cNvPr id="13" name="思想气泡: 云 12"/>
            <p:cNvSpPr/>
            <p:nvPr/>
          </p:nvSpPr>
          <p:spPr>
            <a:xfrm>
              <a:off x="5704653" y="-3019063"/>
              <a:ext cx="3581399" cy="859370"/>
            </a:xfrm>
            <a:prstGeom prst="cloudCallout">
              <a:avLst>
                <a:gd name="adj1" fmla="val -28354"/>
                <a:gd name="adj2" fmla="val 166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r>
                <a:rPr lang="zh-CN" altLang="en-US" sz="2400" b="1" dirty="0">
                  <a:solidFill>
                    <a:prstClr val="white"/>
                  </a:solidFill>
                  <a:latin typeface="Arial" panose="020B0604020202020204"/>
                  <a:ea typeface="微软雅黑" panose="020B0503020204020204" pitchFamily="34" charset="-122"/>
                </a:rPr>
                <a:t>原子命题公式</a:t>
              </a:r>
              <a:endParaRPr lang="zh-CN" altLang="en-US" sz="2400" b="1" dirty="0">
                <a:solidFill>
                  <a:prstClr val="white"/>
                </a:solidFill>
                <a:latin typeface="Arial" panose="020B0604020202020204"/>
                <a:ea typeface="微软雅黑" panose="020B0503020204020204" pitchFamily="34" charset="-122"/>
              </a:endParaRPr>
            </a:p>
          </p:txBody>
        </p:sp>
        <p:sp>
          <p:nvSpPr>
            <p:cNvPr id="14" name="矩形: 圆角 13"/>
            <p:cNvSpPr/>
            <p:nvPr/>
          </p:nvSpPr>
          <p:spPr>
            <a:xfrm>
              <a:off x="5578698" y="-1157839"/>
              <a:ext cx="1524000" cy="437418"/>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Arial" panose="020B0604020202020204"/>
                <a:ea typeface="微软雅黑" panose="020B0503020204020204" pitchFamily="34" charset="-122"/>
              </a:endParaRPr>
            </a:p>
          </p:txBody>
        </p:sp>
      </p:grpSp>
      <p:sp>
        <p:nvSpPr>
          <p:cNvPr id="16" name="思想气泡: 云 15"/>
          <p:cNvSpPr/>
          <p:nvPr/>
        </p:nvSpPr>
        <p:spPr>
          <a:xfrm>
            <a:off x="8433232" y="896621"/>
            <a:ext cx="3580364" cy="859122"/>
          </a:xfrm>
          <a:prstGeom prst="cloudCallout">
            <a:avLst>
              <a:gd name="adj1" fmla="val -49203"/>
              <a:gd name="adj2" fmla="val 2320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r>
              <a:rPr lang="zh-CN" altLang="en-US" sz="2400" b="1" dirty="0">
                <a:solidFill>
                  <a:prstClr val="white"/>
                </a:solidFill>
                <a:latin typeface="Arial" panose="020B0604020202020204"/>
                <a:ea typeface="微软雅黑" panose="020B0503020204020204" pitchFamily="34" charset="-122"/>
              </a:rPr>
              <a:t>集合的归纳法</a:t>
            </a:r>
            <a:endParaRPr lang="zh-CN" altLang="en-US" sz="2400" b="1" dirty="0">
              <a:solidFill>
                <a:prstClr val="white"/>
              </a:solidFill>
              <a:latin typeface="Arial" panose="020B0604020202020204"/>
              <a:ea typeface="微软雅黑" panose="020B0503020204020204" pitchFamily="34" charset="-122"/>
            </a:endParaRPr>
          </a:p>
        </p:txBody>
      </p:sp>
    </p:spTree>
    <p:custDataLst>
      <p:tags r:id="rId2"/>
    </p:custDataLst>
  </p:cSld>
  <p:clrMapOvr>
    <a:masterClrMapping/>
  </p:clrMapOvr>
  <p:transition>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64">
                                            <p:txEl>
                                              <p:pRg st="0" end="0"/>
                                            </p:txEl>
                                          </p:spTgt>
                                        </p:tgtEl>
                                        <p:attrNameLst>
                                          <p:attrName>style.visibility</p:attrName>
                                        </p:attrNameLst>
                                      </p:cBhvr>
                                      <p:to>
                                        <p:strVal val="visible"/>
                                      </p:to>
                                    </p:set>
                                    <p:anim calcmode="lin" valueType="num">
                                      <p:cBhvr additive="base">
                                        <p:cTn id="7" dur="500" fill="hold"/>
                                        <p:tgtEl>
                                          <p:spTgt spid="4096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96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964">
                                            <p:txEl>
                                              <p:pRg st="1" end="1"/>
                                            </p:txEl>
                                          </p:spTgt>
                                        </p:tgtEl>
                                        <p:attrNameLst>
                                          <p:attrName>style.visibility</p:attrName>
                                        </p:attrNameLst>
                                      </p:cBhvr>
                                      <p:to>
                                        <p:strVal val="visible"/>
                                      </p:to>
                                    </p:set>
                                    <p:anim calcmode="lin" valueType="num">
                                      <p:cBhvr additive="base">
                                        <p:cTn id="13" dur="500" fill="hold"/>
                                        <p:tgtEl>
                                          <p:spTgt spid="4096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96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964">
                                            <p:txEl>
                                              <p:pRg st="2" end="2"/>
                                            </p:txEl>
                                          </p:spTgt>
                                        </p:tgtEl>
                                        <p:attrNameLst>
                                          <p:attrName>style.visibility</p:attrName>
                                        </p:attrNameLst>
                                      </p:cBhvr>
                                      <p:to>
                                        <p:strVal val="visible"/>
                                      </p:to>
                                    </p:set>
                                    <p:anim calcmode="lin" valueType="num">
                                      <p:cBhvr additive="base">
                                        <p:cTn id="19" dur="500" fill="hold"/>
                                        <p:tgtEl>
                                          <p:spTgt spid="4096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96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0964">
                                            <p:txEl>
                                              <p:pRg st="3" end="3"/>
                                            </p:txEl>
                                          </p:spTgt>
                                        </p:tgtEl>
                                        <p:attrNameLst>
                                          <p:attrName>style.visibility</p:attrName>
                                        </p:attrNameLst>
                                      </p:cBhvr>
                                      <p:to>
                                        <p:strVal val="visible"/>
                                      </p:to>
                                    </p:set>
                                    <p:anim calcmode="lin" valueType="num">
                                      <p:cBhvr additive="base">
                                        <p:cTn id="25" dur="500" fill="hold"/>
                                        <p:tgtEl>
                                          <p:spTgt spid="4096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96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0964">
                                            <p:txEl>
                                              <p:pRg st="4" end="4"/>
                                            </p:txEl>
                                          </p:spTgt>
                                        </p:tgtEl>
                                        <p:attrNameLst>
                                          <p:attrName>style.visibility</p:attrName>
                                        </p:attrNameLst>
                                      </p:cBhvr>
                                      <p:to>
                                        <p:strVal val="visible"/>
                                      </p:to>
                                    </p:set>
                                    <p:anim calcmode="lin" valueType="num">
                                      <p:cBhvr additive="base">
                                        <p:cTn id="31" dur="500" fill="hold"/>
                                        <p:tgtEl>
                                          <p:spTgt spid="4096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096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9" fill="hold" grpId="0" nodeType="clickEffect">
                                  <p:stCondLst>
                                    <p:cond delay="0"/>
                                  </p:stCondLst>
                                  <p:childTnLst>
                                    <p:set>
                                      <p:cBhvr>
                                        <p:cTn id="43" dur="1" fill="hold">
                                          <p:stCondLst>
                                            <p:cond delay="0"/>
                                          </p:stCondLst>
                                        </p:cTn>
                                        <p:tgtEl>
                                          <p:spTgt spid="40965">
                                            <p:bg/>
                                          </p:spTgt>
                                        </p:tgtEl>
                                        <p:attrNameLst>
                                          <p:attrName>style.visibility</p:attrName>
                                        </p:attrNameLst>
                                      </p:cBhvr>
                                      <p:to>
                                        <p:strVal val="visible"/>
                                      </p:to>
                                    </p:set>
                                    <p:anim calcmode="lin" valueType="num">
                                      <p:cBhvr additive="base">
                                        <p:cTn id="44" dur="500" fill="hold"/>
                                        <p:tgtEl>
                                          <p:spTgt spid="40965">
                                            <p:bg/>
                                          </p:spTgt>
                                        </p:tgtEl>
                                        <p:attrNameLst>
                                          <p:attrName>ppt_x</p:attrName>
                                        </p:attrNameLst>
                                      </p:cBhvr>
                                      <p:tavLst>
                                        <p:tav tm="0">
                                          <p:val>
                                            <p:strVal val="0-#ppt_w/2"/>
                                          </p:val>
                                        </p:tav>
                                        <p:tav tm="100000">
                                          <p:val>
                                            <p:strVal val="#ppt_x"/>
                                          </p:val>
                                        </p:tav>
                                      </p:tavLst>
                                    </p:anim>
                                    <p:anim calcmode="lin" valueType="num">
                                      <p:cBhvr additive="base">
                                        <p:cTn id="45" dur="500" fill="hold"/>
                                        <p:tgtEl>
                                          <p:spTgt spid="40965">
                                            <p:bg/>
                                          </p:spTgt>
                                        </p:tgtEl>
                                        <p:attrNameLst>
                                          <p:attrName>ppt_y</p:attrName>
                                        </p:attrNameLst>
                                      </p:cBhvr>
                                      <p:tavLst>
                                        <p:tav tm="0">
                                          <p:val>
                                            <p:strVal val="0-#ppt_h/2"/>
                                          </p:val>
                                        </p:tav>
                                        <p:tav tm="100000">
                                          <p:val>
                                            <p:strVal val="#ppt_y"/>
                                          </p:val>
                                        </p:tav>
                                      </p:tavLst>
                                    </p:anim>
                                  </p:childTnLst>
                                </p:cTn>
                              </p:par>
                              <p:par>
                                <p:cTn id="46" presetID="2" presetClass="entr" presetSubtype="9" fill="hold" grpId="0" nodeType="withEffect">
                                  <p:stCondLst>
                                    <p:cond delay="0"/>
                                  </p:stCondLst>
                                  <p:childTnLst>
                                    <p:set>
                                      <p:cBhvr>
                                        <p:cTn id="47" dur="1" fill="hold">
                                          <p:stCondLst>
                                            <p:cond delay="0"/>
                                          </p:stCondLst>
                                        </p:cTn>
                                        <p:tgtEl>
                                          <p:spTgt spid="40965">
                                            <p:txEl>
                                              <p:pRg st="0" end="0"/>
                                            </p:txEl>
                                          </p:spTgt>
                                        </p:tgtEl>
                                        <p:attrNameLst>
                                          <p:attrName>style.visibility</p:attrName>
                                        </p:attrNameLst>
                                      </p:cBhvr>
                                      <p:to>
                                        <p:strVal val="visible"/>
                                      </p:to>
                                    </p:set>
                                    <p:anim calcmode="lin" valueType="num">
                                      <p:cBhvr additive="base">
                                        <p:cTn id="48" dur="500" fill="hold"/>
                                        <p:tgtEl>
                                          <p:spTgt spid="40965">
                                            <p:txEl>
                                              <p:pRg st="0" end="0"/>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4096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9" fill="hold" grpId="0" nodeType="clickEffect">
                                  <p:stCondLst>
                                    <p:cond delay="0"/>
                                  </p:stCondLst>
                                  <p:childTnLst>
                                    <p:set>
                                      <p:cBhvr>
                                        <p:cTn id="53" dur="1" fill="hold">
                                          <p:stCondLst>
                                            <p:cond delay="0"/>
                                          </p:stCondLst>
                                        </p:cTn>
                                        <p:tgtEl>
                                          <p:spTgt spid="40966">
                                            <p:bg/>
                                          </p:spTgt>
                                        </p:tgtEl>
                                        <p:attrNameLst>
                                          <p:attrName>style.visibility</p:attrName>
                                        </p:attrNameLst>
                                      </p:cBhvr>
                                      <p:to>
                                        <p:strVal val="visible"/>
                                      </p:to>
                                    </p:set>
                                    <p:anim calcmode="lin" valueType="num">
                                      <p:cBhvr additive="base">
                                        <p:cTn id="54" dur="500" fill="hold"/>
                                        <p:tgtEl>
                                          <p:spTgt spid="40966">
                                            <p:bg/>
                                          </p:spTgt>
                                        </p:tgtEl>
                                        <p:attrNameLst>
                                          <p:attrName>ppt_x</p:attrName>
                                        </p:attrNameLst>
                                      </p:cBhvr>
                                      <p:tavLst>
                                        <p:tav tm="0">
                                          <p:val>
                                            <p:strVal val="0-#ppt_w/2"/>
                                          </p:val>
                                        </p:tav>
                                        <p:tav tm="100000">
                                          <p:val>
                                            <p:strVal val="#ppt_x"/>
                                          </p:val>
                                        </p:tav>
                                      </p:tavLst>
                                    </p:anim>
                                    <p:anim calcmode="lin" valueType="num">
                                      <p:cBhvr additive="base">
                                        <p:cTn id="55" dur="500" fill="hold"/>
                                        <p:tgtEl>
                                          <p:spTgt spid="40966">
                                            <p:bg/>
                                          </p:spTgt>
                                        </p:tgtEl>
                                        <p:attrNameLst>
                                          <p:attrName>ppt_y</p:attrName>
                                        </p:attrNameLst>
                                      </p:cBhvr>
                                      <p:tavLst>
                                        <p:tav tm="0">
                                          <p:val>
                                            <p:strVal val="0-#ppt_h/2"/>
                                          </p:val>
                                        </p:tav>
                                        <p:tav tm="100000">
                                          <p:val>
                                            <p:strVal val="#ppt_y"/>
                                          </p:val>
                                        </p:tav>
                                      </p:tavLst>
                                    </p:anim>
                                  </p:childTnLst>
                                </p:cTn>
                              </p:par>
                              <p:par>
                                <p:cTn id="56" presetID="2" presetClass="entr" presetSubtype="9" fill="hold" grpId="0" nodeType="withEffect">
                                  <p:stCondLst>
                                    <p:cond delay="0"/>
                                  </p:stCondLst>
                                  <p:childTnLst>
                                    <p:set>
                                      <p:cBhvr>
                                        <p:cTn id="57" dur="1" fill="hold">
                                          <p:stCondLst>
                                            <p:cond delay="0"/>
                                          </p:stCondLst>
                                        </p:cTn>
                                        <p:tgtEl>
                                          <p:spTgt spid="40966">
                                            <p:txEl>
                                              <p:pRg st="0" end="0"/>
                                            </p:txEl>
                                          </p:spTgt>
                                        </p:tgtEl>
                                        <p:attrNameLst>
                                          <p:attrName>style.visibility</p:attrName>
                                        </p:attrNameLst>
                                      </p:cBhvr>
                                      <p:to>
                                        <p:strVal val="visible"/>
                                      </p:to>
                                    </p:set>
                                    <p:anim calcmode="lin" valueType="num">
                                      <p:cBhvr additive="base">
                                        <p:cTn id="58" dur="500" fill="hold"/>
                                        <p:tgtEl>
                                          <p:spTgt spid="40966">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40966">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9" fill="hold" grpId="0" nodeType="clickEffect">
                                  <p:stCondLst>
                                    <p:cond delay="0"/>
                                  </p:stCondLst>
                                  <p:childTnLst>
                                    <p:set>
                                      <p:cBhvr>
                                        <p:cTn id="63" dur="1" fill="hold">
                                          <p:stCondLst>
                                            <p:cond delay="0"/>
                                          </p:stCondLst>
                                        </p:cTn>
                                        <p:tgtEl>
                                          <p:spTgt spid="40967">
                                            <p:bg/>
                                          </p:spTgt>
                                        </p:tgtEl>
                                        <p:attrNameLst>
                                          <p:attrName>style.visibility</p:attrName>
                                        </p:attrNameLst>
                                      </p:cBhvr>
                                      <p:to>
                                        <p:strVal val="visible"/>
                                      </p:to>
                                    </p:set>
                                    <p:anim calcmode="lin" valueType="num">
                                      <p:cBhvr additive="base">
                                        <p:cTn id="64" dur="500" fill="hold"/>
                                        <p:tgtEl>
                                          <p:spTgt spid="40967">
                                            <p:bg/>
                                          </p:spTgt>
                                        </p:tgtEl>
                                        <p:attrNameLst>
                                          <p:attrName>ppt_x</p:attrName>
                                        </p:attrNameLst>
                                      </p:cBhvr>
                                      <p:tavLst>
                                        <p:tav tm="0">
                                          <p:val>
                                            <p:strVal val="0-#ppt_w/2"/>
                                          </p:val>
                                        </p:tav>
                                        <p:tav tm="100000">
                                          <p:val>
                                            <p:strVal val="#ppt_x"/>
                                          </p:val>
                                        </p:tav>
                                      </p:tavLst>
                                    </p:anim>
                                    <p:anim calcmode="lin" valueType="num">
                                      <p:cBhvr additive="base">
                                        <p:cTn id="65" dur="500" fill="hold"/>
                                        <p:tgtEl>
                                          <p:spTgt spid="40967">
                                            <p:bg/>
                                          </p:spTgt>
                                        </p:tgtEl>
                                        <p:attrNameLst>
                                          <p:attrName>ppt_y</p:attrName>
                                        </p:attrNameLst>
                                      </p:cBhvr>
                                      <p:tavLst>
                                        <p:tav tm="0">
                                          <p:val>
                                            <p:strVal val="0-#ppt_h/2"/>
                                          </p:val>
                                        </p:tav>
                                        <p:tav tm="100000">
                                          <p:val>
                                            <p:strVal val="#ppt_y"/>
                                          </p:val>
                                        </p:tav>
                                      </p:tavLst>
                                    </p:anim>
                                  </p:childTnLst>
                                </p:cTn>
                              </p:par>
                              <p:par>
                                <p:cTn id="66" presetID="2" presetClass="entr" presetSubtype="9" fill="hold" grpId="0" nodeType="withEffect">
                                  <p:stCondLst>
                                    <p:cond delay="0"/>
                                  </p:stCondLst>
                                  <p:childTnLst>
                                    <p:set>
                                      <p:cBhvr>
                                        <p:cTn id="67" dur="1" fill="hold">
                                          <p:stCondLst>
                                            <p:cond delay="0"/>
                                          </p:stCondLst>
                                        </p:cTn>
                                        <p:tgtEl>
                                          <p:spTgt spid="40967">
                                            <p:txEl>
                                              <p:pRg st="0" end="0"/>
                                            </p:txEl>
                                          </p:spTgt>
                                        </p:tgtEl>
                                        <p:attrNameLst>
                                          <p:attrName>style.visibility</p:attrName>
                                        </p:attrNameLst>
                                      </p:cBhvr>
                                      <p:to>
                                        <p:strVal val="visible"/>
                                      </p:to>
                                    </p:set>
                                    <p:anim calcmode="lin" valueType="num">
                                      <p:cBhvr additive="base">
                                        <p:cTn id="68" dur="500" fill="hold"/>
                                        <p:tgtEl>
                                          <p:spTgt spid="40967">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40967">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xit" presetSubtype="3" fill="hold" grpId="1" nodeType="clickEffect">
                                  <p:stCondLst>
                                    <p:cond delay="0"/>
                                  </p:stCondLst>
                                  <p:childTnLst>
                                    <p:anim calcmode="lin" valueType="num">
                                      <p:cBhvr additive="base">
                                        <p:cTn id="73" dur="500"/>
                                        <p:tgtEl>
                                          <p:spTgt spid="40965">
                                            <p:txEl>
                                              <p:pRg st="0" end="0"/>
                                            </p:txEl>
                                          </p:spTgt>
                                        </p:tgtEl>
                                        <p:attrNameLst>
                                          <p:attrName>ppt_x</p:attrName>
                                        </p:attrNameLst>
                                      </p:cBhvr>
                                      <p:tavLst>
                                        <p:tav tm="0">
                                          <p:val>
                                            <p:strVal val="ppt_x"/>
                                          </p:val>
                                        </p:tav>
                                        <p:tav tm="100000">
                                          <p:val>
                                            <p:strVal val="1+ppt_w/2"/>
                                          </p:val>
                                        </p:tav>
                                      </p:tavLst>
                                    </p:anim>
                                    <p:anim calcmode="lin" valueType="num">
                                      <p:cBhvr additive="base">
                                        <p:cTn id="74" dur="500"/>
                                        <p:tgtEl>
                                          <p:spTgt spid="40965">
                                            <p:txEl>
                                              <p:pRg st="0" end="0"/>
                                            </p:txEl>
                                          </p:spTgt>
                                        </p:tgtEl>
                                        <p:attrNameLst>
                                          <p:attrName>ppt_y</p:attrName>
                                        </p:attrNameLst>
                                      </p:cBhvr>
                                      <p:tavLst>
                                        <p:tav tm="0">
                                          <p:val>
                                            <p:strVal val="ppt_y"/>
                                          </p:val>
                                        </p:tav>
                                        <p:tav tm="100000">
                                          <p:val>
                                            <p:strVal val="0-ppt_h/2"/>
                                          </p:val>
                                        </p:tav>
                                      </p:tavLst>
                                    </p:anim>
                                    <p:set>
                                      <p:cBhvr>
                                        <p:cTn id="75" dur="1" fill="hold">
                                          <p:stCondLst>
                                            <p:cond delay="499"/>
                                          </p:stCondLst>
                                        </p:cTn>
                                        <p:tgtEl>
                                          <p:spTgt spid="40965">
                                            <p:txEl>
                                              <p:pRg st="0" end="0"/>
                                            </p:txEl>
                                          </p:spTgt>
                                        </p:tgtEl>
                                        <p:attrNameLst>
                                          <p:attrName>style.visibility</p:attrName>
                                        </p:attrNameLst>
                                      </p:cBhvr>
                                      <p:to>
                                        <p:strVal val="hidden"/>
                                      </p:to>
                                    </p:set>
                                  </p:childTnLst>
                                </p:cTn>
                              </p:par>
                              <p:par>
                                <p:cTn id="76" presetID="2" presetClass="exit" presetSubtype="3" fill="hold" grpId="1" nodeType="withEffect">
                                  <p:stCondLst>
                                    <p:cond delay="0"/>
                                  </p:stCondLst>
                                  <p:childTnLst>
                                    <p:anim calcmode="lin" valueType="num">
                                      <p:cBhvr additive="base">
                                        <p:cTn id="77" dur="500"/>
                                        <p:tgtEl>
                                          <p:spTgt spid="40965">
                                            <p:bg/>
                                          </p:spTgt>
                                        </p:tgtEl>
                                        <p:attrNameLst>
                                          <p:attrName>ppt_x</p:attrName>
                                        </p:attrNameLst>
                                      </p:cBhvr>
                                      <p:tavLst>
                                        <p:tav tm="0">
                                          <p:val>
                                            <p:strVal val="ppt_x"/>
                                          </p:val>
                                        </p:tav>
                                        <p:tav tm="100000">
                                          <p:val>
                                            <p:strVal val="1+ppt_w/2"/>
                                          </p:val>
                                        </p:tav>
                                      </p:tavLst>
                                    </p:anim>
                                    <p:anim calcmode="lin" valueType="num">
                                      <p:cBhvr additive="base">
                                        <p:cTn id="78" dur="500"/>
                                        <p:tgtEl>
                                          <p:spTgt spid="40965">
                                            <p:bg/>
                                          </p:spTgt>
                                        </p:tgtEl>
                                        <p:attrNameLst>
                                          <p:attrName>ppt_y</p:attrName>
                                        </p:attrNameLst>
                                      </p:cBhvr>
                                      <p:tavLst>
                                        <p:tav tm="0">
                                          <p:val>
                                            <p:strVal val="ppt_y"/>
                                          </p:val>
                                        </p:tav>
                                        <p:tav tm="100000">
                                          <p:val>
                                            <p:strVal val="0-ppt_h/2"/>
                                          </p:val>
                                        </p:tav>
                                      </p:tavLst>
                                    </p:anim>
                                    <p:set>
                                      <p:cBhvr>
                                        <p:cTn id="79" dur="1" fill="hold">
                                          <p:stCondLst>
                                            <p:cond delay="499"/>
                                          </p:stCondLst>
                                        </p:cTn>
                                        <p:tgtEl>
                                          <p:spTgt spid="40965">
                                            <p:bg/>
                                          </p:spTgt>
                                        </p:tgtEl>
                                        <p:attrNameLst>
                                          <p:attrName>style.visibility</p:attrName>
                                        </p:attrNameLst>
                                      </p:cBhvr>
                                      <p:to>
                                        <p:strVal val="hidden"/>
                                      </p:to>
                                    </p:set>
                                  </p:childTnLst>
                                </p:cTn>
                              </p:par>
                              <p:par>
                                <p:cTn id="80" presetID="2" presetClass="exit" presetSubtype="3" fill="hold" grpId="1" nodeType="withEffect">
                                  <p:stCondLst>
                                    <p:cond delay="0"/>
                                  </p:stCondLst>
                                  <p:childTnLst>
                                    <p:anim calcmode="lin" valueType="num">
                                      <p:cBhvr additive="base">
                                        <p:cTn id="81" dur="500"/>
                                        <p:tgtEl>
                                          <p:spTgt spid="40966">
                                            <p:txEl>
                                              <p:pRg st="0" end="0"/>
                                            </p:txEl>
                                          </p:spTgt>
                                        </p:tgtEl>
                                        <p:attrNameLst>
                                          <p:attrName>ppt_x</p:attrName>
                                        </p:attrNameLst>
                                      </p:cBhvr>
                                      <p:tavLst>
                                        <p:tav tm="0">
                                          <p:val>
                                            <p:strVal val="ppt_x"/>
                                          </p:val>
                                        </p:tav>
                                        <p:tav tm="100000">
                                          <p:val>
                                            <p:strVal val="1+ppt_w/2"/>
                                          </p:val>
                                        </p:tav>
                                      </p:tavLst>
                                    </p:anim>
                                    <p:anim calcmode="lin" valueType="num">
                                      <p:cBhvr additive="base">
                                        <p:cTn id="82" dur="500"/>
                                        <p:tgtEl>
                                          <p:spTgt spid="40966">
                                            <p:txEl>
                                              <p:pRg st="0" end="0"/>
                                            </p:txEl>
                                          </p:spTgt>
                                        </p:tgtEl>
                                        <p:attrNameLst>
                                          <p:attrName>ppt_y</p:attrName>
                                        </p:attrNameLst>
                                      </p:cBhvr>
                                      <p:tavLst>
                                        <p:tav tm="0">
                                          <p:val>
                                            <p:strVal val="ppt_y"/>
                                          </p:val>
                                        </p:tav>
                                        <p:tav tm="100000">
                                          <p:val>
                                            <p:strVal val="0-ppt_h/2"/>
                                          </p:val>
                                        </p:tav>
                                      </p:tavLst>
                                    </p:anim>
                                    <p:set>
                                      <p:cBhvr>
                                        <p:cTn id="83" dur="1" fill="hold">
                                          <p:stCondLst>
                                            <p:cond delay="499"/>
                                          </p:stCondLst>
                                        </p:cTn>
                                        <p:tgtEl>
                                          <p:spTgt spid="40966">
                                            <p:txEl>
                                              <p:pRg st="0" end="0"/>
                                            </p:txEl>
                                          </p:spTgt>
                                        </p:tgtEl>
                                        <p:attrNameLst>
                                          <p:attrName>style.visibility</p:attrName>
                                        </p:attrNameLst>
                                      </p:cBhvr>
                                      <p:to>
                                        <p:strVal val="hidden"/>
                                      </p:to>
                                    </p:set>
                                  </p:childTnLst>
                                </p:cTn>
                              </p:par>
                              <p:par>
                                <p:cTn id="84" presetID="2" presetClass="exit" presetSubtype="3" fill="hold" grpId="1" nodeType="withEffect">
                                  <p:stCondLst>
                                    <p:cond delay="0"/>
                                  </p:stCondLst>
                                  <p:childTnLst>
                                    <p:anim calcmode="lin" valueType="num">
                                      <p:cBhvr additive="base">
                                        <p:cTn id="85" dur="500"/>
                                        <p:tgtEl>
                                          <p:spTgt spid="40966">
                                            <p:bg/>
                                          </p:spTgt>
                                        </p:tgtEl>
                                        <p:attrNameLst>
                                          <p:attrName>ppt_x</p:attrName>
                                        </p:attrNameLst>
                                      </p:cBhvr>
                                      <p:tavLst>
                                        <p:tav tm="0">
                                          <p:val>
                                            <p:strVal val="ppt_x"/>
                                          </p:val>
                                        </p:tav>
                                        <p:tav tm="100000">
                                          <p:val>
                                            <p:strVal val="1+ppt_w/2"/>
                                          </p:val>
                                        </p:tav>
                                      </p:tavLst>
                                    </p:anim>
                                    <p:anim calcmode="lin" valueType="num">
                                      <p:cBhvr additive="base">
                                        <p:cTn id="86" dur="500"/>
                                        <p:tgtEl>
                                          <p:spTgt spid="40966">
                                            <p:bg/>
                                          </p:spTgt>
                                        </p:tgtEl>
                                        <p:attrNameLst>
                                          <p:attrName>ppt_y</p:attrName>
                                        </p:attrNameLst>
                                      </p:cBhvr>
                                      <p:tavLst>
                                        <p:tav tm="0">
                                          <p:val>
                                            <p:strVal val="ppt_y"/>
                                          </p:val>
                                        </p:tav>
                                        <p:tav tm="100000">
                                          <p:val>
                                            <p:strVal val="0-ppt_h/2"/>
                                          </p:val>
                                        </p:tav>
                                      </p:tavLst>
                                    </p:anim>
                                    <p:set>
                                      <p:cBhvr>
                                        <p:cTn id="87" dur="1" fill="hold">
                                          <p:stCondLst>
                                            <p:cond delay="499"/>
                                          </p:stCondLst>
                                        </p:cTn>
                                        <p:tgtEl>
                                          <p:spTgt spid="40966">
                                            <p:bg/>
                                          </p:spTgt>
                                        </p:tgtEl>
                                        <p:attrNameLst>
                                          <p:attrName>style.visibility</p:attrName>
                                        </p:attrNameLst>
                                      </p:cBhvr>
                                      <p:to>
                                        <p:strVal val="hidden"/>
                                      </p:to>
                                    </p:set>
                                  </p:childTnLst>
                                </p:cTn>
                              </p:par>
                              <p:par>
                                <p:cTn id="88" presetID="2" presetClass="exit" presetSubtype="3" fill="hold" grpId="1" nodeType="withEffect">
                                  <p:stCondLst>
                                    <p:cond delay="0"/>
                                  </p:stCondLst>
                                  <p:childTnLst>
                                    <p:anim calcmode="lin" valueType="num">
                                      <p:cBhvr additive="base">
                                        <p:cTn id="89" dur="500"/>
                                        <p:tgtEl>
                                          <p:spTgt spid="40967">
                                            <p:txEl>
                                              <p:pRg st="0" end="0"/>
                                            </p:txEl>
                                          </p:spTgt>
                                        </p:tgtEl>
                                        <p:attrNameLst>
                                          <p:attrName>ppt_x</p:attrName>
                                        </p:attrNameLst>
                                      </p:cBhvr>
                                      <p:tavLst>
                                        <p:tav tm="0">
                                          <p:val>
                                            <p:strVal val="ppt_x"/>
                                          </p:val>
                                        </p:tav>
                                        <p:tav tm="100000">
                                          <p:val>
                                            <p:strVal val="1+ppt_w/2"/>
                                          </p:val>
                                        </p:tav>
                                      </p:tavLst>
                                    </p:anim>
                                    <p:anim calcmode="lin" valueType="num">
                                      <p:cBhvr additive="base">
                                        <p:cTn id="90" dur="500"/>
                                        <p:tgtEl>
                                          <p:spTgt spid="40967">
                                            <p:txEl>
                                              <p:pRg st="0" end="0"/>
                                            </p:txEl>
                                          </p:spTgt>
                                        </p:tgtEl>
                                        <p:attrNameLst>
                                          <p:attrName>ppt_y</p:attrName>
                                        </p:attrNameLst>
                                      </p:cBhvr>
                                      <p:tavLst>
                                        <p:tav tm="0">
                                          <p:val>
                                            <p:strVal val="ppt_y"/>
                                          </p:val>
                                        </p:tav>
                                        <p:tav tm="100000">
                                          <p:val>
                                            <p:strVal val="0-ppt_h/2"/>
                                          </p:val>
                                        </p:tav>
                                      </p:tavLst>
                                    </p:anim>
                                    <p:set>
                                      <p:cBhvr>
                                        <p:cTn id="91" dur="1" fill="hold">
                                          <p:stCondLst>
                                            <p:cond delay="499"/>
                                          </p:stCondLst>
                                        </p:cTn>
                                        <p:tgtEl>
                                          <p:spTgt spid="40967">
                                            <p:txEl>
                                              <p:pRg st="0" end="0"/>
                                            </p:txEl>
                                          </p:spTgt>
                                        </p:tgtEl>
                                        <p:attrNameLst>
                                          <p:attrName>style.visibility</p:attrName>
                                        </p:attrNameLst>
                                      </p:cBhvr>
                                      <p:to>
                                        <p:strVal val="hidden"/>
                                      </p:to>
                                    </p:set>
                                  </p:childTnLst>
                                </p:cTn>
                              </p:par>
                              <p:par>
                                <p:cTn id="92" presetID="2" presetClass="exit" presetSubtype="3" fill="hold" grpId="1" nodeType="withEffect">
                                  <p:stCondLst>
                                    <p:cond delay="0"/>
                                  </p:stCondLst>
                                  <p:childTnLst>
                                    <p:anim calcmode="lin" valueType="num">
                                      <p:cBhvr additive="base">
                                        <p:cTn id="93" dur="500"/>
                                        <p:tgtEl>
                                          <p:spTgt spid="40967">
                                            <p:bg/>
                                          </p:spTgt>
                                        </p:tgtEl>
                                        <p:attrNameLst>
                                          <p:attrName>ppt_x</p:attrName>
                                        </p:attrNameLst>
                                      </p:cBhvr>
                                      <p:tavLst>
                                        <p:tav tm="0">
                                          <p:val>
                                            <p:strVal val="ppt_x"/>
                                          </p:val>
                                        </p:tav>
                                        <p:tav tm="100000">
                                          <p:val>
                                            <p:strVal val="1+ppt_w/2"/>
                                          </p:val>
                                        </p:tav>
                                      </p:tavLst>
                                    </p:anim>
                                    <p:anim calcmode="lin" valueType="num">
                                      <p:cBhvr additive="base">
                                        <p:cTn id="94" dur="500"/>
                                        <p:tgtEl>
                                          <p:spTgt spid="40967">
                                            <p:bg/>
                                          </p:spTgt>
                                        </p:tgtEl>
                                        <p:attrNameLst>
                                          <p:attrName>ppt_y</p:attrName>
                                        </p:attrNameLst>
                                      </p:cBhvr>
                                      <p:tavLst>
                                        <p:tav tm="0">
                                          <p:val>
                                            <p:strVal val="ppt_y"/>
                                          </p:val>
                                        </p:tav>
                                        <p:tav tm="100000">
                                          <p:val>
                                            <p:strVal val="0-ppt_h/2"/>
                                          </p:val>
                                        </p:tav>
                                      </p:tavLst>
                                    </p:anim>
                                    <p:set>
                                      <p:cBhvr>
                                        <p:cTn id="95" dur="1" fill="hold">
                                          <p:stCondLst>
                                            <p:cond delay="499"/>
                                          </p:stCondLst>
                                        </p:cTn>
                                        <p:tgtEl>
                                          <p:spTgt spid="40967">
                                            <p:bg/>
                                          </p:spTgt>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4" presetClass="entr" presetSubtype="10" fill="hold" nodeType="clickEffect">
                                  <p:stCondLst>
                                    <p:cond delay="0"/>
                                  </p:stCondLst>
                                  <p:childTnLst>
                                    <p:set>
                                      <p:cBhvr>
                                        <p:cTn id="99" dur="1" fill="hold">
                                          <p:stCondLst>
                                            <p:cond delay="0"/>
                                          </p:stCondLst>
                                        </p:cTn>
                                        <p:tgtEl>
                                          <p:spTgt spid="12"/>
                                        </p:tgtEl>
                                        <p:attrNameLst>
                                          <p:attrName>style.visibility</p:attrName>
                                        </p:attrNameLst>
                                      </p:cBhvr>
                                      <p:to>
                                        <p:strVal val="visible"/>
                                      </p:to>
                                    </p:set>
                                    <p:animEffect transition="in" filter="randombar(horizontal)">
                                      <p:cBhvr>
                                        <p:cTn id="100" dur="500"/>
                                        <p:tgtEl>
                                          <p:spTgt spid="12"/>
                                        </p:tgtEl>
                                      </p:cBhvr>
                                    </p:animEffect>
                                  </p:childTnLst>
                                </p:cTn>
                              </p:par>
                            </p:childTnLst>
                          </p:cTn>
                        </p:par>
                      </p:childTnLst>
                    </p:cTn>
                  </p:par>
                  <p:par>
                    <p:cTn id="101" fill="hold">
                      <p:stCondLst>
                        <p:cond delay="indefinite"/>
                      </p:stCondLst>
                      <p:childTnLst>
                        <p:par>
                          <p:cTn id="102" fill="hold">
                            <p:stCondLst>
                              <p:cond delay="0"/>
                            </p:stCondLst>
                            <p:childTnLst>
                              <p:par>
                                <p:cTn id="103" presetID="2" presetClass="entr" presetSubtype="9" fill="hold" grpId="0" nodeType="clickEffect">
                                  <p:stCondLst>
                                    <p:cond delay="0"/>
                                  </p:stCondLst>
                                  <p:childTnLst>
                                    <p:set>
                                      <p:cBhvr>
                                        <p:cTn id="104" dur="1" fill="hold">
                                          <p:stCondLst>
                                            <p:cond delay="0"/>
                                          </p:stCondLst>
                                        </p:cTn>
                                        <p:tgtEl>
                                          <p:spTgt spid="40968">
                                            <p:bg/>
                                          </p:spTgt>
                                        </p:tgtEl>
                                        <p:attrNameLst>
                                          <p:attrName>style.visibility</p:attrName>
                                        </p:attrNameLst>
                                      </p:cBhvr>
                                      <p:to>
                                        <p:strVal val="visible"/>
                                      </p:to>
                                    </p:set>
                                    <p:anim calcmode="lin" valueType="num">
                                      <p:cBhvr additive="base">
                                        <p:cTn id="105" dur="500" fill="hold"/>
                                        <p:tgtEl>
                                          <p:spTgt spid="40968">
                                            <p:bg/>
                                          </p:spTgt>
                                        </p:tgtEl>
                                        <p:attrNameLst>
                                          <p:attrName>ppt_x</p:attrName>
                                        </p:attrNameLst>
                                      </p:cBhvr>
                                      <p:tavLst>
                                        <p:tav tm="0">
                                          <p:val>
                                            <p:strVal val="0-#ppt_w/2"/>
                                          </p:val>
                                        </p:tav>
                                        <p:tav tm="100000">
                                          <p:val>
                                            <p:strVal val="#ppt_x"/>
                                          </p:val>
                                        </p:tav>
                                      </p:tavLst>
                                    </p:anim>
                                    <p:anim calcmode="lin" valueType="num">
                                      <p:cBhvr additive="base">
                                        <p:cTn id="106" dur="500" fill="hold"/>
                                        <p:tgtEl>
                                          <p:spTgt spid="40968">
                                            <p:bg/>
                                          </p:spTgt>
                                        </p:tgtEl>
                                        <p:attrNameLst>
                                          <p:attrName>ppt_y</p:attrName>
                                        </p:attrNameLst>
                                      </p:cBhvr>
                                      <p:tavLst>
                                        <p:tav tm="0">
                                          <p:val>
                                            <p:strVal val="0-#ppt_h/2"/>
                                          </p:val>
                                        </p:tav>
                                        <p:tav tm="100000">
                                          <p:val>
                                            <p:strVal val="#ppt_y"/>
                                          </p:val>
                                        </p:tav>
                                      </p:tavLst>
                                    </p:anim>
                                  </p:childTnLst>
                                </p:cTn>
                              </p:par>
                              <p:par>
                                <p:cTn id="107" presetID="2" presetClass="entr" presetSubtype="9" fill="hold" grpId="0" nodeType="withEffect">
                                  <p:stCondLst>
                                    <p:cond delay="0"/>
                                  </p:stCondLst>
                                  <p:childTnLst>
                                    <p:set>
                                      <p:cBhvr>
                                        <p:cTn id="108" dur="1" fill="hold">
                                          <p:stCondLst>
                                            <p:cond delay="0"/>
                                          </p:stCondLst>
                                        </p:cTn>
                                        <p:tgtEl>
                                          <p:spTgt spid="40968">
                                            <p:txEl>
                                              <p:pRg st="0" end="0"/>
                                            </p:txEl>
                                          </p:spTgt>
                                        </p:tgtEl>
                                        <p:attrNameLst>
                                          <p:attrName>style.visibility</p:attrName>
                                        </p:attrNameLst>
                                      </p:cBhvr>
                                      <p:to>
                                        <p:strVal val="visible"/>
                                      </p:to>
                                    </p:set>
                                    <p:anim calcmode="lin" valueType="num">
                                      <p:cBhvr additive="base">
                                        <p:cTn id="109" dur="500" fill="hold"/>
                                        <p:tgtEl>
                                          <p:spTgt spid="40968">
                                            <p:txEl>
                                              <p:pRg st="0" end="0"/>
                                            </p:txEl>
                                          </p:spTgt>
                                        </p:tgtEl>
                                        <p:attrNameLst>
                                          <p:attrName>ppt_x</p:attrName>
                                        </p:attrNameLst>
                                      </p:cBhvr>
                                      <p:tavLst>
                                        <p:tav tm="0">
                                          <p:val>
                                            <p:strVal val="0-#ppt_w/2"/>
                                          </p:val>
                                        </p:tav>
                                        <p:tav tm="100000">
                                          <p:val>
                                            <p:strVal val="#ppt_x"/>
                                          </p:val>
                                        </p:tav>
                                      </p:tavLst>
                                    </p:anim>
                                    <p:anim calcmode="lin" valueType="num">
                                      <p:cBhvr additive="base">
                                        <p:cTn id="110" dur="500" fill="hold"/>
                                        <p:tgtEl>
                                          <p:spTgt spid="40968">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9" fill="hold" grpId="0" nodeType="clickEffect">
                                  <p:stCondLst>
                                    <p:cond delay="0"/>
                                  </p:stCondLst>
                                  <p:childTnLst>
                                    <p:set>
                                      <p:cBhvr>
                                        <p:cTn id="114" dur="1" fill="hold">
                                          <p:stCondLst>
                                            <p:cond delay="0"/>
                                          </p:stCondLst>
                                        </p:cTn>
                                        <p:tgtEl>
                                          <p:spTgt spid="40969">
                                            <p:bg/>
                                          </p:spTgt>
                                        </p:tgtEl>
                                        <p:attrNameLst>
                                          <p:attrName>style.visibility</p:attrName>
                                        </p:attrNameLst>
                                      </p:cBhvr>
                                      <p:to>
                                        <p:strVal val="visible"/>
                                      </p:to>
                                    </p:set>
                                    <p:anim calcmode="lin" valueType="num">
                                      <p:cBhvr additive="base">
                                        <p:cTn id="115" dur="500" fill="hold"/>
                                        <p:tgtEl>
                                          <p:spTgt spid="40969">
                                            <p:bg/>
                                          </p:spTgt>
                                        </p:tgtEl>
                                        <p:attrNameLst>
                                          <p:attrName>ppt_x</p:attrName>
                                        </p:attrNameLst>
                                      </p:cBhvr>
                                      <p:tavLst>
                                        <p:tav tm="0">
                                          <p:val>
                                            <p:strVal val="0-#ppt_w/2"/>
                                          </p:val>
                                        </p:tav>
                                        <p:tav tm="100000">
                                          <p:val>
                                            <p:strVal val="#ppt_x"/>
                                          </p:val>
                                        </p:tav>
                                      </p:tavLst>
                                    </p:anim>
                                    <p:anim calcmode="lin" valueType="num">
                                      <p:cBhvr additive="base">
                                        <p:cTn id="116" dur="500" fill="hold"/>
                                        <p:tgtEl>
                                          <p:spTgt spid="40969">
                                            <p:bg/>
                                          </p:spTgt>
                                        </p:tgtEl>
                                        <p:attrNameLst>
                                          <p:attrName>ppt_y</p:attrName>
                                        </p:attrNameLst>
                                      </p:cBhvr>
                                      <p:tavLst>
                                        <p:tav tm="0">
                                          <p:val>
                                            <p:strVal val="0-#ppt_h/2"/>
                                          </p:val>
                                        </p:tav>
                                        <p:tav tm="100000">
                                          <p:val>
                                            <p:strVal val="#ppt_y"/>
                                          </p:val>
                                        </p:tav>
                                      </p:tavLst>
                                    </p:anim>
                                  </p:childTnLst>
                                </p:cTn>
                              </p:par>
                              <p:par>
                                <p:cTn id="117" presetID="2" presetClass="entr" presetSubtype="9" fill="hold" grpId="0" nodeType="withEffect">
                                  <p:stCondLst>
                                    <p:cond delay="0"/>
                                  </p:stCondLst>
                                  <p:childTnLst>
                                    <p:set>
                                      <p:cBhvr>
                                        <p:cTn id="118" dur="1" fill="hold">
                                          <p:stCondLst>
                                            <p:cond delay="0"/>
                                          </p:stCondLst>
                                        </p:cTn>
                                        <p:tgtEl>
                                          <p:spTgt spid="40969">
                                            <p:txEl>
                                              <p:pRg st="0" end="0"/>
                                            </p:txEl>
                                          </p:spTgt>
                                        </p:tgtEl>
                                        <p:attrNameLst>
                                          <p:attrName>style.visibility</p:attrName>
                                        </p:attrNameLst>
                                      </p:cBhvr>
                                      <p:to>
                                        <p:strVal val="visible"/>
                                      </p:to>
                                    </p:set>
                                    <p:anim calcmode="lin" valueType="num">
                                      <p:cBhvr additive="base">
                                        <p:cTn id="119" dur="500" fill="hold"/>
                                        <p:tgtEl>
                                          <p:spTgt spid="40969">
                                            <p:txEl>
                                              <p:pRg st="0" end="0"/>
                                            </p:txEl>
                                          </p:spTgt>
                                        </p:tgtEl>
                                        <p:attrNameLst>
                                          <p:attrName>ppt_x</p:attrName>
                                        </p:attrNameLst>
                                      </p:cBhvr>
                                      <p:tavLst>
                                        <p:tav tm="0">
                                          <p:val>
                                            <p:strVal val="0-#ppt_w/2"/>
                                          </p:val>
                                        </p:tav>
                                        <p:tav tm="100000">
                                          <p:val>
                                            <p:strVal val="#ppt_x"/>
                                          </p:val>
                                        </p:tav>
                                      </p:tavLst>
                                    </p:anim>
                                    <p:anim calcmode="lin" valueType="num">
                                      <p:cBhvr additive="base">
                                        <p:cTn id="120" dur="500" fill="hold"/>
                                        <p:tgtEl>
                                          <p:spTgt spid="40969">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9" fill="hold" grpId="0" nodeType="clickEffect">
                                  <p:stCondLst>
                                    <p:cond delay="0"/>
                                  </p:stCondLst>
                                  <p:childTnLst>
                                    <p:set>
                                      <p:cBhvr>
                                        <p:cTn id="124" dur="1" fill="hold">
                                          <p:stCondLst>
                                            <p:cond delay="0"/>
                                          </p:stCondLst>
                                        </p:cTn>
                                        <p:tgtEl>
                                          <p:spTgt spid="40970">
                                            <p:bg/>
                                          </p:spTgt>
                                        </p:tgtEl>
                                        <p:attrNameLst>
                                          <p:attrName>style.visibility</p:attrName>
                                        </p:attrNameLst>
                                      </p:cBhvr>
                                      <p:to>
                                        <p:strVal val="visible"/>
                                      </p:to>
                                    </p:set>
                                    <p:anim calcmode="lin" valueType="num">
                                      <p:cBhvr additive="base">
                                        <p:cTn id="125" dur="500" fill="hold"/>
                                        <p:tgtEl>
                                          <p:spTgt spid="40970">
                                            <p:bg/>
                                          </p:spTgt>
                                        </p:tgtEl>
                                        <p:attrNameLst>
                                          <p:attrName>ppt_x</p:attrName>
                                        </p:attrNameLst>
                                      </p:cBhvr>
                                      <p:tavLst>
                                        <p:tav tm="0">
                                          <p:val>
                                            <p:strVal val="0-#ppt_w/2"/>
                                          </p:val>
                                        </p:tav>
                                        <p:tav tm="100000">
                                          <p:val>
                                            <p:strVal val="#ppt_x"/>
                                          </p:val>
                                        </p:tav>
                                      </p:tavLst>
                                    </p:anim>
                                    <p:anim calcmode="lin" valueType="num">
                                      <p:cBhvr additive="base">
                                        <p:cTn id="126" dur="500" fill="hold"/>
                                        <p:tgtEl>
                                          <p:spTgt spid="40970">
                                            <p:bg/>
                                          </p:spTgt>
                                        </p:tgtEl>
                                        <p:attrNameLst>
                                          <p:attrName>ppt_y</p:attrName>
                                        </p:attrNameLst>
                                      </p:cBhvr>
                                      <p:tavLst>
                                        <p:tav tm="0">
                                          <p:val>
                                            <p:strVal val="0-#ppt_h/2"/>
                                          </p:val>
                                        </p:tav>
                                        <p:tav tm="100000">
                                          <p:val>
                                            <p:strVal val="#ppt_y"/>
                                          </p:val>
                                        </p:tav>
                                      </p:tavLst>
                                    </p:anim>
                                  </p:childTnLst>
                                </p:cTn>
                              </p:par>
                              <p:par>
                                <p:cTn id="127" presetID="2" presetClass="entr" presetSubtype="9" fill="hold" grpId="0" nodeType="withEffect">
                                  <p:stCondLst>
                                    <p:cond delay="0"/>
                                  </p:stCondLst>
                                  <p:childTnLst>
                                    <p:set>
                                      <p:cBhvr>
                                        <p:cTn id="128" dur="1" fill="hold">
                                          <p:stCondLst>
                                            <p:cond delay="0"/>
                                          </p:stCondLst>
                                        </p:cTn>
                                        <p:tgtEl>
                                          <p:spTgt spid="40970">
                                            <p:txEl>
                                              <p:pRg st="0" end="0"/>
                                            </p:txEl>
                                          </p:spTgt>
                                        </p:tgtEl>
                                        <p:attrNameLst>
                                          <p:attrName>style.visibility</p:attrName>
                                        </p:attrNameLst>
                                      </p:cBhvr>
                                      <p:to>
                                        <p:strVal val="visible"/>
                                      </p:to>
                                    </p:set>
                                    <p:anim calcmode="lin" valueType="num">
                                      <p:cBhvr additive="base">
                                        <p:cTn id="129" dur="500" fill="hold"/>
                                        <p:tgtEl>
                                          <p:spTgt spid="40970">
                                            <p:txEl>
                                              <p:pRg st="0" end="0"/>
                                            </p:txEl>
                                          </p:spTgt>
                                        </p:tgtEl>
                                        <p:attrNameLst>
                                          <p:attrName>ppt_x</p:attrName>
                                        </p:attrNameLst>
                                      </p:cBhvr>
                                      <p:tavLst>
                                        <p:tav tm="0">
                                          <p:val>
                                            <p:strVal val="0-#ppt_w/2"/>
                                          </p:val>
                                        </p:tav>
                                        <p:tav tm="100000">
                                          <p:val>
                                            <p:strVal val="#ppt_x"/>
                                          </p:val>
                                        </p:tav>
                                      </p:tavLst>
                                    </p:anim>
                                    <p:anim calcmode="lin" valueType="num">
                                      <p:cBhvr additive="base">
                                        <p:cTn id="130" dur="500" fill="hold"/>
                                        <p:tgtEl>
                                          <p:spTgt spid="40970">
                                            <p:txEl>
                                              <p:pRg st="0" end="0"/>
                                            </p:txEl>
                                          </p:spTgt>
                                        </p:tgtEl>
                                        <p:attrNameLst>
                                          <p:attrName>ppt_y</p:attrName>
                                        </p:attrNameLst>
                                      </p:cBhvr>
                                      <p:tavLst>
                                        <p:tav tm="0">
                                          <p:val>
                                            <p:strVal val="0-#ppt_h/2"/>
                                          </p:val>
                                        </p:tav>
                                        <p:tav tm="100000">
                                          <p:val>
                                            <p:strVal val="#ppt_y"/>
                                          </p:val>
                                        </p:tav>
                                      </p:tavLst>
                                    </p:anim>
                                  </p:childTnLst>
                                </p:cTn>
                              </p:par>
                              <p:par>
                                <p:cTn id="131" presetID="2" presetClass="entr" presetSubtype="9" fill="hold" grpId="0" nodeType="withEffect">
                                  <p:stCondLst>
                                    <p:cond delay="0"/>
                                  </p:stCondLst>
                                  <p:childTnLst>
                                    <p:set>
                                      <p:cBhvr>
                                        <p:cTn id="132" dur="1" fill="hold">
                                          <p:stCondLst>
                                            <p:cond delay="0"/>
                                          </p:stCondLst>
                                        </p:cTn>
                                        <p:tgtEl>
                                          <p:spTgt spid="40970">
                                            <p:txEl>
                                              <p:pRg st="1" end="1"/>
                                            </p:txEl>
                                          </p:spTgt>
                                        </p:tgtEl>
                                        <p:attrNameLst>
                                          <p:attrName>style.visibility</p:attrName>
                                        </p:attrNameLst>
                                      </p:cBhvr>
                                      <p:to>
                                        <p:strVal val="visible"/>
                                      </p:to>
                                    </p:set>
                                    <p:anim calcmode="lin" valueType="num">
                                      <p:cBhvr additive="base">
                                        <p:cTn id="133" dur="500" fill="hold"/>
                                        <p:tgtEl>
                                          <p:spTgt spid="40970">
                                            <p:txEl>
                                              <p:pRg st="1" end="1"/>
                                            </p:txEl>
                                          </p:spTgt>
                                        </p:tgtEl>
                                        <p:attrNameLst>
                                          <p:attrName>ppt_x</p:attrName>
                                        </p:attrNameLst>
                                      </p:cBhvr>
                                      <p:tavLst>
                                        <p:tav tm="0">
                                          <p:val>
                                            <p:strVal val="0-#ppt_w/2"/>
                                          </p:val>
                                        </p:tav>
                                        <p:tav tm="100000">
                                          <p:val>
                                            <p:strVal val="#ppt_x"/>
                                          </p:val>
                                        </p:tav>
                                      </p:tavLst>
                                    </p:anim>
                                    <p:anim calcmode="lin" valueType="num">
                                      <p:cBhvr additive="base">
                                        <p:cTn id="134" dur="500" fill="hold"/>
                                        <p:tgtEl>
                                          <p:spTgt spid="40970">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9" fill="hold" grpId="0" nodeType="clickEffect">
                                  <p:stCondLst>
                                    <p:cond delay="0"/>
                                  </p:stCondLst>
                                  <p:childTnLst>
                                    <p:set>
                                      <p:cBhvr>
                                        <p:cTn id="138" dur="1" fill="hold">
                                          <p:stCondLst>
                                            <p:cond delay="0"/>
                                          </p:stCondLst>
                                        </p:cTn>
                                        <p:tgtEl>
                                          <p:spTgt spid="40971">
                                            <p:bg/>
                                          </p:spTgt>
                                        </p:tgtEl>
                                        <p:attrNameLst>
                                          <p:attrName>style.visibility</p:attrName>
                                        </p:attrNameLst>
                                      </p:cBhvr>
                                      <p:to>
                                        <p:strVal val="visible"/>
                                      </p:to>
                                    </p:set>
                                    <p:anim calcmode="lin" valueType="num">
                                      <p:cBhvr additive="base">
                                        <p:cTn id="139" dur="500" fill="hold"/>
                                        <p:tgtEl>
                                          <p:spTgt spid="40971">
                                            <p:bg/>
                                          </p:spTgt>
                                        </p:tgtEl>
                                        <p:attrNameLst>
                                          <p:attrName>ppt_x</p:attrName>
                                        </p:attrNameLst>
                                      </p:cBhvr>
                                      <p:tavLst>
                                        <p:tav tm="0">
                                          <p:val>
                                            <p:strVal val="0-#ppt_w/2"/>
                                          </p:val>
                                        </p:tav>
                                        <p:tav tm="100000">
                                          <p:val>
                                            <p:strVal val="#ppt_x"/>
                                          </p:val>
                                        </p:tav>
                                      </p:tavLst>
                                    </p:anim>
                                    <p:anim calcmode="lin" valueType="num">
                                      <p:cBhvr additive="base">
                                        <p:cTn id="140" dur="500" fill="hold"/>
                                        <p:tgtEl>
                                          <p:spTgt spid="40971">
                                            <p:bg/>
                                          </p:spTgt>
                                        </p:tgtEl>
                                        <p:attrNameLst>
                                          <p:attrName>ppt_y</p:attrName>
                                        </p:attrNameLst>
                                      </p:cBhvr>
                                      <p:tavLst>
                                        <p:tav tm="0">
                                          <p:val>
                                            <p:strVal val="0-#ppt_h/2"/>
                                          </p:val>
                                        </p:tav>
                                        <p:tav tm="100000">
                                          <p:val>
                                            <p:strVal val="#ppt_y"/>
                                          </p:val>
                                        </p:tav>
                                      </p:tavLst>
                                    </p:anim>
                                  </p:childTnLst>
                                </p:cTn>
                              </p:par>
                              <p:par>
                                <p:cTn id="141" presetID="2" presetClass="entr" presetSubtype="9" fill="hold" grpId="0" nodeType="withEffect">
                                  <p:stCondLst>
                                    <p:cond delay="0"/>
                                  </p:stCondLst>
                                  <p:childTnLst>
                                    <p:set>
                                      <p:cBhvr>
                                        <p:cTn id="142" dur="1" fill="hold">
                                          <p:stCondLst>
                                            <p:cond delay="0"/>
                                          </p:stCondLst>
                                        </p:cTn>
                                        <p:tgtEl>
                                          <p:spTgt spid="40971">
                                            <p:txEl>
                                              <p:pRg st="0" end="0"/>
                                            </p:txEl>
                                          </p:spTgt>
                                        </p:tgtEl>
                                        <p:attrNameLst>
                                          <p:attrName>style.visibility</p:attrName>
                                        </p:attrNameLst>
                                      </p:cBhvr>
                                      <p:to>
                                        <p:strVal val="visible"/>
                                      </p:to>
                                    </p:set>
                                    <p:anim calcmode="lin" valueType="num">
                                      <p:cBhvr additive="base">
                                        <p:cTn id="143" dur="500" fill="hold"/>
                                        <p:tgtEl>
                                          <p:spTgt spid="40971">
                                            <p:txEl>
                                              <p:pRg st="0" end="0"/>
                                            </p:txEl>
                                          </p:spTgt>
                                        </p:tgtEl>
                                        <p:attrNameLst>
                                          <p:attrName>ppt_x</p:attrName>
                                        </p:attrNameLst>
                                      </p:cBhvr>
                                      <p:tavLst>
                                        <p:tav tm="0">
                                          <p:val>
                                            <p:strVal val="0-#ppt_w/2"/>
                                          </p:val>
                                        </p:tav>
                                        <p:tav tm="100000">
                                          <p:val>
                                            <p:strVal val="#ppt_x"/>
                                          </p:val>
                                        </p:tav>
                                      </p:tavLst>
                                    </p:anim>
                                    <p:anim calcmode="lin" valueType="num">
                                      <p:cBhvr additive="base">
                                        <p:cTn id="144" dur="500" fill="hold"/>
                                        <p:tgtEl>
                                          <p:spTgt spid="40971">
                                            <p:txEl>
                                              <p:pRg st="0" end="0"/>
                                            </p:txEl>
                                          </p:spTgt>
                                        </p:tgtEl>
                                        <p:attrNameLst>
                                          <p:attrName>ppt_y</p:attrName>
                                        </p:attrNameLst>
                                      </p:cBhvr>
                                      <p:tavLst>
                                        <p:tav tm="0">
                                          <p:val>
                                            <p:strVal val="0-#ppt_h/2"/>
                                          </p:val>
                                        </p:tav>
                                        <p:tav tm="100000">
                                          <p:val>
                                            <p:strVal val="#ppt_y"/>
                                          </p:val>
                                        </p:tav>
                                      </p:tavLst>
                                    </p:anim>
                                  </p:childTnLst>
                                </p:cTn>
                              </p:par>
                              <p:par>
                                <p:cTn id="145" presetID="2" presetClass="entr" presetSubtype="9" fill="hold" grpId="0" nodeType="withEffect">
                                  <p:stCondLst>
                                    <p:cond delay="0"/>
                                  </p:stCondLst>
                                  <p:childTnLst>
                                    <p:set>
                                      <p:cBhvr>
                                        <p:cTn id="146" dur="1" fill="hold">
                                          <p:stCondLst>
                                            <p:cond delay="0"/>
                                          </p:stCondLst>
                                        </p:cTn>
                                        <p:tgtEl>
                                          <p:spTgt spid="40971">
                                            <p:txEl>
                                              <p:pRg st="1" end="1"/>
                                            </p:txEl>
                                          </p:spTgt>
                                        </p:tgtEl>
                                        <p:attrNameLst>
                                          <p:attrName>style.visibility</p:attrName>
                                        </p:attrNameLst>
                                      </p:cBhvr>
                                      <p:to>
                                        <p:strVal val="visible"/>
                                      </p:to>
                                    </p:set>
                                    <p:anim calcmode="lin" valueType="num">
                                      <p:cBhvr additive="base">
                                        <p:cTn id="147" dur="500" fill="hold"/>
                                        <p:tgtEl>
                                          <p:spTgt spid="40971">
                                            <p:txEl>
                                              <p:pRg st="1" end="1"/>
                                            </p:txEl>
                                          </p:spTgt>
                                        </p:tgtEl>
                                        <p:attrNameLst>
                                          <p:attrName>ppt_x</p:attrName>
                                        </p:attrNameLst>
                                      </p:cBhvr>
                                      <p:tavLst>
                                        <p:tav tm="0">
                                          <p:val>
                                            <p:strVal val="0-#ppt_w/2"/>
                                          </p:val>
                                        </p:tav>
                                        <p:tav tm="100000">
                                          <p:val>
                                            <p:strVal val="#ppt_x"/>
                                          </p:val>
                                        </p:tav>
                                      </p:tavLst>
                                    </p:anim>
                                    <p:anim calcmode="lin" valueType="num">
                                      <p:cBhvr additive="base">
                                        <p:cTn id="148" dur="500" fill="hold"/>
                                        <p:tgtEl>
                                          <p:spTgt spid="40971">
                                            <p:txEl>
                                              <p:pRg st="1" end="1"/>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uiExpand="1" build="p"/>
      <p:bldP spid="40965" grpId="0" animBg="1" autoUpdateAnimBg="0" build="allAtOnce"/>
      <p:bldP spid="40965" grpId="1" animBg="1" autoUpdateAnimBg="0" build="allAtOnce"/>
      <p:bldP spid="40966" grpId="0" animBg="1" autoUpdateAnimBg="0" build="allAtOnce"/>
      <p:bldP spid="40966" grpId="1" animBg="1" autoUpdateAnimBg="0" build="allAtOnce"/>
      <p:bldP spid="40967" grpId="0" animBg="1" autoUpdateAnimBg="0" build="allAtOnce"/>
      <p:bldP spid="40967" grpId="1" animBg="1" autoUpdateAnimBg="0" uiExpand="1" build="allAtOnce"/>
      <p:bldP spid="40968" grpId="0" animBg="1" autoUpdateAnimBg="0" build="allAtOnce"/>
      <p:bldP spid="40969" grpId="0" animBg="1" autoUpdateAnimBg="0" build="allAtOnce"/>
      <p:bldP spid="40970" grpId="0" animBg="1" autoUpdateAnimBg="0" build="allAtOnce"/>
      <p:bldP spid="40971" grpId="0" animBg="1" autoUpdateAnimBg="0" build="allAtOnce"/>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20" name="Rectangle 3"/>
          <p:cNvSpPr>
            <a:spLocks noGrp="1" noChangeArrowheads="1"/>
          </p:cNvSpPr>
          <p:nvPr>
            <p:ph type="title" idx="4294967295"/>
          </p:nvPr>
        </p:nvSpPr>
        <p:spPr/>
        <p:txBody>
          <a:bodyPr/>
          <a:lstStyle/>
          <a:p>
            <a:pPr eaLnBrk="1" hangingPunct="1"/>
            <a:r>
              <a:rPr lang="zh-CN" altLang="en-US" noProof="1"/>
              <a:t>注意</a:t>
            </a:r>
            <a:endParaRPr lang="zh-CN" altLang="en-US" dirty="0"/>
          </a:p>
        </p:txBody>
      </p:sp>
      <mc:AlternateContent xmlns:mc="http://schemas.openxmlformats.org/markup-compatibility/2006">
        <mc:Choice xmlns:a14="http://schemas.microsoft.com/office/drawing/2010/main" Requires="a14">
          <p:sp>
            <p:nvSpPr>
              <p:cNvPr id="2" name="矩形 1"/>
              <p:cNvSpPr/>
              <p:nvPr/>
            </p:nvSpPr>
            <p:spPr>
              <a:xfrm>
                <a:off x="204157" y="962602"/>
                <a:ext cx="11790038" cy="5565427"/>
              </a:xfrm>
              <a:prstGeom prst="rect">
                <a:avLst/>
              </a:prstGeom>
            </p:spPr>
            <p:txBody>
              <a:bodyPr wrap="square">
                <a:spAutoFit/>
              </a:bodyPr>
              <a:lstStyle/>
              <a:p>
                <a:pPr indent="266700" defTabSz="1219200">
                  <a:lnSpc>
                    <a:spcPct val="150000"/>
                  </a:lnSpc>
                </a:pP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命题公式不是命题，</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因为它没有确定的真值；</a:t>
                </a:r>
                <a:endPar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indent="266700" defTabSz="1219200">
                  <a:lnSpc>
                    <a:spcPct val="150000"/>
                  </a:lnSpc>
                </a:pP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）符号串</a:t>
                </a: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(Q</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R))</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kern="0">
                        <a:solidFill>
                          <a:prstClr val="black"/>
                        </a:solidFill>
                        <a:latin typeface="Cambria Math" panose="02040503050406030204" pitchFamily="18" charset="0"/>
                      </a:rPr>
                      <m:t>¬</m:t>
                    </m:r>
                  </m:oMath>
                </a14:m>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Q)</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是命题公式，</a:t>
                </a:r>
                <a:endPar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indent="266700" defTabSz="1219200">
                  <a:lnSpc>
                    <a:spcPct val="150000"/>
                  </a:lnSpc>
                </a:pP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但符号串</a:t>
                </a: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P→Q</a:t>
                </a: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a:t>
                </a: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kern="0">
                        <a:solidFill>
                          <a:prstClr val="black"/>
                        </a:solidFill>
                        <a:latin typeface="Cambria Math" panose="02040503050406030204" pitchFamily="18" charset="0"/>
                        <a:cs typeface="Times New Roman" panose="02020603050405020304" pitchFamily="18" charset="0"/>
                      </a:rPr>
                      <m:t>¬</m:t>
                    </m:r>
                  </m:oMath>
                </a14:m>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14:m>
                  <m:oMath xmlns:m="http://schemas.openxmlformats.org/officeDocument/2006/math">
                    <m:r>
                      <m:rPr>
                        <m:nor/>
                      </m:rPr>
                      <a:rPr lang="en-US" altLang="zh-CN" noProof="1">
                        <a:latin typeface="黑体" panose="02010609060101010101" pitchFamily="49" charset="-122"/>
                        <a:ea typeface="黑体" panose="02010609060101010101" pitchFamily="49" charset="-122"/>
                        <a:sym typeface="Symbol" panose="05050102010706020507" pitchFamily="18" charset="2"/>
                      </a:rPr>
                      <m:t></m:t>
                    </m:r>
                  </m:oMath>
                </a14:m>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P→Q</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不是命题公式；</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266700" defTabSz="1219200">
                  <a:lnSpc>
                    <a:spcPct val="150000"/>
                  </a:lnSpc>
                </a:pP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srgbClr val="3333FF"/>
                    </a:solidFill>
                    <a:latin typeface="微软雅黑" panose="020B0503020204020204" pitchFamily="34" charset="-122"/>
                    <a:ea typeface="微软雅黑" panose="020B0503020204020204" pitchFamily="34" charset="-122"/>
                    <a:cs typeface="黑体" panose="02010609060101010101" pitchFamily="49" charset="-122"/>
                  </a:rPr>
                  <a:t>在不引起混淆的情</a:t>
                </a:r>
                <a:r>
                  <a:rPr lang="zh-CN" altLang="zh-CN" sz="2400" b="1" kern="100" dirty="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况</a:t>
                </a:r>
                <a:r>
                  <a:rPr lang="zh-CN" altLang="zh-CN" sz="2400" b="1" kern="100" dirty="0">
                    <a:solidFill>
                      <a:srgbClr val="3333FF"/>
                    </a:solidFill>
                    <a:latin typeface="微软雅黑" panose="020B0503020204020204" pitchFamily="34" charset="-122"/>
                    <a:ea typeface="微软雅黑" panose="020B0503020204020204" pitchFamily="34" charset="-122"/>
                    <a:cs typeface="黑体" panose="02010609060101010101" pitchFamily="49" charset="-122"/>
                  </a:rPr>
                  <a:t>下，</a:t>
                </a:r>
                <a:r>
                  <a:rPr lang="zh-CN" altLang="zh-CN" sz="2400" b="1" kern="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可去掉公式中最外层的括号，</a:t>
                </a:r>
                <a:endParaRPr lang="en-US" altLang="zh-CN" sz="2400" b="1" kern="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endParaRPr>
              </a:p>
              <a:p>
                <a:pPr indent="266700" defTabSz="1219200">
                  <a:lnSpc>
                    <a:spcPct val="150000"/>
                  </a:lnSpc>
                </a:pP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如</a:t>
                </a: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可写成</a:t>
                </a:r>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kern="0">
                        <a:solidFill>
                          <a:prstClr val="black"/>
                        </a:solidFill>
                        <a:latin typeface="Cambria Math" panose="02040503050406030204" pitchFamily="18" charset="0"/>
                        <a:cs typeface="Times New Roman" panose="02020603050405020304" pitchFamily="18" charset="0"/>
                      </a:rPr>
                      <m:t>¬</m:t>
                    </m:r>
                  </m:oMath>
                </a14:m>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可写成</a:t>
                </a: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kern="0">
                        <a:solidFill>
                          <a:prstClr val="black"/>
                        </a:solidFill>
                        <a:latin typeface="Cambria Math" panose="02040503050406030204" pitchFamily="18" charset="0"/>
                        <a:cs typeface="Times New Roman" panose="02020603050405020304" pitchFamily="18" charset="0"/>
                      </a:rPr>
                      <m:t>¬</m:t>
                    </m:r>
                  </m:oMath>
                </a14:m>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266700" defTabSz="1219200">
                  <a:lnSpc>
                    <a:spcPct val="150000"/>
                  </a:lnSpc>
                </a:pP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srgbClr val="3333FF"/>
                    </a:solidFill>
                    <a:latin typeface="微软雅黑" panose="020B0503020204020204" pitchFamily="34" charset="-122"/>
                    <a:ea typeface="微软雅黑" panose="020B0503020204020204" pitchFamily="34" charset="-122"/>
                    <a:cs typeface="黑体" panose="02010609060101010101" pitchFamily="49" charset="-122"/>
                  </a:rPr>
                  <a:t>否定联结词</a:t>
                </a:r>
                <a:r>
                  <a:rPr lang="en-US" altLang="zh-CN" sz="2400" b="1" kern="100" dirty="0">
                    <a:solidFill>
                      <a:srgbClr val="3333FF"/>
                    </a:solidFill>
                    <a:latin typeface="微软雅黑" panose="020B0503020204020204" pitchFamily="34" charset="-122"/>
                    <a:ea typeface="微软雅黑" panose="020B0503020204020204" pitchFamily="34" charset="-122"/>
                    <a:cs typeface="黑体" panose="02010609060101010101" pitchFamily="49" charset="-122"/>
                  </a:rPr>
                  <a:t>“</a:t>
                </a:r>
                <a14:m>
                  <m:oMath xmlns:m="http://schemas.openxmlformats.org/officeDocument/2006/math">
                    <m:r>
                      <a:rPr lang="en-US" altLang="zh-CN" sz="2400" b="1" kern="0">
                        <a:solidFill>
                          <a:srgbClr val="3333FF"/>
                        </a:solidFill>
                        <a:latin typeface="Cambria Math" panose="02040503050406030204" pitchFamily="18" charset="0"/>
                        <a:cs typeface="Times New Roman" panose="02020603050405020304" pitchFamily="18" charset="0"/>
                      </a:rPr>
                      <m:t>¬</m:t>
                    </m:r>
                  </m:oMath>
                </a14:m>
                <a:r>
                  <a:rPr lang="en-US" altLang="zh-CN" sz="2400" b="1" kern="100" dirty="0">
                    <a:solidFill>
                      <a:srgbClr val="3333FF"/>
                    </a:solidFill>
                    <a:latin typeface="微软雅黑" panose="020B0503020204020204" pitchFamily="34" charset="-122"/>
                    <a:ea typeface="微软雅黑" panose="020B0503020204020204" pitchFamily="34" charset="-122"/>
                    <a:cs typeface="黑体" panose="02010609060101010101" pitchFamily="49" charset="-122"/>
                  </a:rPr>
                  <a:t>”</a:t>
                </a:r>
                <a:r>
                  <a:rPr lang="zh-CN" altLang="zh-CN" sz="2400"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只作用于其邻接的命题变元</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，如</a:t>
                </a: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kern="0">
                        <a:solidFill>
                          <a:prstClr val="black"/>
                        </a:solidFill>
                        <a:latin typeface="Cambria Math" panose="02040503050406030204" pitchFamily="18" charset="0"/>
                        <a:cs typeface="Times New Roman" panose="02020603050405020304" pitchFamily="18" charset="0"/>
                      </a:rPr>
                      <m:t>¬</m:t>
                    </m:r>
                  </m:oMath>
                </a14:m>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可以写成</a:t>
                </a:r>
                <a14:m>
                  <m:oMath xmlns:m="http://schemas.openxmlformats.org/officeDocument/2006/math">
                    <m:r>
                      <a:rPr lang="en-US" altLang="zh-CN" sz="2400" b="1" kern="0">
                        <a:solidFill>
                          <a:prstClr val="black"/>
                        </a:solidFill>
                        <a:latin typeface="Cambria Math" panose="02040503050406030204" pitchFamily="18" charset="0"/>
                        <a:cs typeface="Times New Roman" panose="02020603050405020304" pitchFamily="18" charset="0"/>
                      </a:rPr>
                      <m:t>¬</m:t>
                    </m:r>
                  </m:oMath>
                </a14:m>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266700" defTabSz="1219200">
                  <a:lnSpc>
                    <a:spcPct val="150000"/>
                  </a:lnSpc>
                </a:pP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当命题公式中出现多个命题联结词时，可按如下优先级顺序计算</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400050" defTabSz="1219200">
                  <a:lnSpc>
                    <a:spcPct val="150000"/>
                  </a:lnSpc>
                </a:pPr>
                <a:r>
                  <a:rPr lang="en-US"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①</a:t>
                </a:r>
                <a:r>
                  <a:rPr lang="zh-CN"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五个联结词的优先级从高到低依次为：</a:t>
                </a:r>
                <a14:m>
                  <m:oMath xmlns:m="http://schemas.openxmlformats.org/officeDocument/2006/math">
                    <m:r>
                      <a:rPr lang="en-US" altLang="zh-CN" sz="2400" b="1" kern="0">
                        <a:solidFill>
                          <a:prstClr val="black"/>
                        </a:solidFill>
                        <a:latin typeface="Cambria Math" panose="02040503050406030204" pitchFamily="18" charset="0"/>
                        <a:cs typeface="Times New Roman" panose="02020603050405020304" pitchFamily="18" charset="0"/>
                      </a:rPr>
                      <m:t>¬</m:t>
                    </m:r>
                  </m:oMath>
                </a14:m>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m:rPr>
                        <m:nor/>
                      </m:rPr>
                      <a:rPr lang="en-US" altLang="zh-CN" noProof="1">
                        <a:latin typeface="黑体" panose="02010609060101010101" pitchFamily="49" charset="-122"/>
                        <a:ea typeface="黑体" panose="02010609060101010101" pitchFamily="49" charset="-122"/>
                        <a:sym typeface="Symbol" panose="05050102010706020507" pitchFamily="18" charset="2"/>
                      </a:rPr>
                      <m:t></m:t>
                    </m:r>
                  </m:oMath>
                </a14:m>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400050" defTabSz="1219200">
                  <a:lnSpc>
                    <a:spcPct val="150000"/>
                  </a:lnSpc>
                </a:pP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② </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同一联结词，按其出现的先后为序从左到右依次计算。</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400050" defTabSz="1219200">
                  <a:lnSpc>
                    <a:spcPct val="150000"/>
                  </a:lnSpc>
                </a:pP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③</a:t>
                </a:r>
                <a:r>
                  <a:rPr lang="zh-CN" altLang="zh-CN"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若计算要求与优先级次序不一致，可使用括号，括号优先级最高。</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mc:Choice>
        <mc:Fallback>
          <p:sp>
            <p:nvSpPr>
              <p:cNvPr id="2" name="矩形 1"/>
              <p:cNvSpPr>
                <a:spLocks noRot="1" noChangeAspect="1" noMove="1" noResize="1" noEditPoints="1" noAdjustHandles="1" noChangeArrowheads="1" noChangeShapeType="1" noTextEdit="1"/>
              </p:cNvSpPr>
              <p:nvPr/>
            </p:nvSpPr>
            <p:spPr>
              <a:xfrm>
                <a:off x="204157" y="962602"/>
                <a:ext cx="11790038" cy="5565427"/>
              </a:xfrm>
              <a:prstGeom prst="rect">
                <a:avLst/>
              </a:prstGeom>
              <a:blipFill rotWithShape="1">
                <a:blip r:embed="rId1"/>
                <a:stretch>
                  <a:fillRect l="-3" t="-10" r="3" b="-3818"/>
                </a:stretch>
              </a:blipFill>
            </p:spPr>
            <p:txBody>
              <a:bodyPr/>
              <a:lstStyle/>
              <a:p>
                <a:r>
                  <a:rPr lang="zh-CN" altLang="en-US">
                    <a:noFill/>
                  </a:rPr>
                  <a:t> </a:t>
                </a:r>
              </a:p>
            </p:txBody>
          </p:sp>
        </mc:Fallback>
      </mc:AlternateContent>
    </p:spTree>
    <p:custDataLst>
      <p:tags r:id="rId2"/>
    </p:custDataLst>
  </p:cSld>
  <p:clrMapOvr>
    <a:masterClrMapping/>
  </p:clrMapOvr>
  <p:transition>
    <p:cover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randombar(horizontal)">
                                      <p:cBhvr>
                                        <p:cTn id="7" dur="500"/>
                                        <p:tgtEl>
                                          <p:spTgt spid="2">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5" dur="500"/>
                                        <p:tgtEl>
                                          <p:spTgt spid="2">
                                            <p:txEl>
                                              <p:pRg st="3" end="3"/>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randombar(horizontal)">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randombar(horizontal)">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randombar(horizontal)">
                                      <p:cBhvr>
                                        <p:cTn id="28" dur="500"/>
                                        <p:tgtEl>
                                          <p:spTgt spid="2">
                                            <p:txEl>
                                              <p:pRg st="6" end="6"/>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randombar(horizontal)">
                                      <p:cBhvr>
                                        <p:cTn id="31" dur="500"/>
                                        <p:tgtEl>
                                          <p:spTgt spid="2">
                                            <p:txEl>
                                              <p:pRg st="7" end="7"/>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animEffect transition="in" filter="randombar(horizontal)">
                                      <p:cBhvr>
                                        <p:cTn id="34" dur="500"/>
                                        <p:tgtEl>
                                          <p:spTgt spid="2">
                                            <p:txEl>
                                              <p:pRg st="8" end="8"/>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Effect transition="in" filter="randombar(horizontal)">
                                      <p:cBhvr>
                                        <p:cTn id="3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5" name="AutoShape 4"/>
          <p:cNvSpPr>
            <a:spLocks noChangeArrowheads="1"/>
          </p:cNvSpPr>
          <p:nvPr/>
        </p:nvSpPr>
        <p:spPr bwMode="auto">
          <a:xfrm>
            <a:off x="3189458" y="2459889"/>
            <a:ext cx="6006752" cy="584166"/>
          </a:xfrm>
          <a:prstGeom prst="wedgeRectCallout">
            <a:avLst>
              <a:gd name="adj1" fmla="val -28806"/>
              <a:gd name="adj2" fmla="val 48162"/>
            </a:avLst>
          </a:prstGeom>
          <a:solidFill>
            <a:srgbClr val="99FFCC"/>
          </a:solidFill>
          <a:ln w="12700">
            <a:solidFill>
              <a:srgbClr val="003300"/>
            </a:solidFill>
            <a:miter lim="800000"/>
          </a:ln>
        </p:spPr>
        <p:txBody>
          <a:bodyPr wrap="square"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zh-CN" altLang="en-US" sz="3200" noProof="1"/>
              <a:t>┐</a:t>
            </a:r>
            <a:r>
              <a:rPr lang="en-US" altLang="en-US" sz="3200" noProof="1"/>
              <a:t>(P∨Q)→┐R</a:t>
            </a:r>
            <a:endParaRPr lang="zh-CN" altLang="en-US" sz="3200" dirty="0"/>
          </a:p>
        </p:txBody>
      </p:sp>
      <p:sp>
        <p:nvSpPr>
          <p:cNvPr id="2" name="云形标注 1"/>
          <p:cNvSpPr/>
          <p:nvPr/>
        </p:nvSpPr>
        <p:spPr bwMode="auto">
          <a:xfrm>
            <a:off x="4154602" y="1283619"/>
            <a:ext cx="2520804" cy="936571"/>
          </a:xfrm>
          <a:prstGeom prst="cloudCallout">
            <a:avLst>
              <a:gd name="adj1" fmla="val 15753"/>
              <a:gd name="adj2" fmla="val 83021"/>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anchor="ctr"/>
          <a:lstStyle/>
          <a:p>
            <a:pPr defTabSz="1219200">
              <a:defRPr/>
            </a:pPr>
            <a:r>
              <a:rPr lang="zh-CN" altLang="en-US" sz="2400" b="1" dirty="0">
                <a:solidFill>
                  <a:srgbClr val="0000FF"/>
                </a:solidFill>
                <a:latin typeface="Arial" panose="020B0604020202020204"/>
                <a:ea typeface="微软雅黑" panose="020B0503020204020204" pitchFamily="34" charset="-122"/>
              </a:rPr>
              <a:t>命题公式</a:t>
            </a:r>
            <a:endParaRPr lang="zh-CN" altLang="en-US" sz="2400" b="1" dirty="0">
              <a:solidFill>
                <a:srgbClr val="0000FF"/>
              </a:solidFill>
              <a:latin typeface="Arial" panose="020B0604020202020204"/>
              <a:ea typeface="微软雅黑" panose="020B0503020204020204" pitchFamily="34" charset="-122"/>
            </a:endParaRPr>
          </a:p>
        </p:txBody>
      </p:sp>
      <p:sp>
        <p:nvSpPr>
          <p:cNvPr id="10" name="云形标注 9"/>
          <p:cNvSpPr/>
          <p:nvPr/>
        </p:nvSpPr>
        <p:spPr bwMode="auto">
          <a:xfrm>
            <a:off x="6675406" y="1514433"/>
            <a:ext cx="2520804" cy="934983"/>
          </a:xfrm>
          <a:prstGeom prst="cloudCallout">
            <a:avLst>
              <a:gd name="adj1" fmla="val -30285"/>
              <a:gd name="adj2" fmla="val 65783"/>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anchor="ctr"/>
          <a:lstStyle/>
          <a:p>
            <a:pPr defTabSz="1219200">
              <a:defRPr/>
            </a:pPr>
            <a:r>
              <a:rPr lang="zh-CN" altLang="en-US" sz="2400" b="1" dirty="0">
                <a:solidFill>
                  <a:srgbClr val="0000FF"/>
                </a:solidFill>
                <a:latin typeface="Arial" panose="020B0604020202020204"/>
                <a:ea typeface="微软雅黑" panose="020B0503020204020204" pitchFamily="34" charset="-122"/>
              </a:rPr>
              <a:t>真值函数</a:t>
            </a:r>
            <a:endParaRPr lang="zh-CN" altLang="en-US" sz="2400" b="1" dirty="0">
              <a:solidFill>
                <a:srgbClr val="0000FF"/>
              </a:solidFill>
              <a:latin typeface="Arial" panose="020B0604020202020204"/>
              <a:ea typeface="微软雅黑" panose="020B0503020204020204" pitchFamily="34" charset="-122"/>
            </a:endParaRPr>
          </a:p>
        </p:txBody>
      </p:sp>
      <p:grpSp>
        <p:nvGrpSpPr>
          <p:cNvPr id="5" name="组合 4"/>
          <p:cNvGrpSpPr/>
          <p:nvPr/>
        </p:nvGrpSpPr>
        <p:grpSpPr bwMode="auto">
          <a:xfrm>
            <a:off x="6851607" y="2988495"/>
            <a:ext cx="1655667" cy="966733"/>
            <a:chOff x="5323728" y="2987246"/>
            <a:chExt cx="1656184" cy="967018"/>
          </a:xfrm>
        </p:grpSpPr>
        <p:sp>
          <p:nvSpPr>
            <p:cNvPr id="3" name="矩形 2"/>
            <p:cNvSpPr/>
            <p:nvPr/>
          </p:nvSpPr>
          <p:spPr bwMode="auto">
            <a:xfrm>
              <a:off x="5323728" y="3522361"/>
              <a:ext cx="1656184" cy="431903"/>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defTabSz="1219200">
                <a:defRPr/>
              </a:pPr>
              <a:r>
                <a:rPr lang="en-US" altLang="zh-CN" sz="2400" dirty="0">
                  <a:solidFill>
                    <a:srgbClr val="FF0000"/>
                  </a:solidFill>
                  <a:latin typeface="Arial" panose="020B0604020202020204"/>
                  <a:ea typeface="微软雅黑" panose="020B0503020204020204" pitchFamily="34" charset="-122"/>
                </a:rPr>
                <a:t>F(P,Q,R)</a:t>
              </a:r>
              <a:endParaRPr lang="zh-CN" altLang="en-US" sz="2400" dirty="0">
                <a:solidFill>
                  <a:srgbClr val="FF0000"/>
                </a:solidFill>
                <a:latin typeface="Arial" panose="020B0604020202020204"/>
                <a:ea typeface="微软雅黑" panose="020B0503020204020204" pitchFamily="34" charset="-122"/>
              </a:endParaRPr>
            </a:p>
          </p:txBody>
        </p:sp>
        <p:sp>
          <p:nvSpPr>
            <p:cNvPr id="4" name="右箭头 3"/>
            <p:cNvSpPr/>
            <p:nvPr/>
          </p:nvSpPr>
          <p:spPr bwMode="auto">
            <a:xfrm rot="5400000" flipH="1">
              <a:off x="5792957" y="3134123"/>
              <a:ext cx="506533" cy="212779"/>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defTabSz="1219200">
                <a:defRPr/>
              </a:pPr>
              <a:endParaRPr lang="zh-CN" altLang="en-US" sz="2400">
                <a:solidFill>
                  <a:srgbClr val="FF0000"/>
                </a:solidFill>
                <a:latin typeface="Arial" panose="020B0604020202020204"/>
                <a:ea typeface="微软雅黑" panose="020B0503020204020204" pitchFamily="34" charset="-122"/>
              </a:endParaRPr>
            </a:p>
          </p:txBody>
        </p:sp>
      </p:grpSp>
      <p:sp>
        <p:nvSpPr>
          <p:cNvPr id="13" name="AutoShape 4"/>
          <p:cNvSpPr>
            <a:spLocks noChangeArrowheads="1"/>
          </p:cNvSpPr>
          <p:nvPr/>
        </p:nvSpPr>
        <p:spPr bwMode="auto">
          <a:xfrm>
            <a:off x="3189458" y="4209213"/>
            <a:ext cx="5976592" cy="954032"/>
          </a:xfrm>
          <a:prstGeom prst="wedgeRectCallout">
            <a:avLst>
              <a:gd name="adj1" fmla="val -28806"/>
              <a:gd name="adj2" fmla="val 48162"/>
            </a:avLst>
          </a:prstGeom>
          <a:solidFill>
            <a:srgbClr val="99FFCC"/>
          </a:solidFill>
          <a:ln w="12700">
            <a:solidFill>
              <a:srgbClr val="003300"/>
            </a:solidFill>
            <a:miter lim="800000"/>
          </a:ln>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zh-CN" altLang="en-US" sz="2800" dirty="0"/>
              <a:t>如果给定</a:t>
            </a:r>
            <a:r>
              <a:rPr lang="en-US" altLang="zh-CN" sz="2800" dirty="0"/>
              <a:t>P,Q,R</a:t>
            </a:r>
            <a:r>
              <a:rPr lang="zh-CN" altLang="en-US" sz="2800" dirty="0"/>
              <a:t>的取值，则</a:t>
            </a:r>
            <a:endParaRPr lang="en-US" altLang="zh-CN" sz="2800" dirty="0"/>
          </a:p>
          <a:p>
            <a:pPr algn="ctr" defTabSz="1219200">
              <a:lnSpc>
                <a:spcPct val="100000"/>
              </a:lnSpc>
              <a:spcBef>
                <a:spcPct val="0"/>
              </a:spcBef>
              <a:buClrTx/>
              <a:buNone/>
            </a:pPr>
            <a:r>
              <a:rPr lang="en-US" altLang="en-US" sz="2800" noProof="1"/>
              <a:t>┐(P∨Q)→┐R</a:t>
            </a:r>
            <a:r>
              <a:rPr lang="zh-CN" altLang="en-US" sz="2800" noProof="1"/>
              <a:t>的值是多少呢？</a:t>
            </a:r>
            <a:endParaRPr lang="zh-CN" altLang="en-US" sz="2800" dirty="0"/>
          </a:p>
        </p:txBody>
      </p:sp>
      <p:sp>
        <p:nvSpPr>
          <p:cNvPr id="16" name="AutoShape 4"/>
          <p:cNvSpPr>
            <a:spLocks noChangeArrowheads="1"/>
          </p:cNvSpPr>
          <p:nvPr/>
        </p:nvSpPr>
        <p:spPr bwMode="auto">
          <a:xfrm>
            <a:off x="2593523" y="5846345"/>
            <a:ext cx="7668769" cy="522258"/>
          </a:xfrm>
          <a:prstGeom prst="wedgeRectCallout">
            <a:avLst>
              <a:gd name="adj1" fmla="val -28806"/>
              <a:gd name="adj2" fmla="val 48162"/>
            </a:avLst>
          </a:prstGeom>
          <a:solidFill>
            <a:srgbClr val="99FFCC"/>
          </a:solidFill>
          <a:ln w="12700">
            <a:solidFill>
              <a:srgbClr val="003300"/>
            </a:solidFill>
            <a:miter lim="800000"/>
          </a:ln>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zh-CN" altLang="en-US" sz="2800" dirty="0"/>
              <a:t>若</a:t>
            </a:r>
            <a:r>
              <a:rPr lang="en-US" altLang="zh-CN" sz="2800" dirty="0"/>
              <a:t>P=1,Q=1,R=1</a:t>
            </a:r>
            <a:r>
              <a:rPr lang="zh-CN" altLang="en-US" sz="2800" dirty="0"/>
              <a:t>，则</a:t>
            </a:r>
            <a:r>
              <a:rPr lang="zh-CN" altLang="en-US" sz="2800" noProof="1"/>
              <a:t>┐</a:t>
            </a:r>
            <a:r>
              <a:rPr lang="en-US" altLang="en-US" sz="2800" noProof="1"/>
              <a:t>(P∨Q)→┐R=1</a:t>
            </a:r>
            <a:endParaRPr lang="zh-CN" altLang="en-US" sz="2800" dirty="0"/>
          </a:p>
        </p:txBody>
      </p:sp>
      <p:sp>
        <p:nvSpPr>
          <p:cNvPr id="17" name="云形标注 16"/>
          <p:cNvSpPr/>
          <p:nvPr/>
        </p:nvSpPr>
        <p:spPr bwMode="auto">
          <a:xfrm>
            <a:off x="2146297" y="4102322"/>
            <a:ext cx="4249492" cy="934982"/>
          </a:xfrm>
          <a:prstGeom prst="cloudCallout">
            <a:avLst>
              <a:gd name="adj1" fmla="val 9134"/>
              <a:gd name="adj2" fmla="val 142122"/>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anchor="ctr"/>
          <a:lstStyle/>
          <a:p>
            <a:pPr defTabSz="1219200">
              <a:defRPr/>
            </a:pPr>
            <a:r>
              <a:rPr lang="zh-CN" altLang="en-US" sz="2400" b="1" dirty="0">
                <a:solidFill>
                  <a:srgbClr val="0000FF"/>
                </a:solidFill>
                <a:latin typeface="Arial" panose="020B0604020202020204"/>
                <a:ea typeface="微软雅黑" panose="020B0503020204020204" pitchFamily="34" charset="-122"/>
              </a:rPr>
              <a:t>公式的一个解释</a:t>
            </a:r>
            <a:endParaRPr lang="zh-CN" altLang="en-US" sz="2400" b="1" dirty="0">
              <a:solidFill>
                <a:srgbClr val="0000FF"/>
              </a:solidFill>
              <a:latin typeface="Arial" panose="020B0604020202020204"/>
              <a:ea typeface="微软雅黑" panose="020B0503020204020204" pitchFamily="34" charset="-122"/>
            </a:endParaRPr>
          </a:p>
        </p:txBody>
      </p:sp>
      <p:sp>
        <p:nvSpPr>
          <p:cNvPr id="14" name="矩形 13"/>
          <p:cNvSpPr/>
          <p:nvPr/>
        </p:nvSpPr>
        <p:spPr>
          <a:xfrm>
            <a:off x="842896" y="230320"/>
            <a:ext cx="4404099" cy="580889"/>
          </a:xfrm>
          <a:prstGeom prst="rect">
            <a:avLst/>
          </a:prstGeom>
        </p:spPr>
        <p:txBody>
          <a:bodyPr wrap="none">
            <a:spAutoFit/>
          </a:bodyPr>
          <a:lstStyle/>
          <a:p>
            <a:pPr defTabSz="1219200">
              <a:lnSpc>
                <a:spcPct val="150000"/>
              </a:lnSpc>
            </a:pPr>
            <a:r>
              <a:rPr lang="en-US" altLang="zh-CN" sz="2400" b="1" dirty="0">
                <a:solidFill>
                  <a:prstClr val="white"/>
                </a:solidFill>
                <a:latin typeface="微软雅黑" panose="020B0503020204020204" pitchFamily="34" charset="-122"/>
                <a:ea typeface="微软雅黑" panose="020B0503020204020204" pitchFamily="34" charset="-122"/>
              </a:rPr>
              <a:t>2.2.2 </a:t>
            </a:r>
            <a:r>
              <a:rPr lang="zh-CN" altLang="en-US" sz="2400" b="1" dirty="0">
                <a:solidFill>
                  <a:prstClr val="white"/>
                </a:solidFill>
                <a:latin typeface="微软雅黑" panose="020B0503020204020204" pitchFamily="34" charset="-122"/>
                <a:ea typeface="微软雅黑" panose="020B0503020204020204" pitchFamily="34" charset="-122"/>
              </a:rPr>
              <a:t>命题公式的解释与真值表</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9" fill="hold" grpId="0" nodeType="clickEffect">
                                  <p:stCondLst>
                                    <p:cond delay="0"/>
                                  </p:stCondLst>
                                  <p:childTnLst>
                                    <p:set>
                                      <p:cBhvr>
                                        <p:cTn id="22" dur="1" fill="hold">
                                          <p:stCondLst>
                                            <p:cond delay="0"/>
                                          </p:stCondLst>
                                        </p:cTn>
                                        <p:tgtEl>
                                          <p:spTgt spid="13">
                                            <p:bg/>
                                          </p:spTgt>
                                        </p:tgtEl>
                                        <p:attrNameLst>
                                          <p:attrName>style.visibility</p:attrName>
                                        </p:attrNameLst>
                                      </p:cBhvr>
                                      <p:to>
                                        <p:strVal val="visible"/>
                                      </p:to>
                                    </p:set>
                                    <p:anim calcmode="lin" valueType="num">
                                      <p:cBhvr additive="base">
                                        <p:cTn id="23" dur="500" fill="hold"/>
                                        <p:tgtEl>
                                          <p:spTgt spid="13">
                                            <p:bg/>
                                          </p:spTgt>
                                        </p:tgtEl>
                                        <p:attrNameLst>
                                          <p:attrName>ppt_x</p:attrName>
                                        </p:attrNameLst>
                                      </p:cBhvr>
                                      <p:tavLst>
                                        <p:tav tm="0">
                                          <p:val>
                                            <p:strVal val="0-#ppt_w/2"/>
                                          </p:val>
                                        </p:tav>
                                        <p:tav tm="100000">
                                          <p:val>
                                            <p:strVal val="#ppt_x"/>
                                          </p:val>
                                        </p:tav>
                                      </p:tavLst>
                                    </p:anim>
                                    <p:anim calcmode="lin" valueType="num">
                                      <p:cBhvr additive="base">
                                        <p:cTn id="24" dur="500" fill="hold"/>
                                        <p:tgtEl>
                                          <p:spTgt spid="13">
                                            <p:bg/>
                                          </p:spTgt>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additive="base">
                                        <p:cTn id="27"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3">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13">
                                            <p:txEl>
                                              <p:pRg st="1" end="1"/>
                                            </p:txEl>
                                          </p:spTgt>
                                        </p:tgtEl>
                                        <p:attrNameLst>
                                          <p:attrName>style.visibility</p:attrName>
                                        </p:attrNameLst>
                                      </p:cBhvr>
                                      <p:to>
                                        <p:strVal val="visible"/>
                                      </p:to>
                                    </p:set>
                                    <p:anim calcmode="lin" valueType="num">
                                      <p:cBhvr additive="base">
                                        <p:cTn id="31"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3">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9" fill="hold" grpId="0" nodeType="clickEffect">
                                  <p:stCondLst>
                                    <p:cond delay="0"/>
                                  </p:stCondLst>
                                  <p:childTnLst>
                                    <p:set>
                                      <p:cBhvr>
                                        <p:cTn id="36" dur="1" fill="hold">
                                          <p:stCondLst>
                                            <p:cond delay="0"/>
                                          </p:stCondLst>
                                        </p:cTn>
                                        <p:tgtEl>
                                          <p:spTgt spid="16">
                                            <p:bg/>
                                          </p:spTgt>
                                        </p:tgtEl>
                                        <p:attrNameLst>
                                          <p:attrName>style.visibility</p:attrName>
                                        </p:attrNameLst>
                                      </p:cBhvr>
                                      <p:to>
                                        <p:strVal val="visible"/>
                                      </p:to>
                                    </p:set>
                                    <p:anim calcmode="lin" valueType="num">
                                      <p:cBhvr additive="base">
                                        <p:cTn id="37" dur="500" fill="hold"/>
                                        <p:tgtEl>
                                          <p:spTgt spid="16">
                                            <p:bg/>
                                          </p:spTgt>
                                        </p:tgtEl>
                                        <p:attrNameLst>
                                          <p:attrName>ppt_x</p:attrName>
                                        </p:attrNameLst>
                                      </p:cBhvr>
                                      <p:tavLst>
                                        <p:tav tm="0">
                                          <p:val>
                                            <p:strVal val="0-#ppt_w/2"/>
                                          </p:val>
                                        </p:tav>
                                        <p:tav tm="100000">
                                          <p:val>
                                            <p:strVal val="#ppt_x"/>
                                          </p:val>
                                        </p:tav>
                                      </p:tavLst>
                                    </p:anim>
                                    <p:anim calcmode="lin" valueType="num">
                                      <p:cBhvr additive="base">
                                        <p:cTn id="38" dur="500" fill="hold"/>
                                        <p:tgtEl>
                                          <p:spTgt spid="16">
                                            <p:bg/>
                                          </p:spTgt>
                                        </p:tgtEl>
                                        <p:attrNameLst>
                                          <p:attrName>ppt_y</p:attrName>
                                        </p:attrNameLst>
                                      </p:cBhvr>
                                      <p:tavLst>
                                        <p:tav tm="0">
                                          <p:val>
                                            <p:strVal val="0-#ppt_h/2"/>
                                          </p:val>
                                        </p:tav>
                                        <p:tav tm="100000">
                                          <p:val>
                                            <p:strVal val="#ppt_y"/>
                                          </p:val>
                                        </p:tav>
                                      </p:tavLst>
                                    </p:anim>
                                  </p:childTnLst>
                                </p:cTn>
                              </p:par>
                              <p:par>
                                <p:cTn id="39" presetID="2" presetClass="entr" presetSubtype="9" fill="hold" grpId="0" nodeType="with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 calcmode="lin" valueType="num">
                                      <p:cBhvr additive="base">
                                        <p:cTn id="41"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6">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3" grpId="0" animBg="1" autoUpdateAnimBg="0" build="allAtOnce"/>
      <p:bldP spid="16" grpId="0" animBg="1" autoUpdateAnimBg="0" build="allAtOnce"/>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1" name="Rectangle 2"/>
          <p:cNvSpPr>
            <a:spLocks noGrp="1" noChangeArrowheads="1"/>
          </p:cNvSpPr>
          <p:nvPr>
            <p:ph type="title" idx="4294967295"/>
          </p:nvPr>
        </p:nvSpPr>
        <p:spPr>
          <a:xfrm>
            <a:off x="842896" y="274029"/>
            <a:ext cx="8064034" cy="634963"/>
          </a:xfrm>
        </p:spPr>
        <p:txBody>
          <a:bodyPr/>
          <a:lstStyle/>
          <a:p>
            <a:pPr eaLnBrk="1" hangingPunct="1"/>
            <a:r>
              <a:rPr lang="zh-CN" altLang="en-US" dirty="0"/>
              <a:t>公式的解释的定义</a:t>
            </a:r>
            <a:endParaRPr lang="zh-CN" altLang="en-US" dirty="0"/>
          </a:p>
        </p:txBody>
      </p:sp>
      <p:sp>
        <p:nvSpPr>
          <p:cNvPr id="44036" name="Rectangle 3"/>
          <p:cNvSpPr>
            <a:spLocks noGrp="1" noChangeArrowheads="1"/>
          </p:cNvSpPr>
          <p:nvPr>
            <p:ph type="body" idx="4294967295"/>
          </p:nvPr>
        </p:nvSpPr>
        <p:spPr>
          <a:xfrm>
            <a:off x="309651" y="947882"/>
            <a:ext cx="11579051" cy="4963826"/>
          </a:xfrm>
          <a:noFill/>
        </p:spPr>
        <p:txBody>
          <a:bodyPr>
            <a:normAutofit lnSpcReduction="10000"/>
          </a:bodyPr>
          <a:lstStyle/>
          <a:p>
            <a:pPr marL="0" indent="0">
              <a:lnSpc>
                <a:spcPct val="200000"/>
              </a:lnSpc>
              <a:buNone/>
            </a:pPr>
            <a:r>
              <a:rPr lang="zh-CN" altLang="en-US" dirty="0">
                <a:solidFill>
                  <a:srgbClr val="FF0000"/>
                </a:solidFill>
              </a:rPr>
              <a:t>定义</a:t>
            </a:r>
            <a:r>
              <a:rPr lang="en-US" altLang="zh-CN" dirty="0">
                <a:solidFill>
                  <a:srgbClr val="FF0000"/>
                </a:solidFill>
              </a:rPr>
              <a:t>2.8  </a:t>
            </a:r>
            <a:r>
              <a:rPr lang="zh-CN" altLang="en-US" dirty="0"/>
              <a:t>设</a:t>
            </a:r>
            <a:r>
              <a:rPr lang="en-US" altLang="en-US" noProof="1"/>
              <a:t>P</a:t>
            </a:r>
            <a:r>
              <a:rPr lang="en-US" altLang="en-US" baseline="-25000" noProof="1"/>
              <a:t>1</a:t>
            </a:r>
            <a:r>
              <a:rPr lang="en-US" altLang="en-US" noProof="1"/>
              <a:t>、P</a:t>
            </a:r>
            <a:r>
              <a:rPr lang="en-US" altLang="en-US" baseline="-25000" noProof="1"/>
              <a:t>2</a:t>
            </a:r>
            <a:r>
              <a:rPr lang="en-US" altLang="en-US" noProof="1"/>
              <a:t>、</a:t>
            </a:r>
            <a:r>
              <a:rPr lang="en-US" altLang="zh-CN" dirty="0">
                <a:latin typeface="宋体" panose="02010600030101010101" pitchFamily="2" charset="-122"/>
              </a:rPr>
              <a:t>…</a:t>
            </a:r>
            <a:r>
              <a:rPr lang="en-US" altLang="en-US" noProof="1"/>
              <a:t>、P</a:t>
            </a:r>
            <a:r>
              <a:rPr lang="en-US" altLang="en-US" baseline="-25000" noProof="1"/>
              <a:t>n</a:t>
            </a:r>
            <a:r>
              <a:rPr lang="zh-CN" altLang="en-US" noProof="1"/>
              <a:t>是出现在公式</a:t>
            </a:r>
            <a:r>
              <a:rPr lang="en-US" altLang="en-US" noProof="1"/>
              <a:t>G</a:t>
            </a:r>
            <a:r>
              <a:rPr lang="zh-CN" altLang="en-US" noProof="1"/>
              <a:t>中的所有命题变元，给</a:t>
            </a:r>
            <a:r>
              <a:rPr lang="en-US" altLang="en-US" noProof="1"/>
              <a:t>P</a:t>
            </a:r>
            <a:r>
              <a:rPr lang="en-US" altLang="en-US" baseline="-25000" noProof="1"/>
              <a:t>1</a:t>
            </a:r>
            <a:r>
              <a:rPr lang="en-US" altLang="en-US" noProof="1"/>
              <a:t>、P</a:t>
            </a:r>
            <a:r>
              <a:rPr lang="en-US" altLang="en-US" baseline="-25000" noProof="1"/>
              <a:t>2</a:t>
            </a:r>
            <a:r>
              <a:rPr lang="en-US" altLang="en-US" noProof="1"/>
              <a:t>、</a:t>
            </a:r>
            <a:r>
              <a:rPr lang="en-US" altLang="zh-CN" dirty="0">
                <a:latin typeface="宋体" panose="02010600030101010101" pitchFamily="2" charset="-122"/>
              </a:rPr>
              <a:t>…</a:t>
            </a:r>
            <a:r>
              <a:rPr lang="en-US" altLang="en-US" noProof="1"/>
              <a:t>、P</a:t>
            </a:r>
            <a:r>
              <a:rPr lang="en-US" altLang="en-US" baseline="-25000" noProof="1"/>
              <a:t>n</a:t>
            </a:r>
            <a:r>
              <a:rPr lang="zh-CN" altLang="en-US" noProof="1"/>
              <a:t>各指定一个真值，</a:t>
            </a:r>
            <a:r>
              <a:rPr lang="zh-CN" altLang="zh-CN" dirty="0"/>
              <a:t>则称这些指定的真值组成</a:t>
            </a:r>
            <a:r>
              <a:rPr lang="en-US" altLang="zh-CN" dirty="0"/>
              <a:t>G</a:t>
            </a:r>
            <a:r>
              <a:rPr lang="zh-CN" altLang="zh-CN" dirty="0"/>
              <a:t>的一个</a:t>
            </a:r>
            <a:r>
              <a:rPr lang="zh-CN" altLang="zh-CN" dirty="0">
                <a:solidFill>
                  <a:srgbClr val="3333FF"/>
                </a:solidFill>
              </a:rPr>
              <a:t>解释</a:t>
            </a:r>
            <a:r>
              <a:rPr lang="en-US" altLang="zh-CN" dirty="0"/>
              <a:t>(</a:t>
            </a:r>
            <a:r>
              <a:rPr lang="zh-CN" altLang="zh-CN" dirty="0"/>
              <a:t>或赋值</a:t>
            </a:r>
            <a:r>
              <a:rPr lang="en-US" altLang="zh-CN" dirty="0"/>
              <a:t>)(Instantiation)</a:t>
            </a:r>
            <a:r>
              <a:rPr lang="zh-CN" altLang="zh-CN" dirty="0"/>
              <a:t>，常记为Ｉ</a:t>
            </a:r>
            <a:r>
              <a:rPr lang="en-US" altLang="en-US" noProof="1"/>
              <a:t>。</a:t>
            </a:r>
            <a:r>
              <a:rPr lang="zh-CN" altLang="en-US" dirty="0"/>
              <a:t> </a:t>
            </a:r>
            <a:endParaRPr lang="en-US" altLang="zh-CN" dirty="0"/>
          </a:p>
          <a:p>
            <a:pPr marL="0" indent="0">
              <a:lnSpc>
                <a:spcPct val="200000"/>
              </a:lnSpc>
              <a:buNone/>
            </a:pPr>
            <a:r>
              <a:rPr lang="en-US" altLang="zh-CN" dirty="0"/>
              <a:t>      </a:t>
            </a:r>
            <a:r>
              <a:rPr lang="zh-CN" altLang="en-US" dirty="0"/>
              <a:t>若这个赋值</a:t>
            </a:r>
            <a:r>
              <a:rPr lang="en-US" altLang="zh-CN" dirty="0"/>
              <a:t>I</a:t>
            </a:r>
            <a:r>
              <a:rPr lang="zh-CN" altLang="en-US" dirty="0"/>
              <a:t>使</a:t>
            </a:r>
            <a:r>
              <a:rPr lang="en-US" altLang="zh-CN" dirty="0"/>
              <a:t>G</a:t>
            </a:r>
            <a:r>
              <a:rPr lang="zh-CN" altLang="en-US" dirty="0"/>
              <a:t>取值为真，则称这个赋值为</a:t>
            </a:r>
            <a:r>
              <a:rPr lang="en-US" altLang="zh-CN" dirty="0"/>
              <a:t>G</a:t>
            </a:r>
            <a:r>
              <a:rPr lang="zh-CN" altLang="en-US" dirty="0"/>
              <a:t>的</a:t>
            </a:r>
            <a:r>
              <a:rPr lang="zh-CN" altLang="en-US" dirty="0">
                <a:solidFill>
                  <a:srgbClr val="3333FF"/>
                </a:solidFill>
              </a:rPr>
              <a:t>成真赋值</a:t>
            </a:r>
            <a:r>
              <a:rPr lang="zh-CN" altLang="en-US" dirty="0"/>
              <a:t>，此时也</a:t>
            </a:r>
            <a:r>
              <a:rPr lang="zh-CN" altLang="en-US" dirty="0">
                <a:solidFill>
                  <a:srgbClr val="3333FF"/>
                </a:solidFill>
              </a:rPr>
              <a:t>称</a:t>
            </a:r>
            <a:r>
              <a:rPr lang="en-US" altLang="zh-CN" dirty="0">
                <a:solidFill>
                  <a:srgbClr val="3333FF"/>
                </a:solidFill>
              </a:rPr>
              <a:t>I</a:t>
            </a:r>
            <a:r>
              <a:rPr lang="zh-CN" altLang="en-US" dirty="0">
                <a:solidFill>
                  <a:srgbClr val="3333FF"/>
                </a:solidFill>
              </a:rPr>
              <a:t>满足于</a:t>
            </a:r>
            <a:r>
              <a:rPr lang="en-US" altLang="zh-CN" dirty="0">
                <a:solidFill>
                  <a:srgbClr val="3333FF"/>
                </a:solidFill>
              </a:rPr>
              <a:t>G</a:t>
            </a:r>
            <a:r>
              <a:rPr lang="zh-CN" altLang="en-US" dirty="0"/>
              <a:t>；</a:t>
            </a:r>
            <a:endParaRPr lang="en-US" altLang="zh-CN" dirty="0"/>
          </a:p>
          <a:p>
            <a:pPr marL="0" indent="0">
              <a:lnSpc>
                <a:spcPct val="200000"/>
              </a:lnSpc>
              <a:buNone/>
            </a:pPr>
            <a:r>
              <a:rPr lang="zh-CN" altLang="en-US" dirty="0"/>
              <a:t>      若这个赋值</a:t>
            </a:r>
            <a:r>
              <a:rPr lang="en-US" altLang="zh-CN" dirty="0"/>
              <a:t>I</a:t>
            </a:r>
            <a:r>
              <a:rPr lang="zh-CN" altLang="en-US" dirty="0"/>
              <a:t>使</a:t>
            </a:r>
            <a:r>
              <a:rPr lang="en-US" altLang="zh-CN" dirty="0"/>
              <a:t>G</a:t>
            </a:r>
            <a:r>
              <a:rPr lang="zh-CN" altLang="en-US" dirty="0"/>
              <a:t>取值为假，则称这个赋值为</a:t>
            </a:r>
            <a:r>
              <a:rPr lang="en-US" altLang="zh-CN" dirty="0"/>
              <a:t>G</a:t>
            </a:r>
            <a:r>
              <a:rPr lang="zh-CN" altLang="en-US" dirty="0"/>
              <a:t>的</a:t>
            </a:r>
            <a:r>
              <a:rPr lang="zh-CN" altLang="en-US" dirty="0">
                <a:solidFill>
                  <a:srgbClr val="3333FF"/>
                </a:solidFill>
              </a:rPr>
              <a:t>成假赋值</a:t>
            </a:r>
            <a:r>
              <a:rPr lang="zh-CN" altLang="en-US" dirty="0"/>
              <a:t>，此时也称</a:t>
            </a:r>
            <a:r>
              <a:rPr lang="en-US" altLang="zh-CN" dirty="0">
                <a:solidFill>
                  <a:srgbClr val="3333FF"/>
                </a:solidFill>
              </a:rPr>
              <a:t>I</a:t>
            </a:r>
            <a:r>
              <a:rPr lang="zh-CN" altLang="en-US" dirty="0">
                <a:solidFill>
                  <a:srgbClr val="3333FF"/>
                </a:solidFill>
              </a:rPr>
              <a:t>弄假于</a:t>
            </a:r>
            <a:r>
              <a:rPr lang="en-US" altLang="zh-CN" dirty="0">
                <a:solidFill>
                  <a:srgbClr val="3333FF"/>
                </a:solidFill>
              </a:rPr>
              <a:t>G</a:t>
            </a:r>
            <a:r>
              <a:rPr lang="zh-CN" altLang="en-US" dirty="0"/>
              <a:t>。</a:t>
            </a:r>
            <a:endParaRPr lang="zh-CN" altLang="en-US" noProof="1"/>
          </a:p>
          <a:p>
            <a:pPr marL="0" indent="0">
              <a:lnSpc>
                <a:spcPct val="200000"/>
              </a:lnSpc>
              <a:buNone/>
            </a:pPr>
            <a:r>
              <a:rPr lang="zh-CN" altLang="en-US" noProof="1">
                <a:solidFill>
                  <a:srgbClr val="C00000"/>
                </a:solidFill>
              </a:rPr>
              <a:t>      一般来说，若有ｎ个命题变元，则应有2</a:t>
            </a:r>
            <a:r>
              <a:rPr lang="en-US" altLang="en-US" baseline="30000" noProof="1">
                <a:solidFill>
                  <a:srgbClr val="C00000"/>
                </a:solidFill>
              </a:rPr>
              <a:t>n</a:t>
            </a:r>
            <a:r>
              <a:rPr lang="zh-CN" altLang="en-US" noProof="1">
                <a:solidFill>
                  <a:srgbClr val="C00000"/>
                </a:solidFill>
              </a:rPr>
              <a:t>个不同的解释。</a:t>
            </a:r>
            <a:r>
              <a:rPr lang="zh-CN" altLang="zh-CN" dirty="0"/>
              <a:t>将这</a:t>
            </a:r>
            <a:r>
              <a:rPr lang="en-US" altLang="zh-CN" dirty="0"/>
              <a:t>2</a:t>
            </a:r>
            <a:r>
              <a:rPr lang="en-US" altLang="zh-CN" baseline="30000" dirty="0"/>
              <a:t>n</a:t>
            </a:r>
            <a:r>
              <a:rPr lang="zh-CN" altLang="zh-CN" dirty="0"/>
              <a:t>个不同的解释及</a:t>
            </a:r>
            <a:r>
              <a:rPr lang="en-US" altLang="zh-CN" dirty="0"/>
              <a:t>G</a:t>
            </a:r>
            <a:r>
              <a:rPr lang="zh-CN" altLang="zh-CN" dirty="0"/>
              <a:t>对应的真值构成一张表，则称这张表为</a:t>
            </a:r>
            <a:r>
              <a:rPr lang="en-US" altLang="zh-CN" dirty="0"/>
              <a:t>G</a:t>
            </a:r>
            <a:r>
              <a:rPr lang="zh-CN" altLang="zh-CN" dirty="0"/>
              <a:t>的</a:t>
            </a:r>
            <a:r>
              <a:rPr lang="zh-CN" altLang="zh-CN" dirty="0">
                <a:solidFill>
                  <a:srgbClr val="3333FF"/>
                </a:solidFill>
              </a:rPr>
              <a:t>真值表</a:t>
            </a:r>
            <a:r>
              <a:rPr lang="en-US" altLang="zh-CN" dirty="0"/>
              <a:t>(Truth Table)</a:t>
            </a:r>
            <a:r>
              <a:rPr lang="zh-CN" altLang="zh-CN" dirty="0"/>
              <a:t>。</a:t>
            </a:r>
            <a:r>
              <a:rPr lang="zh-CN" altLang="en-US" dirty="0"/>
              <a:t>。</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036">
                                            <p:txEl>
                                              <p:pRg st="0" end="0"/>
                                            </p:txEl>
                                          </p:spTgt>
                                        </p:tgtEl>
                                        <p:attrNameLst>
                                          <p:attrName>style.visibility</p:attrName>
                                        </p:attrNameLst>
                                      </p:cBhvr>
                                      <p:to>
                                        <p:strVal val="visible"/>
                                      </p:to>
                                    </p:set>
                                    <p:anim calcmode="lin" valueType="num">
                                      <p:cBhvr additive="base">
                                        <p:cTn id="7" dur="500" fill="hold"/>
                                        <p:tgtEl>
                                          <p:spTgt spid="4403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40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036">
                                            <p:txEl>
                                              <p:pRg st="1" end="1"/>
                                            </p:txEl>
                                          </p:spTgt>
                                        </p:tgtEl>
                                        <p:attrNameLst>
                                          <p:attrName>style.visibility</p:attrName>
                                        </p:attrNameLst>
                                      </p:cBhvr>
                                      <p:to>
                                        <p:strVal val="visible"/>
                                      </p:to>
                                    </p:set>
                                    <p:anim calcmode="lin" valueType="num">
                                      <p:cBhvr additive="base">
                                        <p:cTn id="13" dur="500" fill="hold"/>
                                        <p:tgtEl>
                                          <p:spTgt spid="4403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03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4036">
                                            <p:txEl>
                                              <p:pRg st="2" end="2"/>
                                            </p:txEl>
                                          </p:spTgt>
                                        </p:tgtEl>
                                        <p:attrNameLst>
                                          <p:attrName>style.visibility</p:attrName>
                                        </p:attrNameLst>
                                      </p:cBhvr>
                                      <p:to>
                                        <p:strVal val="visible"/>
                                      </p:to>
                                    </p:set>
                                    <p:anim calcmode="lin" valueType="num">
                                      <p:cBhvr additive="base">
                                        <p:cTn id="19" dur="500" fill="hold"/>
                                        <p:tgtEl>
                                          <p:spTgt spid="4403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403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4036">
                                            <p:txEl>
                                              <p:pRg st="3" end="3"/>
                                            </p:txEl>
                                          </p:spTgt>
                                        </p:tgtEl>
                                        <p:attrNameLst>
                                          <p:attrName>style.visibility</p:attrName>
                                        </p:attrNameLst>
                                      </p:cBhvr>
                                      <p:to>
                                        <p:strVal val="visible"/>
                                      </p:to>
                                    </p:set>
                                    <p:anim calcmode="lin" valueType="num">
                                      <p:cBhvr additive="base">
                                        <p:cTn id="25" dur="500" fill="hold"/>
                                        <p:tgtEl>
                                          <p:spTgt spid="4403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403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utoUpdateAnimBg="0" build="p"/>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1" name="Rectangle 2"/>
          <p:cNvSpPr>
            <a:spLocks noGrp="1" noChangeArrowheads="1"/>
          </p:cNvSpPr>
          <p:nvPr>
            <p:ph type="title" idx="4294967295"/>
          </p:nvPr>
        </p:nvSpPr>
        <p:spPr>
          <a:xfrm>
            <a:off x="842896" y="274029"/>
            <a:ext cx="8064034" cy="634963"/>
          </a:xfrm>
        </p:spPr>
        <p:txBody>
          <a:bodyPr/>
          <a:lstStyle/>
          <a:p>
            <a:pPr eaLnBrk="1" hangingPunct="1"/>
            <a:r>
              <a:rPr lang="zh-CN" altLang="en-US" dirty="0"/>
              <a:t>真值表的构建方法</a:t>
            </a:r>
            <a:endParaRPr lang="zh-CN" altLang="en-US" dirty="0"/>
          </a:p>
        </p:txBody>
      </p:sp>
      <p:sp>
        <p:nvSpPr>
          <p:cNvPr id="5" name="Text Box 464"/>
          <p:cNvSpPr txBox="1">
            <a:spLocks noChangeArrowheads="1"/>
          </p:cNvSpPr>
          <p:nvPr/>
        </p:nvSpPr>
        <p:spPr bwMode="auto">
          <a:xfrm>
            <a:off x="285938" y="3090821"/>
            <a:ext cx="11579051" cy="3732720"/>
          </a:xfrm>
          <a:prstGeom prst="rect">
            <a:avLst/>
          </a:prstGeom>
          <a:solidFill>
            <a:schemeClr val="bg1">
              <a:lumMod val="85000"/>
              <a:lumOff val="0"/>
            </a:schemeClr>
          </a:solidFill>
          <a:ln w="9525">
            <a:solidFill>
              <a:srgbClr val="000000"/>
            </a:solidFill>
            <a:miter lim="800000"/>
          </a:ln>
        </p:spPr>
        <p:txBody>
          <a:bodyPr rot="0" vert="horz" wrap="square" lIns="91413" tIns="45707" rIns="91413" bIns="45707" anchor="t" anchorCtr="0" upright="1">
            <a:noAutofit/>
          </a:bodyPr>
          <a:lstStyle/>
          <a:p>
            <a:pPr algn="just" defTabSz="1219200">
              <a:lnSpc>
                <a:spcPct val="150000"/>
              </a:lnSpc>
            </a:pP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解题小贴士</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a:t>
            </a:r>
            <a:r>
              <a:rPr lang="zh-CN" altLang="en-US" sz="2400" b="1" u="sng" kern="100" dirty="0">
                <a:solidFill>
                  <a:srgbClr val="0000FF"/>
                </a:solidFill>
                <a:latin typeface="微软雅黑" panose="020B0503020204020204" pitchFamily="34" charset="-122"/>
                <a:ea typeface="微软雅黑" panose="020B0503020204020204" pitchFamily="34" charset="-122"/>
                <a:cs typeface="黑体" panose="02010609060101010101" pitchFamily="49" charset="-122"/>
              </a:rPr>
              <a:t>真值表构建方法</a:t>
            </a:r>
            <a:endPar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algn="just" defTabSz="1219200">
              <a:lnSpc>
                <a:spcPct val="150000"/>
              </a:lnSpc>
            </a:pP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）真值表包含四个部分：左上部分是公式的所有命题变元，左下部分是命题变元所有可能的取值，右上部分是命题公式本身，右下部分是命题公式在每一个解释下的真值；</a:t>
            </a:r>
            <a:endPar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defTabSz="1219200">
              <a:lnSpc>
                <a:spcPct val="150000"/>
              </a:lnSpc>
            </a:pP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）左上部分的命题变元按字母表顺序从左到右依次列出；</a:t>
            </a:r>
            <a:endPar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defTabSz="1219200">
              <a:lnSpc>
                <a:spcPct val="150000"/>
              </a:lnSpc>
            </a:pPr>
            <a:r>
              <a:rPr lang="zh-CN" altLang="en-US"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3</a:t>
            </a:r>
            <a:r>
              <a:rPr lang="zh-CN" altLang="en-US" sz="2400" b="1" kern="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左下部分命题变元的所有可能取值按照二进制串对应的十进制从小到大列出。</a:t>
            </a:r>
            <a:endPar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p:graphicFrame>
        <p:nvGraphicFramePr>
          <p:cNvPr id="6" name="Group 6"/>
          <p:cNvGraphicFramePr/>
          <p:nvPr/>
        </p:nvGraphicFramePr>
        <p:xfrm>
          <a:off x="285939" y="1585872"/>
          <a:ext cx="1167425" cy="1331648"/>
        </p:xfrm>
        <a:graphic>
          <a:graphicData uri="http://schemas.openxmlformats.org/drawingml/2006/table">
            <a:tbl>
              <a:tblPr/>
              <a:tblGrid>
                <a:gridCol w="560365"/>
                <a:gridCol w="607060"/>
              </a:tblGrid>
              <a:tr h="451038">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pPr>
                      <a:r>
                        <a:rPr kumimoji="0" lang="en-US" altLang="zh-CN"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91407" marR="91407" marT="45646" marB="4564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FF33"/>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pPr>
                      <a:r>
                        <a:rPr kumimoji="0" lang="zh-CN" altLang="en-US"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Symbol" panose="05050102010706020507" pitchFamily="18" charset="2"/>
                        </a:rPr>
                        <a:t></a:t>
                      </a:r>
                      <a:r>
                        <a:rPr kumimoji="0" lang="en-US" altLang="zh-CN"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91407" marR="91407" marT="45646" marB="4564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000"/>
                      </a:srgbClr>
                    </a:solidFill>
                  </a:tcPr>
                </a:tc>
              </a:tr>
              <a:tr h="440305">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pPr>
                      <a:r>
                        <a:rPr kumimoji="0" lang="en-US" altLang="zh-CN"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91407" marR="91407" marT="45646" marB="4564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pPr>
                      <a:r>
                        <a:rPr kumimoji="0" lang="en-US" altLang="zh-CN"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91407" marR="91407" marT="45646" marB="4564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r>
              <a:tr h="440305">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pPr>
                      <a:r>
                        <a:rPr kumimoji="0" lang="en-US" altLang="zh-CN"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91407" marR="91407" marT="45646" marB="4564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pPr>
                      <a:r>
                        <a:rPr kumimoji="0" lang="en-US" altLang="zh-CN" sz="22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2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91407" marR="91407" marT="45646" marB="4564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bl>
          </a:graphicData>
        </a:graphic>
      </p:graphicFrame>
      <p:graphicFrame>
        <p:nvGraphicFramePr>
          <p:cNvPr id="7" name="Group 7"/>
          <p:cNvGraphicFramePr/>
          <p:nvPr/>
        </p:nvGraphicFramePr>
        <p:xfrm>
          <a:off x="1887384" y="909888"/>
          <a:ext cx="2117672" cy="2010191"/>
        </p:xfrm>
        <a:graphic>
          <a:graphicData uri="http://schemas.openxmlformats.org/drawingml/2006/table">
            <a:tbl>
              <a:tblPr/>
              <a:tblGrid>
                <a:gridCol w="517935"/>
                <a:gridCol w="609424"/>
                <a:gridCol w="990313"/>
              </a:tblGrid>
              <a:tr h="402883">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FF"/>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000"/>
                      </a:srgb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P∧Q</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tr>
              <a:tr h="40182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r>
              <a:tr h="40182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r>
              <a:tr h="40182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r>
              <a:tr h="40182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r>
            </a:tbl>
          </a:graphicData>
        </a:graphic>
      </p:graphicFrame>
      <p:graphicFrame>
        <p:nvGraphicFramePr>
          <p:cNvPr id="8" name="Group 7"/>
          <p:cNvGraphicFramePr>
            <a:graphicFrameLocks noGrp="1"/>
          </p:cNvGraphicFramePr>
          <p:nvPr/>
        </p:nvGraphicFramePr>
        <p:xfrm>
          <a:off x="4533448" y="907747"/>
          <a:ext cx="2234344" cy="2010851"/>
        </p:xfrm>
        <a:graphic>
          <a:graphicData uri="http://schemas.openxmlformats.org/drawingml/2006/table">
            <a:tbl>
              <a:tblPr/>
              <a:tblGrid>
                <a:gridCol w="470197"/>
                <a:gridCol w="617451"/>
                <a:gridCol w="1146696"/>
              </a:tblGrid>
              <a:tr h="40182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FF"/>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000"/>
                      </a:srgb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r>
                        <a:rPr kumimoji="0" lang="zh-CN" altLang="en-US"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a:t>
                      </a: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tr>
              <a:tr h="40182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r>
              <a:tr h="4023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r>
              <a:tr h="4023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r>
              <a:tr h="40239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r>
            </a:tbl>
          </a:graphicData>
        </a:graphic>
      </p:graphicFrame>
      <p:graphicFrame>
        <p:nvGraphicFramePr>
          <p:cNvPr id="9" name="Group 7"/>
          <p:cNvGraphicFramePr>
            <a:graphicFrameLocks noGrp="1"/>
          </p:cNvGraphicFramePr>
          <p:nvPr/>
        </p:nvGraphicFramePr>
        <p:xfrm>
          <a:off x="7157471" y="876990"/>
          <a:ext cx="2161263" cy="2040747"/>
        </p:xfrm>
        <a:graphic>
          <a:graphicData uri="http://schemas.openxmlformats.org/drawingml/2006/table">
            <a:tbl>
              <a:tblPr/>
              <a:tblGrid>
                <a:gridCol w="543607"/>
                <a:gridCol w="597255"/>
                <a:gridCol w="1020401"/>
              </a:tblGrid>
              <a:tr h="433439">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FF"/>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000"/>
                      </a:srgb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P→Q</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tr>
              <a:tr h="40182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r>
              <a:tr h="40182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r>
              <a:tr h="40182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r>
              <a:tr h="401827">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r>
            </a:tbl>
          </a:graphicData>
        </a:graphic>
      </p:graphicFrame>
      <p:graphicFrame>
        <p:nvGraphicFramePr>
          <p:cNvPr id="10" name="Group 7"/>
          <p:cNvGraphicFramePr>
            <a:graphicFrameLocks noGrp="1"/>
          </p:cNvGraphicFramePr>
          <p:nvPr/>
        </p:nvGraphicFramePr>
        <p:xfrm>
          <a:off x="9730534" y="876195"/>
          <a:ext cx="2234345" cy="2023975"/>
        </p:xfrm>
        <a:graphic>
          <a:graphicData uri="http://schemas.openxmlformats.org/drawingml/2006/table">
            <a:tbl>
              <a:tblPr/>
              <a:tblGrid>
                <a:gridCol w="592554"/>
                <a:gridCol w="692194"/>
                <a:gridCol w="949597"/>
              </a:tblGrid>
              <a:tr h="404795">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P</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FF"/>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00">
                        <a:alpha val="70000"/>
                      </a:srgb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P</a:t>
                      </a: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sym typeface="Symbol" panose="05050102010706020507" pitchFamily="18" charset="2"/>
                        </a:rPr>
                        <a:t></a:t>
                      </a: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Q</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tr>
              <a:tr h="404795">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r>
              <a:tr h="404795">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r>
              <a:tr h="404795">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81999"/>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O</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79999"/>
                      </a:schemeClr>
                    </a:solidFill>
                  </a:tcPr>
                </a:tc>
              </a:tr>
              <a:tr h="404795">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1</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endParaRPr>
                    </a:p>
                  </a:txBody>
                  <a:tcPr marL="71977" marR="71977" marT="17991" marB="17991"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48000"/>
                      </a:schemeClr>
                    </a:solidFill>
                  </a:tcPr>
                </a:tc>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5" name="Rectangle 2"/>
          <p:cNvSpPr>
            <a:spLocks noGrp="1" noChangeArrowheads="1"/>
          </p:cNvSpPr>
          <p:nvPr>
            <p:ph type="title" idx="4294967295"/>
          </p:nvPr>
        </p:nvSpPr>
        <p:spPr>
          <a:xfrm>
            <a:off x="919075" y="340963"/>
            <a:ext cx="5976592" cy="430883"/>
          </a:xfrm>
          <a:noFill/>
        </p:spPr>
        <p:txBody>
          <a:bodyPr>
            <a:spAutoFit/>
          </a:bodyPr>
          <a:lstStyle/>
          <a:p>
            <a:r>
              <a:rPr lang="zh-CN" altLang="en-US" sz="2000" dirty="0">
                <a:solidFill>
                  <a:prstClr val="white"/>
                </a:solidFill>
              </a:rPr>
              <a:t>例</a:t>
            </a:r>
            <a:r>
              <a:rPr lang="en-US" altLang="zh-CN" sz="2000" dirty="0">
                <a:solidFill>
                  <a:prstClr val="white"/>
                </a:solidFill>
              </a:rPr>
              <a:t>2.11</a:t>
            </a:r>
            <a:endParaRPr lang="zh-CN" altLang="en-US" dirty="0"/>
          </a:p>
        </p:txBody>
      </p:sp>
      <mc:AlternateContent xmlns:mc="http://schemas.openxmlformats.org/markup-compatibility/2006">
        <mc:Choice xmlns:a14="http://schemas.microsoft.com/office/drawing/2010/main" Requires="a14">
          <p:sp>
            <p:nvSpPr>
              <p:cNvPr id="45060" name="Rectangle 3"/>
              <p:cNvSpPr>
                <a:spLocks noGrp="1" noChangeArrowheads="1"/>
              </p:cNvSpPr>
              <p:nvPr>
                <p:ph type="body" idx="4294967295"/>
              </p:nvPr>
            </p:nvSpPr>
            <p:spPr>
              <a:xfrm>
                <a:off x="385828" y="1055827"/>
                <a:ext cx="11426694" cy="1611220"/>
              </a:xfrm>
              <a:noFill/>
            </p:spPr>
            <p:txBody>
              <a:bodyPr vert="horz" lIns="35997" tIns="35997" rIns="35997" bIns="35997" rtlCol="0">
                <a:normAutofit/>
              </a:bodyPr>
              <a:lstStyle/>
              <a:p>
                <a:pPr marL="0" indent="0">
                  <a:spcBef>
                    <a:spcPct val="0"/>
                  </a:spcBef>
                  <a:buNone/>
                </a:pPr>
                <a:r>
                  <a:rPr lang="zh-CN" altLang="en-US" dirty="0">
                    <a:solidFill>
                      <a:srgbClr val="C00000"/>
                    </a:solidFill>
                  </a:rPr>
                  <a:t>例</a:t>
                </a:r>
                <a:r>
                  <a:rPr lang="en-US" altLang="zh-CN" dirty="0">
                    <a:solidFill>
                      <a:srgbClr val="C00000"/>
                    </a:solidFill>
                  </a:rPr>
                  <a:t>2.11  </a:t>
                </a:r>
                <a:r>
                  <a:rPr lang="zh-CN" altLang="en-US" dirty="0"/>
                  <a:t>设公式</a:t>
                </a:r>
                <a:r>
                  <a:rPr lang="en-US" altLang="zh-CN" dirty="0"/>
                  <a:t>G=((¬P→Q)</a:t>
                </a:r>
                <a14:m>
                  <m:oMath xmlns:m="http://schemas.openxmlformats.org/officeDocument/2006/math">
                    <m:r>
                      <m:rPr>
                        <m:nor/>
                      </m:rPr>
                      <a:rPr lang="en-US" altLang="zh-CN" sz="2400" noProof="1">
                        <a:latin typeface="黑体" panose="02010609060101010101" pitchFamily="49" charset="-122"/>
                        <a:ea typeface="黑体" panose="02010609060101010101" pitchFamily="49" charset="-122"/>
                        <a:sym typeface="Symbol" panose="05050102010706020507" pitchFamily="18" charset="2"/>
                      </a:rPr>
                      <m:t></m:t>
                    </m:r>
                  </m:oMath>
                </a14:m>
                <a:r>
                  <a:rPr lang="en-US" altLang="zh-CN" dirty="0"/>
                  <a:t>(P∨R))∧R</a:t>
                </a:r>
                <a:r>
                  <a:rPr lang="zh-CN" altLang="en-US" dirty="0"/>
                  <a:t>，其中</a:t>
                </a:r>
                <a:r>
                  <a:rPr lang="en-US" altLang="zh-CN" dirty="0"/>
                  <a:t>P</a:t>
                </a:r>
                <a:r>
                  <a:rPr lang="zh-CN" altLang="en-US" dirty="0"/>
                  <a:t>、</a:t>
                </a:r>
                <a:r>
                  <a:rPr lang="en-US" altLang="zh-CN" dirty="0"/>
                  <a:t>Q</a:t>
                </a:r>
                <a:r>
                  <a:rPr lang="zh-CN" altLang="en-US" dirty="0"/>
                  <a:t>和</a:t>
                </a:r>
                <a:r>
                  <a:rPr lang="en-US" altLang="zh-CN" dirty="0"/>
                  <a:t>R</a:t>
                </a:r>
                <a:r>
                  <a:rPr lang="zh-CN" altLang="en-US" dirty="0"/>
                  <a:t>是</a:t>
                </a:r>
                <a:r>
                  <a:rPr lang="en-US" altLang="zh-CN" dirty="0"/>
                  <a:t>G</a:t>
                </a:r>
                <a:r>
                  <a:rPr lang="zh-CN" altLang="en-US" dirty="0"/>
                  <a:t>的所有命题变元。试构建该公式的真值表。</a:t>
                </a:r>
                <a:endParaRPr lang="zh-CN" altLang="en-US" dirty="0"/>
              </a:p>
            </p:txBody>
          </p:sp>
        </mc:Choice>
        <mc:Fallback>
          <p:sp>
            <p:nvSpPr>
              <p:cNvPr id="45060" name="Rectangle 3"/>
              <p:cNvSpPr>
                <a:spLocks noRot="1" noChangeAspect="1" noMove="1" noResize="1" noEditPoints="1" noAdjustHandles="1" noChangeArrowheads="1" noChangeShapeType="1" noTextEdit="1"/>
              </p:cNvSpPr>
              <p:nvPr>
                <p:ph type="body" idx="4294967295"/>
              </p:nvPr>
            </p:nvSpPr>
            <p:spPr>
              <a:xfrm>
                <a:off x="385828" y="1055827"/>
                <a:ext cx="11426694" cy="1611220"/>
              </a:xfrm>
              <a:blipFill rotWithShape="1">
                <a:blip r:embed="rId1"/>
                <a:stretch>
                  <a:fillRect l="-3" t="-28" r="2" b="3"/>
                </a:stretch>
              </a:blipFill>
            </p:spPr>
            <p:txBody>
              <a:bodyPr/>
              <a:lstStyle/>
              <a:p>
                <a:r>
                  <a:rPr lang="zh-CN" altLang="en-US">
                    <a:noFill/>
                  </a:rPr>
                  <a:t> </a:t>
                </a:r>
              </a:p>
            </p:txBody>
          </p:sp>
        </mc:Fallback>
      </mc:AlternateContent>
      <p:sp>
        <p:nvSpPr>
          <p:cNvPr id="38917" name="Rectangle 4"/>
          <p:cNvSpPr>
            <a:spLocks noChangeArrowheads="1"/>
          </p:cNvSpPr>
          <p:nvPr/>
        </p:nvSpPr>
        <p:spPr bwMode="auto">
          <a:xfrm>
            <a:off x="2895786" y="2340833"/>
            <a:ext cx="184721" cy="52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endParaRPr lang="zh-CN" altLang="en-US" sz="2800" b="0">
              <a:solidFill>
                <a:srgbClr val="FF0000"/>
              </a:solidFill>
            </a:endParaRPr>
          </a:p>
        </p:txBody>
      </p:sp>
      <p:sp>
        <p:nvSpPr>
          <p:cNvPr id="38918" name="Rectangle 5"/>
          <p:cNvSpPr>
            <a:spLocks noChangeArrowheads="1"/>
          </p:cNvSpPr>
          <p:nvPr/>
        </p:nvSpPr>
        <p:spPr bwMode="auto">
          <a:xfrm>
            <a:off x="2895786" y="2340833"/>
            <a:ext cx="184721" cy="52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endParaRPr lang="zh-CN" altLang="en-US" sz="2800" b="0">
              <a:solidFill>
                <a:srgbClr val="FF0000"/>
              </a:solidFill>
            </a:endParaRPr>
          </a:p>
        </p:txBody>
      </p:sp>
      <p:sp>
        <p:nvSpPr>
          <p:cNvPr id="2" name="矩形 1"/>
          <p:cNvSpPr/>
          <p:nvPr/>
        </p:nvSpPr>
        <p:spPr>
          <a:xfrm>
            <a:off x="13901" y="2301226"/>
            <a:ext cx="4873322" cy="461532"/>
          </a:xfrm>
          <a:prstGeom prst="rect">
            <a:avLst/>
          </a:prstGeom>
        </p:spPr>
        <p:txBody>
          <a:bodyPr wrap="none">
            <a:spAutoFit/>
          </a:bodyPr>
          <a:lstStyle/>
          <a:p>
            <a:pPr indent="267970" defTabSz="1219200"/>
            <a:r>
              <a:rPr lang="zh-CN" altLang="zh-CN" sz="2400" b="1" dirty="0">
                <a:solidFill>
                  <a:srgbClr val="C00000"/>
                </a:solidFill>
                <a:latin typeface="微软雅黑" panose="020B0503020204020204" pitchFamily="34" charset="-122"/>
                <a:ea typeface="微软雅黑" panose="020B0503020204020204" pitchFamily="34" charset="-122"/>
              </a:rPr>
              <a:t>解</a:t>
            </a:r>
            <a:r>
              <a:rPr lang="zh-CN" altLang="zh-CN" sz="2400" b="1" dirty="0">
                <a:solidFill>
                  <a:prstClr val="black"/>
                </a:solidFill>
                <a:latin typeface="微软雅黑" panose="020B0503020204020204" pitchFamily="34" charset="-122"/>
                <a:ea typeface="微软雅黑" panose="020B0503020204020204" pitchFamily="34" charset="-122"/>
              </a:rPr>
              <a:t>  公式</a:t>
            </a:r>
            <a:r>
              <a:rPr lang="en-US" altLang="zh-CN" sz="2400" b="1" dirty="0">
                <a:solidFill>
                  <a:prstClr val="black"/>
                </a:solidFill>
                <a:latin typeface="微软雅黑" panose="020B0503020204020204" pitchFamily="34" charset="-122"/>
                <a:ea typeface="微软雅黑" panose="020B0503020204020204" pitchFamily="34" charset="-122"/>
              </a:rPr>
              <a:t>G</a:t>
            </a:r>
            <a:r>
              <a:rPr lang="zh-CN" altLang="zh-CN" sz="2400" b="1" dirty="0">
                <a:solidFill>
                  <a:prstClr val="black"/>
                </a:solidFill>
                <a:latin typeface="微软雅黑" panose="020B0503020204020204" pitchFamily="34" charset="-122"/>
                <a:ea typeface="微软雅黑" panose="020B0503020204020204" pitchFamily="34" charset="-122"/>
              </a:rPr>
              <a:t>的真值表如</a:t>
            </a:r>
            <a:r>
              <a:rPr lang="zh-CN" altLang="en-US" sz="2400" b="1" dirty="0">
                <a:solidFill>
                  <a:prstClr val="black"/>
                </a:solidFill>
                <a:latin typeface="微软雅黑" panose="020B0503020204020204" pitchFamily="34" charset="-122"/>
                <a:ea typeface="微软雅黑" panose="020B0503020204020204" pitchFamily="34" charset="-122"/>
              </a:rPr>
              <a:t>下</a:t>
            </a:r>
            <a:r>
              <a:rPr lang="zh-CN" altLang="zh-CN" sz="2400" b="1" dirty="0">
                <a:solidFill>
                  <a:prstClr val="black"/>
                </a:solidFill>
                <a:latin typeface="微软雅黑" panose="020B0503020204020204" pitchFamily="34" charset="-122"/>
                <a:ea typeface="微软雅黑" panose="020B0503020204020204" pitchFamily="34" charset="-122"/>
              </a:rPr>
              <a:t>表所示。</a:t>
            </a:r>
            <a:endParaRPr lang="zh-CN" altLang="zh-CN" sz="2400" b="1" dirty="0">
              <a:solidFill>
                <a:prstClr val="black"/>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nvGraphicFramePr>
        <p:xfrm>
          <a:off x="897542" y="2839210"/>
          <a:ext cx="10077751" cy="3988731"/>
        </p:xfrm>
        <a:graphic>
          <a:graphicData uri="http://schemas.openxmlformats.org/drawingml/2006/table">
            <a:tbl>
              <a:tblPr>
                <a:tableStyleId>{5C22544A-7EE6-4342-B048-85BDC9FD1C3A}</a:tableStyleId>
              </a:tblPr>
              <a:tblGrid>
                <a:gridCol w="1393462"/>
                <a:gridCol w="1546915"/>
                <a:gridCol w="1298083"/>
                <a:gridCol w="1045100"/>
                <a:gridCol w="3823741"/>
                <a:gridCol w="970450"/>
              </a:tblGrid>
              <a:tr h="620478">
                <a:tc>
                  <a:txBody>
                    <a:bodyPr/>
                    <a:lstStyle/>
                    <a:p>
                      <a:pPr algn="l">
                        <a:spcBef>
                          <a:spcPts val="600"/>
                        </a:spcBef>
                        <a:spcAft>
                          <a:spcPts val="0"/>
                        </a:spcAft>
                      </a:pPr>
                      <a:endParaRPr lang="zh-CN" sz="2400" b="1" kern="100" dirty="0">
                        <a:solidFill>
                          <a:schemeClr val="bg1"/>
                        </a:solidFill>
                        <a:effectLst/>
                        <a:latin typeface="+mn-ea"/>
                        <a:ea typeface="+mn-ea"/>
                        <a:cs typeface="黑体" panose="02010609060101010101" pitchFamily="49" charset="-122"/>
                      </a:endParaRPr>
                    </a:p>
                  </a:txBody>
                  <a:tcPr marL="17775" marR="17775" marT="0" marB="0">
                    <a:solidFill>
                      <a:schemeClr val="tx2">
                        <a:lumMod val="60000"/>
                        <a:lumOff val="40000"/>
                      </a:schemeClr>
                    </a:solidFill>
                  </a:tcPr>
                </a:tc>
                <a:tc>
                  <a:txBody>
                    <a:bodyPr/>
                    <a:lstStyle/>
                    <a:p>
                      <a:pPr algn="ctr">
                        <a:spcBef>
                          <a:spcPts val="600"/>
                        </a:spcBef>
                        <a:spcAft>
                          <a:spcPts val="0"/>
                        </a:spcAft>
                      </a:pPr>
                      <a:endParaRPr lang="zh-CN" sz="2400" b="1" kern="100" dirty="0">
                        <a:solidFill>
                          <a:schemeClr val="bg1"/>
                        </a:solidFill>
                        <a:effectLst/>
                        <a:latin typeface="+mn-ea"/>
                        <a:ea typeface="+mn-ea"/>
                        <a:cs typeface="黑体" panose="02010609060101010101" pitchFamily="49" charset="-122"/>
                      </a:endParaRPr>
                    </a:p>
                  </a:txBody>
                  <a:tcPr marL="17775" marR="17775" marT="0" marB="0">
                    <a:solidFill>
                      <a:schemeClr val="tx2">
                        <a:lumMod val="60000"/>
                        <a:lumOff val="40000"/>
                      </a:schemeClr>
                    </a:solidFill>
                  </a:tcPr>
                </a:tc>
                <a:tc>
                  <a:txBody>
                    <a:bodyPr/>
                    <a:lstStyle/>
                    <a:p>
                      <a:pPr algn="ctr">
                        <a:spcBef>
                          <a:spcPts val="600"/>
                        </a:spcBef>
                        <a:spcAft>
                          <a:spcPts val="0"/>
                        </a:spcAft>
                      </a:pPr>
                      <a:endParaRPr lang="zh-CN" sz="2400" b="1" kern="100" dirty="0">
                        <a:solidFill>
                          <a:schemeClr val="bg1"/>
                        </a:solidFill>
                        <a:effectLst/>
                        <a:latin typeface="+mn-ea"/>
                        <a:ea typeface="+mn-ea"/>
                        <a:cs typeface="黑体" panose="02010609060101010101" pitchFamily="49" charset="-122"/>
                      </a:endParaRPr>
                    </a:p>
                  </a:txBody>
                  <a:tcPr marL="17775" marR="17775" marT="0" marB="0">
                    <a:solidFill>
                      <a:schemeClr val="tx2">
                        <a:lumMod val="60000"/>
                        <a:lumOff val="40000"/>
                      </a:schemeClr>
                    </a:solidFill>
                  </a:tcPr>
                </a:tc>
                <a:tc>
                  <a:txBody>
                    <a:bodyPr/>
                    <a:lstStyle/>
                    <a:p>
                      <a:pPr algn="ctr">
                        <a:spcBef>
                          <a:spcPts val="600"/>
                        </a:spcBef>
                        <a:spcAft>
                          <a:spcPts val="0"/>
                        </a:spcAft>
                      </a:pPr>
                      <a:endParaRPr lang="zh-CN" sz="2400" b="1" kern="100" dirty="0">
                        <a:solidFill>
                          <a:schemeClr val="bg1"/>
                        </a:solidFill>
                        <a:effectLst/>
                        <a:latin typeface="+mn-ea"/>
                        <a:ea typeface="+mn-ea"/>
                        <a:cs typeface="黑体" panose="02010609060101010101" pitchFamily="49" charset="-122"/>
                      </a:endParaRPr>
                    </a:p>
                  </a:txBody>
                  <a:tcPr marL="17775" marR="17775" marT="0" marB="0">
                    <a:solidFill>
                      <a:schemeClr val="tx2">
                        <a:lumMod val="60000"/>
                        <a:lumOff val="40000"/>
                      </a:schemeClr>
                    </a:solidFill>
                  </a:tcPr>
                </a:tc>
                <a:tc>
                  <a:txBody>
                    <a:bodyPr/>
                    <a:lstStyle/>
                    <a:p>
                      <a:pPr algn="ctr">
                        <a:spcBef>
                          <a:spcPts val="600"/>
                        </a:spcBef>
                        <a:spcAft>
                          <a:spcPts val="0"/>
                        </a:spcAft>
                      </a:pPr>
                      <a:endParaRPr lang="zh-CN" sz="2400" b="1" kern="100" dirty="0">
                        <a:solidFill>
                          <a:schemeClr val="bg1"/>
                        </a:solidFill>
                        <a:effectLst/>
                        <a:latin typeface="+mn-ea"/>
                        <a:ea typeface="+mn-ea"/>
                        <a:cs typeface="黑体" panose="02010609060101010101" pitchFamily="49" charset="-122"/>
                      </a:endParaRPr>
                    </a:p>
                  </a:txBody>
                  <a:tcPr marL="17775" marR="17775" marT="0" marB="0">
                    <a:solidFill>
                      <a:schemeClr val="tx2">
                        <a:lumMod val="60000"/>
                        <a:lumOff val="40000"/>
                      </a:schemeClr>
                    </a:solidFill>
                  </a:tcPr>
                </a:tc>
                <a:tc>
                  <a:txBody>
                    <a:bodyPr/>
                    <a:lstStyle/>
                    <a:p>
                      <a:pPr algn="ctr">
                        <a:spcBef>
                          <a:spcPts val="600"/>
                        </a:spcBef>
                        <a:spcAft>
                          <a:spcPts val="0"/>
                        </a:spcAft>
                      </a:pPr>
                      <a:endParaRPr lang="zh-CN" sz="2400" b="1" kern="100" dirty="0">
                        <a:solidFill>
                          <a:schemeClr val="bg1"/>
                        </a:solidFill>
                        <a:effectLst/>
                        <a:latin typeface="+mn-ea"/>
                        <a:ea typeface="+mn-ea"/>
                        <a:cs typeface="黑体" panose="02010609060101010101" pitchFamily="49" charset="-122"/>
                      </a:endParaRPr>
                    </a:p>
                  </a:txBody>
                  <a:tcPr marL="17775" marR="17775" marT="0" marB="0">
                    <a:solidFill>
                      <a:schemeClr val="tx2">
                        <a:lumMod val="60000"/>
                        <a:lumOff val="40000"/>
                      </a:schemeClr>
                    </a:solidFill>
                  </a:tcPr>
                </a:tc>
              </a:tr>
              <a:tr h="365845">
                <a:tc>
                  <a:txBody>
                    <a:bodyPr/>
                    <a:lstStyle/>
                    <a:p>
                      <a:pPr algn="l">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tr>
              <a:tr h="443007">
                <a:tc>
                  <a:txBody>
                    <a:bodyPr/>
                    <a:lstStyle/>
                    <a:p>
                      <a:pPr algn="l">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tr>
              <a:tr h="421528">
                <a:tc>
                  <a:txBody>
                    <a:bodyPr/>
                    <a:lstStyle/>
                    <a:p>
                      <a:pPr algn="l">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tr>
              <a:tr h="443007">
                <a:tc>
                  <a:txBody>
                    <a:bodyPr/>
                    <a:lstStyle/>
                    <a:p>
                      <a:pPr algn="l">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tr>
              <a:tr h="443007">
                <a:tc>
                  <a:txBody>
                    <a:bodyPr/>
                    <a:lstStyle/>
                    <a:p>
                      <a:pPr algn="l">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tr>
              <a:tr h="443007">
                <a:tc>
                  <a:txBody>
                    <a:bodyPr/>
                    <a:lstStyle/>
                    <a:p>
                      <a:pPr algn="l">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tr>
              <a:tr h="443007">
                <a:tc>
                  <a:txBody>
                    <a:bodyPr/>
                    <a:lstStyle/>
                    <a:p>
                      <a:pPr algn="l">
                        <a:spcAft>
                          <a:spcPts val="0"/>
                        </a:spcAft>
                      </a:pP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tc>
                  <a:txBody>
                    <a:bodyPr/>
                    <a:lstStyle/>
                    <a:p>
                      <a:pPr algn="ctr">
                        <a:spcAft>
                          <a:spcPts val="0"/>
                        </a:spcAft>
                      </a:pPr>
                      <a:endParaRPr lang="zh-CN" sz="2400" b="1" kern="100" dirty="0">
                        <a:effectLst/>
                        <a:latin typeface="+mn-ea"/>
                        <a:ea typeface="+mn-ea"/>
                        <a:cs typeface="黑体" panose="02010609060101010101" pitchFamily="49" charset="-122"/>
                      </a:endParaRPr>
                    </a:p>
                  </a:txBody>
                  <a:tcPr marL="17775" marR="17775" marT="0" marB="0"/>
                </a:tc>
              </a:tr>
            </a:tbl>
          </a:graphicData>
        </a:graphic>
      </p:graphicFrame>
      <p:cxnSp>
        <p:nvCxnSpPr>
          <p:cNvPr id="6" name="直接连接符 5"/>
          <p:cNvCxnSpPr/>
          <p:nvPr/>
        </p:nvCxnSpPr>
        <p:spPr>
          <a:xfrm>
            <a:off x="690539" y="3429794"/>
            <a:ext cx="10512559" cy="0"/>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2214099" y="2667047"/>
            <a:ext cx="54646" cy="4191549"/>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2"/>
          <a:stretch>
            <a:fillRect/>
          </a:stretch>
        </p:blipFill>
        <p:spPr>
          <a:xfrm>
            <a:off x="965844" y="2905834"/>
            <a:ext cx="1255615" cy="514137"/>
          </a:xfrm>
          <a:prstGeom prst="rect">
            <a:avLst/>
          </a:prstGeom>
        </p:spPr>
      </p:pic>
      <p:pic>
        <p:nvPicPr>
          <p:cNvPr id="10" name="图片 9"/>
          <p:cNvPicPr>
            <a:picLocks noChangeAspect="1"/>
          </p:cNvPicPr>
          <p:nvPr/>
        </p:nvPicPr>
        <p:blipFill>
          <a:blip r:embed="rId3"/>
          <a:stretch>
            <a:fillRect/>
          </a:stretch>
        </p:blipFill>
        <p:spPr>
          <a:xfrm>
            <a:off x="1043779" y="3539408"/>
            <a:ext cx="1083852" cy="3282523"/>
          </a:xfrm>
          <a:prstGeom prst="rect">
            <a:avLst/>
          </a:prstGeom>
        </p:spPr>
      </p:pic>
      <p:pic>
        <p:nvPicPr>
          <p:cNvPr id="12" name="图片 11"/>
          <p:cNvPicPr>
            <a:picLocks noChangeAspect="1"/>
          </p:cNvPicPr>
          <p:nvPr/>
        </p:nvPicPr>
        <p:blipFill>
          <a:blip r:embed="rId4"/>
          <a:stretch>
            <a:fillRect/>
          </a:stretch>
        </p:blipFill>
        <p:spPr>
          <a:xfrm>
            <a:off x="2292846" y="2882314"/>
            <a:ext cx="8747901" cy="504616"/>
          </a:xfrm>
          <a:prstGeom prst="rect">
            <a:avLst/>
          </a:prstGeom>
        </p:spPr>
      </p:pic>
      <p:pic>
        <p:nvPicPr>
          <p:cNvPr id="13" name="图片 12"/>
          <p:cNvPicPr>
            <a:picLocks noChangeAspect="1"/>
          </p:cNvPicPr>
          <p:nvPr/>
        </p:nvPicPr>
        <p:blipFill>
          <a:blip r:embed="rId5"/>
          <a:stretch>
            <a:fillRect/>
          </a:stretch>
        </p:blipFill>
        <p:spPr>
          <a:xfrm>
            <a:off x="2668387" y="3486038"/>
            <a:ext cx="761684" cy="3335893"/>
          </a:xfrm>
          <a:prstGeom prst="rect">
            <a:avLst/>
          </a:prstGeom>
        </p:spPr>
      </p:pic>
      <p:pic>
        <p:nvPicPr>
          <p:cNvPr id="14" name="图片 13"/>
          <p:cNvPicPr>
            <a:picLocks noChangeAspect="1"/>
          </p:cNvPicPr>
          <p:nvPr/>
        </p:nvPicPr>
        <p:blipFill>
          <a:blip r:embed="rId6"/>
          <a:stretch>
            <a:fillRect/>
          </a:stretch>
        </p:blipFill>
        <p:spPr>
          <a:xfrm>
            <a:off x="4152826" y="3525505"/>
            <a:ext cx="675994" cy="3302053"/>
          </a:xfrm>
          <a:prstGeom prst="rect">
            <a:avLst/>
          </a:prstGeom>
        </p:spPr>
      </p:pic>
      <p:pic>
        <p:nvPicPr>
          <p:cNvPr id="15" name="图片 14"/>
          <p:cNvPicPr>
            <a:picLocks noChangeAspect="1"/>
          </p:cNvPicPr>
          <p:nvPr/>
        </p:nvPicPr>
        <p:blipFill>
          <a:blip r:embed="rId7"/>
          <a:stretch>
            <a:fillRect/>
          </a:stretch>
        </p:blipFill>
        <p:spPr>
          <a:xfrm>
            <a:off x="5271851" y="3469035"/>
            <a:ext cx="628389" cy="3369899"/>
          </a:xfrm>
          <a:prstGeom prst="rect">
            <a:avLst/>
          </a:prstGeom>
        </p:spPr>
      </p:pic>
      <p:pic>
        <p:nvPicPr>
          <p:cNvPr id="16" name="图片 15"/>
          <p:cNvPicPr>
            <a:picLocks noChangeAspect="1"/>
          </p:cNvPicPr>
          <p:nvPr/>
        </p:nvPicPr>
        <p:blipFill>
          <a:blip r:embed="rId8"/>
          <a:stretch>
            <a:fillRect/>
          </a:stretch>
        </p:blipFill>
        <p:spPr>
          <a:xfrm>
            <a:off x="7452337" y="3507845"/>
            <a:ext cx="656953" cy="3265196"/>
          </a:xfrm>
          <a:prstGeom prst="rect">
            <a:avLst/>
          </a:prstGeom>
        </p:spPr>
      </p:pic>
      <p:pic>
        <p:nvPicPr>
          <p:cNvPr id="17" name="图片 16"/>
          <p:cNvPicPr>
            <a:picLocks noChangeAspect="1"/>
          </p:cNvPicPr>
          <p:nvPr/>
        </p:nvPicPr>
        <p:blipFill>
          <a:blip r:embed="rId9"/>
          <a:stretch>
            <a:fillRect/>
          </a:stretch>
        </p:blipFill>
        <p:spPr>
          <a:xfrm>
            <a:off x="10132330" y="3472660"/>
            <a:ext cx="637911" cy="3332697"/>
          </a:xfrm>
          <a:prstGeom prst="rect">
            <a:avLst/>
          </a:prstGeom>
        </p:spPr>
      </p:pic>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060">
                                            <p:txEl>
                                              <p:pRg st="0" end="0"/>
                                            </p:txEl>
                                          </p:spTgt>
                                        </p:tgtEl>
                                        <p:attrNameLst>
                                          <p:attrName>style.visibility</p:attrName>
                                        </p:attrNameLst>
                                      </p:cBhvr>
                                      <p:to>
                                        <p:strVal val="visible"/>
                                      </p:to>
                                    </p:set>
                                    <p:anim calcmode="lin" valueType="num">
                                      <p:cBhvr additive="base">
                                        <p:cTn id="7" dur="500" fill="hold"/>
                                        <p:tgtEl>
                                          <p:spTgt spid="4506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06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randombar(horizontal)">
                                      <p:cBhvr>
                                        <p:cTn id="23" dur="500"/>
                                        <p:tgtEl>
                                          <p:spTgt spid="6"/>
                                        </p:tgtEl>
                                      </p:cBhvr>
                                    </p:animEffect>
                                  </p:childTnLst>
                                </p:cTn>
                              </p:par>
                              <p:par>
                                <p:cTn id="24" presetID="14" presetClass="entr" presetSubtype="1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randombar(horizont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style.rotation</p:attrName>
                                        </p:attrNameLst>
                                      </p:cBhvr>
                                      <p:tavLst>
                                        <p:tav tm="0">
                                          <p:val>
                                            <p:fltVal val="90"/>
                                          </p:val>
                                        </p:tav>
                                        <p:tav tm="100000">
                                          <p:val>
                                            <p:fltVal val="0"/>
                                          </p:val>
                                        </p:tav>
                                      </p:tavLst>
                                    </p:anim>
                                    <p:animEffect transition="in" filter="fade">
                                      <p:cBhvr>
                                        <p:cTn id="34" dur="10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1000" fill="hold"/>
                                        <p:tgtEl>
                                          <p:spTgt spid="12"/>
                                        </p:tgtEl>
                                        <p:attrNameLst>
                                          <p:attrName>ppt_w</p:attrName>
                                        </p:attrNameLst>
                                      </p:cBhvr>
                                      <p:tavLst>
                                        <p:tav tm="0">
                                          <p:val>
                                            <p:fltVal val="0"/>
                                          </p:val>
                                        </p:tav>
                                        <p:tav tm="100000">
                                          <p:val>
                                            <p:strVal val="#ppt_w"/>
                                          </p:val>
                                        </p:tav>
                                      </p:tavLst>
                                    </p:anim>
                                    <p:anim calcmode="lin" valueType="num">
                                      <p:cBhvr>
                                        <p:cTn id="47" dur="1000" fill="hold"/>
                                        <p:tgtEl>
                                          <p:spTgt spid="12"/>
                                        </p:tgtEl>
                                        <p:attrNameLst>
                                          <p:attrName>ppt_h</p:attrName>
                                        </p:attrNameLst>
                                      </p:cBhvr>
                                      <p:tavLst>
                                        <p:tav tm="0">
                                          <p:val>
                                            <p:fltVal val="0"/>
                                          </p:val>
                                        </p:tav>
                                        <p:tav tm="100000">
                                          <p:val>
                                            <p:strVal val="#ppt_h"/>
                                          </p:val>
                                        </p:tav>
                                      </p:tavLst>
                                    </p:anim>
                                    <p:anim calcmode="lin" valueType="num">
                                      <p:cBhvr>
                                        <p:cTn id="48" dur="1000" fill="hold"/>
                                        <p:tgtEl>
                                          <p:spTgt spid="12"/>
                                        </p:tgtEl>
                                        <p:attrNameLst>
                                          <p:attrName>style.rotation</p:attrName>
                                        </p:attrNameLst>
                                      </p:cBhvr>
                                      <p:tavLst>
                                        <p:tav tm="0">
                                          <p:val>
                                            <p:fltVal val="90"/>
                                          </p:val>
                                        </p:tav>
                                        <p:tav tm="100000">
                                          <p:val>
                                            <p:fltVal val="0"/>
                                          </p:val>
                                        </p:tav>
                                      </p:tavLst>
                                    </p:anim>
                                    <p:animEffect transition="in" filter="fade">
                                      <p:cBhvr>
                                        <p:cTn id="49" dur="10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randombar(horizontal)">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randombar(horizontal)">
                                      <p:cBhvr>
                                        <p:cTn id="59" dur="5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randombar(horizontal)">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randombar(horizontal)">
                                      <p:cBhvr>
                                        <p:cTn id="69" dur="500"/>
                                        <p:tgtEl>
                                          <p:spTgt spid="16"/>
                                        </p:tgtEl>
                                      </p:cBhvr>
                                    </p:animEffect>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nodeType="click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randombar(horizontal)">
                                      <p:cBhvr>
                                        <p:cTn id="7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build="p"/>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2"/>
          <p:cNvSpPr>
            <a:spLocks noGrp="1" noChangeArrowheads="1"/>
          </p:cNvSpPr>
          <p:nvPr>
            <p:ph type="body" idx="4294967295"/>
          </p:nvPr>
        </p:nvSpPr>
        <p:spPr>
          <a:xfrm>
            <a:off x="370355" y="1609036"/>
            <a:ext cx="11117232" cy="3641516"/>
          </a:xfrm>
        </p:spPr>
        <p:txBody>
          <a:bodyPr>
            <a:normAutofit/>
          </a:bodyPr>
          <a:lstStyle/>
          <a:p>
            <a:pPr marL="0" indent="0">
              <a:spcBef>
                <a:spcPct val="0"/>
              </a:spcBef>
              <a:buClr>
                <a:srgbClr val="0000CC"/>
              </a:buClr>
              <a:buNone/>
            </a:pPr>
            <a:r>
              <a:rPr lang="zh-CN" altLang="zh-CN" dirty="0"/>
              <a:t>数理逻辑是所有数学推理和自动推理的基础</a:t>
            </a:r>
            <a:r>
              <a:rPr lang="zh-CN" altLang="en-US" dirty="0"/>
              <a:t>。</a:t>
            </a:r>
            <a:endParaRPr lang="en-US" altLang="zh-CN" dirty="0"/>
          </a:p>
          <a:p>
            <a:pPr marL="0" indent="0">
              <a:spcBef>
                <a:spcPct val="0"/>
              </a:spcBef>
              <a:buClr>
                <a:srgbClr val="0000CC"/>
              </a:buClr>
              <a:buNone/>
            </a:pPr>
            <a:r>
              <a:rPr lang="zh-CN" altLang="en-US" dirty="0">
                <a:solidFill>
                  <a:srgbClr val="3333FF"/>
                </a:solidFill>
              </a:rPr>
              <a:t>逻辑推理被广泛应用于各种领域。</a:t>
            </a:r>
            <a:endParaRPr lang="en-US" altLang="zh-CN" dirty="0">
              <a:solidFill>
                <a:srgbClr val="3333FF"/>
              </a:solidFill>
            </a:endParaRPr>
          </a:p>
          <a:p>
            <a:pPr marL="705485" indent="0">
              <a:spcBef>
                <a:spcPct val="0"/>
              </a:spcBef>
              <a:buClr>
                <a:srgbClr val="0000CC"/>
              </a:buClr>
              <a:buFont typeface="Wingdings" panose="05000000000000000000" pitchFamily="2" charset="2"/>
              <a:buChar char="u"/>
            </a:pPr>
            <a:r>
              <a:rPr lang="zh-CN" altLang="en-US" dirty="0"/>
              <a:t> 在数学领域，它常被用来证明定理；</a:t>
            </a:r>
            <a:endParaRPr lang="en-US" altLang="zh-CN" dirty="0"/>
          </a:p>
          <a:p>
            <a:pPr marL="705485" indent="0">
              <a:spcBef>
                <a:spcPct val="0"/>
              </a:spcBef>
              <a:buClr>
                <a:srgbClr val="0000CC"/>
              </a:buClr>
              <a:buFont typeface="Wingdings" panose="05000000000000000000" pitchFamily="2" charset="2"/>
              <a:buChar char="u"/>
            </a:pPr>
            <a:r>
              <a:rPr lang="zh-CN" altLang="en-US" dirty="0"/>
              <a:t> 在计算机科学领域，它常被用来检验程序的正确性；</a:t>
            </a:r>
            <a:endParaRPr lang="en-US" altLang="zh-CN" dirty="0"/>
          </a:p>
          <a:p>
            <a:pPr marL="705485" indent="0">
              <a:spcBef>
                <a:spcPct val="0"/>
              </a:spcBef>
              <a:buClr>
                <a:srgbClr val="0000CC"/>
              </a:buClr>
              <a:buFont typeface="Wingdings" panose="05000000000000000000" pitchFamily="2" charset="2"/>
              <a:buChar char="u"/>
            </a:pPr>
            <a:r>
              <a:rPr lang="zh-CN" altLang="en-US" dirty="0"/>
              <a:t> 在自然科学和物理学领域，它常被用来从实验导出结论；</a:t>
            </a:r>
            <a:endParaRPr lang="en-US" altLang="zh-CN" dirty="0"/>
          </a:p>
          <a:p>
            <a:pPr marL="705485" indent="0">
              <a:spcBef>
                <a:spcPct val="0"/>
              </a:spcBef>
              <a:buClr>
                <a:srgbClr val="0000CC"/>
              </a:buClr>
              <a:buFont typeface="Wingdings" panose="05000000000000000000" pitchFamily="2" charset="2"/>
              <a:buChar char="u"/>
            </a:pPr>
            <a:r>
              <a:rPr lang="zh-CN" altLang="en-US" dirty="0"/>
              <a:t> 在社会科学和人们日常生活领域，它常被用来求解大量的实际问题。</a:t>
            </a:r>
            <a:endParaRPr lang="zh-CN" altLang="en-US" dirty="0">
              <a:solidFill>
                <a:srgbClr val="0000FF"/>
              </a:solidFill>
            </a:endParaRPr>
          </a:p>
        </p:txBody>
      </p:sp>
      <p:sp>
        <p:nvSpPr>
          <p:cNvPr id="7" name="Rectangle 2"/>
          <p:cNvSpPr txBox="1">
            <a:spLocks noChangeArrowheads="1"/>
          </p:cNvSpPr>
          <p:nvPr/>
        </p:nvSpPr>
        <p:spPr>
          <a:xfrm>
            <a:off x="774482" y="363720"/>
            <a:ext cx="5304152" cy="399845"/>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kern="1200">
                <a:solidFill>
                  <a:schemeClr val="bg1"/>
                </a:solidFill>
                <a:latin typeface="+mj-lt"/>
                <a:ea typeface="+mj-ea"/>
                <a:cs typeface="+mj-cs"/>
              </a:defRPr>
            </a:lvl1pPr>
          </a:lstStyle>
          <a:p>
            <a:pPr defTabSz="1219200"/>
            <a:r>
              <a:rPr lang="zh-CN" altLang="en-US" sz="2200" b="1" dirty="0">
                <a:solidFill>
                  <a:prstClr val="white"/>
                </a:solidFill>
                <a:latin typeface="微软雅黑" panose="020B0503020204020204" pitchFamily="34" charset="-122"/>
                <a:ea typeface="微软雅黑" panose="020B0503020204020204" pitchFamily="34" charset="-122"/>
              </a:rPr>
              <a:t>本章导读</a:t>
            </a:r>
            <a:endParaRPr lang="zh-CN" altLang="en-US" sz="22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 calcmode="lin" valueType="num">
                                      <p:cBhvr additive="base">
                                        <p:cTn id="7" dur="500" fill="hold"/>
                                        <p:tgtEl>
                                          <p:spTgt spid="51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23">
                                            <p:txEl>
                                              <p:pRg st="1" end="1"/>
                                            </p:txEl>
                                          </p:spTgt>
                                        </p:tgtEl>
                                        <p:attrNameLst>
                                          <p:attrName>style.visibility</p:attrName>
                                        </p:attrNameLst>
                                      </p:cBhvr>
                                      <p:to>
                                        <p:strVal val="visible"/>
                                      </p:to>
                                    </p:set>
                                    <p:anim calcmode="lin" valueType="num">
                                      <p:cBhvr additive="base">
                                        <p:cTn id="13" dur="500" fill="hold"/>
                                        <p:tgtEl>
                                          <p:spTgt spid="512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12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123">
                                            <p:txEl>
                                              <p:pRg st="2" end="2"/>
                                            </p:txEl>
                                          </p:spTgt>
                                        </p:tgtEl>
                                        <p:attrNameLst>
                                          <p:attrName>style.visibility</p:attrName>
                                        </p:attrNameLst>
                                      </p:cBhvr>
                                      <p:to>
                                        <p:strVal val="visible"/>
                                      </p:to>
                                    </p:set>
                                    <p:anim calcmode="lin" valueType="num">
                                      <p:cBhvr additive="base">
                                        <p:cTn id="19" dur="500" fill="hold"/>
                                        <p:tgtEl>
                                          <p:spTgt spid="512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12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123">
                                            <p:txEl>
                                              <p:pRg st="3" end="3"/>
                                            </p:txEl>
                                          </p:spTgt>
                                        </p:tgtEl>
                                        <p:attrNameLst>
                                          <p:attrName>style.visibility</p:attrName>
                                        </p:attrNameLst>
                                      </p:cBhvr>
                                      <p:to>
                                        <p:strVal val="visible"/>
                                      </p:to>
                                    </p:set>
                                    <p:anim calcmode="lin" valueType="num">
                                      <p:cBhvr additive="base">
                                        <p:cTn id="25" dur="500" fill="hold"/>
                                        <p:tgtEl>
                                          <p:spTgt spid="512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12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123">
                                            <p:txEl>
                                              <p:pRg st="4" end="4"/>
                                            </p:txEl>
                                          </p:spTgt>
                                        </p:tgtEl>
                                        <p:attrNameLst>
                                          <p:attrName>style.visibility</p:attrName>
                                        </p:attrNameLst>
                                      </p:cBhvr>
                                      <p:to>
                                        <p:strVal val="visible"/>
                                      </p:to>
                                    </p:set>
                                    <p:anim calcmode="lin" valueType="num">
                                      <p:cBhvr additive="base">
                                        <p:cTn id="31" dur="500" fill="hold"/>
                                        <p:tgtEl>
                                          <p:spTgt spid="512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12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123">
                                            <p:txEl>
                                              <p:pRg st="5" end="5"/>
                                            </p:txEl>
                                          </p:spTgt>
                                        </p:tgtEl>
                                        <p:attrNameLst>
                                          <p:attrName>style.visibility</p:attrName>
                                        </p:attrNameLst>
                                      </p:cBhvr>
                                      <p:to>
                                        <p:strVal val="visible"/>
                                      </p:to>
                                    </p:set>
                                    <p:anim calcmode="lin" valueType="num">
                                      <p:cBhvr additive="base">
                                        <p:cTn id="37" dur="500" fill="hold"/>
                                        <p:tgtEl>
                                          <p:spTgt spid="512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12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autoUpdateAnimBg="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808243" y="334877"/>
            <a:ext cx="5976592" cy="461528"/>
          </a:xfrm>
          <a:prstGeom prst="rect">
            <a:avLst/>
          </a:prstGeom>
          <a:noFill/>
        </p:spPr>
        <p:txBody>
          <a:bodyPr vert="horz" lIns="121882" tIns="60940" rIns="121882" bIns="60940" rtlCol="0" anchor="ctr">
            <a:sp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r>
              <a:rPr lang="zh-CN" altLang="en-US" sz="2200" noProof="1">
                <a:solidFill>
                  <a:prstClr val="white"/>
                </a:solidFill>
                <a:latin typeface="微软雅黑" panose="020B0503020204020204" pitchFamily="34" charset="-122"/>
                <a:ea typeface="微软雅黑" panose="020B0503020204020204" pitchFamily="34" charset="-122"/>
              </a:rPr>
              <a:t>例</a:t>
            </a:r>
            <a:r>
              <a:rPr lang="en-US" altLang="zh-CN" sz="2200" noProof="1">
                <a:solidFill>
                  <a:prstClr val="white"/>
                </a:solidFill>
                <a:latin typeface="微软雅黑" panose="020B0503020204020204" pitchFamily="34" charset="-122"/>
                <a:ea typeface="微软雅黑" panose="020B0503020204020204" pitchFamily="34" charset="-122"/>
              </a:rPr>
              <a:t>2.11</a:t>
            </a:r>
            <a:r>
              <a:rPr lang="zh-CN" altLang="en-US" sz="2200" noProof="1">
                <a:solidFill>
                  <a:prstClr val="white"/>
                </a:solidFill>
                <a:latin typeface="微软雅黑" panose="020B0503020204020204" pitchFamily="34" charset="-122"/>
                <a:ea typeface="微软雅黑" panose="020B0503020204020204" pitchFamily="34" charset="-122"/>
              </a:rPr>
              <a:t>（续）</a:t>
            </a:r>
            <a:endParaRPr lang="zh-CN" altLang="en-US" sz="2200" dirty="0">
              <a:solidFill>
                <a:prstClr val="white"/>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nvGraphicFramePr>
            <p:xfrm>
              <a:off x="462005" y="1784350"/>
              <a:ext cx="5027746" cy="3292605"/>
            </p:xfrm>
            <a:graphic>
              <a:graphicData uri="http://schemas.openxmlformats.org/drawingml/2006/table">
                <a:tbl>
                  <a:tblPr>
                    <a:tableStyleId>{5C22544A-7EE6-4342-B048-85BDC9FD1C3A}</a:tableStyleId>
                  </a:tblPr>
                  <a:tblGrid>
                    <a:gridCol w="1309449"/>
                    <a:gridCol w="3718297"/>
                  </a:tblGrid>
                  <a:tr h="365845">
                    <a:tc>
                      <a:txBody>
                        <a:bodyPr/>
                        <a:lstStyle/>
                        <a:p>
                          <a:pPr algn="l">
                            <a:spcAft>
                              <a:spcPts val="0"/>
                            </a:spcAft>
                          </a:pPr>
                          <a:r>
                            <a:rPr lang="en-US" sz="2400" b="1" kern="0">
                              <a:effectLst/>
                              <a:latin typeface="+mn-ea"/>
                              <a:ea typeface="+mn-ea"/>
                            </a:rPr>
                            <a:t>P  Q  R</a:t>
                          </a:r>
                          <a:endParaRPr lang="zh-CN" sz="2400" b="1" kern="10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a:t>
                          </a:r>
                          <a14:m>
                            <m:oMath xmlns:m="http://schemas.openxmlformats.org/officeDocument/2006/math">
                              <m:r>
                                <a:rPr lang="en-US" sz="2400" b="1" kern="0" smtClean="0">
                                  <a:effectLst/>
                                  <a:latin typeface="Cambria Math" panose="02040503050406030204" pitchFamily="18" charset="0"/>
                                  <a:ea typeface="+mn-ea"/>
                                </a:rPr>
                                <m:t>¬</m:t>
                              </m:r>
                            </m:oMath>
                          </a14:m>
                          <a:r>
                            <a:rPr lang="en-US" sz="2400" b="1" kern="100" dirty="0">
                              <a:effectLst/>
                              <a:latin typeface="+mn-ea"/>
                              <a:ea typeface="+mn-ea"/>
                            </a:rPr>
                            <a:t>P→Q)</a:t>
                          </a:r>
                          <a14:m>
                            <m:oMath xmlns:m="http://schemas.openxmlformats.org/officeDocument/2006/math">
                              <m:r>
                                <m:rPr>
                                  <m:nor/>
                                </m:rPr>
                                <a:rPr lang="en-US" altLang="zh-CN" sz="2400" noProof="1" smtClean="0">
                                  <a:solidFill>
                                    <a:schemeClr val="tx1"/>
                                  </a:solidFill>
                                  <a:latin typeface="黑体" panose="02010609060101010101" pitchFamily="49" charset="-122"/>
                                  <a:ea typeface="黑体" panose="02010609060101010101" pitchFamily="49" charset="-122"/>
                                  <a:sym typeface="Symbol" panose="05050102010706020507" pitchFamily="18" charset="2"/>
                                </a:rPr>
                                <m:t></m:t>
                              </m:r>
                            </m:oMath>
                          </a14:m>
                          <a:r>
                            <a:rPr lang="en-US" sz="2400" b="1" kern="100" dirty="0">
                              <a:effectLst/>
                              <a:latin typeface="+mn-ea"/>
                              <a:ea typeface="+mn-ea"/>
                            </a:rPr>
                            <a:t>(P</a:t>
                          </a:r>
                          <a:r>
                            <a:rPr lang="zh-CN" sz="2400" b="1" kern="0" dirty="0">
                              <a:effectLst/>
                              <a:latin typeface="+mn-ea"/>
                              <a:ea typeface="+mn-ea"/>
                            </a:rPr>
                            <a:t>∨</a:t>
                          </a:r>
                          <a:r>
                            <a:rPr lang="en-US" sz="2400" b="1" kern="0" dirty="0">
                              <a:effectLst/>
                              <a:latin typeface="+mn-ea"/>
                              <a:ea typeface="+mn-ea"/>
                            </a:rPr>
                            <a:t>R</a:t>
                          </a:r>
                          <a:r>
                            <a:rPr lang="en-US" sz="2400" b="1" kern="100" dirty="0">
                              <a:effectLst/>
                              <a:latin typeface="+mn-ea"/>
                              <a:ea typeface="+mn-ea"/>
                            </a:rPr>
                            <a:t>))</a:t>
                          </a:r>
                          <a:r>
                            <a:rPr lang="zh-CN" sz="2400" b="1" kern="100" dirty="0">
                              <a:effectLst/>
                              <a:latin typeface="+mn-ea"/>
                              <a:ea typeface="+mn-ea"/>
                            </a:rPr>
                            <a:t>∧</a:t>
                          </a:r>
                          <a:r>
                            <a:rPr lang="en-US" sz="2400" b="1" kern="100" dirty="0">
                              <a:effectLst/>
                              <a:latin typeface="+mn-ea"/>
                              <a:ea typeface="+mn-ea"/>
                            </a:rPr>
                            <a:t>R</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a:effectLst/>
                              <a:latin typeface="+mn-ea"/>
                              <a:ea typeface="+mn-ea"/>
                            </a:rPr>
                            <a:t>0  0  0</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1   0     1     0     0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1   0     0     1     0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a:effectLst/>
                              <a:latin typeface="+mn-ea"/>
                              <a:ea typeface="+mn-ea"/>
                            </a:rPr>
                            <a:t>0  1  0</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1   1     0     0     0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1   1     1     1     1</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0   1     1     1     0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0   1     1     1     1</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0   1     1     1     0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a:effectLst/>
                              <a:latin typeface="+mn-ea"/>
                              <a:ea typeface="+mn-ea"/>
                            </a:rPr>
                            <a:t>1  1  1 </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0   1     1     1     1</a:t>
                          </a:r>
                          <a:endParaRPr lang="zh-CN" sz="2400" b="1" kern="100" dirty="0">
                            <a:effectLst/>
                            <a:latin typeface="+mn-ea"/>
                            <a:ea typeface="+mn-ea"/>
                            <a:cs typeface="黑体" panose="02010609060101010101" pitchFamily="49" charset="-122"/>
                          </a:endParaRPr>
                        </a:p>
                      </a:txBody>
                      <a:tcPr marL="17775" marR="17775" marT="0" marB="0"/>
                    </a:tc>
                  </a:tr>
                </a:tbl>
              </a:graphicData>
            </a:graphic>
          </p:graphicFrame>
        </mc:Choice>
        <mc:Fallback xmlns="">
          <p:graphicFrame>
            <p:nvGraphicFramePr>
              <p:cNvPr id="3" name="表格 2"/>
              <p:cNvGraphicFramePr>
                <a:graphicFrameLocks noGrp="1"/>
              </p:cNvGraphicFramePr>
              <p:nvPr/>
            </p:nvGraphicFramePr>
            <p:xfrm>
              <a:off x="462005" y="1784350"/>
              <a:ext cx="5027746" cy="3292605"/>
            </p:xfrm>
            <a:graphic>
              <a:graphicData uri="http://schemas.openxmlformats.org/drawingml/2006/table">
                <a:tbl>
                  <a:tblPr>
                    <a:tableStyleId>{5C22544A-7EE6-4342-B048-85BDC9FD1C3A}</a:tableStyleId>
                  </a:tblPr>
                  <a:tblGrid>
                    <a:gridCol w="1309449"/>
                    <a:gridCol w="3718297"/>
                  </a:tblGrid>
                  <a:tr h="447675">
                    <a:tc>
                      <a:txBody>
                        <a:bodyPr/>
                        <a:lstStyle/>
                        <a:p>
                          <a:pPr algn="l">
                            <a:spcAft>
                              <a:spcPts val="0"/>
                            </a:spcAft>
                          </a:pPr>
                          <a:r>
                            <a:rPr lang="en-US" sz="2400" b="1" kern="0">
                              <a:effectLst/>
                              <a:latin typeface="+mn-ea"/>
                              <a:ea typeface="+mn-ea"/>
                            </a:rPr>
                            <a:t>P  Q  R</a:t>
                          </a:r>
                          <a:endParaRPr lang="zh-CN" sz="2400" b="1" kern="100">
                            <a:effectLst/>
                            <a:latin typeface="+mn-ea"/>
                            <a:ea typeface="+mn-ea"/>
                            <a:cs typeface="黑体" panose="02010609060101010101" pitchFamily="49" charset="-122"/>
                          </a:endParaRPr>
                        </a:p>
                      </a:txBody>
                      <a:tcPr marL="17775" marR="17775" marT="0" marB="0"/>
                    </a:tc>
                    <a:tc>
                      <a:txBody>
                        <a:bodyPr/>
                        <a:lstStyle/>
                        <a:p>
                          <a:endParaRPr lang="zh-CN"/>
                        </a:p>
                      </a:txBody>
                      <a:tcPr marL="17775" marR="17775" marT="0" marB="0">
                        <a:blipFill>
                          <a:blip r:embed="rId1"/>
                        </a:blipFill>
                      </a:tcPr>
                    </a:tc>
                  </a:tr>
                  <a:tr h="365845">
                    <a:tc>
                      <a:txBody>
                        <a:bodyPr/>
                        <a:lstStyle/>
                        <a:p>
                          <a:pPr algn="l">
                            <a:spcAft>
                              <a:spcPts val="0"/>
                            </a:spcAft>
                          </a:pPr>
                          <a:r>
                            <a:rPr lang="en-US" sz="2400" b="1" kern="0">
                              <a:effectLst/>
                              <a:latin typeface="+mn-ea"/>
                              <a:ea typeface="+mn-ea"/>
                            </a:rPr>
                            <a:t>0  0  0</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1   0     1     0     0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1   0     0     1     0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a:effectLst/>
                              <a:latin typeface="+mn-ea"/>
                              <a:ea typeface="+mn-ea"/>
                            </a:rPr>
                            <a:t>0  1  0</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1   1     0     0     0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1   1     1     1     1</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0   1     1     1     0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0   1     1     1     1</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0   1     1     1     0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a:effectLst/>
                              <a:latin typeface="+mn-ea"/>
                              <a:ea typeface="+mn-ea"/>
                            </a:rPr>
                            <a:t>1  1  1 </a:t>
                          </a:r>
                          <a:endParaRPr lang="zh-CN" sz="2400" b="1" kern="100">
                            <a:effectLst/>
                            <a:latin typeface="+mn-ea"/>
                            <a:ea typeface="+mn-ea"/>
                            <a:cs typeface="黑体" panose="02010609060101010101" pitchFamily="49" charset="-122"/>
                          </a:endParaRPr>
                        </a:p>
                      </a:txBody>
                      <a:tcPr marL="17775" marR="17775" marT="0" marB="0"/>
                    </a:tc>
                    <a:tc>
                      <a:txBody>
                        <a:bodyPr/>
                        <a:lstStyle/>
                        <a:p>
                          <a:pPr indent="22860" algn="l">
                            <a:spcAft>
                              <a:spcPts val="0"/>
                            </a:spcAft>
                          </a:pPr>
                          <a:r>
                            <a:rPr lang="en-US" sz="2400" b="1" kern="0" dirty="0">
                              <a:effectLst/>
                              <a:latin typeface="+mn-ea"/>
                              <a:ea typeface="+mn-ea"/>
                            </a:rPr>
                            <a:t>   0   1     1     1     1</a:t>
                          </a:r>
                          <a:endParaRPr lang="zh-CN" sz="2400" b="1" kern="100" dirty="0">
                            <a:effectLst/>
                            <a:latin typeface="+mn-ea"/>
                            <a:ea typeface="+mn-ea"/>
                            <a:cs typeface="黑体" panose="02010609060101010101" pitchFamily="49" charset="-122"/>
                          </a:endParaRPr>
                        </a:p>
                      </a:txBody>
                      <a:tcPr marL="17775" marR="17775" marT="0" marB="0"/>
                    </a:tc>
                  </a:tr>
                </a:tbl>
              </a:graphicData>
            </a:graphic>
          </p:graphicFrame>
        </mc:Fallback>
      </mc:AlternateContent>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6860956" y="1767220"/>
              <a:ext cx="4840679" cy="3292605"/>
            </p:xfrm>
            <a:graphic>
              <a:graphicData uri="http://schemas.openxmlformats.org/drawingml/2006/table">
                <a:tbl>
                  <a:tblPr>
                    <a:tableStyleId>{5C22544A-7EE6-4342-B048-85BDC9FD1C3A}</a:tableStyleId>
                  </a:tblPr>
                  <a:tblGrid>
                    <a:gridCol w="1313899"/>
                    <a:gridCol w="3526780"/>
                  </a:tblGrid>
                  <a:tr h="365845">
                    <a:tc>
                      <a:txBody>
                        <a:bodyPr/>
                        <a:lstStyle/>
                        <a:p>
                          <a:pPr algn="l">
                            <a:spcAft>
                              <a:spcPts val="0"/>
                            </a:spcAft>
                          </a:pPr>
                          <a:r>
                            <a:rPr lang="en-US" sz="2400" b="1" kern="0">
                              <a:effectLst/>
                              <a:latin typeface="+mn-ea"/>
                              <a:ea typeface="+mn-ea"/>
                            </a:rPr>
                            <a:t>P  Q  R</a:t>
                          </a:r>
                          <a:endParaRPr lang="zh-CN" sz="2400" b="1" kern="100">
                            <a:effectLst/>
                            <a:latin typeface="+mn-ea"/>
                            <a:ea typeface="+mn-ea"/>
                            <a:cs typeface="黑体" panose="02010609060101010101" pitchFamily="49" charset="-122"/>
                          </a:endParaRPr>
                        </a:p>
                      </a:txBody>
                      <a:tcPr marL="17775" marR="17775" marT="0" marB="0"/>
                    </a:tc>
                    <a:tc>
                      <a:txBody>
                        <a:bodyPr/>
                        <a:lstStyle/>
                        <a:p>
                          <a:pPr indent="38735" algn="l">
                            <a:spcAft>
                              <a:spcPts val="0"/>
                            </a:spcAft>
                          </a:pPr>
                          <a:r>
                            <a:rPr lang="en-US" sz="2400" b="1" kern="100" dirty="0">
                              <a:effectLst/>
                              <a:latin typeface="+mn-ea"/>
                              <a:ea typeface="+mn-ea"/>
                            </a:rPr>
                            <a:t>((</a:t>
                          </a:r>
                          <a14:m>
                            <m:oMath xmlns:m="http://schemas.openxmlformats.org/officeDocument/2006/math">
                              <m:r>
                                <a:rPr lang="en-US" sz="2400" b="1" kern="0" smtClean="0">
                                  <a:effectLst/>
                                  <a:latin typeface="Cambria Math" panose="02040503050406030204" pitchFamily="18" charset="0"/>
                                  <a:ea typeface="+mn-ea"/>
                                </a:rPr>
                                <m:t>¬</m:t>
                              </m:r>
                            </m:oMath>
                          </a14:m>
                          <a:r>
                            <a:rPr lang="en-US" sz="2400" b="1" kern="100" dirty="0">
                              <a:effectLst/>
                              <a:latin typeface="+mn-ea"/>
                              <a:ea typeface="+mn-ea"/>
                            </a:rPr>
                            <a:t>P→Q)</a:t>
                          </a:r>
                          <a14:m>
                            <m:oMath xmlns:m="http://schemas.openxmlformats.org/officeDocument/2006/math">
                              <m:r>
                                <m:rPr>
                                  <m:nor/>
                                </m:rPr>
                                <a:rPr lang="en-US" altLang="zh-CN" sz="2400" noProof="1" smtClean="0">
                                  <a:solidFill>
                                    <a:schemeClr val="tx1"/>
                                  </a:solidFill>
                                  <a:latin typeface="黑体" panose="02010609060101010101" pitchFamily="49" charset="-122"/>
                                  <a:ea typeface="黑体" panose="02010609060101010101" pitchFamily="49" charset="-122"/>
                                  <a:sym typeface="Symbol" panose="05050102010706020507" pitchFamily="18" charset="2"/>
                                </a:rPr>
                                <m:t></m:t>
                              </m:r>
                            </m:oMath>
                          </a14:m>
                          <a:r>
                            <a:rPr lang="en-US" sz="2400" b="1" kern="100" dirty="0">
                              <a:effectLst/>
                              <a:latin typeface="+mn-ea"/>
                              <a:ea typeface="+mn-ea"/>
                            </a:rPr>
                            <a:t>(P</a:t>
                          </a:r>
                          <a:r>
                            <a:rPr lang="zh-CN" sz="2400" b="1" kern="0" dirty="0">
                              <a:effectLst/>
                              <a:latin typeface="+mn-ea"/>
                              <a:ea typeface="+mn-ea"/>
                            </a:rPr>
                            <a:t>∨</a:t>
                          </a:r>
                          <a:r>
                            <a:rPr lang="en-US" sz="2400" b="1" kern="0" dirty="0">
                              <a:effectLst/>
                              <a:latin typeface="+mn-ea"/>
                              <a:ea typeface="+mn-ea"/>
                            </a:rPr>
                            <a:t>R</a:t>
                          </a:r>
                          <a:r>
                            <a:rPr lang="en-US" sz="2400" b="1" kern="100" dirty="0">
                              <a:effectLst/>
                              <a:latin typeface="+mn-ea"/>
                              <a:ea typeface="+mn-ea"/>
                            </a:rPr>
                            <a:t>))</a:t>
                          </a:r>
                          <a:r>
                            <a:rPr lang="zh-CN" sz="2400" b="1" kern="100" dirty="0">
                              <a:effectLst/>
                              <a:latin typeface="+mn-ea"/>
                              <a:ea typeface="+mn-ea"/>
                            </a:rPr>
                            <a:t>∧</a:t>
                          </a:r>
                          <a:r>
                            <a:rPr lang="en-US" sz="2400" b="1" kern="100" dirty="0">
                              <a:effectLst/>
                              <a:latin typeface="+mn-ea"/>
                              <a:ea typeface="+mn-ea"/>
                            </a:rPr>
                            <a:t>R</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dirty="0">
                              <a:effectLst/>
                              <a:latin typeface="+mn-ea"/>
                              <a:ea typeface="+mn-ea"/>
                            </a:rPr>
                            <a:t>0  0  0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dirty="0">
                              <a:effectLst/>
                              <a:latin typeface="+mn-ea"/>
                              <a:ea typeface="+mn-ea"/>
                            </a:rPr>
                            <a:t>0  0  1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a:t>
                          </a:r>
                          <a:r>
                            <a:rPr lang="en-US" altLang="zh-CN" sz="2400" b="1" kern="0" dirty="0">
                              <a:effectLst/>
                              <a:latin typeface="+mn-ea"/>
                              <a:ea typeface="+mn-ea"/>
                            </a:rPr>
                            <a:t>              </a:t>
                          </a:r>
                          <a:r>
                            <a:rPr lang="en-US" sz="2400" b="1" kern="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dirty="0">
                              <a:effectLst/>
                              <a:latin typeface="+mn-ea"/>
                              <a:ea typeface="+mn-ea"/>
                            </a:rPr>
                            <a:t>0  1  0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altLang="zh-CN" sz="2400" b="1" kern="0" dirty="0">
                              <a:effectLst/>
                              <a:latin typeface="+mn-ea"/>
                              <a:ea typeface="+mn-ea"/>
                            </a:rPr>
                            <a:t>                       </a:t>
                          </a:r>
                          <a:r>
                            <a:rPr lang="en-US" sz="2400" b="1" kern="0" dirty="0">
                              <a:effectLst/>
                              <a:latin typeface="+mn-ea"/>
                              <a:ea typeface="+mn-ea"/>
                            </a:rPr>
                            <a:t>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dirty="0">
                              <a:effectLst/>
                              <a:latin typeface="+mn-ea"/>
                              <a:ea typeface="+mn-ea"/>
                            </a:rPr>
                            <a:t>0  1  1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1</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1</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a:effectLst/>
                              <a:latin typeface="+mn-ea"/>
                              <a:ea typeface="+mn-ea"/>
                            </a:rPr>
                            <a:t>1  1  1 </a:t>
                          </a:r>
                          <a:endParaRPr lang="zh-CN" sz="2400" b="1" kern="10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1</a:t>
                          </a:r>
                          <a:endParaRPr lang="zh-CN" sz="2400" b="1" kern="100" dirty="0">
                            <a:effectLst/>
                            <a:latin typeface="+mn-ea"/>
                            <a:ea typeface="+mn-ea"/>
                            <a:cs typeface="黑体" panose="02010609060101010101" pitchFamily="49" charset="-122"/>
                          </a:endParaRPr>
                        </a:p>
                      </a:txBody>
                      <a:tcPr marL="17775" marR="17775" marT="0" marB="0"/>
                    </a:tc>
                  </a:tr>
                </a:tbl>
              </a:graphicData>
            </a:graphic>
          </p:graphicFrame>
        </mc:Choice>
        <mc:Fallback xmlns="">
          <p:graphicFrame>
            <p:nvGraphicFramePr>
              <p:cNvPr id="4" name="表格 3"/>
              <p:cNvGraphicFramePr>
                <a:graphicFrameLocks noGrp="1"/>
              </p:cNvGraphicFramePr>
              <p:nvPr/>
            </p:nvGraphicFramePr>
            <p:xfrm>
              <a:off x="6860956" y="1767220"/>
              <a:ext cx="4840679" cy="3292605"/>
            </p:xfrm>
            <a:graphic>
              <a:graphicData uri="http://schemas.openxmlformats.org/drawingml/2006/table">
                <a:tbl>
                  <a:tblPr>
                    <a:tableStyleId>{5C22544A-7EE6-4342-B048-85BDC9FD1C3A}</a:tableStyleId>
                  </a:tblPr>
                  <a:tblGrid>
                    <a:gridCol w="1313899"/>
                    <a:gridCol w="3526780"/>
                  </a:tblGrid>
                  <a:tr h="447675">
                    <a:tc>
                      <a:txBody>
                        <a:bodyPr/>
                        <a:lstStyle/>
                        <a:p>
                          <a:pPr algn="l">
                            <a:spcAft>
                              <a:spcPts val="0"/>
                            </a:spcAft>
                          </a:pPr>
                          <a:r>
                            <a:rPr lang="en-US" sz="2400" b="1" kern="0">
                              <a:effectLst/>
                              <a:latin typeface="+mn-ea"/>
                              <a:ea typeface="+mn-ea"/>
                            </a:rPr>
                            <a:t>P  Q  R</a:t>
                          </a:r>
                          <a:endParaRPr lang="zh-CN" sz="2400" b="1" kern="100">
                            <a:effectLst/>
                            <a:latin typeface="+mn-ea"/>
                            <a:ea typeface="+mn-ea"/>
                            <a:cs typeface="黑体" panose="02010609060101010101" pitchFamily="49" charset="-122"/>
                          </a:endParaRPr>
                        </a:p>
                      </a:txBody>
                      <a:tcPr marL="17775" marR="17775" marT="0" marB="0"/>
                    </a:tc>
                    <a:tc>
                      <a:txBody>
                        <a:bodyPr/>
                        <a:lstStyle/>
                        <a:p>
                          <a:endParaRPr lang="zh-CN"/>
                        </a:p>
                      </a:txBody>
                      <a:tcPr marL="17775" marR="17775" marT="0" marB="0">
                        <a:blipFill>
                          <a:blip r:embed="rId2"/>
                        </a:blipFill>
                      </a:tcPr>
                    </a:tc>
                  </a:tr>
                  <a:tr h="365845">
                    <a:tc>
                      <a:txBody>
                        <a:bodyPr/>
                        <a:lstStyle/>
                        <a:p>
                          <a:pPr algn="l">
                            <a:spcAft>
                              <a:spcPts val="0"/>
                            </a:spcAft>
                          </a:pPr>
                          <a:r>
                            <a:rPr lang="en-US" sz="2400" b="1" kern="0" dirty="0">
                              <a:effectLst/>
                              <a:latin typeface="+mn-ea"/>
                              <a:ea typeface="+mn-ea"/>
                            </a:rPr>
                            <a:t>0  0  0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dirty="0">
                              <a:effectLst/>
                              <a:latin typeface="+mn-ea"/>
                              <a:ea typeface="+mn-ea"/>
                            </a:rPr>
                            <a:t>0  0  1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a:t>
                          </a:r>
                          <a:r>
                            <a:rPr lang="en-US" altLang="zh-CN" sz="2400" b="1" kern="0" dirty="0">
                              <a:effectLst/>
                              <a:latin typeface="+mn-ea"/>
                              <a:ea typeface="+mn-ea"/>
                            </a:rPr>
                            <a:t>              </a:t>
                          </a:r>
                          <a:r>
                            <a:rPr lang="en-US" sz="2400" b="1" kern="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dirty="0">
                              <a:effectLst/>
                              <a:latin typeface="+mn-ea"/>
                              <a:ea typeface="+mn-ea"/>
                            </a:rPr>
                            <a:t>0  1  0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altLang="zh-CN" sz="2400" b="1" kern="0" dirty="0">
                              <a:effectLst/>
                              <a:latin typeface="+mn-ea"/>
                              <a:ea typeface="+mn-ea"/>
                            </a:rPr>
                            <a:t>                       </a:t>
                          </a:r>
                          <a:r>
                            <a:rPr lang="en-US" sz="2400" b="1" kern="0" dirty="0">
                              <a:effectLst/>
                              <a:latin typeface="+mn-ea"/>
                              <a:ea typeface="+mn-ea"/>
                            </a:rPr>
                            <a:t>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dirty="0">
                              <a:effectLst/>
                              <a:latin typeface="+mn-ea"/>
                              <a:ea typeface="+mn-ea"/>
                            </a:rPr>
                            <a:t>0  1  1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1</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1</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l">
                            <a:spcAft>
                              <a:spcPts val="0"/>
                            </a:spcAft>
                          </a:pPr>
                          <a:r>
                            <a:rPr lang="en-US" sz="2400" b="1" kern="0">
                              <a:effectLst/>
                              <a:latin typeface="+mn-ea"/>
                              <a:ea typeface="+mn-ea"/>
                            </a:rPr>
                            <a:t>1  1  1 </a:t>
                          </a:r>
                          <a:endParaRPr lang="zh-CN" sz="2400" b="1" kern="100">
                            <a:effectLst/>
                            <a:latin typeface="+mn-ea"/>
                            <a:ea typeface="+mn-ea"/>
                            <a:cs typeface="黑体" panose="02010609060101010101" pitchFamily="49" charset="-122"/>
                          </a:endParaRPr>
                        </a:p>
                      </a:txBody>
                      <a:tcPr marL="17775" marR="17775" marT="0" marB="0"/>
                    </a:tc>
                    <a:tc>
                      <a:txBody>
                        <a:bodyPr/>
                        <a:lstStyle/>
                        <a:p>
                          <a:pPr indent="574040" algn="l">
                            <a:spcAft>
                              <a:spcPts val="0"/>
                            </a:spcAft>
                          </a:pPr>
                          <a:r>
                            <a:rPr lang="en-US" sz="2400" b="1" kern="0" dirty="0">
                              <a:effectLst/>
                              <a:latin typeface="+mn-ea"/>
                              <a:ea typeface="+mn-ea"/>
                            </a:rPr>
                            <a:t>                       1</a:t>
                          </a:r>
                          <a:endParaRPr lang="zh-CN" sz="2400" b="1" kern="100" dirty="0">
                            <a:effectLst/>
                            <a:latin typeface="+mn-ea"/>
                            <a:ea typeface="+mn-ea"/>
                            <a:cs typeface="黑体" panose="02010609060101010101" pitchFamily="49" charset="-122"/>
                          </a:endParaRPr>
                        </a:p>
                      </a:txBody>
                      <a:tcPr marL="17775" marR="17775" marT="0" marB="0"/>
                    </a:tc>
                  </a:tr>
                </a:tbl>
              </a:graphicData>
            </a:graphic>
          </p:graphicFrame>
        </mc:Fallback>
      </mc:AlternateContent>
      <p:sp>
        <p:nvSpPr>
          <p:cNvPr id="5" name="矩形 4"/>
          <p:cNvSpPr/>
          <p:nvPr/>
        </p:nvSpPr>
        <p:spPr>
          <a:xfrm>
            <a:off x="157294" y="1082674"/>
            <a:ext cx="4382946" cy="461532"/>
          </a:xfrm>
          <a:prstGeom prst="rect">
            <a:avLst/>
          </a:prstGeom>
        </p:spPr>
        <p:txBody>
          <a:bodyPr wrap="none">
            <a:spAutoFit/>
          </a:bodyPr>
          <a:lstStyle/>
          <a:p>
            <a:pPr indent="267970" defTabSz="1219200"/>
            <a:r>
              <a:rPr lang="zh-CN" altLang="zh-CN" sz="2400" b="1" dirty="0">
                <a:solidFill>
                  <a:srgbClr val="3333FF"/>
                </a:solidFill>
                <a:latin typeface="微软雅黑" panose="020B0503020204020204" pitchFamily="34" charset="-122"/>
                <a:ea typeface="微软雅黑" panose="020B0503020204020204" pitchFamily="34" charset="-122"/>
              </a:rPr>
              <a:t>公式</a:t>
            </a:r>
            <a:r>
              <a:rPr lang="en-US" altLang="zh-CN" sz="2400" b="1" dirty="0">
                <a:solidFill>
                  <a:srgbClr val="3333FF"/>
                </a:solidFill>
                <a:latin typeface="微软雅黑" panose="020B0503020204020204" pitchFamily="34" charset="-122"/>
                <a:ea typeface="微软雅黑" panose="020B0503020204020204" pitchFamily="34" charset="-122"/>
              </a:rPr>
              <a:t>G</a:t>
            </a:r>
            <a:r>
              <a:rPr lang="zh-CN" altLang="zh-CN" sz="2400" b="1" dirty="0">
                <a:solidFill>
                  <a:srgbClr val="3333FF"/>
                </a:solidFill>
                <a:latin typeface="微软雅黑" panose="020B0503020204020204" pitchFamily="34" charset="-122"/>
                <a:ea typeface="微软雅黑" panose="020B0503020204020204" pitchFamily="34" charset="-122"/>
              </a:rPr>
              <a:t>的真值表</a:t>
            </a:r>
            <a:r>
              <a:rPr lang="zh-CN" altLang="en-US" sz="2400" b="1" dirty="0">
                <a:solidFill>
                  <a:srgbClr val="3333FF"/>
                </a:solidFill>
                <a:latin typeface="微软雅黑" panose="020B0503020204020204" pitchFamily="34" charset="-122"/>
                <a:ea typeface="微软雅黑" panose="020B0503020204020204" pitchFamily="34" charset="-122"/>
              </a:rPr>
              <a:t>的构建方式二</a:t>
            </a:r>
            <a:endParaRPr lang="zh-CN" altLang="zh-CN" sz="2400" b="1" dirty="0">
              <a:solidFill>
                <a:srgbClr val="3333FF"/>
              </a:solidFill>
              <a:latin typeface="微软雅黑" panose="020B0503020204020204" pitchFamily="34" charset="-122"/>
              <a:ea typeface="微软雅黑" panose="020B0503020204020204" pitchFamily="34" charset="-122"/>
            </a:endParaRPr>
          </a:p>
        </p:txBody>
      </p:sp>
      <p:sp>
        <p:nvSpPr>
          <p:cNvPr id="6" name="矩形 5"/>
          <p:cNvSpPr/>
          <p:nvPr/>
        </p:nvSpPr>
        <p:spPr>
          <a:xfrm>
            <a:off x="6480065" y="1082674"/>
            <a:ext cx="4382946" cy="461532"/>
          </a:xfrm>
          <a:prstGeom prst="rect">
            <a:avLst/>
          </a:prstGeom>
        </p:spPr>
        <p:txBody>
          <a:bodyPr wrap="none">
            <a:spAutoFit/>
          </a:bodyPr>
          <a:lstStyle/>
          <a:p>
            <a:pPr indent="267970" defTabSz="1219200"/>
            <a:r>
              <a:rPr lang="zh-CN" altLang="zh-CN" sz="2400" b="1" dirty="0">
                <a:solidFill>
                  <a:srgbClr val="3333FF"/>
                </a:solidFill>
                <a:latin typeface="微软雅黑" panose="020B0503020204020204" pitchFamily="34" charset="-122"/>
                <a:ea typeface="微软雅黑" panose="020B0503020204020204" pitchFamily="34" charset="-122"/>
              </a:rPr>
              <a:t>公式</a:t>
            </a:r>
            <a:r>
              <a:rPr lang="en-US" altLang="zh-CN" sz="2400" b="1" dirty="0">
                <a:solidFill>
                  <a:srgbClr val="3333FF"/>
                </a:solidFill>
                <a:latin typeface="微软雅黑" panose="020B0503020204020204" pitchFamily="34" charset="-122"/>
                <a:ea typeface="微软雅黑" panose="020B0503020204020204" pitchFamily="34" charset="-122"/>
              </a:rPr>
              <a:t>G</a:t>
            </a:r>
            <a:r>
              <a:rPr lang="zh-CN" altLang="zh-CN" sz="2400" b="1" dirty="0">
                <a:solidFill>
                  <a:srgbClr val="3333FF"/>
                </a:solidFill>
                <a:latin typeface="微软雅黑" panose="020B0503020204020204" pitchFamily="34" charset="-122"/>
                <a:ea typeface="微软雅黑" panose="020B0503020204020204" pitchFamily="34" charset="-122"/>
              </a:rPr>
              <a:t>的真值表</a:t>
            </a:r>
            <a:r>
              <a:rPr lang="zh-CN" altLang="en-US" sz="2400" b="1" dirty="0">
                <a:solidFill>
                  <a:srgbClr val="3333FF"/>
                </a:solidFill>
                <a:latin typeface="微软雅黑" panose="020B0503020204020204" pitchFamily="34" charset="-122"/>
                <a:ea typeface="微软雅黑" panose="020B0503020204020204" pitchFamily="34" charset="-122"/>
              </a:rPr>
              <a:t>的构建方式三</a:t>
            </a:r>
            <a:endParaRPr lang="zh-CN" altLang="zh-CN" sz="2400" b="1" dirty="0">
              <a:solidFill>
                <a:srgbClr val="3333FF"/>
              </a:solidFill>
              <a:latin typeface="微软雅黑" panose="020B0503020204020204" pitchFamily="34" charset="-122"/>
              <a:ea typeface="微软雅黑" panose="020B0503020204020204" pitchFamily="34" charset="-122"/>
            </a:endParaRPr>
          </a:p>
        </p:txBody>
      </p:sp>
      <p:sp>
        <p:nvSpPr>
          <p:cNvPr id="7" name="矩形 6"/>
          <p:cNvSpPr/>
          <p:nvPr/>
        </p:nvSpPr>
        <p:spPr>
          <a:xfrm>
            <a:off x="4311706" y="2134769"/>
            <a:ext cx="457068" cy="294047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noAutofit/>
          </a:bodyPr>
          <a:lstStyle/>
          <a:p>
            <a:pPr algn="ctr" defTabSz="1219200"/>
            <a:endParaRPr lang="zh-CN" altLang="en-US" sz="2400">
              <a:solidFill>
                <a:prstClr val="white"/>
              </a:solidFill>
              <a:latin typeface="Arial" panose="020B0604020202020204"/>
              <a:ea typeface="微软雅黑" panose="020B0503020204020204" pitchFamily="34"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80">
                                          <p:stCondLst>
                                            <p:cond delay="0"/>
                                          </p:stCondLst>
                                        </p:cTn>
                                        <p:tgtEl>
                                          <p:spTgt spid="7"/>
                                        </p:tgtEl>
                                      </p:cBhvr>
                                    </p:animEffect>
                                    <p:anim calcmode="lin" valueType="num">
                                      <p:cBhvr>
                                        <p:cTn id="1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3" dur="26">
                                          <p:stCondLst>
                                            <p:cond delay="650"/>
                                          </p:stCondLst>
                                        </p:cTn>
                                        <p:tgtEl>
                                          <p:spTgt spid="7"/>
                                        </p:tgtEl>
                                      </p:cBhvr>
                                      <p:to x="100000" y="60000"/>
                                    </p:animScale>
                                    <p:animScale>
                                      <p:cBhvr>
                                        <p:cTn id="24" dur="166" decel="50000">
                                          <p:stCondLst>
                                            <p:cond delay="676"/>
                                          </p:stCondLst>
                                        </p:cTn>
                                        <p:tgtEl>
                                          <p:spTgt spid="7"/>
                                        </p:tgtEl>
                                      </p:cBhvr>
                                      <p:to x="100000" y="100000"/>
                                    </p:animScale>
                                    <p:animScale>
                                      <p:cBhvr>
                                        <p:cTn id="25" dur="26">
                                          <p:stCondLst>
                                            <p:cond delay="1312"/>
                                          </p:stCondLst>
                                        </p:cTn>
                                        <p:tgtEl>
                                          <p:spTgt spid="7"/>
                                        </p:tgtEl>
                                      </p:cBhvr>
                                      <p:to x="100000" y="80000"/>
                                    </p:animScale>
                                    <p:animScale>
                                      <p:cBhvr>
                                        <p:cTn id="26" dur="166" decel="50000">
                                          <p:stCondLst>
                                            <p:cond delay="1338"/>
                                          </p:stCondLst>
                                        </p:cTn>
                                        <p:tgtEl>
                                          <p:spTgt spid="7"/>
                                        </p:tgtEl>
                                      </p:cBhvr>
                                      <p:to x="100000" y="100000"/>
                                    </p:animScale>
                                    <p:animScale>
                                      <p:cBhvr>
                                        <p:cTn id="27" dur="26">
                                          <p:stCondLst>
                                            <p:cond delay="1642"/>
                                          </p:stCondLst>
                                        </p:cTn>
                                        <p:tgtEl>
                                          <p:spTgt spid="7"/>
                                        </p:tgtEl>
                                      </p:cBhvr>
                                      <p:to x="100000" y="90000"/>
                                    </p:animScale>
                                    <p:animScale>
                                      <p:cBhvr>
                                        <p:cTn id="28" dur="166" decel="50000">
                                          <p:stCondLst>
                                            <p:cond delay="1668"/>
                                          </p:stCondLst>
                                        </p:cTn>
                                        <p:tgtEl>
                                          <p:spTgt spid="7"/>
                                        </p:tgtEl>
                                      </p:cBhvr>
                                      <p:to x="100000" y="100000"/>
                                    </p:animScale>
                                    <p:animScale>
                                      <p:cBhvr>
                                        <p:cTn id="29" dur="26">
                                          <p:stCondLst>
                                            <p:cond delay="1808"/>
                                          </p:stCondLst>
                                        </p:cTn>
                                        <p:tgtEl>
                                          <p:spTgt spid="7"/>
                                        </p:tgtEl>
                                      </p:cBhvr>
                                      <p:to x="100000" y="95000"/>
                                    </p:animScale>
                                    <p:animScale>
                                      <p:cBhvr>
                                        <p:cTn id="30" dur="166" decel="50000">
                                          <p:stCondLst>
                                            <p:cond delay="1834"/>
                                          </p:stCondLst>
                                        </p:cTn>
                                        <p:tgtEl>
                                          <p:spTgt spid="7"/>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circle(in)">
                                      <p:cBhvr>
                                        <p:cTn id="35" dur="20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p:cTn id="40" dur="1000" fill="hold"/>
                                        <p:tgtEl>
                                          <p:spTgt spid="4"/>
                                        </p:tgtEl>
                                        <p:attrNameLst>
                                          <p:attrName>ppt_w</p:attrName>
                                        </p:attrNameLst>
                                      </p:cBhvr>
                                      <p:tavLst>
                                        <p:tav tm="0">
                                          <p:val>
                                            <p:fltVal val="0"/>
                                          </p:val>
                                        </p:tav>
                                        <p:tav tm="100000">
                                          <p:val>
                                            <p:strVal val="#ppt_w"/>
                                          </p:val>
                                        </p:tav>
                                      </p:tavLst>
                                    </p:anim>
                                    <p:anim calcmode="lin" valueType="num">
                                      <p:cBhvr>
                                        <p:cTn id="41" dur="1000" fill="hold"/>
                                        <p:tgtEl>
                                          <p:spTgt spid="4"/>
                                        </p:tgtEl>
                                        <p:attrNameLst>
                                          <p:attrName>ppt_h</p:attrName>
                                        </p:attrNameLst>
                                      </p:cBhvr>
                                      <p:tavLst>
                                        <p:tav tm="0">
                                          <p:val>
                                            <p:fltVal val="0"/>
                                          </p:val>
                                        </p:tav>
                                        <p:tav tm="100000">
                                          <p:val>
                                            <p:strVal val="#ppt_h"/>
                                          </p:val>
                                        </p:tav>
                                      </p:tavLst>
                                    </p:anim>
                                    <p:anim calcmode="lin" valueType="num">
                                      <p:cBhvr>
                                        <p:cTn id="42" dur="1000" fill="hold"/>
                                        <p:tgtEl>
                                          <p:spTgt spid="4"/>
                                        </p:tgtEl>
                                        <p:attrNameLst>
                                          <p:attrName>style.rotation</p:attrName>
                                        </p:attrNameLst>
                                      </p:cBhvr>
                                      <p:tavLst>
                                        <p:tav tm="0">
                                          <p:val>
                                            <p:fltVal val="90"/>
                                          </p:val>
                                        </p:tav>
                                        <p:tav tm="100000">
                                          <p:val>
                                            <p:fltVal val="0"/>
                                          </p:val>
                                        </p:tav>
                                      </p:tavLst>
                                    </p:anim>
                                    <p:animEffect transition="in" filter="fade">
                                      <p:cBhvr>
                                        <p:cTn id="4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idx="4294967295"/>
          </p:nvPr>
        </p:nvSpPr>
        <p:spPr>
          <a:xfrm>
            <a:off x="842896" y="368298"/>
            <a:ext cx="6551234" cy="461528"/>
          </a:xfrm>
          <a:noFill/>
        </p:spPr>
        <p:txBody>
          <a:bodyPr>
            <a:spAutoFit/>
          </a:bodyPr>
          <a:lstStyle/>
          <a:p>
            <a:r>
              <a:rPr lang="zh-CN" altLang="en-US" noProof="1">
                <a:solidFill>
                  <a:prstClr val="white"/>
                </a:solidFill>
              </a:rPr>
              <a:t>例</a:t>
            </a:r>
            <a:r>
              <a:rPr lang="en-US" altLang="zh-CN" noProof="1">
                <a:solidFill>
                  <a:prstClr val="white"/>
                </a:solidFill>
              </a:rPr>
              <a:t>2.12</a:t>
            </a:r>
            <a:endParaRPr lang="zh-CN" altLang="en-US" dirty="0">
              <a:solidFill>
                <a:prstClr val="white"/>
              </a:solidFill>
            </a:endParaRPr>
          </a:p>
        </p:txBody>
      </p:sp>
      <mc:AlternateContent xmlns:mc="http://schemas.openxmlformats.org/markup-compatibility/2006">
        <mc:Choice xmlns:a14="http://schemas.microsoft.com/office/drawing/2010/main" Requires="a14">
          <p:sp>
            <p:nvSpPr>
              <p:cNvPr id="48164" name="Text Box 49"/>
              <p:cNvSpPr txBox="1">
                <a:spLocks noChangeArrowheads="1"/>
              </p:cNvSpPr>
              <p:nvPr/>
            </p:nvSpPr>
            <p:spPr bwMode="auto">
              <a:xfrm>
                <a:off x="309650" y="1056824"/>
                <a:ext cx="11350517" cy="1134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50000"/>
                  </a:lnSpc>
                  <a:buNone/>
                </a:pPr>
                <a:r>
                  <a:rPr lang="zh-CN" altLang="zh-CN" sz="2400" dirty="0">
                    <a:solidFill>
                      <a:srgbClr val="C00000"/>
                    </a:solidFill>
                    <a:latin typeface="微软雅黑" panose="020B0503020204020204" pitchFamily="34" charset="-122"/>
                    <a:ea typeface="微软雅黑" panose="020B0503020204020204" pitchFamily="34" charset="-122"/>
                  </a:rPr>
                  <a:t>例</a:t>
                </a:r>
                <a:r>
                  <a:rPr lang="en-US" altLang="zh-CN" sz="2400" dirty="0">
                    <a:solidFill>
                      <a:srgbClr val="C00000"/>
                    </a:solidFill>
                    <a:latin typeface="微软雅黑" panose="020B0503020204020204" pitchFamily="34" charset="-122"/>
                    <a:ea typeface="微软雅黑" panose="020B0503020204020204" pitchFamily="34" charset="-122"/>
                  </a:rPr>
                  <a:t>2.12  </a:t>
                </a:r>
                <a:r>
                  <a:rPr lang="zh-CN" altLang="zh-CN" sz="2400" dirty="0">
                    <a:latin typeface="微软雅黑" panose="020B0503020204020204" pitchFamily="34" charset="-122"/>
                    <a:ea typeface="微软雅黑" panose="020B0503020204020204" pitchFamily="34" charset="-122"/>
                  </a:rPr>
                  <a:t>试构建公式</a:t>
                </a:r>
                <a:r>
                  <a:rPr lang="en-US" altLang="zh-CN" sz="2400" dirty="0">
                    <a:latin typeface="微软雅黑" panose="020B0503020204020204" pitchFamily="34" charset="-122"/>
                    <a:ea typeface="微软雅黑" panose="020B0503020204020204" pitchFamily="34" charset="-122"/>
                  </a:rPr>
                  <a:t>G</a:t>
                </a:r>
                <a:r>
                  <a:rPr lang="en-US" altLang="zh-CN" sz="2400" baseline="-250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G</a:t>
                </a:r>
                <a:r>
                  <a:rPr lang="en-US" altLang="zh-CN" sz="2400" baseline="-250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G</a:t>
                </a:r>
                <a:r>
                  <a:rPr lang="en-US" altLang="zh-CN" sz="2400" baseline="-25000" dirty="0">
                    <a:latin typeface="微软雅黑" panose="020B0503020204020204" pitchFamily="34" charset="-122"/>
                    <a:ea typeface="微软雅黑" panose="020B0503020204020204" pitchFamily="34" charset="-122"/>
                  </a:rPr>
                  <a:t>3</a:t>
                </a:r>
                <a:r>
                  <a:rPr lang="zh-CN" altLang="zh-CN" sz="2400" dirty="0">
                    <a:latin typeface="微软雅黑" panose="020B0503020204020204" pitchFamily="34" charset="-122"/>
                    <a:ea typeface="微软雅黑" panose="020B0503020204020204" pitchFamily="34" charset="-122"/>
                  </a:rPr>
                  <a:t>的真值表，其中</a:t>
                </a:r>
                <a:r>
                  <a:rPr lang="en-US" altLang="zh-CN" sz="2400" dirty="0">
                    <a:latin typeface="微软雅黑" panose="020B0503020204020204" pitchFamily="34" charset="-122"/>
                    <a:ea typeface="微软雅黑" panose="020B0503020204020204" pitchFamily="34" charset="-122"/>
                  </a:rPr>
                  <a:t>G</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=(P</a:t>
                </a:r>
                <a:r>
                  <a:rPr lang="zh-CN" altLang="zh-CN" sz="2400" dirty="0">
                    <a:latin typeface="微软雅黑" panose="020B0503020204020204" pitchFamily="34" charset="-122"/>
                    <a:ea typeface="微软雅黑" panose="020B0503020204020204" pitchFamily="34" charset="-122"/>
                  </a:rPr>
                  <a:t>∧</a:t>
                </a:r>
                <a14:m>
                  <m:oMath xmlns:m="http://schemas.openxmlformats.org/officeDocument/2006/math">
                    <m:r>
                      <a:rPr lang="en-US" altLang="zh-CN" sz="2400">
                        <a:latin typeface="Cambria Math" panose="02040503050406030204" pitchFamily="18" charset="0"/>
                        <a:ea typeface="+mn-ea"/>
                      </a:rPr>
                      <m:t>¬</m:t>
                    </m:r>
                  </m:oMath>
                </a14:m>
                <a:r>
                  <a:rPr lang="en-US" altLang="zh-CN" sz="2400" dirty="0">
                    <a:latin typeface="微软雅黑" panose="020B0503020204020204" pitchFamily="34" charset="-122"/>
                    <a:ea typeface="微软雅黑" panose="020B0503020204020204" pitchFamily="34" charset="-122"/>
                  </a:rPr>
                  <a:t>Q)→P</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G</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=(Q→P)</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Q</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G</a:t>
                </a:r>
                <a:r>
                  <a:rPr lang="en-US" altLang="zh-CN" sz="2400" baseline="-25000" dirty="0">
                    <a:latin typeface="微软雅黑" panose="020B0503020204020204" pitchFamily="34" charset="-122"/>
                    <a:ea typeface="微软雅黑" panose="020B0503020204020204" pitchFamily="34" charset="-122"/>
                  </a:rPr>
                  <a:t>3</a:t>
                </a:r>
                <a:r>
                  <a:rPr lang="en-US" altLang="zh-CN" sz="2400" dirty="0">
                    <a:latin typeface="微软雅黑" panose="020B0503020204020204" pitchFamily="34" charset="-122"/>
                    <a:ea typeface="微软雅黑" panose="020B0503020204020204" pitchFamily="34" charset="-122"/>
                  </a:rPr>
                  <a:t>=(</a:t>
                </a:r>
                <a14:m>
                  <m:oMath xmlns:m="http://schemas.openxmlformats.org/officeDocument/2006/math">
                    <m:r>
                      <a:rPr lang="en-US" altLang="zh-CN" sz="2400">
                        <a:latin typeface="Cambria Math" panose="02040503050406030204" pitchFamily="18" charset="0"/>
                        <a:ea typeface="+mn-ea"/>
                      </a:rPr>
                      <m:t>¬</m:t>
                    </m:r>
                  </m:oMath>
                </a14:m>
                <a:r>
                  <a:rPr lang="en-US" altLang="zh-CN" sz="2400" dirty="0">
                    <a:latin typeface="微软雅黑" panose="020B0503020204020204" pitchFamily="34" charset="-122"/>
                    <a:ea typeface="微软雅黑" panose="020B0503020204020204" pitchFamily="34" charset="-122"/>
                  </a:rPr>
                  <a:t>P</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Q)</a:t>
                </a:r>
                <a14:m>
                  <m:oMath xmlns:m="http://schemas.openxmlformats.org/officeDocument/2006/math">
                    <m:r>
                      <m:rPr>
                        <m:nor/>
                      </m:rPr>
                      <a:rPr lang="en-US" altLang="zh-CN" sz="2400" noProof="1">
                        <a:solidFill>
                          <a:schemeClr val="tx1"/>
                        </a:solidFill>
                        <a:latin typeface="黑体" panose="02010609060101010101" pitchFamily="49" charset="-122"/>
                        <a:ea typeface="黑体" panose="02010609060101010101" pitchFamily="49" charset="-122"/>
                        <a:sym typeface="Symbol" panose="05050102010706020507" pitchFamily="18" charset="2"/>
                      </a:rPr>
                      <m:t></m:t>
                    </m:r>
                    <m:r>
                      <a:rPr lang="en-US" altLang="zh-CN" sz="2400">
                        <a:latin typeface="Cambria Math" panose="02040503050406030204" pitchFamily="18" charset="0"/>
                        <a:ea typeface="+mn-ea"/>
                      </a:rPr>
                      <m:t>¬</m:t>
                    </m:r>
                  </m:oMath>
                </a14:m>
                <a:r>
                  <a:rPr lang="en-US" altLang="zh-CN" sz="2400" dirty="0">
                    <a:latin typeface="微软雅黑" panose="020B0503020204020204" pitchFamily="34" charset="-122"/>
                    <a:ea typeface="微软雅黑" panose="020B0503020204020204" pitchFamily="34" charset="-122"/>
                  </a:rPr>
                  <a:t>(P→Q)</a:t>
                </a:r>
                <a:r>
                  <a:rPr lang="zh-CN" altLang="zh-CN" sz="2400" dirty="0">
                    <a:latin typeface="微软雅黑" panose="020B0503020204020204" pitchFamily="34" charset="-122"/>
                    <a:ea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endParaRPr>
              </a:p>
            </p:txBody>
          </p:sp>
        </mc:Choice>
        <mc:Fallback>
          <p:sp>
            <p:nvSpPr>
              <p:cNvPr id="48164" name="Text Box 49"/>
              <p:cNvSpPr txBox="1">
                <a:spLocks noRot="1" noChangeAspect="1" noMove="1" noResize="1" noEditPoints="1" noAdjustHandles="1" noChangeArrowheads="1" noChangeShapeType="1" noTextEdit="1"/>
              </p:cNvSpPr>
              <p:nvPr/>
            </p:nvSpPr>
            <p:spPr bwMode="auto">
              <a:xfrm>
                <a:off x="309650" y="1056824"/>
                <a:ext cx="11350517" cy="1134726"/>
              </a:xfrm>
              <a:prstGeom prst="rect">
                <a:avLst/>
              </a:prstGeom>
              <a:blipFill rotWithShape="1">
                <a:blip r:embed="rId1"/>
                <a:stretch>
                  <a:fillRect l="-4" t="-16" r="-859" b="-1694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线形标注 2 2"/>
          <p:cNvSpPr/>
          <p:nvPr/>
        </p:nvSpPr>
        <p:spPr bwMode="auto">
          <a:xfrm>
            <a:off x="3756797" y="6085655"/>
            <a:ext cx="1727101" cy="374629"/>
          </a:xfrm>
          <a:prstGeom prst="borderCallout2">
            <a:avLst>
              <a:gd name="adj1" fmla="val 18750"/>
              <a:gd name="adj2" fmla="val -8333"/>
              <a:gd name="adj3" fmla="val 18750"/>
              <a:gd name="adj4" fmla="val -16667"/>
              <a:gd name="adj5" fmla="val -615815"/>
              <a:gd name="adj6" fmla="val 38621"/>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defTabSz="1219200">
              <a:defRPr/>
            </a:pPr>
            <a:r>
              <a:rPr lang="zh-CN" altLang="en-US" sz="2400" b="1" dirty="0">
                <a:solidFill>
                  <a:srgbClr val="0000FF"/>
                </a:solidFill>
                <a:latin typeface="Arial" panose="020B0604020202020204"/>
                <a:ea typeface="微软雅黑" panose="020B0503020204020204" pitchFamily="34" charset="-122"/>
              </a:rPr>
              <a:t>永真公式</a:t>
            </a:r>
            <a:endParaRPr lang="zh-CN" altLang="en-US" sz="2400" b="1" dirty="0">
              <a:solidFill>
                <a:srgbClr val="0000FF"/>
              </a:solidFill>
              <a:latin typeface="Arial" panose="020B0604020202020204"/>
              <a:ea typeface="微软雅黑" panose="020B0503020204020204" pitchFamily="34" charset="-122"/>
            </a:endParaRPr>
          </a:p>
        </p:txBody>
      </p:sp>
      <p:sp>
        <p:nvSpPr>
          <p:cNvPr id="8" name="线形标注 2 7"/>
          <p:cNvSpPr/>
          <p:nvPr/>
        </p:nvSpPr>
        <p:spPr bwMode="auto">
          <a:xfrm>
            <a:off x="9146295" y="6077592"/>
            <a:ext cx="1728687" cy="373041"/>
          </a:xfrm>
          <a:prstGeom prst="borderCallout2">
            <a:avLst>
              <a:gd name="adj1" fmla="val 18750"/>
              <a:gd name="adj2" fmla="val -8333"/>
              <a:gd name="adj3" fmla="val 18750"/>
              <a:gd name="adj4" fmla="val -16667"/>
              <a:gd name="adj5" fmla="val -615815"/>
              <a:gd name="adj6" fmla="val 38621"/>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defTabSz="1219200">
              <a:defRPr/>
            </a:pPr>
            <a:r>
              <a:rPr lang="zh-CN" altLang="en-US" sz="2400" b="1" dirty="0">
                <a:solidFill>
                  <a:srgbClr val="0000FF"/>
                </a:solidFill>
                <a:latin typeface="Arial" panose="020B0604020202020204"/>
                <a:ea typeface="微软雅黑" panose="020B0503020204020204" pitchFamily="34" charset="-122"/>
              </a:rPr>
              <a:t>永假公式</a:t>
            </a:r>
            <a:endParaRPr lang="zh-CN" altLang="en-US" sz="2400" b="1" dirty="0">
              <a:solidFill>
                <a:srgbClr val="0000FF"/>
              </a:solidFill>
              <a:latin typeface="Arial" panose="020B0604020202020204"/>
              <a:ea typeface="微软雅黑" panose="020B0503020204020204" pitchFamily="34" charset="-122"/>
            </a:endParaRPr>
          </a:p>
        </p:txBody>
      </p:sp>
      <p:sp>
        <p:nvSpPr>
          <p:cNvPr id="9" name="线形标注 2 8"/>
          <p:cNvSpPr/>
          <p:nvPr/>
        </p:nvSpPr>
        <p:spPr bwMode="auto">
          <a:xfrm>
            <a:off x="6349615" y="6085655"/>
            <a:ext cx="2089029" cy="374629"/>
          </a:xfrm>
          <a:prstGeom prst="borderCallout2">
            <a:avLst>
              <a:gd name="adj1" fmla="val 18750"/>
              <a:gd name="adj2" fmla="val -8333"/>
              <a:gd name="adj3" fmla="val 18750"/>
              <a:gd name="adj4" fmla="val -16667"/>
              <a:gd name="adj5" fmla="val -615815"/>
              <a:gd name="adj6" fmla="val 38621"/>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defTabSz="1219200">
              <a:defRPr/>
            </a:pPr>
            <a:r>
              <a:rPr lang="zh-CN" altLang="en-US" sz="2400" b="1" dirty="0">
                <a:solidFill>
                  <a:srgbClr val="0000FF"/>
                </a:solidFill>
                <a:latin typeface="Arial" panose="020B0604020202020204"/>
                <a:ea typeface="微软雅黑" panose="020B0503020204020204" pitchFamily="34" charset="-122"/>
              </a:rPr>
              <a:t>可满足公式</a:t>
            </a:r>
            <a:endParaRPr lang="zh-CN" altLang="en-US" sz="2400" b="1" dirty="0">
              <a:solidFill>
                <a:srgbClr val="0000FF"/>
              </a:solidFill>
              <a:latin typeface="Arial" panose="020B0604020202020204"/>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nvGraphicFramePr>
            <p:xfrm>
              <a:off x="1123895" y="3105484"/>
              <a:ext cx="10512559" cy="1829225"/>
            </p:xfrm>
            <a:graphic>
              <a:graphicData uri="http://schemas.openxmlformats.org/drawingml/2006/table">
                <a:tbl>
                  <a:tblPr>
                    <a:tableStyleId>{5C22544A-7EE6-4342-B048-85BDC9FD1C3A}</a:tableStyleId>
                  </a:tblPr>
                  <a:tblGrid>
                    <a:gridCol w="1114193"/>
                    <a:gridCol w="2877872"/>
                    <a:gridCol w="2491839"/>
                    <a:gridCol w="4028655"/>
                  </a:tblGrid>
                  <a:tr h="365845">
                    <a:tc>
                      <a:txBody>
                        <a:bodyPr/>
                        <a:lstStyle/>
                        <a:p>
                          <a:pPr algn="just">
                            <a:spcAft>
                              <a:spcPts val="0"/>
                            </a:spcAft>
                          </a:pPr>
                          <a:r>
                            <a:rPr lang="en-US" sz="2400" b="1" kern="100">
                              <a:effectLst/>
                              <a:latin typeface="+mn-ea"/>
                              <a:ea typeface="+mn-ea"/>
                            </a:rPr>
                            <a:t>P  Q</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0">
                              <a:effectLst/>
                              <a:latin typeface="+mn-ea"/>
                              <a:ea typeface="+mn-ea"/>
                            </a:rPr>
                            <a:t>G</a:t>
                          </a:r>
                          <a:r>
                            <a:rPr lang="en-US" sz="2400" b="1" kern="0" baseline="-25000">
                              <a:effectLst/>
                              <a:latin typeface="+mn-ea"/>
                              <a:ea typeface="+mn-ea"/>
                            </a:rPr>
                            <a:t>1</a:t>
                          </a:r>
                          <a:r>
                            <a:rPr lang="en-US" sz="2400" b="1" kern="0">
                              <a:effectLst/>
                              <a:latin typeface="+mn-ea"/>
                              <a:ea typeface="+mn-ea"/>
                            </a:rPr>
                            <a:t>=(</a:t>
                          </a:r>
                          <a:r>
                            <a:rPr lang="en-US" sz="2400" b="1" kern="100">
                              <a:effectLst/>
                              <a:latin typeface="+mn-ea"/>
                              <a:ea typeface="+mn-ea"/>
                            </a:rPr>
                            <a:t>P</a:t>
                          </a:r>
                          <a:r>
                            <a:rPr lang="zh-CN" sz="2400" b="1" kern="0">
                              <a:effectLst/>
                              <a:latin typeface="+mn-ea"/>
                              <a:ea typeface="+mn-ea"/>
                            </a:rPr>
                            <a:t>∧</a:t>
                          </a:r>
                          <a14:m>
                            <m:oMath xmlns:m="http://schemas.openxmlformats.org/officeDocument/2006/math">
                              <m:r>
                                <a:rPr lang="en-US" sz="2400" b="1" kern="0" smtClean="0">
                                  <a:effectLst/>
                                  <a:latin typeface="Cambria Math" panose="02040503050406030204" pitchFamily="18" charset="0"/>
                                  <a:ea typeface="+mn-ea"/>
                                </a:rPr>
                                <m:t>¬</m:t>
                              </m:r>
                            </m:oMath>
                          </a14:m>
                          <a:r>
                            <a:rPr lang="en-US" sz="2400" b="1" kern="0">
                              <a:effectLst/>
                              <a:latin typeface="+mn-ea"/>
                              <a:ea typeface="+mn-ea"/>
                            </a:rPr>
                            <a:t>Q)→P</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0">
                              <a:effectLst/>
                              <a:latin typeface="+mn-ea"/>
                              <a:ea typeface="+mn-ea"/>
                            </a:rPr>
                            <a:t>G</a:t>
                          </a:r>
                          <a:r>
                            <a:rPr lang="en-US" sz="2400" b="1" kern="0" baseline="-25000">
                              <a:effectLst/>
                              <a:latin typeface="+mn-ea"/>
                              <a:ea typeface="+mn-ea"/>
                            </a:rPr>
                            <a:t>2</a:t>
                          </a:r>
                          <a:r>
                            <a:rPr lang="en-US" sz="2400" b="1" kern="0">
                              <a:effectLst/>
                              <a:latin typeface="+mn-ea"/>
                              <a:ea typeface="+mn-ea"/>
                            </a:rPr>
                            <a:t>=(Q→P)</a:t>
                          </a:r>
                          <a:r>
                            <a:rPr lang="zh-CN" sz="2400" b="1" kern="0">
                              <a:effectLst/>
                              <a:latin typeface="+mn-ea"/>
                              <a:ea typeface="+mn-ea"/>
                            </a:rPr>
                            <a:t>∧</a:t>
                          </a:r>
                          <a:r>
                            <a:rPr lang="en-US" sz="2400" b="1" kern="0">
                              <a:effectLst/>
                              <a:latin typeface="+mn-ea"/>
                              <a:ea typeface="+mn-ea"/>
                            </a:rPr>
                            <a:t>Q</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0" dirty="0">
                              <a:effectLst/>
                              <a:latin typeface="+mn-ea"/>
                              <a:ea typeface="+mn-ea"/>
                            </a:rPr>
                            <a:t>G</a:t>
                          </a:r>
                          <a:r>
                            <a:rPr lang="en-US" sz="2400" b="1" kern="0" baseline="-25000" dirty="0">
                              <a:effectLst/>
                              <a:latin typeface="+mn-ea"/>
                              <a:ea typeface="+mn-ea"/>
                            </a:rPr>
                            <a:t>3</a:t>
                          </a:r>
                          <a:r>
                            <a:rPr lang="en-US" sz="2400" b="1" kern="0" dirty="0">
                              <a:effectLst/>
                              <a:latin typeface="+mn-ea"/>
                              <a:ea typeface="+mn-ea"/>
                            </a:rPr>
                            <a:t>=(</a:t>
                          </a:r>
                          <a14:m>
                            <m:oMath xmlns:m="http://schemas.openxmlformats.org/officeDocument/2006/math">
                              <m:r>
                                <a:rPr lang="en-US" sz="2400" b="1" kern="0" smtClean="0">
                                  <a:effectLst/>
                                  <a:latin typeface="Cambria Math" panose="02040503050406030204" pitchFamily="18" charset="0"/>
                                  <a:ea typeface="+mn-ea"/>
                                </a:rPr>
                                <m:t>¬</m:t>
                              </m:r>
                            </m:oMath>
                          </a14:m>
                          <a:r>
                            <a:rPr lang="en-US" sz="2400" b="1" kern="100" dirty="0">
                              <a:effectLst/>
                              <a:latin typeface="+mn-ea"/>
                              <a:ea typeface="+mn-ea"/>
                            </a:rPr>
                            <a:t>P</a:t>
                          </a:r>
                          <a:r>
                            <a:rPr lang="zh-CN" sz="2400" b="1" kern="0" dirty="0">
                              <a:effectLst/>
                              <a:latin typeface="+mn-ea"/>
                              <a:ea typeface="+mn-ea"/>
                            </a:rPr>
                            <a:t>∨</a:t>
                          </a:r>
                          <a:r>
                            <a:rPr lang="en-US" sz="2400" b="1" kern="100" dirty="0">
                              <a:effectLst/>
                              <a:latin typeface="+mn-ea"/>
                              <a:ea typeface="+mn-ea"/>
                            </a:rPr>
                            <a:t>Q)</a:t>
                          </a:r>
                          <a14:m>
                            <m:oMath xmlns:m="http://schemas.openxmlformats.org/officeDocument/2006/math">
                              <m:r>
                                <m:rPr>
                                  <m:nor/>
                                </m:rPr>
                                <a:rPr lang="en-US" altLang="zh-CN" sz="2400" noProof="1" smtClean="0">
                                  <a:solidFill>
                                    <a:schemeClr val="tx1"/>
                                  </a:solidFill>
                                  <a:latin typeface="黑体" panose="02010609060101010101" pitchFamily="49" charset="-122"/>
                                  <a:ea typeface="黑体" panose="02010609060101010101" pitchFamily="49" charset="-122"/>
                                  <a:sym typeface="Symbol" panose="05050102010706020507" pitchFamily="18" charset="2"/>
                                </a:rPr>
                                <m:t></m:t>
                              </m:r>
                              <m:r>
                                <a:rPr lang="en-US" sz="2400" b="1" kern="0" smtClean="0">
                                  <a:effectLst/>
                                  <a:latin typeface="Cambria Math" panose="02040503050406030204" pitchFamily="18" charset="0"/>
                                  <a:ea typeface="+mn-ea"/>
                                </a:rPr>
                                <m:t>¬</m:t>
                              </m:r>
                            </m:oMath>
                          </a14:m>
                          <a:r>
                            <a:rPr lang="en-US" sz="2400" b="1" kern="100" dirty="0">
                              <a:effectLst/>
                              <a:latin typeface="+mn-ea"/>
                              <a:ea typeface="+mn-ea"/>
                            </a:rPr>
                            <a:t>(P→Q)</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just">
                            <a:spcAft>
                              <a:spcPts val="0"/>
                            </a:spcAft>
                          </a:pPr>
                          <a:r>
                            <a:rPr lang="en-US" sz="2400" b="1" kern="100">
                              <a:effectLst/>
                              <a:latin typeface="+mn-ea"/>
                              <a:ea typeface="+mn-ea"/>
                            </a:rPr>
                            <a:t>0  0</a:t>
                          </a:r>
                          <a:endParaRPr lang="zh-CN" sz="2400" b="1" kern="100">
                            <a:effectLst/>
                            <a:latin typeface="+mn-ea"/>
                            <a:ea typeface="+mn-ea"/>
                            <a:cs typeface="黑体" panose="02010609060101010101" pitchFamily="49" charset="-122"/>
                          </a:endParaRPr>
                        </a:p>
                      </a:txBody>
                      <a:tcPr marL="17775" marR="17775" marT="0" marB="0"/>
                    </a:tc>
                    <a:tc>
                      <a:txBody>
                        <a:bodyPr/>
                        <a:lstStyle/>
                        <a:p>
                          <a:pPr indent="57150" algn="just">
                            <a:spcAft>
                              <a:spcPts val="0"/>
                            </a:spcAft>
                            <a:tabLst>
                              <a:tab pos="433705" algn="l"/>
                            </a:tabLst>
                          </a:pPr>
                          <a:r>
                            <a:rPr lang="en-US" sz="2400" b="1" kern="100" dirty="0">
                              <a:effectLst/>
                              <a:latin typeface="+mn-ea"/>
                              <a:ea typeface="+mn-ea"/>
                            </a:rPr>
                            <a:t>         0  1    1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22860" algn="just">
                            <a:spcAft>
                              <a:spcPts val="0"/>
                            </a:spcAft>
                          </a:pPr>
                          <a:r>
                            <a:rPr lang="en-US" sz="2400" b="1" kern="100" dirty="0">
                              <a:effectLst/>
                              <a:latin typeface="+mn-ea"/>
                              <a:ea typeface="+mn-ea"/>
                            </a:rPr>
                            <a:t>           1    0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342900" algn="just">
                            <a:spcAft>
                              <a:spcPts val="0"/>
                            </a:spcAft>
                          </a:pPr>
                          <a:r>
                            <a:rPr lang="en-US" sz="2400" b="1" kern="100" dirty="0">
                              <a:effectLst/>
                              <a:latin typeface="+mn-ea"/>
                              <a:ea typeface="+mn-ea"/>
                            </a:rPr>
                            <a:t>     1  1     0  0   1</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just">
                            <a:spcAft>
                              <a:spcPts val="0"/>
                            </a:spcAft>
                          </a:pPr>
                          <a:r>
                            <a:rPr lang="en-US" sz="2400" b="1" kern="100">
                              <a:effectLst/>
                              <a:latin typeface="+mn-ea"/>
                              <a:ea typeface="+mn-ea"/>
                            </a:rPr>
                            <a:t>0  1</a:t>
                          </a:r>
                          <a:endParaRPr lang="zh-CN" sz="2400" b="1" kern="100">
                            <a:effectLst/>
                            <a:latin typeface="+mn-ea"/>
                            <a:ea typeface="+mn-ea"/>
                            <a:cs typeface="黑体" panose="02010609060101010101" pitchFamily="49" charset="-122"/>
                          </a:endParaRPr>
                        </a:p>
                      </a:txBody>
                      <a:tcPr marL="17775" marR="17775" marT="0" marB="0"/>
                    </a:tc>
                    <a:tc>
                      <a:txBody>
                        <a:bodyPr/>
                        <a:lstStyle/>
                        <a:p>
                          <a:pPr indent="57150" algn="just">
                            <a:spcAft>
                              <a:spcPts val="0"/>
                            </a:spcAft>
                            <a:tabLst>
                              <a:tab pos="433705" algn="l"/>
                            </a:tabLst>
                          </a:pPr>
                          <a:r>
                            <a:rPr lang="en-US" sz="2400" b="1" kern="100" dirty="0">
                              <a:effectLst/>
                              <a:latin typeface="+mn-ea"/>
                              <a:ea typeface="+mn-ea"/>
                            </a:rPr>
                            <a:t>         0  0    1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22860" algn="just">
                            <a:spcAft>
                              <a:spcPts val="0"/>
                            </a:spcAft>
                          </a:pPr>
                          <a:r>
                            <a:rPr lang="en-US" sz="2400" b="1" kern="100" dirty="0">
                              <a:effectLst/>
                              <a:latin typeface="+mn-ea"/>
                              <a:ea typeface="+mn-ea"/>
                            </a:rPr>
                            <a:t>           0    0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342900" algn="just">
                            <a:spcAft>
                              <a:spcPts val="0"/>
                            </a:spcAft>
                          </a:pPr>
                          <a:r>
                            <a:rPr lang="en-US" sz="2400" b="1" kern="100" dirty="0">
                              <a:effectLst/>
                              <a:latin typeface="+mn-ea"/>
                              <a:ea typeface="+mn-ea"/>
                            </a:rPr>
                            <a:t>     1  1     0  0   1</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just">
                            <a:spcAft>
                              <a:spcPts val="0"/>
                            </a:spcAft>
                          </a:pPr>
                          <a:r>
                            <a:rPr lang="en-US" sz="2400" b="1" kern="100">
                              <a:effectLst/>
                              <a:latin typeface="+mn-ea"/>
                              <a:ea typeface="+mn-ea"/>
                            </a:rPr>
                            <a:t>1  0</a:t>
                          </a:r>
                          <a:endParaRPr lang="zh-CN" sz="2400" b="1" kern="100">
                            <a:effectLst/>
                            <a:latin typeface="+mn-ea"/>
                            <a:ea typeface="+mn-ea"/>
                            <a:cs typeface="黑体" panose="02010609060101010101" pitchFamily="49" charset="-122"/>
                          </a:endParaRPr>
                        </a:p>
                      </a:txBody>
                      <a:tcPr marL="17775" marR="17775" marT="0" marB="0"/>
                    </a:tc>
                    <a:tc>
                      <a:txBody>
                        <a:bodyPr/>
                        <a:lstStyle/>
                        <a:p>
                          <a:pPr indent="57150" algn="just">
                            <a:spcAft>
                              <a:spcPts val="0"/>
                            </a:spcAft>
                            <a:tabLst>
                              <a:tab pos="433705" algn="l"/>
                            </a:tabLst>
                          </a:pPr>
                          <a:r>
                            <a:rPr lang="en-US" sz="2400" b="1" kern="100" dirty="0">
                              <a:effectLst/>
                              <a:latin typeface="+mn-ea"/>
                              <a:ea typeface="+mn-ea"/>
                            </a:rPr>
                            <a:t>         1  1    1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22860" algn="just">
                            <a:spcAft>
                              <a:spcPts val="0"/>
                            </a:spcAft>
                          </a:pPr>
                          <a:r>
                            <a:rPr lang="en-US" sz="2400" b="1" kern="100" dirty="0">
                              <a:effectLst/>
                              <a:latin typeface="+mn-ea"/>
                              <a:ea typeface="+mn-ea"/>
                            </a:rPr>
                            <a:t>           1    0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342900" algn="just">
                            <a:spcAft>
                              <a:spcPts val="0"/>
                            </a:spcAft>
                          </a:pPr>
                          <a:r>
                            <a:rPr lang="en-US" sz="2400" b="1" kern="100" dirty="0">
                              <a:effectLst/>
                              <a:latin typeface="+mn-ea"/>
                              <a:ea typeface="+mn-ea"/>
                            </a:rPr>
                            <a:t>     0  0     0  1   0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just">
                            <a:spcAft>
                              <a:spcPts val="0"/>
                            </a:spcAft>
                          </a:pPr>
                          <a:r>
                            <a:rPr lang="en-US" sz="2400" b="1" kern="100">
                              <a:effectLst/>
                              <a:latin typeface="+mn-ea"/>
                              <a:ea typeface="+mn-ea"/>
                            </a:rPr>
                            <a:t>1  1</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tabLst>
                              <a:tab pos="433705" algn="l"/>
                            </a:tabLst>
                          </a:pPr>
                          <a:r>
                            <a:rPr lang="en-US" sz="2400" b="1" kern="100" dirty="0">
                              <a:effectLst/>
                              <a:latin typeface="+mn-ea"/>
                              <a:ea typeface="+mn-ea"/>
                            </a:rPr>
                            <a:t>0  0    1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22860" algn="just">
                            <a:spcAft>
                              <a:spcPts val="0"/>
                            </a:spcAft>
                          </a:pPr>
                          <a:r>
                            <a:rPr lang="en-US" sz="2400" b="1" kern="100" dirty="0">
                              <a:effectLst/>
                              <a:latin typeface="+mn-ea"/>
                              <a:ea typeface="+mn-ea"/>
                            </a:rPr>
                            <a:t>           1    1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342900" algn="just">
                            <a:spcAft>
                              <a:spcPts val="0"/>
                            </a:spcAft>
                          </a:pPr>
                          <a:r>
                            <a:rPr lang="en-US" sz="2400" b="1" kern="100" dirty="0">
                              <a:effectLst/>
                              <a:latin typeface="+mn-ea"/>
                              <a:ea typeface="+mn-ea"/>
                            </a:rPr>
                            <a:t>     0  1     0  0   1</a:t>
                          </a:r>
                          <a:endParaRPr lang="zh-CN" sz="2400" b="1" kern="100" dirty="0">
                            <a:effectLst/>
                            <a:latin typeface="+mn-ea"/>
                            <a:ea typeface="+mn-ea"/>
                            <a:cs typeface="黑体" panose="02010609060101010101" pitchFamily="49" charset="-122"/>
                          </a:endParaRPr>
                        </a:p>
                      </a:txBody>
                      <a:tcPr marL="17775" marR="17775" marT="0" marB="0"/>
                    </a:tc>
                  </a:tr>
                </a:tbl>
              </a:graphicData>
            </a:graphic>
          </p:graphicFrame>
        </mc:Choice>
        <mc:Fallback xmlns="">
          <p:graphicFrame>
            <p:nvGraphicFramePr>
              <p:cNvPr id="2" name="表格 1"/>
              <p:cNvGraphicFramePr>
                <a:graphicFrameLocks noGrp="1"/>
              </p:cNvGraphicFramePr>
              <p:nvPr/>
            </p:nvGraphicFramePr>
            <p:xfrm>
              <a:off x="1123895" y="3105484"/>
              <a:ext cx="10512559" cy="1829225"/>
            </p:xfrm>
            <a:graphic>
              <a:graphicData uri="http://schemas.openxmlformats.org/drawingml/2006/table">
                <a:tbl>
                  <a:tblPr>
                    <a:tableStyleId>{5C22544A-7EE6-4342-B048-85BDC9FD1C3A}</a:tableStyleId>
                  </a:tblPr>
                  <a:tblGrid>
                    <a:gridCol w="1114193"/>
                    <a:gridCol w="2877872"/>
                    <a:gridCol w="2491839"/>
                    <a:gridCol w="4028655"/>
                  </a:tblGrid>
                  <a:tr h="447675">
                    <a:tc>
                      <a:txBody>
                        <a:bodyPr/>
                        <a:lstStyle/>
                        <a:p>
                          <a:pPr algn="just">
                            <a:spcAft>
                              <a:spcPts val="0"/>
                            </a:spcAft>
                          </a:pPr>
                          <a:r>
                            <a:rPr lang="en-US" sz="2400" b="1" kern="100">
                              <a:effectLst/>
                              <a:latin typeface="+mn-ea"/>
                              <a:ea typeface="+mn-ea"/>
                            </a:rPr>
                            <a:t>P  Q</a:t>
                          </a:r>
                          <a:endParaRPr lang="zh-CN" sz="2400" b="1" kern="100">
                            <a:effectLst/>
                            <a:latin typeface="+mn-ea"/>
                            <a:ea typeface="+mn-ea"/>
                            <a:cs typeface="黑体" panose="02010609060101010101" pitchFamily="49" charset="-122"/>
                          </a:endParaRPr>
                        </a:p>
                      </a:txBody>
                      <a:tcPr marL="17775" marR="17775" marT="0" marB="0"/>
                    </a:tc>
                    <a:tc>
                      <a:txBody>
                        <a:bodyPr/>
                        <a:lstStyle/>
                        <a:p>
                          <a:endParaRPr lang="zh-CN"/>
                        </a:p>
                      </a:txBody>
                      <a:tcPr marL="17775" marR="17775" marT="0" marB="0">
                        <a:blipFill>
                          <a:blip r:embed="rId2"/>
                        </a:blipFill>
                      </a:tcPr>
                    </a:tc>
                    <a:tc>
                      <a:txBody>
                        <a:bodyPr/>
                        <a:lstStyle/>
                        <a:p>
                          <a:pPr algn="just">
                            <a:spcAft>
                              <a:spcPts val="0"/>
                            </a:spcAft>
                          </a:pPr>
                          <a:r>
                            <a:rPr lang="en-US" sz="2400" b="1" kern="0">
                              <a:effectLst/>
                              <a:latin typeface="+mn-ea"/>
                              <a:ea typeface="+mn-ea"/>
                            </a:rPr>
                            <a:t>G</a:t>
                          </a:r>
                          <a:r>
                            <a:rPr lang="en-US" sz="2400" b="1" kern="0" baseline="-25000">
                              <a:effectLst/>
                              <a:latin typeface="+mn-ea"/>
                              <a:ea typeface="+mn-ea"/>
                            </a:rPr>
                            <a:t>2</a:t>
                          </a:r>
                          <a:r>
                            <a:rPr lang="en-US" sz="2400" b="1" kern="0">
                              <a:effectLst/>
                              <a:latin typeface="+mn-ea"/>
                              <a:ea typeface="+mn-ea"/>
                            </a:rPr>
                            <a:t>=(Q→P)</a:t>
                          </a:r>
                          <a:r>
                            <a:rPr lang="zh-CN" sz="2400" b="1" kern="0">
                              <a:effectLst/>
                              <a:latin typeface="+mn-ea"/>
                              <a:ea typeface="+mn-ea"/>
                            </a:rPr>
                            <a:t>∧</a:t>
                          </a:r>
                          <a:r>
                            <a:rPr lang="en-US" sz="2400" b="1" kern="0">
                              <a:effectLst/>
                              <a:latin typeface="+mn-ea"/>
                              <a:ea typeface="+mn-ea"/>
                            </a:rPr>
                            <a:t>Q</a:t>
                          </a:r>
                          <a:endParaRPr lang="zh-CN" sz="2400" b="1" kern="100">
                            <a:effectLst/>
                            <a:latin typeface="+mn-ea"/>
                            <a:ea typeface="+mn-ea"/>
                            <a:cs typeface="黑体" panose="02010609060101010101" pitchFamily="49" charset="-122"/>
                          </a:endParaRPr>
                        </a:p>
                      </a:txBody>
                      <a:tcPr marL="17775" marR="17775" marT="0" marB="0"/>
                    </a:tc>
                    <a:tc>
                      <a:txBody>
                        <a:bodyPr/>
                        <a:lstStyle/>
                        <a:p>
                          <a:endParaRPr lang="zh-CN"/>
                        </a:p>
                      </a:txBody>
                      <a:tcPr marL="17775" marR="17775" marT="0" marB="0">
                        <a:blipFill>
                          <a:blip r:embed="rId2"/>
                        </a:blipFill>
                      </a:tcPr>
                    </a:tc>
                  </a:tr>
                  <a:tr h="365845">
                    <a:tc>
                      <a:txBody>
                        <a:bodyPr/>
                        <a:lstStyle/>
                        <a:p>
                          <a:pPr algn="just">
                            <a:spcAft>
                              <a:spcPts val="0"/>
                            </a:spcAft>
                          </a:pPr>
                          <a:r>
                            <a:rPr lang="en-US" sz="2400" b="1" kern="100">
                              <a:effectLst/>
                              <a:latin typeface="+mn-ea"/>
                              <a:ea typeface="+mn-ea"/>
                            </a:rPr>
                            <a:t>0  0</a:t>
                          </a:r>
                          <a:endParaRPr lang="zh-CN" sz="2400" b="1" kern="100">
                            <a:effectLst/>
                            <a:latin typeface="+mn-ea"/>
                            <a:ea typeface="+mn-ea"/>
                            <a:cs typeface="黑体" panose="02010609060101010101" pitchFamily="49" charset="-122"/>
                          </a:endParaRPr>
                        </a:p>
                      </a:txBody>
                      <a:tcPr marL="17775" marR="17775" marT="0" marB="0"/>
                    </a:tc>
                    <a:tc>
                      <a:txBody>
                        <a:bodyPr/>
                        <a:lstStyle/>
                        <a:p>
                          <a:pPr indent="57150" algn="just">
                            <a:spcAft>
                              <a:spcPts val="0"/>
                            </a:spcAft>
                            <a:tabLst>
                              <a:tab pos="433705" algn="l"/>
                            </a:tabLst>
                          </a:pPr>
                          <a:r>
                            <a:rPr lang="en-US" sz="2400" b="1" kern="100" dirty="0">
                              <a:effectLst/>
                              <a:latin typeface="+mn-ea"/>
                              <a:ea typeface="+mn-ea"/>
                            </a:rPr>
                            <a:t>         0  1    1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22860" algn="just">
                            <a:spcAft>
                              <a:spcPts val="0"/>
                            </a:spcAft>
                          </a:pPr>
                          <a:r>
                            <a:rPr lang="en-US" sz="2400" b="1" kern="100" dirty="0">
                              <a:effectLst/>
                              <a:latin typeface="+mn-ea"/>
                              <a:ea typeface="+mn-ea"/>
                            </a:rPr>
                            <a:t>           1    0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342900" algn="just">
                            <a:spcAft>
                              <a:spcPts val="0"/>
                            </a:spcAft>
                          </a:pPr>
                          <a:r>
                            <a:rPr lang="en-US" sz="2400" b="1" kern="100" dirty="0">
                              <a:effectLst/>
                              <a:latin typeface="+mn-ea"/>
                              <a:ea typeface="+mn-ea"/>
                            </a:rPr>
                            <a:t>     1  1     0  0   1</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just">
                            <a:spcAft>
                              <a:spcPts val="0"/>
                            </a:spcAft>
                          </a:pPr>
                          <a:r>
                            <a:rPr lang="en-US" sz="2400" b="1" kern="100">
                              <a:effectLst/>
                              <a:latin typeface="+mn-ea"/>
                              <a:ea typeface="+mn-ea"/>
                            </a:rPr>
                            <a:t>0  1</a:t>
                          </a:r>
                          <a:endParaRPr lang="zh-CN" sz="2400" b="1" kern="100">
                            <a:effectLst/>
                            <a:latin typeface="+mn-ea"/>
                            <a:ea typeface="+mn-ea"/>
                            <a:cs typeface="黑体" panose="02010609060101010101" pitchFamily="49" charset="-122"/>
                          </a:endParaRPr>
                        </a:p>
                      </a:txBody>
                      <a:tcPr marL="17775" marR="17775" marT="0" marB="0"/>
                    </a:tc>
                    <a:tc>
                      <a:txBody>
                        <a:bodyPr/>
                        <a:lstStyle/>
                        <a:p>
                          <a:pPr indent="57150" algn="just">
                            <a:spcAft>
                              <a:spcPts val="0"/>
                            </a:spcAft>
                            <a:tabLst>
                              <a:tab pos="433705" algn="l"/>
                            </a:tabLst>
                          </a:pPr>
                          <a:r>
                            <a:rPr lang="en-US" sz="2400" b="1" kern="100" dirty="0">
                              <a:effectLst/>
                              <a:latin typeface="+mn-ea"/>
                              <a:ea typeface="+mn-ea"/>
                            </a:rPr>
                            <a:t>         0  0    1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22860" algn="just">
                            <a:spcAft>
                              <a:spcPts val="0"/>
                            </a:spcAft>
                          </a:pPr>
                          <a:r>
                            <a:rPr lang="en-US" sz="2400" b="1" kern="100" dirty="0">
                              <a:effectLst/>
                              <a:latin typeface="+mn-ea"/>
                              <a:ea typeface="+mn-ea"/>
                            </a:rPr>
                            <a:t>           0    0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342900" algn="just">
                            <a:spcAft>
                              <a:spcPts val="0"/>
                            </a:spcAft>
                          </a:pPr>
                          <a:r>
                            <a:rPr lang="en-US" sz="2400" b="1" kern="100" dirty="0">
                              <a:effectLst/>
                              <a:latin typeface="+mn-ea"/>
                              <a:ea typeface="+mn-ea"/>
                            </a:rPr>
                            <a:t>     1  1     0  0   1</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just">
                            <a:spcAft>
                              <a:spcPts val="0"/>
                            </a:spcAft>
                          </a:pPr>
                          <a:r>
                            <a:rPr lang="en-US" sz="2400" b="1" kern="100">
                              <a:effectLst/>
                              <a:latin typeface="+mn-ea"/>
                              <a:ea typeface="+mn-ea"/>
                            </a:rPr>
                            <a:t>1  0</a:t>
                          </a:r>
                          <a:endParaRPr lang="zh-CN" sz="2400" b="1" kern="100">
                            <a:effectLst/>
                            <a:latin typeface="+mn-ea"/>
                            <a:ea typeface="+mn-ea"/>
                            <a:cs typeface="黑体" panose="02010609060101010101" pitchFamily="49" charset="-122"/>
                          </a:endParaRPr>
                        </a:p>
                      </a:txBody>
                      <a:tcPr marL="17775" marR="17775" marT="0" marB="0"/>
                    </a:tc>
                    <a:tc>
                      <a:txBody>
                        <a:bodyPr/>
                        <a:lstStyle/>
                        <a:p>
                          <a:pPr indent="57150" algn="just">
                            <a:spcAft>
                              <a:spcPts val="0"/>
                            </a:spcAft>
                            <a:tabLst>
                              <a:tab pos="433705" algn="l"/>
                            </a:tabLst>
                          </a:pPr>
                          <a:r>
                            <a:rPr lang="en-US" sz="2400" b="1" kern="100" dirty="0">
                              <a:effectLst/>
                              <a:latin typeface="+mn-ea"/>
                              <a:ea typeface="+mn-ea"/>
                            </a:rPr>
                            <a:t>         1  1    1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22860" algn="just">
                            <a:spcAft>
                              <a:spcPts val="0"/>
                            </a:spcAft>
                          </a:pPr>
                          <a:r>
                            <a:rPr lang="en-US" sz="2400" b="1" kern="100" dirty="0">
                              <a:effectLst/>
                              <a:latin typeface="+mn-ea"/>
                              <a:ea typeface="+mn-ea"/>
                            </a:rPr>
                            <a:t>           1    0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342900" algn="just">
                            <a:spcAft>
                              <a:spcPts val="0"/>
                            </a:spcAft>
                          </a:pPr>
                          <a:r>
                            <a:rPr lang="en-US" sz="2400" b="1" kern="100" dirty="0">
                              <a:effectLst/>
                              <a:latin typeface="+mn-ea"/>
                              <a:ea typeface="+mn-ea"/>
                            </a:rPr>
                            <a:t>     0  0     0  1   0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just">
                            <a:spcAft>
                              <a:spcPts val="0"/>
                            </a:spcAft>
                          </a:pPr>
                          <a:r>
                            <a:rPr lang="en-US" sz="2400" b="1" kern="100">
                              <a:effectLst/>
                              <a:latin typeface="+mn-ea"/>
                              <a:ea typeface="+mn-ea"/>
                            </a:rPr>
                            <a:t>1  1</a:t>
                          </a:r>
                          <a:endParaRPr lang="zh-CN" sz="2400" b="1" kern="100">
                            <a:effectLst/>
                            <a:latin typeface="+mn-ea"/>
                            <a:ea typeface="+mn-ea"/>
                            <a:cs typeface="黑体" panose="02010609060101010101" pitchFamily="49" charset="-122"/>
                          </a:endParaRPr>
                        </a:p>
                      </a:txBody>
                      <a:tcPr marL="17775" marR="17775" marT="0" marB="0"/>
                    </a:tc>
                    <a:tc>
                      <a:txBody>
                        <a:bodyPr/>
                        <a:lstStyle/>
                        <a:p>
                          <a:pPr algn="ctr">
                            <a:spcAft>
                              <a:spcPts val="0"/>
                            </a:spcAft>
                            <a:tabLst>
                              <a:tab pos="433705" algn="l"/>
                            </a:tabLst>
                          </a:pPr>
                          <a:r>
                            <a:rPr lang="en-US" sz="2400" b="1" kern="100" dirty="0">
                              <a:effectLst/>
                              <a:latin typeface="+mn-ea"/>
                              <a:ea typeface="+mn-ea"/>
                            </a:rPr>
                            <a:t>0  0    1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22860" algn="just">
                            <a:spcAft>
                              <a:spcPts val="0"/>
                            </a:spcAft>
                          </a:pPr>
                          <a:r>
                            <a:rPr lang="en-US" sz="2400" b="1" kern="100" dirty="0">
                              <a:effectLst/>
                              <a:latin typeface="+mn-ea"/>
                              <a:ea typeface="+mn-ea"/>
                            </a:rPr>
                            <a:t>           1    1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342900" algn="just">
                            <a:spcAft>
                              <a:spcPts val="0"/>
                            </a:spcAft>
                          </a:pPr>
                          <a:r>
                            <a:rPr lang="en-US" sz="2400" b="1" kern="100" dirty="0">
                              <a:effectLst/>
                              <a:latin typeface="+mn-ea"/>
                              <a:ea typeface="+mn-ea"/>
                            </a:rPr>
                            <a:t>     0  1     0  0   1</a:t>
                          </a:r>
                          <a:endParaRPr lang="zh-CN" sz="2400" b="1" kern="100" dirty="0">
                            <a:effectLst/>
                            <a:latin typeface="+mn-ea"/>
                            <a:ea typeface="+mn-ea"/>
                            <a:cs typeface="黑体" panose="02010609060101010101" pitchFamily="49" charset="-122"/>
                          </a:endParaRPr>
                        </a:p>
                      </a:txBody>
                      <a:tcPr marL="17775" marR="17775" marT="0" marB="0"/>
                    </a:tc>
                  </a:tr>
                </a:tbl>
              </a:graphicData>
            </a:graphic>
          </p:graphicFrame>
        </mc:Fallback>
      </mc:AlternateContent>
      <p:sp>
        <p:nvSpPr>
          <p:cNvPr id="4" name="矩形 3"/>
          <p:cNvSpPr/>
          <p:nvPr/>
        </p:nvSpPr>
        <p:spPr>
          <a:xfrm>
            <a:off x="192521" y="2378132"/>
            <a:ext cx="11377404" cy="461532"/>
          </a:xfrm>
          <a:prstGeom prst="rect">
            <a:avLst/>
          </a:prstGeom>
        </p:spPr>
        <p:txBody>
          <a:bodyPr wrap="square">
            <a:spAutoFit/>
          </a:bodyPr>
          <a:lstStyle/>
          <a:p>
            <a:pPr indent="267970" defTabSz="1219200"/>
            <a:r>
              <a:rPr lang="zh-CN" altLang="zh-CN" sz="2400" b="1" dirty="0">
                <a:solidFill>
                  <a:srgbClr val="C00000"/>
                </a:solidFill>
                <a:latin typeface="微软雅黑" panose="020B0503020204020204" pitchFamily="34" charset="-122"/>
                <a:ea typeface="微软雅黑" panose="020B0503020204020204" pitchFamily="34" charset="-122"/>
              </a:rPr>
              <a:t>解</a:t>
            </a:r>
            <a:r>
              <a:rPr lang="en-US" altLang="zh-CN" sz="2400" b="1" dirty="0">
                <a:solidFill>
                  <a:srgbClr val="3333FF"/>
                </a:solidFill>
                <a:latin typeface="微软雅黑" panose="020B0503020204020204" pitchFamily="34" charset="-122"/>
                <a:ea typeface="微软雅黑" panose="020B0503020204020204" pitchFamily="34" charset="-122"/>
              </a:rPr>
              <a:t>  </a:t>
            </a:r>
            <a:r>
              <a:rPr lang="zh-CN" altLang="zh-CN" sz="2400" b="1" dirty="0">
                <a:solidFill>
                  <a:prstClr val="black"/>
                </a:solidFill>
                <a:latin typeface="微软雅黑" panose="020B0503020204020204" pitchFamily="34" charset="-122"/>
                <a:ea typeface="微软雅黑" panose="020B0503020204020204" pitchFamily="34" charset="-122"/>
              </a:rPr>
              <a:t>按照</a:t>
            </a:r>
            <a:r>
              <a:rPr lang="zh-CN" altLang="en-US" sz="2400" b="1" dirty="0">
                <a:solidFill>
                  <a:prstClr val="black"/>
                </a:solidFill>
                <a:latin typeface="微软雅黑" panose="020B0503020204020204" pitchFamily="34" charset="-122"/>
                <a:ea typeface="微软雅黑" panose="020B0503020204020204" pitchFamily="34" charset="-122"/>
              </a:rPr>
              <a:t>例</a:t>
            </a:r>
            <a:r>
              <a:rPr lang="en-US" altLang="zh-CN" sz="2400" b="1" dirty="0">
                <a:solidFill>
                  <a:prstClr val="black"/>
                </a:solidFill>
                <a:latin typeface="微软雅黑" panose="020B0503020204020204" pitchFamily="34" charset="-122"/>
                <a:ea typeface="微软雅黑" panose="020B0503020204020204" pitchFamily="34" charset="-122"/>
              </a:rPr>
              <a:t>2.11</a:t>
            </a:r>
            <a:r>
              <a:rPr lang="zh-CN" altLang="zh-CN" sz="2400" b="1" dirty="0">
                <a:solidFill>
                  <a:prstClr val="black"/>
                </a:solidFill>
                <a:latin typeface="微软雅黑" panose="020B0503020204020204" pitchFamily="34" charset="-122"/>
                <a:ea typeface="微软雅黑" panose="020B0503020204020204" pitchFamily="34" charset="-122"/>
              </a:rPr>
              <a:t>的</a:t>
            </a:r>
            <a:r>
              <a:rPr lang="zh-CN" altLang="en-US" sz="2400" b="1" dirty="0">
                <a:solidFill>
                  <a:prstClr val="black"/>
                </a:solidFill>
                <a:latin typeface="微软雅黑" panose="020B0503020204020204" pitchFamily="34" charset="-122"/>
                <a:ea typeface="微软雅黑" panose="020B0503020204020204" pitchFamily="34" charset="-122"/>
              </a:rPr>
              <a:t>构建</a:t>
            </a:r>
            <a:r>
              <a:rPr lang="zh-CN" altLang="zh-CN" sz="2400" b="1" dirty="0">
                <a:solidFill>
                  <a:prstClr val="black"/>
                </a:solidFill>
                <a:latin typeface="微软雅黑" panose="020B0503020204020204" pitchFamily="34" charset="-122"/>
                <a:ea typeface="微软雅黑" panose="020B0503020204020204" pitchFamily="34" charset="-122"/>
              </a:rPr>
              <a:t>方式</a:t>
            </a:r>
            <a:r>
              <a:rPr lang="zh-CN" altLang="en-US" sz="2400" b="1" dirty="0">
                <a:solidFill>
                  <a:prstClr val="black"/>
                </a:solidFill>
                <a:latin typeface="微软雅黑" panose="020B0503020204020204" pitchFamily="34" charset="-122"/>
                <a:ea typeface="微软雅黑" panose="020B0503020204020204" pitchFamily="34" charset="-122"/>
              </a:rPr>
              <a:t>二</a:t>
            </a:r>
            <a:r>
              <a:rPr lang="zh-CN" altLang="zh-CN" sz="2400" b="1" dirty="0">
                <a:solidFill>
                  <a:prstClr val="black"/>
                </a:solidFill>
                <a:latin typeface="微软雅黑" panose="020B0503020204020204" pitchFamily="34" charset="-122"/>
                <a:ea typeface="微软雅黑" panose="020B0503020204020204" pitchFamily="34" charset="-122"/>
              </a:rPr>
              <a:t>构建的公式</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1</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2</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3</a:t>
            </a:r>
            <a:r>
              <a:rPr lang="zh-CN" altLang="zh-CN" sz="2400" b="1" dirty="0">
                <a:solidFill>
                  <a:prstClr val="black"/>
                </a:solidFill>
                <a:latin typeface="微软雅黑" panose="020B0503020204020204" pitchFamily="34" charset="-122"/>
                <a:ea typeface="微软雅黑" panose="020B0503020204020204" pitchFamily="34" charset="-122"/>
              </a:rPr>
              <a:t>的真值表如</a:t>
            </a:r>
            <a:r>
              <a:rPr lang="zh-CN" altLang="en-US" sz="2400" b="1" dirty="0">
                <a:solidFill>
                  <a:prstClr val="black"/>
                </a:solidFill>
                <a:latin typeface="微软雅黑" panose="020B0503020204020204" pitchFamily="34" charset="-122"/>
                <a:ea typeface="微软雅黑" panose="020B0503020204020204" pitchFamily="34" charset="-122"/>
              </a:rPr>
              <a:t>下</a:t>
            </a:r>
            <a:r>
              <a:rPr lang="zh-CN" altLang="zh-CN" sz="2400" b="1" dirty="0">
                <a:solidFill>
                  <a:prstClr val="black"/>
                </a:solidFill>
                <a:latin typeface="微软雅黑" panose="020B0503020204020204" pitchFamily="34" charset="-122"/>
                <a:ea typeface="微软雅黑" panose="020B0503020204020204" pitchFamily="34" charset="-122"/>
              </a:rPr>
              <a:t>表所示。</a:t>
            </a:r>
            <a:endParaRPr lang="zh-CN" altLang="zh-CN" sz="2400" b="1" dirty="0">
              <a:solidFill>
                <a:prstClr val="black"/>
              </a:solidFill>
              <a:latin typeface="微软雅黑" panose="020B0503020204020204" pitchFamily="34" charset="-122"/>
              <a:ea typeface="微软雅黑" panose="020B0503020204020204" pitchFamily="34" charset="-122"/>
            </a:endParaRPr>
          </a:p>
        </p:txBody>
      </p:sp>
      <p:sp>
        <p:nvSpPr>
          <p:cNvPr id="5" name="矩形 4"/>
          <p:cNvSpPr/>
          <p:nvPr/>
        </p:nvSpPr>
        <p:spPr>
          <a:xfrm>
            <a:off x="3890014" y="3429795"/>
            <a:ext cx="457068" cy="1503961"/>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Arial" panose="020B0604020202020204"/>
              <a:ea typeface="微软雅黑" panose="020B0503020204020204" pitchFamily="34" charset="-122"/>
            </a:endParaRPr>
          </a:p>
        </p:txBody>
      </p:sp>
      <p:sp>
        <p:nvSpPr>
          <p:cNvPr id="12" name="矩形 11"/>
          <p:cNvSpPr/>
          <p:nvPr/>
        </p:nvSpPr>
        <p:spPr>
          <a:xfrm>
            <a:off x="6602949" y="3417246"/>
            <a:ext cx="457068" cy="1503961"/>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Arial" panose="020B0604020202020204"/>
              <a:ea typeface="微软雅黑" panose="020B0503020204020204" pitchFamily="34" charset="-122"/>
            </a:endParaRPr>
          </a:p>
        </p:txBody>
      </p:sp>
      <p:sp>
        <p:nvSpPr>
          <p:cNvPr id="13" name="矩形 12"/>
          <p:cNvSpPr/>
          <p:nvPr/>
        </p:nvSpPr>
        <p:spPr>
          <a:xfrm>
            <a:off x="9300529" y="3436253"/>
            <a:ext cx="457068" cy="1503961"/>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prstClr val="white"/>
              </a:solidFill>
              <a:latin typeface="Arial" panose="020B0604020202020204"/>
              <a:ea typeface="微软雅黑" panose="020B0503020204020204" pitchFamily="34"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8164">
                                            <p:txEl>
                                              <p:pRg st="0" end="0"/>
                                            </p:txEl>
                                          </p:spTgt>
                                        </p:tgtEl>
                                        <p:attrNameLst>
                                          <p:attrName>style.visibility</p:attrName>
                                        </p:attrNameLst>
                                      </p:cBhvr>
                                      <p:to>
                                        <p:strVal val="visible"/>
                                      </p:to>
                                    </p:set>
                                    <p:anim calcmode="lin" valueType="num">
                                      <p:cBhvr additive="base">
                                        <p:cTn id="7" dur="500" fill="hold"/>
                                        <p:tgtEl>
                                          <p:spTgt spid="4816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816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ircle(in)">
                                      <p:cBhvr>
                                        <p:cTn id="25" dur="20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circle(in)">
                                      <p:cBhvr>
                                        <p:cTn id="30" dur="20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circle(in)">
                                      <p:cBhvr>
                                        <p:cTn id="35" dur="20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2000"/>
                                        <p:tgtEl>
                                          <p:spTgt spid="3"/>
                                        </p:tgtEl>
                                      </p:cBhvr>
                                    </p:animEffect>
                                    <p:anim calcmode="lin" valueType="num">
                                      <p:cBhvr>
                                        <p:cTn id="41" dur="2000" fill="hold"/>
                                        <p:tgtEl>
                                          <p:spTgt spid="3"/>
                                        </p:tgtEl>
                                        <p:attrNameLst>
                                          <p:attrName>ppt_w</p:attrName>
                                        </p:attrNameLst>
                                      </p:cBhvr>
                                      <p:tavLst>
                                        <p:tav tm="0" fmla="#ppt_w*sin(2.5*pi*$)">
                                          <p:val>
                                            <p:fltVal val="0"/>
                                          </p:val>
                                        </p:tav>
                                        <p:tav tm="100000">
                                          <p:val>
                                            <p:fltVal val="1"/>
                                          </p:val>
                                        </p:tav>
                                      </p:tavLst>
                                    </p:anim>
                                    <p:anim calcmode="lin" valueType="num">
                                      <p:cBhvr>
                                        <p:cTn id="42"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45"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2000"/>
                                        <p:tgtEl>
                                          <p:spTgt spid="9"/>
                                        </p:tgtEl>
                                      </p:cBhvr>
                                    </p:animEffect>
                                    <p:anim calcmode="lin" valueType="num">
                                      <p:cBhvr>
                                        <p:cTn id="48" dur="2000" fill="hold"/>
                                        <p:tgtEl>
                                          <p:spTgt spid="9"/>
                                        </p:tgtEl>
                                        <p:attrNameLst>
                                          <p:attrName>ppt_w</p:attrName>
                                        </p:attrNameLst>
                                      </p:cBhvr>
                                      <p:tavLst>
                                        <p:tav tm="0" fmla="#ppt_w*sin(2.5*pi*$)">
                                          <p:val>
                                            <p:fltVal val="0"/>
                                          </p:val>
                                        </p:tav>
                                        <p:tav tm="100000">
                                          <p:val>
                                            <p:fltVal val="1"/>
                                          </p:val>
                                        </p:tav>
                                      </p:tavLst>
                                    </p:anim>
                                    <p:anim calcmode="lin" valueType="num">
                                      <p:cBhvr>
                                        <p:cTn id="49"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45" presetClass="entr" presetSubtype="0"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2000"/>
                                        <p:tgtEl>
                                          <p:spTgt spid="8"/>
                                        </p:tgtEl>
                                      </p:cBhvr>
                                    </p:animEffect>
                                    <p:anim calcmode="lin" valueType="num">
                                      <p:cBhvr>
                                        <p:cTn id="55" dur="2000" fill="hold"/>
                                        <p:tgtEl>
                                          <p:spTgt spid="8"/>
                                        </p:tgtEl>
                                        <p:attrNameLst>
                                          <p:attrName>ppt_w</p:attrName>
                                        </p:attrNameLst>
                                      </p:cBhvr>
                                      <p:tavLst>
                                        <p:tav tm="0" fmla="#ppt_w*sin(2.5*pi*$)">
                                          <p:val>
                                            <p:fltVal val="0"/>
                                          </p:val>
                                        </p:tav>
                                        <p:tav tm="100000">
                                          <p:val>
                                            <p:fltVal val="1"/>
                                          </p:val>
                                        </p:tav>
                                      </p:tavLst>
                                    </p:anim>
                                    <p:anim calcmode="lin" valueType="num">
                                      <p:cBhvr>
                                        <p:cTn id="56"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64" grpId="0" autoUpdateAnimBg="0" build="p"/>
      <p:bldP spid="3" grpId="0" animBg="1"/>
      <p:bldP spid="8" grpId="0" animBg="1"/>
      <p:bldP spid="9" grpId="0" animBg="1"/>
      <p:bldP spid="4" grpId="0"/>
      <p:bldP spid="5" grpId="0" animBg="1"/>
      <p:bldP spid="12"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1" name="Rectangle 2"/>
          <p:cNvSpPr>
            <a:spLocks noGrp="1" noChangeArrowheads="1"/>
          </p:cNvSpPr>
          <p:nvPr>
            <p:ph type="title" idx="4294967295"/>
          </p:nvPr>
        </p:nvSpPr>
        <p:spPr>
          <a:xfrm>
            <a:off x="842896" y="234803"/>
            <a:ext cx="8064034" cy="707984"/>
          </a:xfrm>
        </p:spPr>
        <p:txBody>
          <a:bodyPr/>
          <a:lstStyle/>
          <a:p>
            <a:pPr eaLnBrk="1" hangingPunct="1"/>
            <a:r>
              <a:rPr lang="zh-CN" altLang="en-US" dirty="0"/>
              <a:t>定义</a:t>
            </a:r>
            <a:r>
              <a:rPr lang="en-US" altLang="zh-CN" dirty="0"/>
              <a:t>2.9</a:t>
            </a:r>
            <a:endParaRPr lang="en-US" altLang="zh-CN" dirty="0"/>
          </a:p>
        </p:txBody>
      </p:sp>
      <p:sp>
        <p:nvSpPr>
          <p:cNvPr id="50180" name="Rectangle 3"/>
          <p:cNvSpPr>
            <a:spLocks noGrp="1" noChangeArrowheads="1"/>
          </p:cNvSpPr>
          <p:nvPr>
            <p:ph type="body" idx="4294967295"/>
          </p:nvPr>
        </p:nvSpPr>
        <p:spPr>
          <a:xfrm>
            <a:off x="462006" y="1220633"/>
            <a:ext cx="11734581" cy="2361517"/>
          </a:xfrm>
        </p:spPr>
        <p:txBody>
          <a:bodyPr>
            <a:normAutofit/>
          </a:bodyPr>
          <a:lstStyle/>
          <a:p>
            <a:pPr marL="0" indent="0">
              <a:buClr>
                <a:srgbClr val="800080"/>
              </a:buClr>
              <a:buNone/>
            </a:pPr>
            <a:r>
              <a:rPr lang="zh-CN" altLang="en-US" dirty="0">
                <a:solidFill>
                  <a:srgbClr val="C00000"/>
                </a:solidFill>
              </a:rPr>
              <a:t>定义</a:t>
            </a:r>
            <a:r>
              <a:rPr lang="en-US" altLang="zh-CN" dirty="0">
                <a:solidFill>
                  <a:srgbClr val="C00000"/>
                </a:solidFill>
              </a:rPr>
              <a:t>2.9  </a:t>
            </a:r>
            <a:r>
              <a:rPr lang="zh-CN" altLang="en-US" dirty="0"/>
              <a:t>在任意给定的解释</a:t>
            </a:r>
            <a:r>
              <a:rPr lang="en-US" altLang="zh-CN" dirty="0"/>
              <a:t>I</a:t>
            </a:r>
            <a:r>
              <a:rPr lang="zh-CN" altLang="en-US" dirty="0"/>
              <a:t>下，</a:t>
            </a:r>
            <a:endParaRPr lang="en-US" altLang="zh-CN" dirty="0"/>
          </a:p>
          <a:p>
            <a:pPr marL="0" indent="0">
              <a:buClr>
                <a:srgbClr val="800080"/>
              </a:buClr>
              <a:buNone/>
            </a:pPr>
            <a:r>
              <a:rPr lang="zh-CN" altLang="en-US" dirty="0"/>
              <a:t>如果</a:t>
            </a:r>
            <a:r>
              <a:rPr lang="zh-CN" altLang="en-US" dirty="0">
                <a:solidFill>
                  <a:srgbClr val="3333FF"/>
                </a:solidFill>
              </a:rPr>
              <a:t>公式</a:t>
            </a:r>
            <a:r>
              <a:rPr lang="en-US" altLang="zh-CN" dirty="0">
                <a:solidFill>
                  <a:srgbClr val="3333FF"/>
                </a:solidFill>
              </a:rPr>
              <a:t>G</a:t>
            </a:r>
            <a:r>
              <a:rPr lang="zh-CN" altLang="en-US" dirty="0">
                <a:solidFill>
                  <a:srgbClr val="3333FF"/>
                </a:solidFill>
              </a:rPr>
              <a:t>的真值全为“真”</a:t>
            </a:r>
            <a:r>
              <a:rPr lang="zh-CN" altLang="en-US" dirty="0"/>
              <a:t>，则称公式</a:t>
            </a:r>
            <a:r>
              <a:rPr lang="en-US" altLang="zh-CN" dirty="0"/>
              <a:t>G</a:t>
            </a:r>
            <a:r>
              <a:rPr lang="zh-CN" altLang="en-US" dirty="0"/>
              <a:t>为</a:t>
            </a:r>
            <a:r>
              <a:rPr lang="zh-CN" altLang="en-US" dirty="0">
                <a:solidFill>
                  <a:srgbClr val="3333FF"/>
                </a:solidFill>
              </a:rPr>
              <a:t>永真公式</a:t>
            </a:r>
            <a:r>
              <a:rPr lang="en-US" altLang="zh-CN" dirty="0"/>
              <a:t>(</a:t>
            </a:r>
            <a:r>
              <a:rPr lang="zh-CN" altLang="en-US" dirty="0"/>
              <a:t>或重言式</a:t>
            </a:r>
            <a:r>
              <a:rPr lang="en-US" altLang="zh-CN" dirty="0"/>
              <a:t>)(</a:t>
            </a:r>
            <a:r>
              <a:rPr lang="en-US" altLang="zh-CN" dirty="0" err="1"/>
              <a:t>Taulology</a:t>
            </a:r>
            <a:r>
              <a:rPr lang="en-US" altLang="zh-CN" dirty="0"/>
              <a:t>)</a:t>
            </a:r>
            <a:r>
              <a:rPr lang="zh-CN" altLang="en-US" dirty="0"/>
              <a:t>；</a:t>
            </a:r>
            <a:endParaRPr lang="en-US" altLang="zh-CN" dirty="0"/>
          </a:p>
          <a:p>
            <a:pPr marL="0" indent="0">
              <a:buClr>
                <a:srgbClr val="800080"/>
              </a:buClr>
              <a:buNone/>
            </a:pPr>
            <a:r>
              <a:rPr lang="zh-CN" altLang="en-US" dirty="0"/>
              <a:t>如果</a:t>
            </a:r>
            <a:r>
              <a:rPr lang="zh-CN" altLang="en-US" dirty="0">
                <a:solidFill>
                  <a:srgbClr val="3333FF"/>
                </a:solidFill>
              </a:rPr>
              <a:t>公式</a:t>
            </a:r>
            <a:r>
              <a:rPr lang="en-US" altLang="zh-CN" dirty="0">
                <a:solidFill>
                  <a:srgbClr val="3333FF"/>
                </a:solidFill>
              </a:rPr>
              <a:t>G</a:t>
            </a:r>
            <a:r>
              <a:rPr lang="zh-CN" altLang="en-US" dirty="0">
                <a:solidFill>
                  <a:srgbClr val="3333FF"/>
                </a:solidFill>
              </a:rPr>
              <a:t>的真值全为“假”</a:t>
            </a:r>
            <a:r>
              <a:rPr lang="zh-CN" altLang="en-US" dirty="0"/>
              <a:t>，则称公式</a:t>
            </a:r>
            <a:r>
              <a:rPr lang="en-US" altLang="zh-CN" dirty="0"/>
              <a:t>G</a:t>
            </a:r>
            <a:r>
              <a:rPr lang="zh-CN" altLang="en-US" dirty="0"/>
              <a:t>为</a:t>
            </a:r>
            <a:r>
              <a:rPr lang="zh-CN" altLang="en-US" dirty="0">
                <a:solidFill>
                  <a:srgbClr val="3333FF"/>
                </a:solidFill>
              </a:rPr>
              <a:t>永假公式</a:t>
            </a:r>
            <a:r>
              <a:rPr lang="en-US" altLang="zh-CN" dirty="0"/>
              <a:t>(</a:t>
            </a:r>
            <a:r>
              <a:rPr lang="zh-CN" altLang="en-US" dirty="0"/>
              <a:t>或矛盾式</a:t>
            </a:r>
            <a:r>
              <a:rPr lang="en-US" altLang="zh-CN" dirty="0"/>
              <a:t>)(</a:t>
            </a:r>
            <a:r>
              <a:rPr lang="en-US" altLang="zh-CN" dirty="0" err="1"/>
              <a:t>Contradication</a:t>
            </a:r>
            <a:r>
              <a:rPr lang="en-US" altLang="zh-CN" dirty="0"/>
              <a:t>)</a:t>
            </a:r>
            <a:r>
              <a:rPr lang="zh-CN" altLang="en-US" dirty="0"/>
              <a:t>；</a:t>
            </a:r>
            <a:endParaRPr lang="en-US" altLang="zh-CN" dirty="0"/>
          </a:p>
          <a:p>
            <a:pPr marL="0" indent="0">
              <a:buClr>
                <a:srgbClr val="800080"/>
              </a:buClr>
              <a:buNone/>
            </a:pPr>
            <a:r>
              <a:rPr lang="zh-CN" altLang="en-US" dirty="0"/>
              <a:t>如果</a:t>
            </a:r>
            <a:r>
              <a:rPr lang="zh-CN" altLang="en-US" dirty="0">
                <a:solidFill>
                  <a:srgbClr val="3333FF"/>
                </a:solidFill>
              </a:rPr>
              <a:t>公式</a:t>
            </a:r>
            <a:r>
              <a:rPr lang="en-US" altLang="zh-CN" dirty="0">
                <a:solidFill>
                  <a:srgbClr val="3333FF"/>
                </a:solidFill>
              </a:rPr>
              <a:t>G</a:t>
            </a:r>
            <a:r>
              <a:rPr lang="zh-CN" altLang="en-US" dirty="0">
                <a:solidFill>
                  <a:srgbClr val="3333FF"/>
                </a:solidFill>
              </a:rPr>
              <a:t>的真值至少存在一个为“真”</a:t>
            </a:r>
            <a:r>
              <a:rPr lang="zh-CN" altLang="en-US" dirty="0"/>
              <a:t>，则称公式</a:t>
            </a:r>
            <a:r>
              <a:rPr lang="en-US" altLang="zh-CN" dirty="0"/>
              <a:t>G</a:t>
            </a:r>
            <a:r>
              <a:rPr lang="zh-CN" altLang="en-US" dirty="0"/>
              <a:t>为</a:t>
            </a:r>
            <a:r>
              <a:rPr lang="zh-CN" altLang="en-US" dirty="0">
                <a:solidFill>
                  <a:srgbClr val="3333FF"/>
                </a:solidFill>
              </a:rPr>
              <a:t>可满足公式</a:t>
            </a:r>
            <a:r>
              <a:rPr lang="en-US" altLang="zh-CN" dirty="0"/>
              <a:t>(Contingency)</a:t>
            </a:r>
            <a:r>
              <a:rPr lang="zh-CN" altLang="en-US" dirty="0"/>
              <a:t>。</a:t>
            </a:r>
            <a:endParaRPr lang="zh-CN" altLang="en-US" dirty="0"/>
          </a:p>
        </p:txBody>
      </p:sp>
      <mc:AlternateContent xmlns:mc="http://schemas.openxmlformats.org/markup-compatibility/2006">
        <mc:Choice xmlns:a14="http://schemas.microsoft.com/office/drawing/2010/main" Requires="a14">
          <p:sp>
            <p:nvSpPr>
              <p:cNvPr id="5" name="Rectangle 3"/>
              <p:cNvSpPr>
                <a:spLocks noChangeArrowheads="1"/>
              </p:cNvSpPr>
              <p:nvPr/>
            </p:nvSpPr>
            <p:spPr bwMode="auto">
              <a:xfrm>
                <a:off x="628737" y="4039218"/>
                <a:ext cx="11107608" cy="120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609600" indent="-609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0" indent="0" defTabSz="1219200">
                  <a:lnSpc>
                    <a:spcPct val="150000"/>
                  </a:lnSpc>
                  <a:buNone/>
                </a:pPr>
                <a:r>
                  <a:rPr lang="zh-CN" altLang="en-US" sz="2400" dirty="0">
                    <a:solidFill>
                      <a:srgbClr val="C00000"/>
                    </a:solidFill>
                    <a:latin typeface="微软雅黑" panose="020B0503020204020204" pitchFamily="34" charset="-122"/>
                    <a:ea typeface="微软雅黑" panose="020B0503020204020204" pitchFamily="34" charset="-122"/>
                  </a:rPr>
                  <a:t>注意：</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G</a:t>
                </a:r>
                <a:r>
                  <a:rPr lang="zh-CN" altLang="zh-CN" sz="2400" dirty="0">
                    <a:latin typeface="微软雅黑" panose="020B0503020204020204" pitchFamily="34" charset="-122"/>
                    <a:ea typeface="微软雅黑" panose="020B0503020204020204" pitchFamily="34" charset="-122"/>
                  </a:rPr>
                  <a:t>是永真公式当且仅当</a:t>
                </a:r>
                <a14:m>
                  <m:oMath xmlns:m="http://schemas.openxmlformats.org/officeDocument/2006/math">
                    <m:r>
                      <a:rPr lang="en-US" altLang="zh-CN" sz="2400">
                        <a:latin typeface="Cambria Math" panose="02040503050406030204" pitchFamily="18" charset="0"/>
                        <a:ea typeface="+mn-ea"/>
                      </a:rPr>
                      <m:t>¬</m:t>
                    </m:r>
                  </m:oMath>
                </a14:m>
                <a:r>
                  <a:rPr lang="en-US" altLang="zh-CN" sz="2400" dirty="0">
                    <a:latin typeface="微软雅黑" panose="020B0503020204020204" pitchFamily="34" charset="-122"/>
                    <a:ea typeface="微软雅黑" panose="020B0503020204020204" pitchFamily="34" charset="-122"/>
                  </a:rPr>
                  <a:t>G</a:t>
                </a:r>
                <a:r>
                  <a:rPr lang="zh-CN" altLang="zh-CN" sz="2400" dirty="0">
                    <a:latin typeface="微软雅黑" panose="020B0503020204020204" pitchFamily="34" charset="-122"/>
                    <a:ea typeface="微软雅黑" panose="020B0503020204020204" pitchFamily="34" charset="-122"/>
                  </a:rPr>
                  <a:t>是永假公式。</a:t>
                </a:r>
                <a:endParaRPr lang="zh-CN" altLang="zh-CN" sz="2400" dirty="0">
                  <a:latin typeface="微软雅黑" panose="020B0503020204020204" pitchFamily="34" charset="-122"/>
                  <a:ea typeface="微软雅黑" panose="020B0503020204020204" pitchFamily="34" charset="-122"/>
                </a:endParaRPr>
              </a:p>
              <a:p>
                <a:pPr marL="0" indent="0" defTabSz="1219200">
                  <a:lnSpc>
                    <a:spcPct val="150000"/>
                  </a:lnSpc>
                  <a:buNone/>
                </a:pP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）若</a:t>
                </a:r>
                <a:r>
                  <a:rPr lang="en-US" altLang="zh-CN" sz="2400" dirty="0">
                    <a:latin typeface="微软雅黑" panose="020B0503020204020204" pitchFamily="34" charset="-122"/>
                    <a:ea typeface="微软雅黑" panose="020B0503020204020204" pitchFamily="34" charset="-122"/>
                  </a:rPr>
                  <a:t>G</a:t>
                </a:r>
                <a:r>
                  <a:rPr lang="zh-CN" altLang="zh-CN" sz="2400" dirty="0">
                    <a:latin typeface="微软雅黑" panose="020B0503020204020204" pitchFamily="34" charset="-122"/>
                    <a:ea typeface="微软雅黑" panose="020B0503020204020204" pitchFamily="34" charset="-122"/>
                  </a:rPr>
                  <a:t>是永真公式，则</a:t>
                </a:r>
                <a:r>
                  <a:rPr lang="en-US" altLang="zh-CN" sz="2400" dirty="0">
                    <a:latin typeface="微软雅黑" panose="020B0503020204020204" pitchFamily="34" charset="-122"/>
                    <a:ea typeface="微软雅黑" panose="020B0503020204020204" pitchFamily="34" charset="-122"/>
                  </a:rPr>
                  <a:t>G</a:t>
                </a:r>
                <a:r>
                  <a:rPr lang="zh-CN" altLang="zh-CN" sz="2400" dirty="0">
                    <a:latin typeface="微软雅黑" panose="020B0503020204020204" pitchFamily="34" charset="-122"/>
                    <a:ea typeface="微软雅黑" panose="020B0503020204020204" pitchFamily="34" charset="-122"/>
                  </a:rPr>
                  <a:t>一定是可满足公式，反之不然。</a:t>
                </a:r>
                <a:endParaRPr lang="zh-CN" altLang="zh-CN" sz="2400" dirty="0">
                  <a:latin typeface="微软雅黑" panose="020B0503020204020204" pitchFamily="34" charset="-122"/>
                  <a:ea typeface="微软雅黑" panose="020B0503020204020204" pitchFamily="34" charset="-122"/>
                </a:endParaRPr>
              </a:p>
            </p:txBody>
          </p:sp>
        </mc:Choice>
        <mc:Fallback>
          <p:sp>
            <p:nvSpPr>
              <p:cNvPr id="5" name="Rectangle 3"/>
              <p:cNvSpPr>
                <a:spLocks noRot="1" noChangeAspect="1" noMove="1" noResize="1" noEditPoints="1" noAdjustHandles="1" noChangeArrowheads="1" noChangeShapeType="1" noTextEdit="1"/>
              </p:cNvSpPr>
              <p:nvPr/>
            </p:nvSpPr>
            <p:spPr bwMode="auto">
              <a:xfrm>
                <a:off x="628737" y="4039218"/>
                <a:ext cx="11107608" cy="1208572"/>
              </a:xfrm>
              <a:prstGeom prst="rect">
                <a:avLst/>
              </a:prstGeom>
              <a:blipFill rotWithShape="1">
                <a:blip r:embed="rId1"/>
                <a:stretch>
                  <a:fillRect l="-1" t="-51" r="2" b="-56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0180">
                                            <p:txEl>
                                              <p:pRg st="0" end="0"/>
                                            </p:txEl>
                                          </p:spTgt>
                                        </p:tgtEl>
                                        <p:attrNameLst>
                                          <p:attrName>style.visibility</p:attrName>
                                        </p:attrNameLst>
                                      </p:cBhvr>
                                      <p:to>
                                        <p:strVal val="visible"/>
                                      </p:to>
                                    </p:set>
                                    <p:anim calcmode="lin" valueType="num">
                                      <p:cBhvr additive="base">
                                        <p:cTn id="7" dur="500" fill="hold"/>
                                        <p:tgtEl>
                                          <p:spTgt spid="5018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0180">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0180">
                                            <p:txEl>
                                              <p:pRg st="1" end="1"/>
                                            </p:txEl>
                                          </p:spTgt>
                                        </p:tgtEl>
                                        <p:attrNameLst>
                                          <p:attrName>style.visibility</p:attrName>
                                        </p:attrNameLst>
                                      </p:cBhvr>
                                      <p:to>
                                        <p:strVal val="visible"/>
                                      </p:to>
                                    </p:set>
                                    <p:anim calcmode="lin" valueType="num">
                                      <p:cBhvr additive="base">
                                        <p:cTn id="12" dur="500" fill="hold"/>
                                        <p:tgtEl>
                                          <p:spTgt spid="50180">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50180">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50180">
                                            <p:txEl>
                                              <p:pRg st="2" end="2"/>
                                            </p:txEl>
                                          </p:spTgt>
                                        </p:tgtEl>
                                        <p:attrNameLst>
                                          <p:attrName>style.visibility</p:attrName>
                                        </p:attrNameLst>
                                      </p:cBhvr>
                                      <p:to>
                                        <p:strVal val="visible"/>
                                      </p:to>
                                    </p:set>
                                    <p:anim calcmode="lin" valueType="num">
                                      <p:cBhvr additive="base">
                                        <p:cTn id="17" dur="500" fill="hold"/>
                                        <p:tgtEl>
                                          <p:spTgt spid="50180">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0180">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50180">
                                            <p:txEl>
                                              <p:pRg st="3" end="3"/>
                                            </p:txEl>
                                          </p:spTgt>
                                        </p:tgtEl>
                                        <p:attrNameLst>
                                          <p:attrName>style.visibility</p:attrName>
                                        </p:attrNameLst>
                                      </p:cBhvr>
                                      <p:to>
                                        <p:strVal val="visible"/>
                                      </p:to>
                                    </p:set>
                                    <p:anim calcmode="lin" valueType="num">
                                      <p:cBhvr additive="base">
                                        <p:cTn id="22" dur="500" fill="hold"/>
                                        <p:tgtEl>
                                          <p:spTgt spid="50180">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5018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grpId="0" nodeType="click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 calcmode="lin" valueType="num">
                                      <p:cBhvr additive="base">
                                        <p:cTn id="2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1" fill="hold" grpId="0" nodeType="clickEffect">
                                  <p:stCondLst>
                                    <p:cond delay="0"/>
                                  </p:stCondLst>
                                  <p:childTnLst>
                                    <p:set>
                                      <p:cBhvr>
                                        <p:cTn id="33" dur="1" fill="hold">
                                          <p:stCondLst>
                                            <p:cond delay="0"/>
                                          </p:stCondLst>
                                        </p:cTn>
                                        <p:tgtEl>
                                          <p:spTgt spid="5">
                                            <p:txEl>
                                              <p:pRg st="1" end="1"/>
                                            </p:txEl>
                                          </p:spTgt>
                                        </p:tgtEl>
                                        <p:attrNameLst>
                                          <p:attrName>style.visibility</p:attrName>
                                        </p:attrNameLst>
                                      </p:cBhvr>
                                      <p:to>
                                        <p:strVal val="visible"/>
                                      </p:to>
                                    </p:set>
                                    <p:anim calcmode="lin" valueType="num">
                                      <p:cBhvr additive="base">
                                        <p:cTn id="34"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5">
                                            <p:txEl>
                                              <p:pRg st="1" end="1"/>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autoUpdateAnimBg="0" build="p"/>
      <p:bldP spid="5" grpId="0" autoUpdateAnimBg="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2228" name="Rectangle 5"/>
              <p:cNvSpPr>
                <a:spLocks noGrp="1" noChangeArrowheads="1"/>
              </p:cNvSpPr>
              <p:nvPr>
                <p:ph type="body" idx="4294967295"/>
              </p:nvPr>
            </p:nvSpPr>
            <p:spPr>
              <a:xfrm>
                <a:off x="233472" y="866469"/>
                <a:ext cx="10664915" cy="1725369"/>
              </a:xfrm>
            </p:spPr>
            <p:txBody>
              <a:bodyPr>
                <a:normAutofit lnSpcReduction="10000"/>
              </a:bodyPr>
              <a:lstStyle/>
              <a:p>
                <a:pPr marL="0" indent="0">
                  <a:buNone/>
                </a:pPr>
                <a:r>
                  <a:rPr lang="zh-CN" altLang="zh-CN" dirty="0">
                    <a:solidFill>
                      <a:srgbClr val="C00000"/>
                    </a:solidFill>
                  </a:rPr>
                  <a:t>例</a:t>
                </a:r>
                <a:r>
                  <a:rPr lang="en-US" altLang="zh-CN" dirty="0">
                    <a:solidFill>
                      <a:srgbClr val="C00000"/>
                    </a:solidFill>
                  </a:rPr>
                  <a:t>2.13  </a:t>
                </a:r>
                <a:r>
                  <a:rPr lang="zh-CN" altLang="zh-CN" dirty="0"/>
                  <a:t>试构建下列公式的真值表，并判断其类型。</a:t>
                </a:r>
                <a:endParaRPr lang="zh-CN" altLang="zh-CN" dirty="0"/>
              </a:p>
              <a:p>
                <a:pPr marL="0" indent="0">
                  <a:buNone/>
                </a:pPr>
                <a:r>
                  <a:rPr lang="zh-CN" altLang="zh-CN" dirty="0"/>
                  <a:t>（</a:t>
                </a:r>
                <a:r>
                  <a:rPr lang="en-US" altLang="zh-CN" dirty="0"/>
                  <a:t>1</a:t>
                </a:r>
                <a:r>
                  <a:rPr lang="zh-CN" altLang="zh-CN" dirty="0"/>
                  <a:t>）</a:t>
                </a:r>
                <a:r>
                  <a:rPr lang="en-US" altLang="zh-CN" dirty="0"/>
                  <a:t>G</a:t>
                </a:r>
                <a:r>
                  <a:rPr lang="en-US" altLang="zh-CN" baseline="-25000" dirty="0"/>
                  <a:t>1</a:t>
                </a:r>
                <a:r>
                  <a:rPr lang="en-US" altLang="zh-CN" dirty="0"/>
                  <a:t>=</a:t>
                </a:r>
                <a14:m>
                  <m:oMath xmlns:m="http://schemas.openxmlformats.org/officeDocument/2006/math">
                    <m:r>
                      <a:rPr lang="en-US" altLang="zh-CN">
                        <a:latin typeface="Cambria Math" panose="02040503050406030204" pitchFamily="18" charset="0"/>
                      </a:rPr>
                      <m:t>¬</m:t>
                    </m:r>
                  </m:oMath>
                </a14:m>
                <a:r>
                  <a:rPr lang="en-US" altLang="zh-CN" dirty="0"/>
                  <a:t>(P</a:t>
                </a:r>
                <a:r>
                  <a:rPr lang="zh-CN" altLang="zh-CN" dirty="0"/>
                  <a:t>∧</a:t>
                </a:r>
                <a:r>
                  <a:rPr lang="en-US" altLang="zh-CN" dirty="0"/>
                  <a:t>Q)</a:t>
                </a:r>
                <a14:m>
                  <m:oMath xmlns:m="http://schemas.openxmlformats.org/officeDocument/2006/math">
                    <m:r>
                      <m:rPr>
                        <m:nor/>
                      </m:rPr>
                      <a:rPr lang="en-US" altLang="zh-CN" sz="2400" noProof="1" smtClean="0">
                        <a:solidFill>
                          <a:schemeClr val="tx1"/>
                        </a:solidFill>
                        <a:latin typeface="黑体" panose="02010609060101010101" pitchFamily="49" charset="-122"/>
                        <a:ea typeface="黑体" panose="02010609060101010101" pitchFamily="49" charset="-122"/>
                        <a:sym typeface="Symbol" panose="05050102010706020507" pitchFamily="18" charset="2"/>
                      </a:rPr>
                      <m:t></m:t>
                    </m:r>
                    <m:r>
                      <a:rPr lang="en-US" altLang="zh-CN">
                        <a:latin typeface="Cambria Math" panose="02040503050406030204" pitchFamily="18" charset="0"/>
                      </a:rPr>
                      <m:t>(¬</m:t>
                    </m:r>
                  </m:oMath>
                </a14:m>
                <a:r>
                  <a:rPr lang="en-US" altLang="zh-CN" dirty="0"/>
                  <a:t>P</a:t>
                </a:r>
                <a:r>
                  <a:rPr lang="zh-CN" altLang="zh-CN" dirty="0"/>
                  <a:t>∨</a:t>
                </a:r>
                <a14:m>
                  <m:oMath xmlns:m="http://schemas.openxmlformats.org/officeDocument/2006/math">
                    <m:r>
                      <a:rPr lang="en-US" altLang="zh-CN">
                        <a:latin typeface="Cambria Math" panose="02040503050406030204" pitchFamily="18" charset="0"/>
                      </a:rPr>
                      <m:t>¬</m:t>
                    </m:r>
                  </m:oMath>
                </a14:m>
                <a:r>
                  <a:rPr lang="en-US" altLang="zh-CN" dirty="0"/>
                  <a:t>Q)</a:t>
                </a:r>
                <a:r>
                  <a:rPr lang="zh-CN" altLang="zh-CN" dirty="0"/>
                  <a:t>。</a:t>
                </a:r>
                <a:r>
                  <a:rPr lang="en-US" altLang="zh-CN" dirty="0"/>
                  <a:t>  </a:t>
                </a:r>
                <a:r>
                  <a:rPr lang="zh-CN" altLang="zh-CN" dirty="0"/>
                  <a:t>（</a:t>
                </a:r>
                <a:r>
                  <a:rPr lang="en-US" altLang="zh-CN" dirty="0"/>
                  <a:t>2</a:t>
                </a:r>
                <a:r>
                  <a:rPr lang="zh-CN" altLang="zh-CN" dirty="0"/>
                  <a:t>）</a:t>
                </a:r>
                <a:r>
                  <a:rPr lang="en-US" altLang="zh-CN" dirty="0"/>
                  <a:t>G</a:t>
                </a:r>
                <a:r>
                  <a:rPr lang="en-US" altLang="zh-CN" baseline="-25000" dirty="0"/>
                  <a:t>2</a:t>
                </a:r>
                <a:r>
                  <a:rPr lang="en-US" altLang="zh-CN" dirty="0"/>
                  <a:t>=((P</a:t>
                </a:r>
                <a:r>
                  <a:rPr lang="zh-CN" altLang="zh-CN" dirty="0"/>
                  <a:t>∨</a:t>
                </a:r>
                <a:r>
                  <a:rPr lang="en-US" altLang="zh-CN" dirty="0"/>
                  <a:t>Q)→R)</a:t>
                </a:r>
                <a14:m>
                  <m:oMath xmlns:m="http://schemas.openxmlformats.org/officeDocument/2006/math">
                    <m:r>
                      <m:rPr>
                        <m:nor/>
                      </m:rPr>
                      <a:rPr lang="en-US" altLang="zh-CN" sz="2400" noProof="1">
                        <a:latin typeface="黑体" panose="02010609060101010101" pitchFamily="49" charset="-122"/>
                        <a:ea typeface="黑体" panose="02010609060101010101" pitchFamily="49" charset="-122"/>
                        <a:sym typeface="Symbol" panose="05050102010706020507" pitchFamily="18" charset="2"/>
                      </a:rPr>
                      <m:t></m:t>
                    </m:r>
                  </m:oMath>
                </a14:m>
                <a:r>
                  <a:rPr lang="en-US" altLang="zh-CN" dirty="0"/>
                  <a:t>Q</a:t>
                </a:r>
                <a:r>
                  <a:rPr lang="zh-CN" altLang="zh-CN" dirty="0"/>
                  <a:t>。</a:t>
                </a:r>
                <a:endParaRPr lang="zh-CN" altLang="zh-CN" dirty="0"/>
              </a:p>
              <a:p>
                <a:pPr marL="0" indent="0">
                  <a:buNone/>
                </a:pPr>
                <a:r>
                  <a:rPr lang="zh-CN" altLang="zh-CN" dirty="0"/>
                  <a:t>（</a:t>
                </a:r>
                <a:r>
                  <a:rPr lang="en-US" altLang="zh-CN" dirty="0"/>
                  <a:t>3</a:t>
                </a:r>
                <a:r>
                  <a:rPr lang="zh-CN" altLang="zh-CN" dirty="0"/>
                  <a:t>）</a:t>
                </a:r>
                <a:r>
                  <a:rPr lang="en-US" altLang="zh-CN" dirty="0"/>
                  <a:t>G</a:t>
                </a:r>
                <a:r>
                  <a:rPr lang="en-US" altLang="zh-CN" baseline="-25000" dirty="0"/>
                  <a:t>3</a:t>
                </a:r>
                <a:r>
                  <a:rPr lang="en-US" altLang="zh-CN" dirty="0"/>
                  <a:t>=(P→</a:t>
                </a:r>
                <a14:m>
                  <m:oMath xmlns:m="http://schemas.openxmlformats.org/officeDocument/2006/math">
                    <m:r>
                      <a:rPr lang="en-US" altLang="zh-CN">
                        <a:latin typeface="Cambria Math" panose="02040503050406030204" pitchFamily="18" charset="0"/>
                      </a:rPr>
                      <m:t>¬</m:t>
                    </m:r>
                  </m:oMath>
                </a14:m>
                <a:r>
                  <a:rPr lang="en-US" altLang="zh-CN" dirty="0"/>
                  <a:t>Q)</a:t>
                </a:r>
                <a:r>
                  <a:rPr lang="zh-CN" altLang="zh-CN" dirty="0"/>
                  <a:t>∧</a:t>
                </a:r>
                <a:r>
                  <a:rPr lang="en-US" altLang="zh-CN" dirty="0"/>
                  <a:t>(P</a:t>
                </a:r>
                <a:r>
                  <a:rPr lang="zh-CN" altLang="zh-CN" dirty="0"/>
                  <a:t>∧</a:t>
                </a:r>
                <a:r>
                  <a:rPr lang="en-US" altLang="zh-CN" dirty="0"/>
                  <a:t>Q</a:t>
                </a:r>
                <a:r>
                  <a:rPr lang="zh-CN" altLang="zh-CN" dirty="0"/>
                  <a:t>∧</a:t>
                </a:r>
                <a:r>
                  <a:rPr lang="en-US" altLang="zh-CN" dirty="0"/>
                  <a:t>R)</a:t>
                </a:r>
                <a:r>
                  <a:rPr lang="zh-CN" altLang="zh-CN" dirty="0"/>
                  <a:t>。</a:t>
                </a:r>
                <a:endParaRPr lang="zh-CN" altLang="zh-CN" dirty="0"/>
              </a:p>
              <a:p>
                <a:pPr marL="0" indent="0">
                  <a:buNone/>
                </a:pPr>
                <a:endParaRPr lang="zh-CN" altLang="en-US" dirty="0"/>
              </a:p>
            </p:txBody>
          </p:sp>
        </mc:Choice>
        <mc:Fallback>
          <p:sp>
            <p:nvSpPr>
              <p:cNvPr id="52228" name="Rectangle 5"/>
              <p:cNvSpPr>
                <a:spLocks noRot="1" noChangeAspect="1" noMove="1" noResize="1" noEditPoints="1" noAdjustHandles="1" noChangeArrowheads="1" noChangeShapeType="1" noTextEdit="1"/>
              </p:cNvSpPr>
              <p:nvPr>
                <p:ph type="body" idx="4294967295"/>
              </p:nvPr>
            </p:nvSpPr>
            <p:spPr>
              <a:xfrm>
                <a:off x="233472" y="866469"/>
                <a:ext cx="10664915" cy="1725369"/>
              </a:xfrm>
              <a:blipFill rotWithShape="1">
                <a:blip r:embed="rId1"/>
                <a:stretch>
                  <a:fillRect l="-4" t="-19" r="5" b="-28794"/>
                </a:stretch>
              </a:blipFill>
            </p:spPr>
            <p:txBody>
              <a:bodyPr/>
              <a:lstStyle/>
              <a:p>
                <a:r>
                  <a:rPr lang="zh-CN" altLang="en-US">
                    <a:noFill/>
                  </a:rPr>
                  <a:t> </a:t>
                </a:r>
              </a:p>
            </p:txBody>
          </p:sp>
        </mc:Fallback>
      </mc:AlternateContent>
      <p:sp>
        <p:nvSpPr>
          <p:cNvPr id="5" name="Rectangle 2"/>
          <p:cNvSpPr txBox="1">
            <a:spLocks noChangeArrowheads="1"/>
          </p:cNvSpPr>
          <p:nvPr/>
        </p:nvSpPr>
        <p:spPr>
          <a:xfrm>
            <a:off x="805952" y="340606"/>
            <a:ext cx="6551234" cy="461496"/>
          </a:xfrm>
          <a:prstGeom prst="rect">
            <a:avLst/>
          </a:prstGeom>
          <a:noFill/>
        </p:spPr>
        <p:txBody>
          <a:bodyPr vert="horz" lIns="121882" tIns="60940" rIns="121882" bIns="60940" rtlCol="0" anchor="ctr">
            <a:sp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r>
              <a:rPr lang="zh-CN" altLang="en-US" sz="2200" noProof="1">
                <a:solidFill>
                  <a:prstClr val="white"/>
                </a:solidFill>
              </a:rPr>
              <a:t>例</a:t>
            </a:r>
            <a:r>
              <a:rPr lang="en-US" altLang="zh-CN" sz="2200" noProof="1">
                <a:solidFill>
                  <a:prstClr val="white"/>
                </a:solidFill>
              </a:rPr>
              <a:t>2.13</a:t>
            </a:r>
            <a:r>
              <a:rPr lang="zh-CN" altLang="en-US" sz="2200" noProof="1">
                <a:solidFill>
                  <a:prstClr val="white"/>
                </a:solidFill>
              </a:rPr>
              <a:t>（续）</a:t>
            </a:r>
            <a:endParaRPr lang="zh-CN" altLang="en-US" sz="2200" dirty="0">
              <a:solidFill>
                <a:prstClr val="white"/>
              </a:solidFill>
            </a:endParaRPr>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nvGraphicFramePr>
            <p:xfrm>
              <a:off x="602506" y="3202054"/>
              <a:ext cx="11286194" cy="3292605"/>
            </p:xfrm>
            <a:graphic>
              <a:graphicData uri="http://schemas.openxmlformats.org/drawingml/2006/table">
                <a:tbl>
                  <a:tblPr>
                    <a:tableStyleId>{5C22544A-7EE6-4342-B048-85BDC9FD1C3A}</a:tableStyleId>
                  </a:tblPr>
                  <a:tblGrid>
                    <a:gridCol w="1348032"/>
                    <a:gridCol w="3621843"/>
                    <a:gridCol w="2936674"/>
                    <a:gridCol w="3379645"/>
                  </a:tblGrid>
                  <a:tr h="365845">
                    <a:tc>
                      <a:txBody>
                        <a:bodyPr/>
                        <a:lstStyle/>
                        <a:p>
                          <a:pPr algn="l">
                            <a:spcAft>
                              <a:spcPts val="0"/>
                            </a:spcAft>
                            <a:tabLst>
                              <a:tab pos="5490845" algn="l"/>
                            </a:tabLst>
                          </a:pPr>
                          <a:r>
                            <a:rPr lang="en-US" sz="2000" b="1" kern="100">
                              <a:effectLst/>
                              <a:latin typeface="+mn-ea"/>
                              <a:ea typeface="+mn-ea"/>
                            </a:rPr>
                            <a:t>P  Q  R</a:t>
                          </a:r>
                          <a:endParaRPr lang="zh-CN" sz="20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000" b="1" kern="100" dirty="0">
                              <a:effectLst/>
                              <a:latin typeface="+mn-ea"/>
                              <a:ea typeface="+mn-ea"/>
                            </a:rPr>
                            <a:t>G</a:t>
                          </a:r>
                          <a:r>
                            <a:rPr lang="en-US" sz="2000" b="1" kern="100" baseline="-25000" dirty="0">
                              <a:effectLst/>
                              <a:latin typeface="+mn-ea"/>
                              <a:ea typeface="+mn-ea"/>
                            </a:rPr>
                            <a:t>1</a:t>
                          </a:r>
                          <a:r>
                            <a:rPr lang="en-US" sz="2000" b="1" kern="100" dirty="0">
                              <a:effectLst/>
                              <a:latin typeface="+mn-ea"/>
                              <a:ea typeface="+mn-ea"/>
                            </a:rPr>
                            <a:t>=</a:t>
                          </a:r>
                          <a14:m>
                            <m:oMath xmlns:m="http://schemas.openxmlformats.org/officeDocument/2006/math">
                              <m:r>
                                <a:rPr lang="en-US" sz="2000" b="1" kern="0" smtClean="0">
                                  <a:effectLst/>
                                  <a:latin typeface="Cambria Math" panose="02040503050406030204" pitchFamily="18" charset="0"/>
                                  <a:ea typeface="+mn-ea"/>
                                </a:rPr>
                                <m:t>¬</m:t>
                              </m:r>
                            </m:oMath>
                          </a14:m>
                          <a:r>
                            <a:rPr lang="en-US" sz="2000" b="1" kern="100" dirty="0">
                              <a:effectLst/>
                              <a:latin typeface="+mn-ea"/>
                              <a:ea typeface="+mn-ea"/>
                            </a:rPr>
                            <a:t>(P</a:t>
                          </a:r>
                          <a:r>
                            <a:rPr lang="zh-CN" sz="2000" b="1" kern="100" dirty="0">
                              <a:effectLst/>
                              <a:latin typeface="+mn-ea"/>
                              <a:ea typeface="+mn-ea"/>
                            </a:rPr>
                            <a:t>∧</a:t>
                          </a:r>
                          <a:r>
                            <a:rPr lang="en-US" sz="2000" b="1" kern="100" dirty="0">
                              <a:effectLst/>
                              <a:latin typeface="+mn-ea"/>
                              <a:ea typeface="+mn-ea"/>
                            </a:rPr>
                            <a:t>Q)</a:t>
                          </a:r>
                          <a14:m>
                            <m:oMath xmlns:m="http://schemas.openxmlformats.org/officeDocument/2006/math">
                              <m:r>
                                <m:rPr>
                                  <m:nor/>
                                </m:rPr>
                                <a:rPr lang="en-US" altLang="zh-CN" sz="2000" noProof="1" smtClean="0">
                                  <a:solidFill>
                                    <a:schemeClr val="tx1"/>
                                  </a:solidFill>
                                  <a:latin typeface="黑体" panose="02010609060101010101" pitchFamily="49" charset="-122"/>
                                  <a:ea typeface="黑体" panose="02010609060101010101" pitchFamily="49" charset="-122"/>
                                  <a:sym typeface="Symbol" panose="05050102010706020507" pitchFamily="18" charset="2"/>
                                </a:rPr>
                                <m:t></m:t>
                              </m:r>
                              <m:r>
                                <a:rPr lang="en-US" sz="2000" b="1" kern="100" smtClean="0">
                                  <a:effectLst/>
                                  <a:latin typeface="Cambria Math" panose="02040503050406030204" pitchFamily="18" charset="0"/>
                                  <a:ea typeface="+mn-ea"/>
                                </a:rPr>
                                <m:t>(</m:t>
                              </m:r>
                              <m:r>
                                <a:rPr lang="en-US" sz="2000" b="1" kern="0" smtClean="0">
                                  <a:effectLst/>
                                  <a:latin typeface="Cambria Math" panose="02040503050406030204" pitchFamily="18" charset="0"/>
                                  <a:ea typeface="+mn-ea"/>
                                </a:rPr>
                                <m:t>¬</m:t>
                              </m:r>
                            </m:oMath>
                          </a14:m>
                          <a:r>
                            <a:rPr lang="en-US" sz="2000" b="1" kern="100" dirty="0">
                              <a:effectLst/>
                              <a:latin typeface="+mn-ea"/>
                              <a:ea typeface="+mn-ea"/>
                            </a:rPr>
                            <a:t>P</a:t>
                          </a:r>
                          <a:r>
                            <a:rPr lang="zh-CN" sz="2000" b="1" kern="100" dirty="0">
                              <a:effectLst/>
                              <a:latin typeface="+mn-ea"/>
                              <a:ea typeface="+mn-ea"/>
                            </a:rPr>
                            <a:t>∨</a:t>
                          </a:r>
                          <a14:m>
                            <m:oMath xmlns:m="http://schemas.openxmlformats.org/officeDocument/2006/math">
                              <m:r>
                                <a:rPr lang="en-US" sz="2000" b="1" kern="0" smtClean="0">
                                  <a:effectLst/>
                                  <a:latin typeface="Cambria Math" panose="02040503050406030204" pitchFamily="18" charset="0"/>
                                  <a:ea typeface="+mn-ea"/>
                                </a:rPr>
                                <m:t>¬</m:t>
                              </m:r>
                            </m:oMath>
                          </a14:m>
                          <a:r>
                            <a:rPr lang="en-US" sz="2000" b="1" kern="100" dirty="0">
                              <a:effectLst/>
                              <a:latin typeface="+mn-ea"/>
                              <a:ea typeface="+mn-ea"/>
                            </a:rPr>
                            <a:t>Q)</a:t>
                          </a:r>
                          <a:endParaRPr lang="zh-CN" sz="20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G</a:t>
                          </a:r>
                          <a:r>
                            <a:rPr lang="en-US" sz="2400" b="1" kern="100" baseline="-25000" dirty="0">
                              <a:effectLst/>
                              <a:latin typeface="+mn-ea"/>
                              <a:ea typeface="+mn-ea"/>
                            </a:rPr>
                            <a:t>2</a:t>
                          </a:r>
                          <a:r>
                            <a:rPr lang="en-US" sz="2400" b="1" kern="100" dirty="0">
                              <a:effectLst/>
                              <a:latin typeface="+mn-ea"/>
                              <a:ea typeface="+mn-ea"/>
                            </a:rPr>
                            <a:t>=((P</a:t>
                          </a:r>
                          <a:r>
                            <a:rPr lang="zh-CN" sz="2400" b="1" kern="100" dirty="0">
                              <a:effectLst/>
                              <a:latin typeface="+mn-ea"/>
                              <a:ea typeface="+mn-ea"/>
                            </a:rPr>
                            <a:t>∨</a:t>
                          </a:r>
                          <a:r>
                            <a:rPr lang="en-US" sz="2400" b="1" kern="100" dirty="0">
                              <a:effectLst/>
                              <a:latin typeface="+mn-ea"/>
                              <a:ea typeface="+mn-ea"/>
                            </a:rPr>
                            <a:t>Q)→R)</a:t>
                          </a:r>
                          <a14:m>
                            <m:oMath xmlns:m="http://schemas.openxmlformats.org/officeDocument/2006/math">
                              <m:r>
                                <m:rPr>
                                  <m:nor/>
                                </m:rPr>
                                <a:rPr lang="en-US" altLang="zh-CN" sz="2400" noProof="1" smtClean="0">
                                  <a:solidFill>
                                    <a:schemeClr val="tx1"/>
                                  </a:solidFill>
                                  <a:latin typeface="黑体" panose="02010609060101010101" pitchFamily="49" charset="-122"/>
                                  <a:ea typeface="黑体" panose="02010609060101010101" pitchFamily="49" charset="-122"/>
                                  <a:sym typeface="Symbol" panose="05050102010706020507" pitchFamily="18" charset="2"/>
                                </a:rPr>
                                <m:t></m:t>
                              </m:r>
                            </m:oMath>
                          </a14:m>
                          <a:r>
                            <a:rPr lang="en-US" sz="2400" b="1" kern="10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a:effectLst/>
                              <a:latin typeface="+mn-ea"/>
                              <a:ea typeface="+mn-ea"/>
                            </a:rPr>
                            <a:t>G</a:t>
                          </a:r>
                          <a:r>
                            <a:rPr lang="en-US" sz="2400" b="1" kern="100" baseline="-25000">
                              <a:effectLst/>
                              <a:latin typeface="+mn-ea"/>
                              <a:ea typeface="+mn-ea"/>
                            </a:rPr>
                            <a:t>3</a:t>
                          </a:r>
                          <a:r>
                            <a:rPr lang="en-US" sz="2400" b="1" kern="100">
                              <a:effectLst/>
                              <a:latin typeface="+mn-ea"/>
                              <a:ea typeface="+mn-ea"/>
                            </a:rPr>
                            <a:t>=(P→</a:t>
                          </a:r>
                          <a:r>
                            <a:rPr lang="zh-CN" sz="2400" b="1" kern="100">
                              <a:effectLst/>
                              <a:latin typeface="+mn-ea"/>
                              <a:ea typeface="+mn-ea"/>
                            </a:rPr>
                            <a:t>┑</a:t>
                          </a:r>
                          <a:r>
                            <a:rPr lang="en-US" sz="2400" b="1" kern="100">
                              <a:effectLst/>
                              <a:latin typeface="+mn-ea"/>
                              <a:ea typeface="+mn-ea"/>
                            </a:rPr>
                            <a:t>Q)</a:t>
                          </a:r>
                          <a:r>
                            <a:rPr lang="zh-CN" sz="2400" b="1" kern="100">
                              <a:effectLst/>
                              <a:latin typeface="+mn-ea"/>
                              <a:ea typeface="+mn-ea"/>
                            </a:rPr>
                            <a:t>∧</a:t>
                          </a:r>
                          <a:r>
                            <a:rPr lang="en-US" sz="2400" b="1" kern="100">
                              <a:effectLst/>
                              <a:latin typeface="+mn-ea"/>
                              <a:ea typeface="+mn-ea"/>
                            </a:rPr>
                            <a:t>(P</a:t>
                          </a:r>
                          <a:r>
                            <a:rPr lang="zh-CN" sz="2400" b="1" kern="100">
                              <a:effectLst/>
                              <a:latin typeface="+mn-ea"/>
                              <a:ea typeface="+mn-ea"/>
                            </a:rPr>
                            <a:t>∧</a:t>
                          </a:r>
                          <a:r>
                            <a:rPr lang="en-US" sz="2400" b="1" kern="100">
                              <a:effectLst/>
                              <a:latin typeface="+mn-ea"/>
                              <a:ea typeface="+mn-ea"/>
                            </a:rPr>
                            <a:t>Q</a:t>
                          </a:r>
                          <a:r>
                            <a:rPr lang="zh-CN" sz="2400" b="1" kern="100">
                              <a:effectLst/>
                              <a:latin typeface="+mn-ea"/>
                              <a:ea typeface="+mn-ea"/>
                            </a:rPr>
                            <a:t>∧</a:t>
                          </a:r>
                          <a:r>
                            <a:rPr lang="en-US" sz="2400" b="1" kern="100">
                              <a:effectLst/>
                              <a:latin typeface="+mn-ea"/>
                              <a:ea typeface="+mn-ea"/>
                            </a:rPr>
                            <a:t>R)</a:t>
                          </a:r>
                          <a:endParaRPr lang="zh-CN" sz="2400" b="1" kern="100">
                            <a:effectLst/>
                            <a:latin typeface="+mn-ea"/>
                            <a:ea typeface="+mn-ea"/>
                            <a:cs typeface="黑体" panose="02010609060101010101" pitchFamily="49" charset="-122"/>
                          </a:endParaRPr>
                        </a:p>
                      </a:txBody>
                      <a:tcPr marL="17775" marR="17775" marT="0" marB="0"/>
                    </a:tc>
                  </a:tr>
                  <a:tr h="365845">
                    <a:tc>
                      <a:txBody>
                        <a:bodyPr/>
                        <a:lstStyle/>
                        <a:p>
                          <a:pPr algn="just">
                            <a:spcAft>
                              <a:spcPts val="0"/>
                            </a:spcAft>
                            <a:tabLst>
                              <a:tab pos="5490845" algn="l"/>
                            </a:tabLst>
                          </a:pPr>
                          <a:r>
                            <a:rPr lang="en-US" sz="2400" b="1" kern="100">
                              <a:effectLst/>
                              <a:latin typeface="+mn-ea"/>
                              <a:ea typeface="+mn-ea"/>
                            </a:rPr>
                            <a:t>0  0  0</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1    0     1   1  1 1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400050" algn="just">
                            <a:spcAft>
                              <a:spcPts val="0"/>
                            </a:spcAft>
                          </a:pPr>
                          <a:r>
                            <a:rPr lang="en-US" sz="2400" b="1" kern="100" dirty="0">
                              <a:effectLst/>
                              <a:latin typeface="+mn-ea"/>
                              <a:ea typeface="+mn-ea"/>
                            </a:rPr>
                            <a:t>       0     1     0</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1 1     0   0   0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just">
                            <a:spcAft>
                              <a:spcPts val="0"/>
                            </a:spcAft>
                            <a:tabLst>
                              <a:tab pos="549084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1    0     1   1  1 1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0     1     1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1 1     0   0   0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just">
                            <a:spcAft>
                              <a:spcPts val="0"/>
                            </a:spcAft>
                            <a:tabLst>
                              <a:tab pos="5490845" algn="l"/>
                            </a:tabLst>
                          </a:pPr>
                          <a:r>
                            <a:rPr lang="en-US" sz="2400" b="1" kern="100">
                              <a:effectLst/>
                              <a:latin typeface="+mn-ea"/>
                              <a:ea typeface="+mn-ea"/>
                            </a:rPr>
                            <a:t>0  1  0</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1    0     1   1  1 0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400050" algn="just">
                            <a:spcAft>
                              <a:spcPts val="0"/>
                            </a:spcAft>
                          </a:pPr>
                          <a:r>
                            <a:rPr lang="en-US" sz="2400" b="1" kern="100" dirty="0">
                              <a:effectLst/>
                              <a:latin typeface="+mn-ea"/>
                              <a:ea typeface="+mn-ea"/>
                            </a:rPr>
                            <a:t>       1     1     0</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1 0     0   0   0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just">
                            <a:spcAft>
                              <a:spcPts val="0"/>
                            </a:spcAft>
                            <a:tabLst>
                              <a:tab pos="5490845" algn="l"/>
                            </a:tabLst>
                          </a:pPr>
                          <a:r>
                            <a:rPr lang="en-US" sz="2400" b="1" kern="10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1    0     1   1  1 0</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1 0     0   0   0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just">
                            <a:spcAft>
                              <a:spcPts val="0"/>
                            </a:spcAft>
                            <a:tabLst>
                              <a:tab pos="5490845" algn="l"/>
                            </a:tabLst>
                          </a:pPr>
                          <a:r>
                            <a:rPr lang="en-US" sz="2400" b="1" kern="10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1    0     1   0  1 1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1 1     0   0   0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just">
                            <a:spcAft>
                              <a:spcPts val="0"/>
                            </a:spcAft>
                            <a:tabLst>
                              <a:tab pos="549084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1    0     1   0  1 1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1     0     0</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1 1     0   0   0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just">
                            <a:spcAft>
                              <a:spcPts val="0"/>
                            </a:spcAft>
                            <a:tabLst>
                              <a:tab pos="5490845" algn="l"/>
                            </a:tabLst>
                          </a:pPr>
                          <a:r>
                            <a:rPr lang="en-US" sz="2400" b="1" kern="100">
                              <a:effectLst/>
                              <a:latin typeface="+mn-ea"/>
                              <a:ea typeface="+mn-ea"/>
                            </a:rPr>
                            <a:t>1  1  0 </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0    1     1   0  0 0</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1     1     0</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0 0     0   1   0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just">
                            <a:spcAft>
                              <a:spcPts val="0"/>
                            </a:spcAft>
                            <a:tabLst>
                              <a:tab pos="5490845" algn="l"/>
                            </a:tabLst>
                          </a:pPr>
                          <a:r>
                            <a:rPr lang="en-US" sz="2400" b="1" kern="100" dirty="0">
                              <a:effectLst/>
                              <a:latin typeface="+mn-ea"/>
                              <a:ea typeface="+mn-ea"/>
                            </a:rPr>
                            <a:t>1  1  1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0    1     1   0  0 0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400050" algn="just">
                            <a:spcAft>
                              <a:spcPts val="0"/>
                            </a:spcAft>
                          </a:pPr>
                          <a:r>
                            <a:rPr lang="en-US" sz="2400" b="1" kern="100" dirty="0">
                              <a:effectLst/>
                              <a:latin typeface="+mn-ea"/>
                              <a:ea typeface="+mn-ea"/>
                            </a:rPr>
                            <a:t>       1     1     1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0 0     0   1   1</a:t>
                          </a:r>
                          <a:endParaRPr lang="zh-CN" sz="2400" b="1" kern="100" dirty="0">
                            <a:effectLst/>
                            <a:latin typeface="+mn-ea"/>
                            <a:ea typeface="+mn-ea"/>
                            <a:cs typeface="黑体" panose="02010609060101010101" pitchFamily="49" charset="-122"/>
                          </a:endParaRPr>
                        </a:p>
                      </a:txBody>
                      <a:tcPr marL="17775" marR="17775" marT="0" marB="0"/>
                    </a:tc>
                  </a:tr>
                </a:tbl>
              </a:graphicData>
            </a:graphic>
          </p:graphicFrame>
        </mc:Choice>
        <mc:Fallback xmlns="">
          <p:graphicFrame>
            <p:nvGraphicFramePr>
              <p:cNvPr id="2" name="表格 1"/>
              <p:cNvGraphicFramePr>
                <a:graphicFrameLocks noGrp="1"/>
              </p:cNvGraphicFramePr>
              <p:nvPr/>
            </p:nvGraphicFramePr>
            <p:xfrm>
              <a:off x="602506" y="3202054"/>
              <a:ext cx="11286194" cy="3292605"/>
            </p:xfrm>
            <a:graphic>
              <a:graphicData uri="http://schemas.openxmlformats.org/drawingml/2006/table">
                <a:tbl>
                  <a:tblPr>
                    <a:tableStyleId>{5C22544A-7EE6-4342-B048-85BDC9FD1C3A}</a:tableStyleId>
                  </a:tblPr>
                  <a:tblGrid>
                    <a:gridCol w="1348032"/>
                    <a:gridCol w="3621843"/>
                    <a:gridCol w="2936674"/>
                    <a:gridCol w="3379645"/>
                  </a:tblGrid>
                  <a:tr h="447675">
                    <a:tc>
                      <a:txBody>
                        <a:bodyPr/>
                        <a:lstStyle/>
                        <a:p>
                          <a:pPr algn="l">
                            <a:spcAft>
                              <a:spcPts val="0"/>
                            </a:spcAft>
                            <a:tabLst>
                              <a:tab pos="5490845" algn="l"/>
                            </a:tabLst>
                          </a:pPr>
                          <a:r>
                            <a:rPr lang="en-US" sz="2000" b="1" kern="100">
                              <a:effectLst/>
                              <a:latin typeface="+mn-ea"/>
                              <a:ea typeface="+mn-ea"/>
                            </a:rPr>
                            <a:t>P  Q  R</a:t>
                          </a:r>
                          <a:endParaRPr lang="zh-CN" sz="2000" b="1" kern="100">
                            <a:effectLst/>
                            <a:latin typeface="+mn-ea"/>
                            <a:ea typeface="+mn-ea"/>
                            <a:cs typeface="黑体" panose="02010609060101010101" pitchFamily="49" charset="-122"/>
                          </a:endParaRPr>
                        </a:p>
                      </a:txBody>
                      <a:tcPr marL="17775" marR="17775" marT="0" marB="0"/>
                    </a:tc>
                    <a:tc>
                      <a:txBody>
                        <a:bodyPr/>
                        <a:lstStyle/>
                        <a:p>
                          <a:endParaRPr lang="zh-CN"/>
                        </a:p>
                      </a:txBody>
                      <a:tcPr marL="17775" marR="17775" marT="0" marB="0">
                        <a:blipFill>
                          <a:blip r:embed="rId2"/>
                        </a:blipFill>
                      </a:tcPr>
                    </a:tc>
                    <a:tc>
                      <a:txBody>
                        <a:bodyPr/>
                        <a:lstStyle/>
                        <a:p>
                          <a:endParaRPr lang="zh-CN"/>
                        </a:p>
                      </a:txBody>
                      <a:tcPr marL="17775" marR="17775" marT="0" marB="0">
                        <a:blipFill>
                          <a:blip r:embed="rId2"/>
                        </a:blipFill>
                      </a:tcPr>
                    </a:tc>
                    <a:tc>
                      <a:txBody>
                        <a:bodyPr/>
                        <a:lstStyle/>
                        <a:p>
                          <a:pPr algn="just">
                            <a:spcAft>
                              <a:spcPts val="0"/>
                            </a:spcAft>
                          </a:pPr>
                          <a:r>
                            <a:rPr lang="en-US" sz="2400" b="1" kern="100">
                              <a:effectLst/>
                              <a:latin typeface="+mn-ea"/>
                              <a:ea typeface="+mn-ea"/>
                            </a:rPr>
                            <a:t>G</a:t>
                          </a:r>
                          <a:r>
                            <a:rPr lang="en-US" sz="2400" b="1" kern="100" baseline="-25000">
                              <a:effectLst/>
                              <a:latin typeface="+mn-ea"/>
                              <a:ea typeface="+mn-ea"/>
                            </a:rPr>
                            <a:t>3</a:t>
                          </a:r>
                          <a:r>
                            <a:rPr lang="en-US" sz="2400" b="1" kern="100">
                              <a:effectLst/>
                              <a:latin typeface="+mn-ea"/>
                              <a:ea typeface="+mn-ea"/>
                            </a:rPr>
                            <a:t>=(P→</a:t>
                          </a:r>
                          <a:r>
                            <a:rPr lang="zh-CN" sz="2400" b="1" kern="100">
                              <a:effectLst/>
                              <a:latin typeface="+mn-ea"/>
                              <a:ea typeface="+mn-ea"/>
                            </a:rPr>
                            <a:t>┑</a:t>
                          </a:r>
                          <a:r>
                            <a:rPr lang="en-US" sz="2400" b="1" kern="100">
                              <a:effectLst/>
                              <a:latin typeface="+mn-ea"/>
                              <a:ea typeface="+mn-ea"/>
                            </a:rPr>
                            <a:t>Q)</a:t>
                          </a:r>
                          <a:r>
                            <a:rPr lang="zh-CN" sz="2400" b="1" kern="100">
                              <a:effectLst/>
                              <a:latin typeface="+mn-ea"/>
                              <a:ea typeface="+mn-ea"/>
                            </a:rPr>
                            <a:t>∧</a:t>
                          </a:r>
                          <a:r>
                            <a:rPr lang="en-US" sz="2400" b="1" kern="100">
                              <a:effectLst/>
                              <a:latin typeface="+mn-ea"/>
                              <a:ea typeface="+mn-ea"/>
                            </a:rPr>
                            <a:t>(P</a:t>
                          </a:r>
                          <a:r>
                            <a:rPr lang="zh-CN" sz="2400" b="1" kern="100">
                              <a:effectLst/>
                              <a:latin typeface="+mn-ea"/>
                              <a:ea typeface="+mn-ea"/>
                            </a:rPr>
                            <a:t>∧</a:t>
                          </a:r>
                          <a:r>
                            <a:rPr lang="en-US" sz="2400" b="1" kern="100">
                              <a:effectLst/>
                              <a:latin typeface="+mn-ea"/>
                              <a:ea typeface="+mn-ea"/>
                            </a:rPr>
                            <a:t>Q</a:t>
                          </a:r>
                          <a:r>
                            <a:rPr lang="zh-CN" sz="2400" b="1" kern="100">
                              <a:effectLst/>
                              <a:latin typeface="+mn-ea"/>
                              <a:ea typeface="+mn-ea"/>
                            </a:rPr>
                            <a:t>∧</a:t>
                          </a:r>
                          <a:r>
                            <a:rPr lang="en-US" sz="2400" b="1" kern="100">
                              <a:effectLst/>
                              <a:latin typeface="+mn-ea"/>
                              <a:ea typeface="+mn-ea"/>
                            </a:rPr>
                            <a:t>R)</a:t>
                          </a:r>
                          <a:endParaRPr lang="zh-CN" sz="2400" b="1" kern="100">
                            <a:effectLst/>
                            <a:latin typeface="+mn-ea"/>
                            <a:ea typeface="+mn-ea"/>
                            <a:cs typeface="黑体" panose="02010609060101010101" pitchFamily="49" charset="-122"/>
                          </a:endParaRPr>
                        </a:p>
                      </a:txBody>
                      <a:tcPr marL="17775" marR="17775" marT="0" marB="0"/>
                    </a:tc>
                  </a:tr>
                  <a:tr h="365845">
                    <a:tc>
                      <a:txBody>
                        <a:bodyPr/>
                        <a:lstStyle/>
                        <a:p>
                          <a:pPr algn="just">
                            <a:spcAft>
                              <a:spcPts val="0"/>
                            </a:spcAft>
                            <a:tabLst>
                              <a:tab pos="5490845" algn="l"/>
                            </a:tabLst>
                          </a:pPr>
                          <a:r>
                            <a:rPr lang="en-US" sz="2400" b="1" kern="100">
                              <a:effectLst/>
                              <a:latin typeface="+mn-ea"/>
                              <a:ea typeface="+mn-ea"/>
                            </a:rPr>
                            <a:t>0  0  0</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1    0     1   1  1 1</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400050" algn="just">
                            <a:spcAft>
                              <a:spcPts val="0"/>
                            </a:spcAft>
                          </a:pPr>
                          <a:r>
                            <a:rPr lang="en-US" sz="2400" b="1" kern="100" dirty="0">
                              <a:effectLst/>
                              <a:latin typeface="+mn-ea"/>
                              <a:ea typeface="+mn-ea"/>
                            </a:rPr>
                            <a:t>       0     1     0</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1 1     0   0   0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just">
                            <a:spcAft>
                              <a:spcPts val="0"/>
                            </a:spcAft>
                            <a:tabLst>
                              <a:tab pos="549084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1    0     1   1  1 1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0     1     1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1 1     0   0   0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just">
                            <a:spcAft>
                              <a:spcPts val="0"/>
                            </a:spcAft>
                            <a:tabLst>
                              <a:tab pos="5490845" algn="l"/>
                            </a:tabLst>
                          </a:pPr>
                          <a:r>
                            <a:rPr lang="en-US" sz="2400" b="1" kern="100">
                              <a:effectLst/>
                              <a:latin typeface="+mn-ea"/>
                              <a:ea typeface="+mn-ea"/>
                            </a:rPr>
                            <a:t>0  1  0</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1    0     1   1  1 0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400050" algn="just">
                            <a:spcAft>
                              <a:spcPts val="0"/>
                            </a:spcAft>
                          </a:pPr>
                          <a:r>
                            <a:rPr lang="en-US" sz="2400" b="1" kern="100" dirty="0">
                              <a:effectLst/>
                              <a:latin typeface="+mn-ea"/>
                              <a:ea typeface="+mn-ea"/>
                            </a:rPr>
                            <a:t>       1     1     0</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1 0     0   0   0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just">
                            <a:spcAft>
                              <a:spcPts val="0"/>
                            </a:spcAft>
                            <a:tabLst>
                              <a:tab pos="5490845" algn="l"/>
                            </a:tabLst>
                          </a:pPr>
                          <a:r>
                            <a:rPr lang="en-US" sz="2400" b="1" kern="10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1    0     1   1  1 0</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1 0     0   0   0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just">
                            <a:spcAft>
                              <a:spcPts val="0"/>
                            </a:spcAft>
                            <a:tabLst>
                              <a:tab pos="5490845" algn="l"/>
                            </a:tabLst>
                          </a:pPr>
                          <a:r>
                            <a:rPr lang="en-US" sz="2400" b="1" kern="10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1    0     1   0  1 1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1 1     0   0   0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just">
                            <a:spcAft>
                              <a:spcPts val="0"/>
                            </a:spcAft>
                            <a:tabLst>
                              <a:tab pos="549084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1    0     1   0  1 1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1     0     0</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1 1     0   0   0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just">
                            <a:spcAft>
                              <a:spcPts val="0"/>
                            </a:spcAft>
                            <a:tabLst>
                              <a:tab pos="5490845" algn="l"/>
                            </a:tabLst>
                          </a:pPr>
                          <a:r>
                            <a:rPr lang="en-US" sz="2400" b="1" kern="100">
                              <a:effectLst/>
                              <a:latin typeface="+mn-ea"/>
                              <a:ea typeface="+mn-ea"/>
                            </a:rPr>
                            <a:t>1  1  0 </a:t>
                          </a:r>
                          <a:endParaRPr lang="zh-CN" sz="2400" b="1" kern="10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0    1     1   0  0 0</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1     1     0</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0 0     0   1   0</a:t>
                          </a:r>
                          <a:endParaRPr lang="zh-CN" sz="2400" b="1" kern="100" dirty="0">
                            <a:effectLst/>
                            <a:latin typeface="+mn-ea"/>
                            <a:ea typeface="+mn-ea"/>
                            <a:cs typeface="黑体" panose="02010609060101010101" pitchFamily="49" charset="-122"/>
                          </a:endParaRPr>
                        </a:p>
                      </a:txBody>
                      <a:tcPr marL="17775" marR="17775" marT="0" marB="0"/>
                    </a:tc>
                  </a:tr>
                  <a:tr h="365845">
                    <a:tc>
                      <a:txBody>
                        <a:bodyPr/>
                        <a:lstStyle/>
                        <a:p>
                          <a:pPr algn="just">
                            <a:spcAft>
                              <a:spcPts val="0"/>
                            </a:spcAft>
                            <a:tabLst>
                              <a:tab pos="5490845" algn="l"/>
                            </a:tabLst>
                          </a:pPr>
                          <a:r>
                            <a:rPr lang="en-US" sz="2400" b="1" kern="100" dirty="0">
                              <a:effectLst/>
                              <a:latin typeface="+mn-ea"/>
                              <a:ea typeface="+mn-ea"/>
                            </a:rPr>
                            <a:t>1  1  1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0    1     1   0  0 0</a:t>
                          </a:r>
                          <a:endParaRPr lang="zh-CN" sz="2400" b="1" kern="100" dirty="0">
                            <a:effectLst/>
                            <a:latin typeface="+mn-ea"/>
                            <a:ea typeface="+mn-ea"/>
                            <a:cs typeface="黑体" panose="02010609060101010101" pitchFamily="49" charset="-122"/>
                          </a:endParaRPr>
                        </a:p>
                      </a:txBody>
                      <a:tcPr marL="17775" marR="17775" marT="0" marB="0"/>
                    </a:tc>
                    <a:tc>
                      <a:txBody>
                        <a:bodyPr/>
                        <a:lstStyle/>
                        <a:p>
                          <a:pPr indent="400050" algn="just">
                            <a:spcAft>
                              <a:spcPts val="0"/>
                            </a:spcAft>
                          </a:pPr>
                          <a:r>
                            <a:rPr lang="en-US" sz="2400" b="1" kern="100" dirty="0">
                              <a:effectLst/>
                              <a:latin typeface="+mn-ea"/>
                              <a:ea typeface="+mn-ea"/>
                            </a:rPr>
                            <a:t>       1     1     1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just">
                            <a:spcAft>
                              <a:spcPts val="0"/>
                            </a:spcAft>
                          </a:pPr>
                          <a:r>
                            <a:rPr lang="en-US" sz="2400" b="1" kern="100" dirty="0">
                              <a:effectLst/>
                              <a:latin typeface="+mn-ea"/>
                              <a:ea typeface="+mn-ea"/>
                            </a:rPr>
                            <a:t>          0 0     0   1   1</a:t>
                          </a:r>
                          <a:endParaRPr lang="zh-CN" sz="2400" b="1" kern="100" dirty="0">
                            <a:effectLst/>
                            <a:latin typeface="+mn-ea"/>
                            <a:ea typeface="+mn-ea"/>
                            <a:cs typeface="黑体" panose="02010609060101010101" pitchFamily="49" charset="-122"/>
                          </a:endParaRPr>
                        </a:p>
                      </a:txBody>
                      <a:tcPr marL="17775" marR="17775" marT="0" marB="0"/>
                    </a:tc>
                  </a:tr>
                </a:tbl>
              </a:graphicData>
            </a:graphic>
          </p:graphicFrame>
        </mc:Fallback>
      </mc:AlternateContent>
      <p:sp>
        <p:nvSpPr>
          <p:cNvPr id="7" name="矩形 6"/>
          <p:cNvSpPr/>
          <p:nvPr/>
        </p:nvSpPr>
        <p:spPr>
          <a:xfrm>
            <a:off x="1764" y="2591838"/>
            <a:ext cx="10903677" cy="461532"/>
          </a:xfrm>
          <a:prstGeom prst="rect">
            <a:avLst/>
          </a:prstGeom>
        </p:spPr>
        <p:txBody>
          <a:bodyPr wrap="none">
            <a:spAutoFit/>
          </a:bodyPr>
          <a:lstStyle/>
          <a:p>
            <a:pPr indent="267970" defTabSz="1219200"/>
            <a:r>
              <a:rPr lang="zh-CN" altLang="zh-CN" sz="2400" b="1" dirty="0">
                <a:solidFill>
                  <a:srgbClr val="C00000"/>
                </a:solidFill>
                <a:latin typeface="微软雅黑" panose="020B0503020204020204" pitchFamily="34" charset="-122"/>
                <a:ea typeface="微软雅黑" panose="020B0503020204020204" pitchFamily="34" charset="-122"/>
              </a:rPr>
              <a:t>解</a:t>
            </a:r>
            <a:r>
              <a:rPr lang="en-US" altLang="zh-CN" sz="2400" b="1" dirty="0">
                <a:solidFill>
                  <a:srgbClr val="C00000"/>
                </a:solidFill>
                <a:latin typeface="微软雅黑" panose="020B0503020204020204" pitchFamily="34" charset="-122"/>
                <a:ea typeface="微软雅黑" panose="020B0503020204020204" pitchFamily="34" charset="-122"/>
              </a:rPr>
              <a:t> </a:t>
            </a:r>
            <a:r>
              <a:rPr lang="zh-CN" altLang="zh-CN" sz="2400" b="1" dirty="0">
                <a:solidFill>
                  <a:prstClr val="black"/>
                </a:solidFill>
                <a:latin typeface="微软雅黑" panose="020B0503020204020204" pitchFamily="34" charset="-122"/>
                <a:ea typeface="微软雅黑" panose="020B0503020204020204" pitchFamily="34" charset="-122"/>
              </a:rPr>
              <a:t>按照</a:t>
            </a:r>
            <a:r>
              <a:rPr lang="zh-CN" altLang="en-US" sz="2400" b="1" dirty="0">
                <a:solidFill>
                  <a:prstClr val="black"/>
                </a:solidFill>
                <a:latin typeface="微软雅黑" panose="020B0503020204020204" pitchFamily="34" charset="-122"/>
                <a:ea typeface="微软雅黑" panose="020B0503020204020204" pitchFamily="34" charset="-122"/>
              </a:rPr>
              <a:t>例</a:t>
            </a:r>
            <a:r>
              <a:rPr lang="en-US" altLang="zh-CN" sz="2400" b="1" dirty="0">
                <a:solidFill>
                  <a:prstClr val="black"/>
                </a:solidFill>
                <a:latin typeface="微软雅黑" panose="020B0503020204020204" pitchFamily="34" charset="-122"/>
                <a:ea typeface="微软雅黑" panose="020B0503020204020204" pitchFamily="34" charset="-122"/>
              </a:rPr>
              <a:t>2.11</a:t>
            </a:r>
            <a:r>
              <a:rPr lang="zh-CN" altLang="zh-CN" sz="2400" b="1" dirty="0">
                <a:solidFill>
                  <a:prstClr val="black"/>
                </a:solidFill>
                <a:latin typeface="微软雅黑" panose="020B0503020204020204" pitchFamily="34" charset="-122"/>
                <a:ea typeface="微软雅黑" panose="020B0503020204020204" pitchFamily="34" charset="-122"/>
              </a:rPr>
              <a:t>的</a:t>
            </a:r>
            <a:r>
              <a:rPr lang="zh-CN" altLang="en-US" sz="2400" b="1" dirty="0">
                <a:solidFill>
                  <a:prstClr val="black"/>
                </a:solidFill>
                <a:latin typeface="微软雅黑" panose="020B0503020204020204" pitchFamily="34" charset="-122"/>
                <a:ea typeface="微软雅黑" panose="020B0503020204020204" pitchFamily="34" charset="-122"/>
              </a:rPr>
              <a:t>构建</a:t>
            </a:r>
            <a:r>
              <a:rPr lang="zh-CN" altLang="zh-CN" sz="2400" b="1" dirty="0">
                <a:solidFill>
                  <a:prstClr val="black"/>
                </a:solidFill>
                <a:latin typeface="微软雅黑" panose="020B0503020204020204" pitchFamily="34" charset="-122"/>
                <a:ea typeface="微软雅黑" panose="020B0503020204020204" pitchFamily="34" charset="-122"/>
              </a:rPr>
              <a:t>方式</a:t>
            </a:r>
            <a:r>
              <a:rPr lang="zh-CN" altLang="en-US" sz="2400" b="1" dirty="0">
                <a:solidFill>
                  <a:prstClr val="black"/>
                </a:solidFill>
                <a:latin typeface="微软雅黑" panose="020B0503020204020204" pitchFamily="34" charset="-122"/>
                <a:ea typeface="微软雅黑" panose="020B0503020204020204" pitchFamily="34" charset="-122"/>
              </a:rPr>
              <a:t>二</a:t>
            </a:r>
            <a:r>
              <a:rPr lang="zh-CN" altLang="zh-CN" sz="2400" b="1" dirty="0">
                <a:solidFill>
                  <a:prstClr val="black"/>
                </a:solidFill>
                <a:latin typeface="微软雅黑" panose="020B0503020204020204" pitchFamily="34" charset="-122"/>
                <a:ea typeface="微软雅黑" panose="020B0503020204020204" pitchFamily="34" charset="-122"/>
              </a:rPr>
              <a:t>构建的公式</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1</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2</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3</a:t>
            </a:r>
            <a:r>
              <a:rPr lang="zh-CN" altLang="zh-CN" sz="2400" b="1" dirty="0">
                <a:solidFill>
                  <a:prstClr val="black"/>
                </a:solidFill>
                <a:latin typeface="微软雅黑" panose="020B0503020204020204" pitchFamily="34" charset="-122"/>
                <a:ea typeface="微软雅黑" panose="020B0503020204020204" pitchFamily="34" charset="-122"/>
              </a:rPr>
              <a:t>的真值表如</a:t>
            </a:r>
            <a:r>
              <a:rPr lang="zh-CN" altLang="en-US" sz="2400" b="1" dirty="0">
                <a:solidFill>
                  <a:prstClr val="black"/>
                </a:solidFill>
                <a:latin typeface="微软雅黑" panose="020B0503020204020204" pitchFamily="34" charset="-122"/>
                <a:ea typeface="微软雅黑" panose="020B0503020204020204" pitchFamily="34" charset="-122"/>
              </a:rPr>
              <a:t>下</a:t>
            </a:r>
            <a:r>
              <a:rPr lang="zh-CN" altLang="zh-CN" sz="2400" b="1" dirty="0">
                <a:solidFill>
                  <a:prstClr val="black"/>
                </a:solidFill>
                <a:latin typeface="微软雅黑" panose="020B0503020204020204" pitchFamily="34" charset="-122"/>
                <a:ea typeface="微软雅黑" panose="020B0503020204020204" pitchFamily="34" charset="-122"/>
              </a:rPr>
              <a:t>表所示 。</a:t>
            </a:r>
            <a:endParaRPr lang="zh-CN" altLang="zh-CN" sz="2400" b="1" dirty="0">
              <a:solidFill>
                <a:prstClr val="black"/>
              </a:solidFill>
              <a:latin typeface="微软雅黑" panose="020B0503020204020204" pitchFamily="34" charset="-122"/>
              <a:ea typeface="微软雅黑" panose="020B0503020204020204" pitchFamily="34" charset="-122"/>
            </a:endParaRPr>
          </a:p>
        </p:txBody>
      </p:sp>
      <p:sp>
        <p:nvSpPr>
          <p:cNvPr id="8" name="矩形 7"/>
          <p:cNvSpPr/>
          <p:nvPr/>
        </p:nvSpPr>
        <p:spPr>
          <a:xfrm>
            <a:off x="3661444" y="3565226"/>
            <a:ext cx="457104" cy="2926064"/>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Arial" panose="020B0604020202020204"/>
              <a:ea typeface="微软雅黑" panose="020B0503020204020204" pitchFamily="34" charset="-122"/>
            </a:endParaRPr>
          </a:p>
        </p:txBody>
      </p:sp>
      <p:sp>
        <p:nvSpPr>
          <p:cNvPr id="9" name="矩形 8"/>
          <p:cNvSpPr/>
          <p:nvPr/>
        </p:nvSpPr>
        <p:spPr>
          <a:xfrm>
            <a:off x="7775071" y="3565225"/>
            <a:ext cx="457104" cy="2926064"/>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Arial" panose="020B0604020202020204"/>
              <a:ea typeface="微软雅黑" panose="020B0503020204020204" pitchFamily="34" charset="-122"/>
            </a:endParaRPr>
          </a:p>
        </p:txBody>
      </p:sp>
      <p:sp>
        <p:nvSpPr>
          <p:cNvPr id="10" name="矩形 9"/>
          <p:cNvSpPr/>
          <p:nvPr/>
        </p:nvSpPr>
        <p:spPr>
          <a:xfrm>
            <a:off x="10212785" y="3565225"/>
            <a:ext cx="457104" cy="2926064"/>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Arial" panose="020B0604020202020204"/>
              <a:ea typeface="微软雅黑" panose="020B0503020204020204" pitchFamily="34" charset="-122"/>
            </a:endParaRPr>
          </a:p>
        </p:txBody>
      </p:sp>
      <p:sp>
        <p:nvSpPr>
          <p:cNvPr id="11" name="Text Box 39"/>
          <p:cNvSpPr txBox="1">
            <a:spLocks noChangeArrowheads="1"/>
          </p:cNvSpPr>
          <p:nvPr/>
        </p:nvSpPr>
        <p:spPr bwMode="auto">
          <a:xfrm>
            <a:off x="3120103" y="5821815"/>
            <a:ext cx="3025815" cy="830756"/>
          </a:xfrm>
          <a:prstGeom prst="rect">
            <a:avLst/>
          </a:prstGeom>
          <a:solidFill>
            <a:srgbClr val="3333FF"/>
          </a:solidFill>
          <a:ln>
            <a:noFill/>
          </a:ln>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r>
              <a:rPr lang="zh-CN" altLang="en-US" sz="2400" dirty="0">
                <a:solidFill>
                  <a:prstClr val="white"/>
                </a:solidFill>
                <a:latin typeface="微软雅黑" panose="020B0503020204020204" pitchFamily="34" charset="-122"/>
                <a:ea typeface="微软雅黑" panose="020B0503020204020204" pitchFamily="34" charset="-122"/>
              </a:rPr>
              <a:t>永真公式</a:t>
            </a:r>
            <a:endParaRPr lang="zh-CN" altLang="en-US" sz="2400" dirty="0">
              <a:solidFill>
                <a:prstClr val="white"/>
              </a:solidFill>
              <a:latin typeface="微软雅黑" panose="020B0503020204020204" pitchFamily="34" charset="-122"/>
              <a:ea typeface="微软雅黑" panose="020B0503020204020204" pitchFamily="34" charset="-122"/>
            </a:endParaRPr>
          </a:p>
          <a:p>
            <a:pPr algn="l" defTabSz="1219200">
              <a:lnSpc>
                <a:spcPct val="100000"/>
              </a:lnSpc>
              <a:spcBef>
                <a:spcPct val="0"/>
              </a:spcBef>
              <a:buClrTx/>
              <a:buNone/>
            </a:pPr>
            <a:r>
              <a:rPr lang="zh-CN" altLang="en-US" sz="2400" dirty="0">
                <a:solidFill>
                  <a:prstClr val="white"/>
                </a:solidFill>
                <a:latin typeface="微软雅黑" panose="020B0503020204020204" pitchFamily="34" charset="-122"/>
                <a:ea typeface="微软雅黑" panose="020B0503020204020204" pitchFamily="34" charset="-122"/>
              </a:rPr>
              <a:t>可满足公式</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12" name="Text Box 44"/>
          <p:cNvSpPr txBox="1">
            <a:spLocks noChangeArrowheads="1"/>
          </p:cNvSpPr>
          <p:nvPr/>
        </p:nvSpPr>
        <p:spPr bwMode="auto">
          <a:xfrm>
            <a:off x="10006900" y="6094437"/>
            <a:ext cx="1881798" cy="461532"/>
          </a:xfrm>
          <a:prstGeom prst="rect">
            <a:avLst/>
          </a:prstGeom>
          <a:solidFill>
            <a:srgbClr val="3333FF"/>
          </a:solidFill>
          <a:ln>
            <a:noFill/>
          </a:ln>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r>
              <a:rPr lang="zh-CN" altLang="en-US" sz="2400" dirty="0">
                <a:solidFill>
                  <a:prstClr val="white"/>
                </a:solidFill>
                <a:latin typeface="微软雅黑" panose="020B0503020204020204" pitchFamily="34" charset="-122"/>
                <a:ea typeface="微软雅黑" panose="020B0503020204020204" pitchFamily="34" charset="-122"/>
              </a:rPr>
              <a:t>永假公式</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14" name="Text Box 49"/>
          <p:cNvSpPr txBox="1">
            <a:spLocks noChangeArrowheads="1"/>
          </p:cNvSpPr>
          <p:nvPr/>
        </p:nvSpPr>
        <p:spPr bwMode="auto">
          <a:xfrm>
            <a:off x="7150900" y="6109517"/>
            <a:ext cx="1977167" cy="461532"/>
          </a:xfrm>
          <a:prstGeom prst="rect">
            <a:avLst/>
          </a:prstGeom>
          <a:solidFill>
            <a:srgbClr val="3333FF"/>
          </a:solidFill>
          <a:ln>
            <a:noFill/>
          </a:ln>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r>
              <a:rPr lang="zh-CN" altLang="en-US" sz="2400" dirty="0">
                <a:solidFill>
                  <a:prstClr val="white"/>
                </a:solidFill>
                <a:latin typeface="微软雅黑" panose="020B0503020204020204" pitchFamily="34" charset="-122"/>
                <a:ea typeface="微软雅黑" panose="020B0503020204020204" pitchFamily="34" charset="-122"/>
              </a:rPr>
              <a:t>可满足公式</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2228">
                                            <p:txEl>
                                              <p:pRg st="0" end="0"/>
                                            </p:txEl>
                                          </p:spTgt>
                                        </p:tgtEl>
                                        <p:attrNameLst>
                                          <p:attrName>style.visibility</p:attrName>
                                        </p:attrNameLst>
                                      </p:cBhvr>
                                      <p:to>
                                        <p:strVal val="visible"/>
                                      </p:to>
                                    </p:set>
                                    <p:anim calcmode="lin" valueType="num">
                                      <p:cBhvr additive="base">
                                        <p:cTn id="7" dur="500" fill="hold"/>
                                        <p:tgtEl>
                                          <p:spTgt spid="5222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2228">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2228">
                                            <p:txEl>
                                              <p:pRg st="1" end="1"/>
                                            </p:txEl>
                                          </p:spTgt>
                                        </p:tgtEl>
                                        <p:attrNameLst>
                                          <p:attrName>style.visibility</p:attrName>
                                        </p:attrNameLst>
                                      </p:cBhvr>
                                      <p:to>
                                        <p:strVal val="visible"/>
                                      </p:to>
                                    </p:set>
                                    <p:anim calcmode="lin" valueType="num">
                                      <p:cBhvr additive="base">
                                        <p:cTn id="12" dur="500" fill="hold"/>
                                        <p:tgtEl>
                                          <p:spTgt spid="52228">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2228">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2228">
                                            <p:txEl>
                                              <p:pRg st="2" end="2"/>
                                            </p:txEl>
                                          </p:spTgt>
                                        </p:tgtEl>
                                        <p:attrNameLst>
                                          <p:attrName>style.visibility</p:attrName>
                                        </p:attrNameLst>
                                      </p:cBhvr>
                                      <p:to>
                                        <p:strVal val="visible"/>
                                      </p:to>
                                    </p:set>
                                    <p:anim calcmode="lin" valueType="num">
                                      <p:cBhvr additive="base">
                                        <p:cTn id="17" dur="500" fill="hold"/>
                                        <p:tgtEl>
                                          <p:spTgt spid="5222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222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heel(1)">
                                      <p:cBhvr>
                                        <p:cTn id="29" dur="20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circle(in)">
                                      <p:cBhvr>
                                        <p:cTn id="34" dur="20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randombar(horizontal)">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circle(in)">
                                      <p:cBhvr>
                                        <p:cTn id="44" dur="2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randombar(horizontal)">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circle(in)">
                                      <p:cBhvr>
                                        <p:cTn id="54" dur="20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randombar(horizontal)">
                                      <p:cBhvr>
                                        <p:cTn id="5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0" autoUpdateAnimBg="0" uiExpand="1" build="p"/>
      <p:bldP spid="7" grpId="0"/>
      <p:bldP spid="8" grpId="0" animBg="1"/>
      <p:bldP spid="9" grpId="0" animBg="1"/>
      <p:bldP spid="10" grpId="0" animBg="1"/>
      <p:bldP spid="11" grpId="0" animBg="1"/>
      <p:bldP spid="12" grpId="0" animBg="1"/>
      <p:bldP spid="14"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1" name="Rectangle 2"/>
          <p:cNvSpPr>
            <a:spLocks noGrp="1" noChangeArrowheads="1"/>
          </p:cNvSpPr>
          <p:nvPr>
            <p:ph type="title" idx="4294967295"/>
          </p:nvPr>
        </p:nvSpPr>
        <p:spPr>
          <a:xfrm>
            <a:off x="842896" y="234803"/>
            <a:ext cx="8064034" cy="707984"/>
          </a:xfrm>
        </p:spPr>
        <p:txBody>
          <a:bodyPr/>
          <a:lstStyle/>
          <a:p>
            <a:pPr eaLnBrk="1" hangingPunct="1"/>
            <a:r>
              <a:rPr lang="zh-CN" altLang="en-US" dirty="0"/>
              <a:t>定义</a:t>
            </a:r>
            <a:r>
              <a:rPr lang="en-US" altLang="zh-CN" dirty="0"/>
              <a:t>2.9</a:t>
            </a:r>
            <a:endParaRPr lang="en-US" altLang="zh-CN" dirty="0"/>
          </a:p>
        </p:txBody>
      </p:sp>
      <p:sp>
        <p:nvSpPr>
          <p:cNvPr id="50180" name="Rectangle 3"/>
          <p:cNvSpPr>
            <a:spLocks noGrp="1" noChangeArrowheads="1"/>
          </p:cNvSpPr>
          <p:nvPr>
            <p:ph type="body" idx="4294967295"/>
          </p:nvPr>
        </p:nvSpPr>
        <p:spPr>
          <a:xfrm>
            <a:off x="462006" y="1220633"/>
            <a:ext cx="11734581" cy="2361517"/>
          </a:xfrm>
        </p:spPr>
        <p:txBody>
          <a:bodyPr>
            <a:normAutofit/>
          </a:bodyPr>
          <a:lstStyle/>
          <a:p>
            <a:pPr marL="0" indent="0">
              <a:buClr>
                <a:srgbClr val="800080"/>
              </a:buClr>
              <a:buNone/>
            </a:pPr>
            <a:r>
              <a:rPr lang="zh-CN" altLang="en-US" dirty="0">
                <a:solidFill>
                  <a:srgbClr val="C00000"/>
                </a:solidFill>
              </a:rPr>
              <a:t>定义</a:t>
            </a:r>
            <a:r>
              <a:rPr lang="en-US" altLang="zh-CN" dirty="0">
                <a:solidFill>
                  <a:srgbClr val="C00000"/>
                </a:solidFill>
              </a:rPr>
              <a:t>2.9  </a:t>
            </a:r>
            <a:r>
              <a:rPr lang="zh-CN" altLang="en-US" dirty="0"/>
              <a:t>在任意给定的解释</a:t>
            </a:r>
            <a:r>
              <a:rPr lang="en-US" altLang="zh-CN" dirty="0"/>
              <a:t>I</a:t>
            </a:r>
            <a:r>
              <a:rPr lang="zh-CN" altLang="en-US" dirty="0"/>
              <a:t>下，</a:t>
            </a:r>
            <a:endParaRPr lang="en-US" altLang="zh-CN" dirty="0"/>
          </a:p>
          <a:p>
            <a:pPr marL="0" indent="0">
              <a:buClr>
                <a:srgbClr val="800080"/>
              </a:buClr>
              <a:buNone/>
            </a:pPr>
            <a:r>
              <a:rPr lang="zh-CN" altLang="en-US" dirty="0"/>
              <a:t>如果</a:t>
            </a:r>
            <a:r>
              <a:rPr lang="zh-CN" altLang="en-US" dirty="0">
                <a:solidFill>
                  <a:srgbClr val="3333FF"/>
                </a:solidFill>
              </a:rPr>
              <a:t>公式</a:t>
            </a:r>
            <a:r>
              <a:rPr lang="en-US" altLang="zh-CN" dirty="0">
                <a:solidFill>
                  <a:srgbClr val="3333FF"/>
                </a:solidFill>
              </a:rPr>
              <a:t>G</a:t>
            </a:r>
            <a:r>
              <a:rPr lang="zh-CN" altLang="en-US" dirty="0">
                <a:solidFill>
                  <a:srgbClr val="3333FF"/>
                </a:solidFill>
              </a:rPr>
              <a:t>的真值全为“真”</a:t>
            </a:r>
            <a:r>
              <a:rPr lang="zh-CN" altLang="en-US" dirty="0"/>
              <a:t>，则称公式</a:t>
            </a:r>
            <a:r>
              <a:rPr lang="en-US" altLang="zh-CN" dirty="0"/>
              <a:t>G</a:t>
            </a:r>
            <a:r>
              <a:rPr lang="zh-CN" altLang="en-US" dirty="0"/>
              <a:t>为</a:t>
            </a:r>
            <a:r>
              <a:rPr lang="zh-CN" altLang="en-US" dirty="0">
                <a:solidFill>
                  <a:srgbClr val="3333FF"/>
                </a:solidFill>
              </a:rPr>
              <a:t>永真公式</a:t>
            </a:r>
            <a:r>
              <a:rPr lang="en-US" altLang="zh-CN" dirty="0"/>
              <a:t>(</a:t>
            </a:r>
            <a:r>
              <a:rPr lang="zh-CN" altLang="en-US" dirty="0"/>
              <a:t>或重言式</a:t>
            </a:r>
            <a:r>
              <a:rPr lang="en-US" altLang="zh-CN" dirty="0"/>
              <a:t>)(</a:t>
            </a:r>
            <a:r>
              <a:rPr lang="en-US" altLang="zh-CN" dirty="0" err="1"/>
              <a:t>Taulology</a:t>
            </a:r>
            <a:r>
              <a:rPr lang="en-US" altLang="zh-CN" dirty="0"/>
              <a:t>)</a:t>
            </a:r>
            <a:r>
              <a:rPr lang="zh-CN" altLang="en-US" dirty="0"/>
              <a:t>；</a:t>
            </a:r>
            <a:endParaRPr lang="en-US" altLang="zh-CN" dirty="0"/>
          </a:p>
          <a:p>
            <a:pPr marL="0" indent="0">
              <a:buClr>
                <a:srgbClr val="800080"/>
              </a:buClr>
              <a:buNone/>
            </a:pPr>
            <a:r>
              <a:rPr lang="zh-CN" altLang="en-US" dirty="0"/>
              <a:t>如果</a:t>
            </a:r>
            <a:r>
              <a:rPr lang="zh-CN" altLang="en-US" dirty="0">
                <a:solidFill>
                  <a:srgbClr val="3333FF"/>
                </a:solidFill>
              </a:rPr>
              <a:t>公式</a:t>
            </a:r>
            <a:r>
              <a:rPr lang="en-US" altLang="zh-CN" dirty="0">
                <a:solidFill>
                  <a:srgbClr val="3333FF"/>
                </a:solidFill>
              </a:rPr>
              <a:t>G</a:t>
            </a:r>
            <a:r>
              <a:rPr lang="zh-CN" altLang="en-US" dirty="0">
                <a:solidFill>
                  <a:srgbClr val="3333FF"/>
                </a:solidFill>
              </a:rPr>
              <a:t>的真值全为“假”</a:t>
            </a:r>
            <a:r>
              <a:rPr lang="zh-CN" altLang="en-US" dirty="0"/>
              <a:t>，则称公式</a:t>
            </a:r>
            <a:r>
              <a:rPr lang="en-US" altLang="zh-CN" dirty="0"/>
              <a:t>G</a:t>
            </a:r>
            <a:r>
              <a:rPr lang="zh-CN" altLang="en-US" dirty="0"/>
              <a:t>为</a:t>
            </a:r>
            <a:r>
              <a:rPr lang="zh-CN" altLang="en-US" dirty="0">
                <a:solidFill>
                  <a:srgbClr val="3333FF"/>
                </a:solidFill>
              </a:rPr>
              <a:t>永假公式</a:t>
            </a:r>
            <a:r>
              <a:rPr lang="en-US" altLang="zh-CN" dirty="0"/>
              <a:t>(</a:t>
            </a:r>
            <a:r>
              <a:rPr lang="zh-CN" altLang="en-US" dirty="0"/>
              <a:t>或矛盾式</a:t>
            </a:r>
            <a:r>
              <a:rPr lang="en-US" altLang="zh-CN" dirty="0"/>
              <a:t>)(</a:t>
            </a:r>
            <a:r>
              <a:rPr lang="en-US" altLang="zh-CN" dirty="0" err="1"/>
              <a:t>Contradication</a:t>
            </a:r>
            <a:r>
              <a:rPr lang="en-US" altLang="zh-CN" dirty="0"/>
              <a:t>)</a:t>
            </a:r>
            <a:r>
              <a:rPr lang="zh-CN" altLang="en-US" dirty="0"/>
              <a:t>；</a:t>
            </a:r>
            <a:endParaRPr lang="en-US" altLang="zh-CN" dirty="0"/>
          </a:p>
          <a:p>
            <a:pPr marL="0" indent="0">
              <a:buClr>
                <a:srgbClr val="800080"/>
              </a:buClr>
              <a:buNone/>
            </a:pPr>
            <a:r>
              <a:rPr lang="zh-CN" altLang="en-US" dirty="0"/>
              <a:t>如果</a:t>
            </a:r>
            <a:r>
              <a:rPr lang="zh-CN" altLang="en-US" dirty="0">
                <a:solidFill>
                  <a:srgbClr val="3333FF"/>
                </a:solidFill>
              </a:rPr>
              <a:t>公式</a:t>
            </a:r>
            <a:r>
              <a:rPr lang="en-US" altLang="zh-CN" dirty="0">
                <a:solidFill>
                  <a:srgbClr val="3333FF"/>
                </a:solidFill>
              </a:rPr>
              <a:t>G</a:t>
            </a:r>
            <a:r>
              <a:rPr lang="zh-CN" altLang="en-US" dirty="0">
                <a:solidFill>
                  <a:srgbClr val="3333FF"/>
                </a:solidFill>
              </a:rPr>
              <a:t>的真值至少存在一个为“真”</a:t>
            </a:r>
            <a:r>
              <a:rPr lang="zh-CN" altLang="en-US" dirty="0"/>
              <a:t>，则称公式</a:t>
            </a:r>
            <a:r>
              <a:rPr lang="en-US" altLang="zh-CN" dirty="0"/>
              <a:t>G</a:t>
            </a:r>
            <a:r>
              <a:rPr lang="zh-CN" altLang="en-US" dirty="0"/>
              <a:t>为</a:t>
            </a:r>
            <a:r>
              <a:rPr lang="zh-CN" altLang="en-US" dirty="0">
                <a:solidFill>
                  <a:srgbClr val="3333FF"/>
                </a:solidFill>
              </a:rPr>
              <a:t>可满足公式</a:t>
            </a:r>
            <a:r>
              <a:rPr lang="en-US" altLang="zh-CN" dirty="0"/>
              <a:t>(Contingency)</a:t>
            </a:r>
            <a:r>
              <a:rPr lang="zh-CN" altLang="en-US" dirty="0"/>
              <a:t>。</a:t>
            </a:r>
            <a:endParaRPr lang="zh-CN" altLang="en-US" dirty="0"/>
          </a:p>
        </p:txBody>
      </p:sp>
      <mc:AlternateContent xmlns:mc="http://schemas.openxmlformats.org/markup-compatibility/2006">
        <mc:Choice xmlns:a14="http://schemas.microsoft.com/office/drawing/2010/main" Requires="a14">
          <p:sp>
            <p:nvSpPr>
              <p:cNvPr id="5" name="Rectangle 3"/>
              <p:cNvSpPr>
                <a:spLocks noChangeArrowheads="1"/>
              </p:cNvSpPr>
              <p:nvPr/>
            </p:nvSpPr>
            <p:spPr bwMode="auto">
              <a:xfrm>
                <a:off x="628737" y="4039218"/>
                <a:ext cx="11107608" cy="120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609600" indent="-609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0" indent="0" defTabSz="1219200">
                  <a:lnSpc>
                    <a:spcPct val="150000"/>
                  </a:lnSpc>
                  <a:buNone/>
                </a:pPr>
                <a:r>
                  <a:rPr lang="zh-CN" altLang="en-US" sz="2400" dirty="0">
                    <a:solidFill>
                      <a:srgbClr val="C00000"/>
                    </a:solidFill>
                    <a:latin typeface="微软雅黑" panose="020B0503020204020204" pitchFamily="34" charset="-122"/>
                    <a:ea typeface="微软雅黑" panose="020B0503020204020204" pitchFamily="34" charset="-122"/>
                  </a:rPr>
                  <a:t>注意：</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G</a:t>
                </a:r>
                <a:r>
                  <a:rPr lang="zh-CN" altLang="zh-CN" sz="2400" dirty="0">
                    <a:latin typeface="微软雅黑" panose="020B0503020204020204" pitchFamily="34" charset="-122"/>
                    <a:ea typeface="微软雅黑" panose="020B0503020204020204" pitchFamily="34" charset="-122"/>
                  </a:rPr>
                  <a:t>是永真公式当且仅当</a:t>
                </a:r>
                <a14:m>
                  <m:oMath xmlns:m="http://schemas.openxmlformats.org/officeDocument/2006/math">
                    <m:r>
                      <a:rPr lang="en-US" altLang="zh-CN" sz="2400">
                        <a:latin typeface="Cambria Math" panose="02040503050406030204" pitchFamily="18" charset="0"/>
                        <a:ea typeface="+mn-ea"/>
                      </a:rPr>
                      <m:t>¬</m:t>
                    </m:r>
                  </m:oMath>
                </a14:m>
                <a:r>
                  <a:rPr lang="en-US" altLang="zh-CN" sz="2400" dirty="0">
                    <a:latin typeface="微软雅黑" panose="020B0503020204020204" pitchFamily="34" charset="-122"/>
                    <a:ea typeface="微软雅黑" panose="020B0503020204020204" pitchFamily="34" charset="-122"/>
                  </a:rPr>
                  <a:t>G</a:t>
                </a:r>
                <a:r>
                  <a:rPr lang="zh-CN" altLang="zh-CN" sz="2400" dirty="0">
                    <a:latin typeface="微软雅黑" panose="020B0503020204020204" pitchFamily="34" charset="-122"/>
                    <a:ea typeface="微软雅黑" panose="020B0503020204020204" pitchFamily="34" charset="-122"/>
                  </a:rPr>
                  <a:t>是永假公式。</a:t>
                </a:r>
                <a:endParaRPr lang="zh-CN" altLang="zh-CN" sz="2400" dirty="0">
                  <a:latin typeface="微软雅黑" panose="020B0503020204020204" pitchFamily="34" charset="-122"/>
                  <a:ea typeface="微软雅黑" panose="020B0503020204020204" pitchFamily="34" charset="-122"/>
                </a:endParaRPr>
              </a:p>
              <a:p>
                <a:pPr marL="0" indent="0" defTabSz="1219200">
                  <a:lnSpc>
                    <a:spcPct val="150000"/>
                  </a:lnSpc>
                  <a:buNone/>
                </a:pP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）若</a:t>
                </a:r>
                <a:r>
                  <a:rPr lang="en-US" altLang="zh-CN" sz="2400" dirty="0">
                    <a:latin typeface="微软雅黑" panose="020B0503020204020204" pitchFamily="34" charset="-122"/>
                    <a:ea typeface="微软雅黑" panose="020B0503020204020204" pitchFamily="34" charset="-122"/>
                  </a:rPr>
                  <a:t>G</a:t>
                </a:r>
                <a:r>
                  <a:rPr lang="zh-CN" altLang="zh-CN" sz="2400" dirty="0">
                    <a:latin typeface="微软雅黑" panose="020B0503020204020204" pitchFamily="34" charset="-122"/>
                    <a:ea typeface="微软雅黑" panose="020B0503020204020204" pitchFamily="34" charset="-122"/>
                  </a:rPr>
                  <a:t>是永真公式，则</a:t>
                </a:r>
                <a:r>
                  <a:rPr lang="en-US" altLang="zh-CN" sz="2400" dirty="0">
                    <a:latin typeface="微软雅黑" panose="020B0503020204020204" pitchFamily="34" charset="-122"/>
                    <a:ea typeface="微软雅黑" panose="020B0503020204020204" pitchFamily="34" charset="-122"/>
                  </a:rPr>
                  <a:t>G</a:t>
                </a:r>
                <a:r>
                  <a:rPr lang="zh-CN" altLang="zh-CN" sz="2400" dirty="0">
                    <a:latin typeface="微软雅黑" panose="020B0503020204020204" pitchFamily="34" charset="-122"/>
                    <a:ea typeface="微软雅黑" panose="020B0503020204020204" pitchFamily="34" charset="-122"/>
                  </a:rPr>
                  <a:t>一定是可满足公式，反之不然。</a:t>
                </a:r>
                <a:endParaRPr lang="zh-CN" altLang="zh-CN" sz="2400" dirty="0">
                  <a:latin typeface="微软雅黑" panose="020B0503020204020204" pitchFamily="34" charset="-122"/>
                  <a:ea typeface="微软雅黑" panose="020B0503020204020204" pitchFamily="34" charset="-122"/>
                </a:endParaRPr>
              </a:p>
            </p:txBody>
          </p:sp>
        </mc:Choice>
        <mc:Fallback>
          <p:sp>
            <p:nvSpPr>
              <p:cNvPr id="5" name="Rectangle 3"/>
              <p:cNvSpPr>
                <a:spLocks noRot="1" noChangeAspect="1" noMove="1" noResize="1" noEditPoints="1" noAdjustHandles="1" noChangeArrowheads="1" noChangeShapeType="1" noTextEdit="1"/>
              </p:cNvSpPr>
              <p:nvPr/>
            </p:nvSpPr>
            <p:spPr bwMode="auto">
              <a:xfrm>
                <a:off x="628737" y="4039218"/>
                <a:ext cx="11107608" cy="1208572"/>
              </a:xfrm>
              <a:prstGeom prst="rect">
                <a:avLst/>
              </a:prstGeom>
              <a:blipFill rotWithShape="1">
                <a:blip r:embed="rId1"/>
                <a:stretch>
                  <a:fillRect l="-1" t="-51" r="2" b="-56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0180">
                                            <p:txEl>
                                              <p:pRg st="0" end="0"/>
                                            </p:txEl>
                                          </p:spTgt>
                                        </p:tgtEl>
                                        <p:attrNameLst>
                                          <p:attrName>style.visibility</p:attrName>
                                        </p:attrNameLst>
                                      </p:cBhvr>
                                      <p:to>
                                        <p:strVal val="visible"/>
                                      </p:to>
                                    </p:set>
                                    <p:anim calcmode="lin" valueType="num">
                                      <p:cBhvr additive="base">
                                        <p:cTn id="7" dur="500" fill="hold"/>
                                        <p:tgtEl>
                                          <p:spTgt spid="5018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0180">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0180">
                                            <p:txEl>
                                              <p:pRg st="1" end="1"/>
                                            </p:txEl>
                                          </p:spTgt>
                                        </p:tgtEl>
                                        <p:attrNameLst>
                                          <p:attrName>style.visibility</p:attrName>
                                        </p:attrNameLst>
                                      </p:cBhvr>
                                      <p:to>
                                        <p:strVal val="visible"/>
                                      </p:to>
                                    </p:set>
                                    <p:anim calcmode="lin" valueType="num">
                                      <p:cBhvr additive="base">
                                        <p:cTn id="12" dur="500" fill="hold"/>
                                        <p:tgtEl>
                                          <p:spTgt spid="50180">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50180">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50180">
                                            <p:txEl>
                                              <p:pRg st="2" end="2"/>
                                            </p:txEl>
                                          </p:spTgt>
                                        </p:tgtEl>
                                        <p:attrNameLst>
                                          <p:attrName>style.visibility</p:attrName>
                                        </p:attrNameLst>
                                      </p:cBhvr>
                                      <p:to>
                                        <p:strVal val="visible"/>
                                      </p:to>
                                    </p:set>
                                    <p:anim calcmode="lin" valueType="num">
                                      <p:cBhvr additive="base">
                                        <p:cTn id="17" dur="500" fill="hold"/>
                                        <p:tgtEl>
                                          <p:spTgt spid="50180">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0180">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50180">
                                            <p:txEl>
                                              <p:pRg st="3" end="3"/>
                                            </p:txEl>
                                          </p:spTgt>
                                        </p:tgtEl>
                                        <p:attrNameLst>
                                          <p:attrName>style.visibility</p:attrName>
                                        </p:attrNameLst>
                                      </p:cBhvr>
                                      <p:to>
                                        <p:strVal val="visible"/>
                                      </p:to>
                                    </p:set>
                                    <p:anim calcmode="lin" valueType="num">
                                      <p:cBhvr additive="base">
                                        <p:cTn id="22" dur="500" fill="hold"/>
                                        <p:tgtEl>
                                          <p:spTgt spid="50180">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5018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grpId="0" nodeType="click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 calcmode="lin" valueType="num">
                                      <p:cBhvr additive="base">
                                        <p:cTn id="2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1" fill="hold" grpId="0" nodeType="clickEffect">
                                  <p:stCondLst>
                                    <p:cond delay="0"/>
                                  </p:stCondLst>
                                  <p:childTnLst>
                                    <p:set>
                                      <p:cBhvr>
                                        <p:cTn id="33" dur="1" fill="hold">
                                          <p:stCondLst>
                                            <p:cond delay="0"/>
                                          </p:stCondLst>
                                        </p:cTn>
                                        <p:tgtEl>
                                          <p:spTgt spid="5">
                                            <p:txEl>
                                              <p:pRg st="1" end="1"/>
                                            </p:txEl>
                                          </p:spTgt>
                                        </p:tgtEl>
                                        <p:attrNameLst>
                                          <p:attrName>style.visibility</p:attrName>
                                        </p:attrNameLst>
                                      </p:cBhvr>
                                      <p:to>
                                        <p:strVal val="visible"/>
                                      </p:to>
                                    </p:set>
                                    <p:anim calcmode="lin" valueType="num">
                                      <p:cBhvr additive="base">
                                        <p:cTn id="34"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5">
                                            <p:txEl>
                                              <p:pRg st="1" end="1"/>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autoUpdateAnimBg="0" build="p"/>
      <p:bldP spid="5" grpId="0" autoUpdateAnimBg="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练习：多选</a:t>
            </a:r>
            <a:endParaRPr lang="zh-CN" altLang="en-US" dirty="0"/>
          </a:p>
        </p:txBody>
      </p:sp>
      <p:graphicFrame>
        <p:nvGraphicFramePr>
          <p:cNvPr id="4" name="对象 3"/>
          <p:cNvGraphicFramePr>
            <a:graphicFrameLocks noChangeAspect="1"/>
          </p:cNvGraphicFramePr>
          <p:nvPr/>
        </p:nvGraphicFramePr>
        <p:xfrm>
          <a:off x="692150" y="1316038"/>
          <a:ext cx="10931525" cy="2438400"/>
        </p:xfrm>
        <a:graphic>
          <a:graphicData uri="http://schemas.openxmlformats.org/presentationml/2006/ole">
            <mc:AlternateContent xmlns:mc="http://schemas.openxmlformats.org/markup-compatibility/2006">
              <mc:Choice xmlns:v="urn:schemas-microsoft-com:vml" Requires="v">
                <p:oleObj spid="_x0000_s64544" name="Document" r:id="rId1" imgW="8409940" imgH="1871345" progId="Word.Document.12">
                  <p:embed/>
                </p:oleObj>
              </mc:Choice>
              <mc:Fallback>
                <p:oleObj name="Document" r:id="rId1" imgW="8409940" imgH="1871345" progId="Word.Document.12">
                  <p:embed/>
                  <p:pic>
                    <p:nvPicPr>
                      <p:cNvPr id="0" name="对象 3"/>
                      <p:cNvPicPr/>
                      <p:nvPr/>
                    </p:nvPicPr>
                    <p:blipFill>
                      <a:blip r:embed="rId2"/>
                      <a:stretch>
                        <a:fillRect/>
                      </a:stretch>
                    </p:blipFill>
                    <p:spPr>
                      <a:xfrm>
                        <a:off x="692150" y="1316038"/>
                        <a:ext cx="10931525" cy="2438400"/>
                      </a:xfrm>
                      <a:prstGeom prst="rect">
                        <a:avLst/>
                      </a:prstGeom>
                    </p:spPr>
                  </p:pic>
                </p:oleObj>
              </mc:Fallback>
            </mc:AlternateContent>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p:cNvSpPr>
            <a:spLocks noGrp="1"/>
          </p:cNvSpPr>
          <p:nvPr>
            <p:ph type="title"/>
          </p:nvPr>
        </p:nvSpPr>
        <p:spPr/>
        <p:txBody>
          <a:bodyPr/>
          <a:lstStyle/>
          <a:p>
            <a:r>
              <a:rPr lang="zh-CN" altLang="en-US" dirty="0"/>
              <a:t>单选</a:t>
            </a:r>
            <a:endParaRPr lang="zh-CN" altLang="en-US" dirty="0"/>
          </a:p>
        </p:txBody>
      </p:sp>
      <p:graphicFrame>
        <p:nvGraphicFramePr>
          <p:cNvPr id="17" name="对象 16"/>
          <p:cNvGraphicFramePr>
            <a:graphicFrameLocks noChangeAspect="1"/>
          </p:cNvGraphicFramePr>
          <p:nvPr/>
        </p:nvGraphicFramePr>
        <p:xfrm>
          <a:off x="1108075" y="1219200"/>
          <a:ext cx="9559925" cy="1357313"/>
        </p:xfrm>
        <a:graphic>
          <a:graphicData uri="http://schemas.openxmlformats.org/presentationml/2006/ole">
            <mc:AlternateContent xmlns:mc="http://schemas.openxmlformats.org/markup-compatibility/2006">
              <mc:Choice xmlns:v="urn:schemas-microsoft-com:vml" Requires="v">
                <p:oleObj spid="_x0000_s63521" name="Document" r:id="rId1" imgW="6088380" imgH="865505" progId="Word.Document.8">
                  <p:embed/>
                </p:oleObj>
              </mc:Choice>
              <mc:Fallback>
                <p:oleObj name="Document" r:id="rId1" imgW="6088380" imgH="865505" progId="Word.Document.8">
                  <p:embed/>
                  <p:pic>
                    <p:nvPicPr>
                      <p:cNvPr id="0" name="对象 16"/>
                      <p:cNvPicPr/>
                      <p:nvPr/>
                    </p:nvPicPr>
                    <p:blipFill>
                      <a:blip r:embed="rId2"/>
                      <a:stretch>
                        <a:fillRect/>
                      </a:stretch>
                    </p:blipFill>
                    <p:spPr>
                      <a:xfrm>
                        <a:off x="1108075" y="1219200"/>
                        <a:ext cx="9559925" cy="1357313"/>
                      </a:xfrm>
                      <a:prstGeom prst="rect">
                        <a:avLst/>
                      </a:prstGeom>
                    </p:spPr>
                  </p:pic>
                </p:oleObj>
              </mc:Fallback>
            </mc:AlternateContent>
          </a:graphicData>
        </a:graphic>
      </p:graphicFrame>
      <p:sp>
        <p:nvSpPr>
          <p:cNvPr id="2" name="文本框 1"/>
          <p:cNvSpPr txBox="1"/>
          <p:nvPr/>
        </p:nvSpPr>
        <p:spPr>
          <a:xfrm>
            <a:off x="993775" y="2295381"/>
            <a:ext cx="11582400" cy="1134413"/>
          </a:xfrm>
          <a:prstGeom prst="rect">
            <a:avLst/>
          </a:prstGeom>
          <a:noFill/>
        </p:spPr>
        <p:txBody>
          <a:bodyPr wrap="square" rtlCol="0">
            <a:spAutoFit/>
          </a:bodyPr>
          <a:lstStyle/>
          <a:p>
            <a:pPr lvl="0" fontAlgn="ctr">
              <a:lnSpc>
                <a:spcPct val="150000"/>
              </a:lnSpc>
            </a:pPr>
            <a:r>
              <a:rPr lang="zh-CN" altLang="zh-CN" dirty="0"/>
              <a:t>命题公式</a:t>
            </a:r>
            <a:r>
              <a:rPr lang="en-US" altLang="zh-CN" dirty="0"/>
              <a:t>(P→ </a:t>
            </a:r>
            <a:r>
              <a:rPr lang="en-US" altLang="zh-CN" dirty="0">
                <a:sym typeface="Symbol" panose="05050102010706020507" pitchFamily="18" charset="2"/>
              </a:rPr>
              <a:t></a:t>
            </a:r>
            <a:r>
              <a:rPr lang="en-US" altLang="zh-CN" dirty="0"/>
              <a:t> Q)</a:t>
            </a:r>
            <a:r>
              <a:rPr lang="zh-CN" altLang="zh-CN" dirty="0"/>
              <a:t>∨</a:t>
            </a:r>
            <a:r>
              <a:rPr lang="en-US" altLang="zh-CN" dirty="0">
                <a:sym typeface="Symbol" panose="05050102010706020507" pitchFamily="18" charset="2"/>
              </a:rPr>
              <a:t></a:t>
            </a:r>
            <a:r>
              <a:rPr lang="en-US" altLang="zh-CN" dirty="0"/>
              <a:t> Q</a:t>
            </a:r>
            <a:r>
              <a:rPr lang="zh-CN" altLang="zh-CN" dirty="0"/>
              <a:t>是（</a:t>
            </a:r>
            <a:r>
              <a:rPr lang="en-US" altLang="zh-CN" dirty="0"/>
              <a:t>	</a:t>
            </a:r>
            <a:r>
              <a:rPr lang="zh-CN" altLang="zh-CN" dirty="0"/>
              <a:t>）。</a:t>
            </a:r>
            <a:endParaRPr lang="zh-CN" altLang="zh-CN" dirty="0"/>
          </a:p>
          <a:p>
            <a:pPr>
              <a:lnSpc>
                <a:spcPct val="150000"/>
              </a:lnSpc>
            </a:pPr>
            <a:r>
              <a:rPr lang="en-US" altLang="zh-CN" dirty="0"/>
              <a:t>1</a:t>
            </a:r>
            <a:r>
              <a:rPr lang="zh-CN" altLang="zh-CN" dirty="0"/>
              <a:t>）永真公式</a:t>
            </a:r>
            <a:r>
              <a:rPr lang="en-US" altLang="zh-CN" dirty="0"/>
              <a:t>	    2</a:t>
            </a:r>
            <a:r>
              <a:rPr lang="zh-CN" altLang="zh-CN" dirty="0"/>
              <a:t>）永假公式</a:t>
            </a:r>
            <a:r>
              <a:rPr lang="en-US" altLang="zh-CN" dirty="0"/>
              <a:t>	    3</a:t>
            </a:r>
            <a:r>
              <a:rPr lang="zh-CN" altLang="zh-CN" dirty="0"/>
              <a:t>）可满足公式</a:t>
            </a:r>
            <a:r>
              <a:rPr lang="en-US" altLang="zh-CN" dirty="0"/>
              <a:t>		4</a:t>
            </a:r>
            <a:r>
              <a:rPr lang="zh-CN" altLang="zh-CN" dirty="0"/>
              <a:t>）有效公式</a:t>
            </a:r>
            <a:endParaRPr lang="zh-CN" altLang="en-US" dirty="0"/>
          </a:p>
        </p:txBody>
      </p:sp>
      <p:graphicFrame>
        <p:nvGraphicFramePr>
          <p:cNvPr id="5" name="Group 86"/>
          <p:cNvGraphicFramePr>
            <a:graphicFrameLocks noGrp="1"/>
          </p:cNvGraphicFramePr>
          <p:nvPr/>
        </p:nvGraphicFramePr>
        <p:xfrm>
          <a:off x="3127375" y="3517931"/>
          <a:ext cx="6858000" cy="3264656"/>
        </p:xfrm>
        <a:graphic>
          <a:graphicData uri="http://schemas.openxmlformats.org/drawingml/2006/table">
            <a:tbl>
              <a:tblPr/>
              <a:tblGrid>
                <a:gridCol w="2514600"/>
                <a:gridCol w="4343400"/>
              </a:tblGrid>
              <a:tr h="743123">
                <a:tc>
                  <a:txBody>
                    <a:bodyPr/>
                    <a:lstStyle>
                      <a:lvl1pPr eaLnBrk="0" hangingPunct="0">
                        <a:spcBef>
                          <a:spcPct val="20000"/>
                        </a:spcBef>
                        <a:buClr>
                          <a:srgbClr val="FF9900"/>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000">
                          <a:solidFill>
                            <a:schemeClr val="tx1"/>
                          </a:solidFill>
                          <a:latin typeface="Arial" panose="020B0604020202020204" pitchFamily="34" charset="0"/>
                          <a:ea typeface="华文中宋" panose="0201060004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3pPr>
                      <a:lvl4pPr marL="16002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4pPr>
                      <a:lvl5pPr marL="20574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P   Q    </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121948" marR="121948" marT="60974" marB="6097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FF9900"/>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000">
                          <a:solidFill>
                            <a:schemeClr val="tx1"/>
                          </a:solidFill>
                          <a:latin typeface="Arial" panose="020B0604020202020204" pitchFamily="34" charset="0"/>
                          <a:ea typeface="华文中宋" panose="0201060004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3pPr>
                      <a:lvl4pPr marL="16002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4pPr>
                      <a:lvl5pPr marL="20574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(P→  Q)∨ Q</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a:txBody>
                  <a:tcPr marL="121948" marR="121948" marT="60974" marB="6097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21533">
                <a:tc>
                  <a:txBody>
                    <a:bodyPr/>
                    <a:lstStyle>
                      <a:lvl1pPr eaLnBrk="0" hangingPunct="0">
                        <a:spcBef>
                          <a:spcPct val="20000"/>
                        </a:spcBef>
                        <a:buClr>
                          <a:srgbClr val="FF9900"/>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000">
                          <a:solidFill>
                            <a:schemeClr val="tx1"/>
                          </a:solidFill>
                          <a:latin typeface="Arial" panose="020B0604020202020204" pitchFamily="34" charset="0"/>
                          <a:ea typeface="华文中宋" panose="0201060004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3pPr>
                      <a:lvl4pPr marL="16002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4pPr>
                      <a:lvl5pPr marL="20574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0   0</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0   1</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1   0</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1   1</a:t>
                      </a: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121948" marR="121948" marT="60974" marB="6097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FF9900"/>
                        </a:buClr>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000">
                          <a:solidFill>
                            <a:schemeClr val="tx1"/>
                          </a:solidFill>
                          <a:latin typeface="Arial" panose="020B0604020202020204" pitchFamily="34" charset="0"/>
                          <a:ea typeface="华文中宋" panose="0201060004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3pPr>
                      <a:lvl4pPr marL="16002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4pPr>
                      <a:lvl5pPr marL="2057400" indent="-228600" eaLnBrk="0" hangingPunct="0">
                        <a:spcBef>
                          <a:spcPct val="20000"/>
                        </a:spcBef>
                        <a:defRPr sz="20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defRPr sz="2000">
                          <a:solidFill>
                            <a:schemeClr val="tx1"/>
                          </a:solidFill>
                          <a:latin typeface="Arial" panose="020B060402020202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37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121948" marR="121948" marT="60974" marB="6097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文本框 2"/>
          <p:cNvSpPr txBox="1"/>
          <p:nvPr/>
        </p:nvSpPr>
        <p:spPr>
          <a:xfrm>
            <a:off x="7546975" y="4358323"/>
            <a:ext cx="492125" cy="2369880"/>
          </a:xfrm>
          <a:prstGeom prst="rect">
            <a:avLst/>
          </a:prstGeom>
          <a:noFill/>
        </p:spPr>
        <p:txBody>
          <a:bodyPr wrap="square" rtlCol="0">
            <a:spAutoFit/>
          </a:bodyPr>
          <a:lstStyle/>
          <a:p>
            <a:r>
              <a:rPr lang="en-US" altLang="zh-CN" sz="3700" b="1" dirty="0">
                <a:latin typeface="Times New Roman" panose="02020603050405020304" pitchFamily="18" charset="0"/>
                <a:cs typeface="Times New Roman" panose="02020603050405020304" pitchFamily="18" charset="0"/>
              </a:rPr>
              <a:t>1</a:t>
            </a:r>
            <a:endParaRPr lang="en-US" altLang="zh-CN" sz="3700" b="1" dirty="0">
              <a:latin typeface="Times New Roman" panose="02020603050405020304" pitchFamily="18" charset="0"/>
              <a:cs typeface="Times New Roman" panose="02020603050405020304" pitchFamily="18" charset="0"/>
            </a:endParaRPr>
          </a:p>
          <a:p>
            <a:r>
              <a:rPr lang="en-US" altLang="zh-CN" sz="3700" b="1" dirty="0">
                <a:latin typeface="Times New Roman" panose="02020603050405020304" pitchFamily="18" charset="0"/>
                <a:cs typeface="Times New Roman" panose="02020603050405020304" pitchFamily="18" charset="0"/>
              </a:rPr>
              <a:t>0</a:t>
            </a:r>
            <a:endParaRPr lang="en-US" altLang="zh-CN" sz="3700" b="1" dirty="0">
              <a:latin typeface="Times New Roman" panose="02020603050405020304" pitchFamily="18" charset="0"/>
              <a:cs typeface="Times New Roman" panose="02020603050405020304" pitchFamily="18" charset="0"/>
            </a:endParaRPr>
          </a:p>
          <a:p>
            <a:r>
              <a:rPr lang="en-US" altLang="zh-CN" sz="3700" b="1" dirty="0">
                <a:latin typeface="Times New Roman" panose="02020603050405020304" pitchFamily="18" charset="0"/>
                <a:cs typeface="Times New Roman" panose="02020603050405020304" pitchFamily="18" charset="0"/>
              </a:rPr>
              <a:t>1</a:t>
            </a:r>
            <a:endParaRPr lang="en-US" altLang="zh-CN" sz="3700" b="1" dirty="0">
              <a:latin typeface="Times New Roman" panose="02020603050405020304" pitchFamily="18" charset="0"/>
              <a:cs typeface="Times New Roman" panose="02020603050405020304" pitchFamily="18" charset="0"/>
            </a:endParaRPr>
          </a:p>
          <a:p>
            <a:r>
              <a:rPr lang="en-US" altLang="zh-CN" sz="3700" b="1" dirty="0">
                <a:latin typeface="Times New Roman" panose="02020603050405020304" pitchFamily="18" charset="0"/>
                <a:cs typeface="Times New Roman" panose="02020603050405020304" pitchFamily="18" charset="0"/>
              </a:rPr>
              <a:t>0</a:t>
            </a:r>
            <a:endParaRPr lang="zh-CN" altLang="en-US" sz="37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8750934" y="4358323"/>
            <a:ext cx="492125" cy="2369880"/>
          </a:xfrm>
          <a:prstGeom prst="rect">
            <a:avLst/>
          </a:prstGeom>
          <a:noFill/>
        </p:spPr>
        <p:txBody>
          <a:bodyPr wrap="square" rtlCol="0">
            <a:spAutoFit/>
          </a:bodyPr>
          <a:lstStyle/>
          <a:p>
            <a:r>
              <a:rPr lang="en-US" altLang="zh-CN" sz="3700" b="1" dirty="0">
                <a:latin typeface="Times New Roman" panose="02020603050405020304" pitchFamily="18" charset="0"/>
                <a:cs typeface="Times New Roman" panose="02020603050405020304" pitchFamily="18" charset="0"/>
              </a:rPr>
              <a:t>1</a:t>
            </a:r>
            <a:endParaRPr lang="en-US" altLang="zh-CN" sz="3700" b="1" dirty="0">
              <a:latin typeface="Times New Roman" panose="02020603050405020304" pitchFamily="18" charset="0"/>
              <a:cs typeface="Times New Roman" panose="02020603050405020304" pitchFamily="18" charset="0"/>
            </a:endParaRPr>
          </a:p>
          <a:p>
            <a:r>
              <a:rPr lang="en-US" altLang="zh-CN" sz="3700" b="1" dirty="0">
                <a:latin typeface="Times New Roman" panose="02020603050405020304" pitchFamily="18" charset="0"/>
                <a:cs typeface="Times New Roman" panose="02020603050405020304" pitchFamily="18" charset="0"/>
              </a:rPr>
              <a:t>0</a:t>
            </a:r>
            <a:endParaRPr lang="en-US" altLang="zh-CN" sz="3700" b="1" dirty="0">
              <a:latin typeface="Times New Roman" panose="02020603050405020304" pitchFamily="18" charset="0"/>
              <a:cs typeface="Times New Roman" panose="02020603050405020304" pitchFamily="18" charset="0"/>
            </a:endParaRPr>
          </a:p>
          <a:p>
            <a:r>
              <a:rPr lang="en-US" altLang="zh-CN" sz="3700" b="1" dirty="0">
                <a:latin typeface="Times New Roman" panose="02020603050405020304" pitchFamily="18" charset="0"/>
                <a:cs typeface="Times New Roman" panose="02020603050405020304" pitchFamily="18" charset="0"/>
              </a:rPr>
              <a:t>1</a:t>
            </a:r>
            <a:endParaRPr lang="en-US" altLang="zh-CN" sz="3700" b="1" dirty="0">
              <a:latin typeface="Times New Roman" panose="02020603050405020304" pitchFamily="18" charset="0"/>
              <a:cs typeface="Times New Roman" panose="02020603050405020304" pitchFamily="18" charset="0"/>
            </a:endParaRPr>
          </a:p>
          <a:p>
            <a:r>
              <a:rPr lang="en-US" altLang="zh-CN" sz="3700" b="1" dirty="0">
                <a:latin typeface="Times New Roman" panose="02020603050405020304" pitchFamily="18" charset="0"/>
                <a:cs typeface="Times New Roman" panose="02020603050405020304" pitchFamily="18" charset="0"/>
              </a:rPr>
              <a:t>0</a:t>
            </a:r>
            <a:endParaRPr lang="zh-CN" altLang="en-US" sz="3700" b="1"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6632575" y="4358323"/>
            <a:ext cx="492125" cy="2369880"/>
          </a:xfrm>
          <a:prstGeom prst="rect">
            <a:avLst/>
          </a:prstGeom>
          <a:noFill/>
        </p:spPr>
        <p:txBody>
          <a:bodyPr wrap="square" rtlCol="0">
            <a:spAutoFit/>
          </a:bodyPr>
          <a:lstStyle/>
          <a:p>
            <a:r>
              <a:rPr lang="en-US" altLang="zh-CN" sz="3700" b="1" dirty="0">
                <a:latin typeface="Times New Roman" panose="02020603050405020304" pitchFamily="18" charset="0"/>
                <a:cs typeface="Times New Roman" panose="02020603050405020304" pitchFamily="18" charset="0"/>
              </a:rPr>
              <a:t>1</a:t>
            </a:r>
            <a:endParaRPr lang="en-US" altLang="zh-CN" sz="3700" b="1" dirty="0">
              <a:latin typeface="Times New Roman" panose="02020603050405020304" pitchFamily="18" charset="0"/>
              <a:cs typeface="Times New Roman" panose="02020603050405020304" pitchFamily="18" charset="0"/>
            </a:endParaRPr>
          </a:p>
          <a:p>
            <a:r>
              <a:rPr lang="en-US" altLang="zh-CN" sz="3700" b="1" dirty="0">
                <a:latin typeface="Times New Roman" panose="02020603050405020304" pitchFamily="18" charset="0"/>
                <a:cs typeface="Times New Roman" panose="02020603050405020304" pitchFamily="18" charset="0"/>
              </a:rPr>
              <a:t>1</a:t>
            </a:r>
            <a:endParaRPr lang="en-US" altLang="zh-CN" sz="3700" b="1" dirty="0">
              <a:latin typeface="Times New Roman" panose="02020603050405020304" pitchFamily="18" charset="0"/>
              <a:cs typeface="Times New Roman" panose="02020603050405020304" pitchFamily="18" charset="0"/>
            </a:endParaRPr>
          </a:p>
          <a:p>
            <a:r>
              <a:rPr lang="en-US" altLang="zh-CN" sz="3700" b="1" dirty="0">
                <a:latin typeface="Times New Roman" panose="02020603050405020304" pitchFamily="18" charset="0"/>
                <a:cs typeface="Times New Roman" panose="02020603050405020304" pitchFamily="18" charset="0"/>
              </a:rPr>
              <a:t>1</a:t>
            </a:r>
            <a:endParaRPr lang="en-US" altLang="zh-CN" sz="3700" b="1" dirty="0">
              <a:latin typeface="Times New Roman" panose="02020603050405020304" pitchFamily="18" charset="0"/>
              <a:cs typeface="Times New Roman" panose="02020603050405020304" pitchFamily="18" charset="0"/>
            </a:endParaRPr>
          </a:p>
          <a:p>
            <a:r>
              <a:rPr lang="en-US" altLang="zh-CN" sz="3700" b="1" dirty="0">
                <a:latin typeface="Times New Roman" panose="02020603050405020304" pitchFamily="18" charset="0"/>
                <a:cs typeface="Times New Roman" panose="02020603050405020304" pitchFamily="18" charset="0"/>
              </a:rPr>
              <a:t>0</a:t>
            </a:r>
            <a:endParaRPr lang="zh-CN" altLang="en-US" sz="3700" b="1"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8232775" y="4358323"/>
            <a:ext cx="492125" cy="2369880"/>
          </a:xfrm>
          <a:prstGeom prst="rect">
            <a:avLst/>
          </a:prstGeom>
          <a:noFill/>
        </p:spPr>
        <p:txBody>
          <a:bodyPr wrap="square" rtlCol="0">
            <a:spAutoFit/>
          </a:bodyPr>
          <a:lstStyle/>
          <a:p>
            <a:r>
              <a:rPr lang="en-US" altLang="zh-CN" sz="3700" b="1" dirty="0">
                <a:solidFill>
                  <a:srgbClr val="FF0000"/>
                </a:solidFill>
                <a:latin typeface="Times New Roman" panose="02020603050405020304" pitchFamily="18" charset="0"/>
                <a:cs typeface="Times New Roman" panose="02020603050405020304" pitchFamily="18" charset="0"/>
              </a:rPr>
              <a:t>1</a:t>
            </a:r>
            <a:endParaRPr lang="en-US" altLang="zh-CN" sz="3700" b="1" dirty="0">
              <a:solidFill>
                <a:srgbClr val="FF0000"/>
              </a:solidFill>
              <a:latin typeface="Times New Roman" panose="02020603050405020304" pitchFamily="18" charset="0"/>
              <a:cs typeface="Times New Roman" panose="02020603050405020304" pitchFamily="18" charset="0"/>
            </a:endParaRPr>
          </a:p>
          <a:p>
            <a:r>
              <a:rPr lang="en-US" altLang="zh-CN" sz="3700" b="1" dirty="0">
                <a:solidFill>
                  <a:srgbClr val="FF0000"/>
                </a:solidFill>
                <a:latin typeface="Times New Roman" panose="02020603050405020304" pitchFamily="18" charset="0"/>
                <a:cs typeface="Times New Roman" panose="02020603050405020304" pitchFamily="18" charset="0"/>
              </a:rPr>
              <a:t>1</a:t>
            </a:r>
            <a:endParaRPr lang="en-US" altLang="zh-CN" sz="3700" b="1" dirty="0">
              <a:solidFill>
                <a:srgbClr val="FF0000"/>
              </a:solidFill>
              <a:latin typeface="Times New Roman" panose="02020603050405020304" pitchFamily="18" charset="0"/>
              <a:cs typeface="Times New Roman" panose="02020603050405020304" pitchFamily="18" charset="0"/>
            </a:endParaRPr>
          </a:p>
          <a:p>
            <a:r>
              <a:rPr lang="en-US" altLang="zh-CN" sz="3700" b="1" dirty="0">
                <a:solidFill>
                  <a:srgbClr val="FF0000"/>
                </a:solidFill>
                <a:latin typeface="Times New Roman" panose="02020603050405020304" pitchFamily="18" charset="0"/>
                <a:cs typeface="Times New Roman" panose="02020603050405020304" pitchFamily="18" charset="0"/>
              </a:rPr>
              <a:t>1</a:t>
            </a:r>
            <a:endParaRPr lang="en-US" altLang="zh-CN" sz="3700" b="1" dirty="0">
              <a:solidFill>
                <a:srgbClr val="FF0000"/>
              </a:solidFill>
              <a:latin typeface="Times New Roman" panose="02020603050405020304" pitchFamily="18" charset="0"/>
              <a:cs typeface="Times New Roman" panose="02020603050405020304" pitchFamily="18" charset="0"/>
            </a:endParaRPr>
          </a:p>
          <a:p>
            <a:r>
              <a:rPr lang="en-US" altLang="zh-CN" sz="3700" b="1" dirty="0">
                <a:solidFill>
                  <a:srgbClr val="FF0000"/>
                </a:solidFill>
                <a:latin typeface="Times New Roman" panose="02020603050405020304" pitchFamily="18" charset="0"/>
                <a:cs typeface="Times New Roman" panose="02020603050405020304" pitchFamily="18" charset="0"/>
              </a:rPr>
              <a:t>0</a:t>
            </a:r>
            <a:endParaRPr lang="zh-CN" altLang="en-US" sz="37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52" name="Group 4"/>
          <p:cNvGraphicFramePr>
            <a:graphicFrameLocks noGrp="1"/>
          </p:cNvGraphicFramePr>
          <p:nvPr/>
        </p:nvGraphicFramePr>
        <p:xfrm>
          <a:off x="1851272" y="1918583"/>
          <a:ext cx="6120004" cy="2695417"/>
        </p:xfrm>
        <a:graphic>
          <a:graphicData uri="http://schemas.openxmlformats.org/drawingml/2006/table">
            <a:tbl>
              <a:tblPr/>
              <a:tblGrid>
                <a:gridCol w="1079438"/>
                <a:gridCol w="2089029"/>
                <a:gridCol w="2951537"/>
              </a:tblGrid>
              <a:tr h="934666">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pPr>
                      <a:r>
                        <a:rPr kumimoji="0" lang="en-US" altLang="zh-CN" sz="2400" b="1" i="0" u="none" strike="noStrike" cap="none" normalizeH="0" baseline="0" dirty="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P  Q</a:t>
                      </a:r>
                      <a:endParaRPr kumimoji="0" lang="en-US" altLang="zh-CN" sz="2400" b="1" i="0" u="none" strike="noStrike" cap="none" normalizeH="0" baseline="0" dirty="0">
                        <a:ln>
                          <a:noFill/>
                        </a:ln>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pPr>
                      <a:endParaRPr kumimoji="0" lang="zh-CN" altLang="en-US" sz="2400" b="1" i="0" u="none" strike="noStrike" cap="none" normalizeH="0" baseline="0" dirty="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pPr>
                      <a:endParaRPr kumimoji="0" lang="en-US" altLang="zh-CN" sz="2400" b="1" i="0" u="none" strike="noStrike" cap="none" normalizeH="0" baseline="0" dirty="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tr>
              <a:tr h="439565">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pPr>
                      <a:r>
                        <a:rPr kumimoji="0" lang="en-US" altLang="zh-CN" sz="2400" b="1" i="0" u="none" strike="noStrike" cap="none" normalizeH="0" baseline="0" dirty="0">
                          <a:ln>
                            <a:noFill/>
                          </a:ln>
                          <a:solidFill>
                            <a:srgbClr val="000000"/>
                          </a:solidFill>
                          <a:effectLst/>
                          <a:latin typeface="+mn-ea"/>
                          <a:ea typeface="+mn-ea"/>
                          <a:cs typeface="Times New Roman" panose="02020603050405020304" pitchFamily="18" charset="0"/>
                        </a:rPr>
                        <a:t>0  0</a:t>
                      </a:r>
                      <a:endParaRPr kumimoji="0" lang="en-US" altLang="zh-CN" sz="2400" b="1" i="0" u="none" strike="noStrike" cap="none" normalizeH="0" baseline="0" dirty="0">
                        <a:ln>
                          <a:noFill/>
                        </a:ln>
                        <a:solidFill>
                          <a:srgbClr val="000000"/>
                        </a:solidFill>
                        <a:effectLst/>
                        <a:latin typeface="+mn-ea"/>
                        <a:ea typeface="+mn-ea"/>
                        <a:cs typeface="Times New Roman" panose="02020603050405020304" pitchFamily="18" charset="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pPr>
                      <a:r>
                        <a:rPr kumimoji="0" lang="en-US" altLang="zh-CN" sz="2400" b="1" i="0" u="none" strike="noStrike" cap="none" normalizeH="0" baseline="0" dirty="0">
                          <a:ln>
                            <a:noFill/>
                          </a:ln>
                          <a:solidFill>
                            <a:srgbClr val="000000"/>
                          </a:solidFill>
                          <a:effectLst/>
                          <a:latin typeface="+mn-ea"/>
                          <a:ea typeface="+mn-ea"/>
                          <a:cs typeface="Times New Roman" panose="02020603050405020304" pitchFamily="18" charset="0"/>
                        </a:rPr>
                        <a:t>1</a:t>
                      </a:r>
                      <a:endParaRPr kumimoji="0" lang="en-US" altLang="zh-CN" sz="2400" b="1" i="0" u="none" strike="noStrike" cap="none" normalizeH="0" baseline="0" dirty="0">
                        <a:ln>
                          <a:noFill/>
                        </a:ln>
                        <a:solidFill>
                          <a:srgbClr val="000000"/>
                        </a:solidFill>
                        <a:effectLst/>
                        <a:latin typeface="+mn-ea"/>
                        <a:ea typeface="+mn-ea"/>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pPr>
                      <a:r>
                        <a:rPr kumimoji="0" lang="zh-CN" altLang="en-US" sz="2400" b="1" i="0" u="none" strike="noStrike" cap="none" normalizeH="0" baseline="0" dirty="0">
                          <a:ln>
                            <a:noFill/>
                          </a:ln>
                          <a:solidFill>
                            <a:srgbClr val="000000"/>
                          </a:solidFill>
                          <a:effectLst/>
                          <a:latin typeface="+mn-ea"/>
                          <a:ea typeface="+mn-ea"/>
                          <a:cs typeface="Times New Roman" panose="02020603050405020304" pitchFamily="18" charset="0"/>
                        </a:rPr>
                        <a:t>   </a:t>
                      </a:r>
                      <a:r>
                        <a:rPr kumimoji="0" lang="en-US" altLang="zh-CN" sz="2400" b="1" i="0" u="none" strike="noStrike" cap="none" normalizeH="0" baseline="0" dirty="0">
                          <a:ln>
                            <a:noFill/>
                          </a:ln>
                          <a:solidFill>
                            <a:srgbClr val="000000"/>
                          </a:solidFill>
                          <a:effectLst/>
                          <a:latin typeface="+mn-ea"/>
                          <a:ea typeface="+mn-ea"/>
                          <a:cs typeface="Times New Roman" panose="02020603050405020304" pitchFamily="18" charset="0"/>
                        </a:rPr>
                        <a:t>1</a:t>
                      </a:r>
                      <a:endParaRPr kumimoji="0" lang="en-US" altLang="zh-CN" sz="2400" b="1" i="0" u="none" strike="noStrike" cap="none" normalizeH="0" baseline="0" dirty="0">
                        <a:ln>
                          <a:noFill/>
                        </a:ln>
                        <a:solidFill>
                          <a:srgbClr val="000000"/>
                        </a:solidFill>
                        <a:effectLst/>
                        <a:latin typeface="+mn-ea"/>
                        <a:ea typeface="+mn-ea"/>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438886">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pPr>
                      <a:r>
                        <a:rPr kumimoji="0" lang="en-US" altLang="zh-CN" sz="2400" b="1" i="0" u="none" strike="noStrike" cap="none" normalizeH="0" baseline="0">
                          <a:ln>
                            <a:noFill/>
                          </a:ln>
                          <a:solidFill>
                            <a:srgbClr val="000000"/>
                          </a:solidFill>
                          <a:effectLst/>
                          <a:latin typeface="+mn-ea"/>
                          <a:ea typeface="+mn-ea"/>
                          <a:cs typeface="Times New Roman" panose="02020603050405020304" pitchFamily="18" charset="0"/>
                        </a:rPr>
                        <a:t>0  1</a:t>
                      </a:r>
                      <a:endParaRPr kumimoji="0" lang="en-US" altLang="zh-CN" sz="2400" b="1" i="0" u="none" strike="noStrike" cap="none" normalizeH="0" baseline="0">
                        <a:ln>
                          <a:noFill/>
                        </a:ln>
                        <a:solidFill>
                          <a:srgbClr val="000000"/>
                        </a:solidFill>
                        <a:effectLst/>
                        <a:latin typeface="+mn-ea"/>
                        <a:ea typeface="+mn-ea"/>
                        <a:cs typeface="Times New Roman" panose="02020603050405020304" pitchFamily="18" charset="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pPr>
                      <a:r>
                        <a:rPr kumimoji="0" lang="en-US" altLang="zh-CN" sz="2400" b="1" i="0" u="none" strike="noStrike" cap="none" normalizeH="0" baseline="0" dirty="0">
                          <a:ln>
                            <a:noFill/>
                          </a:ln>
                          <a:solidFill>
                            <a:srgbClr val="000000"/>
                          </a:solidFill>
                          <a:effectLst/>
                          <a:latin typeface="+mn-ea"/>
                          <a:ea typeface="+mn-ea"/>
                          <a:cs typeface="Times New Roman" panose="02020603050405020304" pitchFamily="18" charset="0"/>
                        </a:rPr>
                        <a:t>1</a:t>
                      </a:r>
                      <a:endParaRPr kumimoji="0" lang="en-US" altLang="zh-CN" sz="2400" b="1" i="0" u="none" strike="noStrike" cap="none" normalizeH="0" baseline="0" dirty="0">
                        <a:ln>
                          <a:noFill/>
                        </a:ln>
                        <a:solidFill>
                          <a:srgbClr val="000000"/>
                        </a:solidFill>
                        <a:effectLst/>
                        <a:latin typeface="+mn-ea"/>
                        <a:ea typeface="+mn-ea"/>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pPr>
                      <a:r>
                        <a:rPr kumimoji="0" lang="zh-CN" altLang="en-US" sz="2400" b="1" i="0" u="none" strike="noStrike" cap="none" normalizeH="0" baseline="0" dirty="0">
                          <a:ln>
                            <a:noFill/>
                          </a:ln>
                          <a:solidFill>
                            <a:srgbClr val="000000"/>
                          </a:solidFill>
                          <a:effectLst/>
                          <a:latin typeface="+mn-ea"/>
                          <a:ea typeface="+mn-ea"/>
                          <a:cs typeface="Times New Roman" panose="02020603050405020304" pitchFamily="18" charset="0"/>
                        </a:rPr>
                        <a:t>   </a:t>
                      </a:r>
                      <a:r>
                        <a:rPr kumimoji="0" lang="en-US" altLang="zh-CN" sz="2400" b="1" i="0" u="none" strike="noStrike" cap="none" normalizeH="0" baseline="0" dirty="0">
                          <a:ln>
                            <a:noFill/>
                          </a:ln>
                          <a:solidFill>
                            <a:srgbClr val="000000"/>
                          </a:solidFill>
                          <a:effectLst/>
                          <a:latin typeface="+mn-ea"/>
                          <a:ea typeface="+mn-ea"/>
                          <a:cs typeface="Times New Roman" panose="02020603050405020304" pitchFamily="18" charset="0"/>
                        </a:rPr>
                        <a:t>1</a:t>
                      </a:r>
                      <a:endParaRPr kumimoji="0" lang="en-US" altLang="zh-CN" sz="2400" b="1" i="0" u="none" strike="noStrike" cap="none" normalizeH="0" baseline="0" dirty="0">
                        <a:ln>
                          <a:noFill/>
                        </a:ln>
                        <a:solidFill>
                          <a:srgbClr val="000000"/>
                        </a:solidFill>
                        <a:effectLst/>
                        <a:latin typeface="+mn-ea"/>
                        <a:ea typeface="+mn-ea"/>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44115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pPr>
                      <a:r>
                        <a:rPr kumimoji="0" lang="en-US" altLang="zh-CN" sz="2400" b="1" i="0" u="none" strike="noStrike" cap="none" normalizeH="0" baseline="0">
                          <a:ln>
                            <a:noFill/>
                          </a:ln>
                          <a:solidFill>
                            <a:srgbClr val="000000"/>
                          </a:solidFill>
                          <a:effectLst/>
                          <a:latin typeface="+mn-ea"/>
                          <a:ea typeface="+mn-ea"/>
                          <a:cs typeface="Times New Roman" panose="02020603050405020304" pitchFamily="18" charset="0"/>
                        </a:rPr>
                        <a:t>1  0 </a:t>
                      </a:r>
                      <a:endParaRPr kumimoji="0" lang="en-US" altLang="zh-CN" sz="2400" b="1" i="0" u="none" strike="noStrike" cap="none" normalizeH="0" baseline="0">
                        <a:ln>
                          <a:noFill/>
                        </a:ln>
                        <a:solidFill>
                          <a:srgbClr val="000000"/>
                        </a:solidFill>
                        <a:effectLst/>
                        <a:latin typeface="+mn-ea"/>
                        <a:ea typeface="+mn-ea"/>
                        <a:cs typeface="Times New Roman" panose="02020603050405020304" pitchFamily="18" charset="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pPr>
                      <a:r>
                        <a:rPr kumimoji="0" lang="en-US" altLang="zh-CN" sz="2400" b="1" i="0" u="none" strike="noStrike" cap="none" normalizeH="0" baseline="0" dirty="0">
                          <a:ln>
                            <a:noFill/>
                          </a:ln>
                          <a:solidFill>
                            <a:srgbClr val="000000"/>
                          </a:solidFill>
                          <a:effectLst/>
                          <a:latin typeface="+mn-ea"/>
                          <a:ea typeface="+mn-ea"/>
                          <a:cs typeface="Times New Roman" panose="02020603050405020304" pitchFamily="18" charset="0"/>
                        </a:rPr>
                        <a:t>1</a:t>
                      </a:r>
                      <a:endParaRPr kumimoji="0" lang="en-US" altLang="zh-CN" sz="2400" b="1" i="0" u="none" strike="noStrike" cap="none" normalizeH="0" baseline="0" dirty="0">
                        <a:ln>
                          <a:noFill/>
                        </a:ln>
                        <a:solidFill>
                          <a:srgbClr val="000000"/>
                        </a:solidFill>
                        <a:effectLst/>
                        <a:latin typeface="+mn-ea"/>
                        <a:ea typeface="+mn-ea"/>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pPr>
                      <a:r>
                        <a:rPr kumimoji="0" lang="zh-CN" altLang="en-US" sz="2400" b="1" i="0" u="none" strike="noStrike" cap="none" normalizeH="0" baseline="0" dirty="0">
                          <a:ln>
                            <a:noFill/>
                          </a:ln>
                          <a:solidFill>
                            <a:srgbClr val="000000"/>
                          </a:solidFill>
                          <a:effectLst/>
                          <a:latin typeface="+mn-ea"/>
                          <a:ea typeface="+mn-ea"/>
                          <a:cs typeface="Times New Roman" panose="02020603050405020304" pitchFamily="18" charset="0"/>
                        </a:rPr>
                        <a:t>   </a:t>
                      </a:r>
                      <a:r>
                        <a:rPr kumimoji="0" lang="en-US" altLang="zh-CN" sz="2400" b="1" i="0" u="none" strike="noStrike" cap="none" normalizeH="0" baseline="0" dirty="0">
                          <a:ln>
                            <a:noFill/>
                          </a:ln>
                          <a:solidFill>
                            <a:srgbClr val="000000"/>
                          </a:solidFill>
                          <a:effectLst/>
                          <a:latin typeface="+mn-ea"/>
                          <a:ea typeface="+mn-ea"/>
                          <a:cs typeface="Times New Roman" panose="02020603050405020304" pitchFamily="18" charset="0"/>
                        </a:rPr>
                        <a:t>1</a:t>
                      </a:r>
                      <a:endParaRPr kumimoji="0" lang="en-US" altLang="zh-CN" sz="2400" b="1" i="0" u="none" strike="noStrike" cap="none" normalizeH="0" baseline="0" dirty="0">
                        <a:ln>
                          <a:noFill/>
                        </a:ln>
                        <a:solidFill>
                          <a:srgbClr val="000000"/>
                        </a:solidFill>
                        <a:effectLst/>
                        <a:latin typeface="+mn-ea"/>
                        <a:ea typeface="+mn-ea"/>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441150">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pPr>
                      <a:r>
                        <a:rPr kumimoji="0" lang="en-US" altLang="zh-CN" sz="2400" b="1" i="0" u="none" strike="noStrike" cap="none" normalizeH="0" baseline="0">
                          <a:ln>
                            <a:noFill/>
                          </a:ln>
                          <a:solidFill>
                            <a:srgbClr val="000000"/>
                          </a:solidFill>
                          <a:effectLst/>
                          <a:latin typeface="+mn-ea"/>
                          <a:ea typeface="+mn-ea"/>
                          <a:cs typeface="Times New Roman" panose="02020603050405020304" pitchFamily="18" charset="0"/>
                        </a:rPr>
                        <a:t>1  1</a:t>
                      </a:r>
                      <a:endParaRPr kumimoji="0" lang="en-US" altLang="zh-CN" sz="2400" b="1" i="0" u="none" strike="noStrike" cap="none" normalizeH="0" baseline="0">
                        <a:ln>
                          <a:noFill/>
                        </a:ln>
                        <a:solidFill>
                          <a:srgbClr val="000000"/>
                        </a:solidFill>
                        <a:effectLst/>
                        <a:latin typeface="+mn-ea"/>
                        <a:ea typeface="+mn-ea"/>
                        <a:cs typeface="Times New Roman" panose="02020603050405020304" pitchFamily="18" charset="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pPr>
                      <a:r>
                        <a:rPr kumimoji="0" lang="en-US" altLang="zh-CN" sz="2400" b="1" i="0" u="none" strike="noStrike" cap="none" normalizeH="0" baseline="0" dirty="0">
                          <a:ln>
                            <a:noFill/>
                          </a:ln>
                          <a:solidFill>
                            <a:srgbClr val="000000"/>
                          </a:solidFill>
                          <a:effectLst/>
                          <a:latin typeface="+mn-ea"/>
                          <a:ea typeface="+mn-ea"/>
                          <a:cs typeface="Times New Roman" panose="02020603050405020304" pitchFamily="18" charset="0"/>
                        </a:rPr>
                        <a:t>0</a:t>
                      </a:r>
                      <a:endParaRPr kumimoji="0" lang="en-US" altLang="zh-CN" sz="2400" b="1" i="0" u="none" strike="noStrike" cap="none" normalizeH="0" baseline="0" dirty="0">
                        <a:ln>
                          <a:noFill/>
                        </a:ln>
                        <a:solidFill>
                          <a:srgbClr val="000000"/>
                        </a:solidFill>
                        <a:effectLst/>
                        <a:latin typeface="+mn-ea"/>
                        <a:ea typeface="+mn-ea"/>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20000"/>
                        </a:lnSpc>
                        <a:spcBef>
                          <a:spcPct val="0"/>
                        </a:spcBef>
                        <a:spcAft>
                          <a:spcPct val="0"/>
                        </a:spcAft>
                        <a:buClr>
                          <a:srgbClr val="FF3300"/>
                        </a:buClr>
                        <a:buSzTx/>
                        <a:buFont typeface="Arial" panose="020B0604020202020204" pitchFamily="34" charset="0"/>
                        <a:buNone/>
                      </a:pPr>
                      <a:r>
                        <a:rPr kumimoji="0" lang="en-US" altLang="zh-CN" sz="2400" b="1" i="0" u="none" strike="noStrike" cap="none" normalizeH="0" baseline="0" dirty="0">
                          <a:ln>
                            <a:noFill/>
                          </a:ln>
                          <a:solidFill>
                            <a:srgbClr val="000000"/>
                          </a:solidFill>
                          <a:effectLst/>
                          <a:latin typeface="+mn-ea"/>
                          <a:ea typeface="+mn-ea"/>
                          <a:cs typeface="Times New Roman" panose="02020603050405020304" pitchFamily="18" charset="0"/>
                        </a:rPr>
                        <a:t>   0</a:t>
                      </a:r>
                      <a:endParaRPr kumimoji="0" lang="en-US" altLang="zh-CN" sz="2400" b="1" i="0" u="none" strike="noStrike" cap="none" normalizeH="0" baseline="0" dirty="0">
                        <a:ln>
                          <a:noFill/>
                        </a:ln>
                        <a:solidFill>
                          <a:srgbClr val="000000"/>
                        </a:solidFill>
                        <a:effectLst/>
                        <a:latin typeface="+mn-ea"/>
                        <a:ea typeface="+mn-ea"/>
                        <a:cs typeface="Times New Roman" panose="02020603050405020304"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mc:AlternateContent xmlns:mc="http://schemas.openxmlformats.org/markup-compatibility/2006">
        <mc:Choice xmlns:a14="http://schemas.microsoft.com/office/drawing/2010/main" Requires="a14">
          <p:sp>
            <p:nvSpPr>
              <p:cNvPr id="2" name="矩形 1"/>
              <p:cNvSpPr>
                <a:spLocks noChangeArrowheads="1"/>
              </p:cNvSpPr>
              <p:nvPr/>
            </p:nvSpPr>
            <p:spPr bwMode="auto">
              <a:xfrm>
                <a:off x="8025471" y="1992397"/>
                <a:ext cx="2377937" cy="818639"/>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200000"/>
                  </a:lnSpc>
                  <a:spcBef>
                    <a:spcPct val="0"/>
                  </a:spcBef>
                  <a:buNone/>
                </a:pPr>
                <a:r>
                  <a:rPr lang="en-US" altLang="zh-CN" dirty="0">
                    <a:solidFill>
                      <a:prstClr val="black"/>
                    </a:solidFill>
                    <a:latin typeface="微软雅黑" panose="020B0503020204020204" pitchFamily="34" charset="-122"/>
                  </a:rPr>
                  <a:t>G</a:t>
                </a:r>
                <a:r>
                  <a:rPr lang="en-US" altLang="zh-CN" baseline="-25000" dirty="0">
                    <a:solidFill>
                      <a:prstClr val="black"/>
                    </a:solidFill>
                    <a:latin typeface="微软雅黑" panose="020B0503020204020204" pitchFamily="34" charset="-122"/>
                  </a:rPr>
                  <a:t>1 </a:t>
                </a:r>
                <a:r>
                  <a:rPr lang="en-US" altLang="zh-CN" sz="2800" dirty="0">
                    <a:latin typeface="Times New Roman" panose="02020603050405020304" pitchFamily="18" charset="0"/>
                    <a:cs typeface="Times New Roman" panose="02020603050405020304" pitchFamily="18" charset="0"/>
                  </a:rPr>
                  <a:t>=G</a:t>
                </a:r>
                <a14:m>
                  <m:oMath xmlns:m="http://schemas.openxmlformats.org/officeDocument/2006/math">
                    <m:r>
                      <m:rPr>
                        <m:nor/>
                      </m:rPr>
                      <a:rPr lang="en-US" altLang="zh-CN" noProof="1">
                        <a:solidFill>
                          <a:schemeClr val="tx1"/>
                        </a:solidFill>
                        <a:latin typeface="黑体" panose="02010609060101010101" pitchFamily="49" charset="-122"/>
                        <a:ea typeface="黑体" panose="02010609060101010101" pitchFamily="49" charset="-122"/>
                        <a:sym typeface="Symbol" panose="05050102010706020507" pitchFamily="18" charset="2"/>
                      </a:rPr>
                      <m:t></m:t>
                    </m:r>
                  </m:oMath>
                </a14:m>
                <a:r>
                  <a:rPr lang="en-US" altLang="zh-CN" sz="2800" dirty="0">
                    <a:latin typeface="Times New Roman" panose="02020603050405020304" pitchFamily="18" charset="0"/>
                    <a:cs typeface="Times New Roman" panose="02020603050405020304" pitchFamily="18" charset="0"/>
                  </a:rPr>
                  <a:t>H</a:t>
                </a:r>
                <a:endParaRPr lang="en-US" altLang="zh-CN" sz="2800" dirty="0">
                  <a:latin typeface="Times New Roman" panose="02020603050405020304" pitchFamily="18" charset="0"/>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bwMode="auto">
              <a:xfrm>
                <a:off x="8025471" y="1992397"/>
                <a:ext cx="2377937" cy="818639"/>
              </a:xfrm>
              <a:prstGeom prst="rect">
                <a:avLst/>
              </a:prstGeom>
              <a:blipFill rotWithShape="1">
                <a:blip r:embed="rId1"/>
                <a:stretch>
                  <a:fillRect l="-14" t="-49" r="9" b="-4190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p:cNvSpPr>
                <a:spLocks noChangeArrowheads="1"/>
              </p:cNvSpPr>
              <p:nvPr/>
            </p:nvSpPr>
            <p:spPr bwMode="auto">
              <a:xfrm>
                <a:off x="5066269" y="2007674"/>
                <a:ext cx="2872808" cy="818639"/>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200000"/>
                  </a:lnSpc>
                  <a:spcBef>
                    <a:spcPct val="0"/>
                  </a:spcBef>
                  <a:spcAft>
                    <a:spcPts val="600"/>
                  </a:spcAft>
                  <a:buNone/>
                </a:pPr>
                <a:r>
                  <a:rPr lang="en-US" altLang="zh-CN" sz="2800" dirty="0">
                    <a:latin typeface="Times New Roman" panose="02020603050405020304" pitchFamily="18" charset="0"/>
                    <a:cs typeface="Times New Roman" panose="02020603050405020304" pitchFamily="18" charset="0"/>
                  </a:rPr>
                  <a:t>H=</a:t>
                </a:r>
                <a:r>
                  <a:rPr lang="en-US" altLang="zh-CN" dirty="0">
                    <a:solidFill>
                      <a:prstClr val="black"/>
                    </a:solidFill>
                  </a:rPr>
                  <a:t> </a:t>
                </a:r>
                <a14:m>
                  <m:oMath xmlns:m="http://schemas.openxmlformats.org/officeDocument/2006/math">
                    <m:r>
                      <a:rPr lang="en-US" altLang="zh-CN">
                        <a:solidFill>
                          <a:prstClr val="black"/>
                        </a:solidFill>
                        <a:latin typeface="Cambria Math" panose="02040503050406030204" pitchFamily="18" charset="0"/>
                      </a:rPr>
                      <m:t>¬</m:t>
                    </m:r>
                  </m:oMath>
                </a14:m>
                <a:r>
                  <a:rPr lang="en-US" altLang="zh-CN" dirty="0">
                    <a:solidFill>
                      <a:prstClr val="black"/>
                    </a:solidFill>
                    <a:latin typeface="微软雅黑" panose="020B0503020204020204" pitchFamily="34" charset="-122"/>
                  </a:rPr>
                  <a:t>P</a:t>
                </a:r>
                <a:r>
                  <a:rPr lang="zh-CN" altLang="zh-CN" dirty="0">
                    <a:solidFill>
                      <a:prstClr val="black"/>
                    </a:solidFill>
                    <a:latin typeface="微软雅黑" panose="020B0503020204020204" pitchFamily="34" charset="-122"/>
                  </a:rPr>
                  <a:t>∨</a:t>
                </a:r>
                <a14:m>
                  <m:oMath xmlns:m="http://schemas.openxmlformats.org/officeDocument/2006/math">
                    <m:r>
                      <a:rPr lang="en-US" altLang="zh-CN">
                        <a:solidFill>
                          <a:prstClr val="black"/>
                        </a:solidFill>
                        <a:latin typeface="Cambria Math" panose="02040503050406030204" pitchFamily="18" charset="0"/>
                      </a:rPr>
                      <m:t>¬</m:t>
                    </m:r>
                  </m:oMath>
                </a14:m>
                <a:r>
                  <a:rPr lang="en-US" altLang="zh-CN" dirty="0">
                    <a:solidFill>
                      <a:prstClr val="black"/>
                    </a:solidFill>
                    <a:latin typeface="微软雅黑" panose="020B0503020204020204" pitchFamily="34" charset="-122"/>
                  </a:rPr>
                  <a:t>Q</a:t>
                </a:r>
                <a:endParaRPr lang="zh-CN" altLang="en-US" sz="2800" dirty="0">
                  <a:latin typeface="Times New Roman" panose="02020603050405020304" pitchFamily="18" charset="0"/>
                  <a:cs typeface="Times New Roman" panose="02020603050405020304" pitchFamily="18" charset="0"/>
                </a:endParaRPr>
              </a:p>
            </p:txBody>
          </p:sp>
        </mc:Choice>
        <mc:Fallback>
          <p:sp>
            <p:nvSpPr>
              <p:cNvPr id="3" name="矩形 2"/>
              <p:cNvSpPr>
                <a:spLocks noRot="1" noChangeAspect="1" noMove="1" noResize="1" noEditPoints="1" noAdjustHandles="1" noChangeArrowheads="1" noChangeShapeType="1" noTextEdit="1"/>
              </p:cNvSpPr>
              <p:nvPr/>
            </p:nvSpPr>
            <p:spPr bwMode="auto">
              <a:xfrm>
                <a:off x="5066269" y="2007674"/>
                <a:ext cx="2872808" cy="818639"/>
              </a:xfrm>
              <a:prstGeom prst="rect">
                <a:avLst/>
              </a:prstGeom>
              <a:blipFill rotWithShape="1">
                <a:blip r:embed="rId2"/>
                <a:stretch>
                  <a:fillRect l="-8" t="-54" r="11" b="-9782"/>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矩形 24"/>
              <p:cNvSpPr>
                <a:spLocks noChangeArrowheads="1"/>
              </p:cNvSpPr>
              <p:nvPr/>
            </p:nvSpPr>
            <p:spPr bwMode="auto">
              <a:xfrm>
                <a:off x="2932123" y="2002480"/>
                <a:ext cx="2047753" cy="823834"/>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200000"/>
                  </a:lnSpc>
                  <a:spcBef>
                    <a:spcPct val="0"/>
                  </a:spcBef>
                  <a:buNone/>
                </a:pPr>
                <a:r>
                  <a:rPr lang="en-US" altLang="zh-CN" sz="2800" dirty="0">
                    <a:latin typeface="Times New Roman" panose="02020603050405020304" pitchFamily="18" charset="0"/>
                    <a:cs typeface="Times New Roman" panose="02020603050405020304" pitchFamily="18" charset="0"/>
                  </a:rPr>
                  <a:t>G=</a:t>
                </a:r>
                <a14:m>
                  <m:oMath xmlns:m="http://schemas.openxmlformats.org/officeDocument/2006/math">
                    <m:r>
                      <a:rPr lang="en-US" altLang="zh-CN">
                        <a:solidFill>
                          <a:prstClr val="black"/>
                        </a:solidFill>
                        <a:latin typeface="Cambria Math" panose="02040503050406030204" pitchFamily="18" charset="0"/>
                      </a:rPr>
                      <m:t>¬</m:t>
                    </m:r>
                  </m:oMath>
                </a14:m>
                <a:r>
                  <a:rPr lang="en-US" altLang="zh-CN" dirty="0">
                    <a:solidFill>
                      <a:prstClr val="black"/>
                    </a:solidFill>
                    <a:latin typeface="微软雅黑" panose="020B0503020204020204" pitchFamily="34" charset="-122"/>
                  </a:rPr>
                  <a:t>(P</a:t>
                </a:r>
                <a:r>
                  <a:rPr lang="zh-CN" altLang="zh-CN" dirty="0">
                    <a:solidFill>
                      <a:prstClr val="black"/>
                    </a:solidFill>
                    <a:latin typeface="微软雅黑" panose="020B0503020204020204" pitchFamily="34" charset="-122"/>
                  </a:rPr>
                  <a:t>∧</a:t>
                </a:r>
                <a:r>
                  <a:rPr lang="en-US" altLang="zh-CN" dirty="0">
                    <a:solidFill>
                      <a:prstClr val="black"/>
                    </a:solidFill>
                    <a:latin typeface="微软雅黑" panose="020B0503020204020204" pitchFamily="34" charset="-122"/>
                  </a:rPr>
                  <a:t>Q)</a:t>
                </a:r>
                <a:endParaRPr lang="en-US" altLang="zh-CN" sz="2800" dirty="0">
                  <a:latin typeface="Times New Roman" panose="02020603050405020304" pitchFamily="18" charset="0"/>
                  <a:cs typeface="Times New Roman" panose="02020603050405020304" pitchFamily="18" charset="0"/>
                </a:endParaRPr>
              </a:p>
            </p:txBody>
          </p:sp>
        </mc:Choice>
        <mc:Fallback>
          <p:sp>
            <p:nvSpPr>
              <p:cNvPr id="25" name="矩形 24"/>
              <p:cNvSpPr>
                <a:spLocks noRot="1" noChangeAspect="1" noMove="1" noResize="1" noEditPoints="1" noAdjustHandles="1" noChangeArrowheads="1" noChangeShapeType="1" noTextEdit="1"/>
              </p:cNvSpPr>
              <p:nvPr/>
            </p:nvSpPr>
            <p:spPr bwMode="auto">
              <a:xfrm>
                <a:off x="2932123" y="2002480"/>
                <a:ext cx="2047753" cy="823834"/>
              </a:xfrm>
              <a:prstGeom prst="rect">
                <a:avLst/>
              </a:prstGeom>
              <a:blipFill rotWithShape="1">
                <a:blip r:embed="rId3"/>
                <a:stretch>
                  <a:fillRect l="-16" t="-39" r="10" b="-910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矩形 4"/>
          <p:cNvSpPr>
            <a:spLocks noChangeArrowheads="1"/>
          </p:cNvSpPr>
          <p:nvPr/>
        </p:nvSpPr>
        <p:spPr bwMode="auto">
          <a:xfrm>
            <a:off x="2283046" y="4872751"/>
            <a:ext cx="6330584" cy="52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r>
              <a:rPr lang="zh-CN" altLang="en-US" sz="2800" b="0" noProof="1">
                <a:solidFill>
                  <a:srgbClr val="0000FF"/>
                </a:solidFill>
              </a:rPr>
              <a:t>在任意解释Ｉ下，</a:t>
            </a:r>
            <a:r>
              <a:rPr lang="en-US" altLang="en-US" sz="2800" b="0" noProof="1">
                <a:solidFill>
                  <a:srgbClr val="0000FF"/>
                </a:solidFill>
              </a:rPr>
              <a:t>G</a:t>
            </a:r>
            <a:r>
              <a:rPr lang="zh-CN" altLang="en-US" sz="2800" b="0" dirty="0">
                <a:solidFill>
                  <a:srgbClr val="0000FF"/>
                </a:solidFill>
              </a:rPr>
              <a:t>与</a:t>
            </a:r>
            <a:r>
              <a:rPr lang="en-US" altLang="en-US" sz="2800" b="0" noProof="1">
                <a:solidFill>
                  <a:srgbClr val="0000FF"/>
                </a:solidFill>
              </a:rPr>
              <a:t>H</a:t>
            </a:r>
            <a:r>
              <a:rPr lang="zh-CN" altLang="en-US" sz="2800" b="0" dirty="0">
                <a:solidFill>
                  <a:srgbClr val="0000FF"/>
                </a:solidFill>
              </a:rPr>
              <a:t>的真值相同</a:t>
            </a:r>
            <a:endParaRPr lang="zh-CN" altLang="en-US" sz="2800" b="0" dirty="0">
              <a:solidFill>
                <a:srgbClr val="FF0000"/>
              </a:solidFill>
            </a:endParaRPr>
          </a:p>
        </p:txBody>
      </p:sp>
      <p:sp>
        <p:nvSpPr>
          <p:cNvPr id="27" name="云形标注 26"/>
          <p:cNvSpPr/>
          <p:nvPr/>
        </p:nvSpPr>
        <p:spPr bwMode="auto">
          <a:xfrm>
            <a:off x="2930709" y="1023285"/>
            <a:ext cx="1871554" cy="688934"/>
          </a:xfrm>
          <a:prstGeom prst="cloudCallout">
            <a:avLst>
              <a:gd name="adj1" fmla="val 165041"/>
              <a:gd name="adj2" fmla="val 156573"/>
            </a:avLst>
          </a:prstGeom>
          <a:ln>
            <a:solidFill>
              <a:srgbClr val="0000FF"/>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defTabSz="1219200">
              <a:defRPr/>
            </a:pPr>
            <a:r>
              <a:rPr lang="en-US" altLang="zh-CN" sz="2400" b="1" dirty="0">
                <a:solidFill>
                  <a:srgbClr val="FF0000"/>
                </a:solidFill>
                <a:latin typeface="微软雅黑" panose="020B0503020204020204" pitchFamily="34" charset="-122"/>
                <a:ea typeface="微软雅黑" panose="020B0503020204020204" pitchFamily="34" charset="-122"/>
              </a:rPr>
              <a:t>G=H</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28" name="Rectangle 4"/>
          <p:cNvSpPr>
            <a:spLocks noChangeArrowheads="1"/>
          </p:cNvSpPr>
          <p:nvPr/>
        </p:nvSpPr>
        <p:spPr bwMode="auto">
          <a:xfrm>
            <a:off x="385828" y="4783079"/>
            <a:ext cx="11579051" cy="16885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50000"/>
              </a:lnSpc>
              <a:spcBef>
                <a:spcPts val="0"/>
              </a:spcBef>
              <a:buClrTx/>
              <a:buNone/>
            </a:pPr>
            <a:r>
              <a:rPr lang="zh-CN" altLang="en-US" sz="2400" noProof="1">
                <a:solidFill>
                  <a:srgbClr val="FF0000"/>
                </a:solidFill>
                <a:latin typeface="微软雅黑" panose="020B0503020204020204" pitchFamily="34" charset="-122"/>
                <a:ea typeface="微软雅黑" panose="020B0503020204020204" pitchFamily="34" charset="-122"/>
              </a:rPr>
              <a:t>定义</a:t>
            </a:r>
            <a:r>
              <a:rPr lang="en-US" altLang="zh-CN" sz="2400" dirty="0">
                <a:solidFill>
                  <a:srgbClr val="FF0000"/>
                </a:solidFill>
                <a:latin typeface="微软雅黑" panose="020B0503020204020204" pitchFamily="34" charset="-122"/>
                <a:ea typeface="微软雅黑" panose="020B0503020204020204" pitchFamily="34" charset="-122"/>
              </a:rPr>
              <a:t>2.10 </a:t>
            </a:r>
            <a:r>
              <a:rPr lang="zh-CN" altLang="zh-CN" sz="2400" dirty="0">
                <a:latin typeface="微软雅黑" panose="020B0503020204020204" pitchFamily="34" charset="-122"/>
                <a:ea typeface="微软雅黑" panose="020B0503020204020204" pitchFamily="34" charset="-122"/>
              </a:rPr>
              <a:t>设</a:t>
            </a:r>
            <a:r>
              <a:rPr lang="en-US" altLang="zh-CN" sz="2400" dirty="0">
                <a:latin typeface="微软雅黑" panose="020B0503020204020204" pitchFamily="34" charset="-122"/>
                <a:ea typeface="微软雅黑" panose="020B0503020204020204" pitchFamily="34" charset="-122"/>
              </a:rPr>
              <a:t>G</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H</a:t>
            </a:r>
            <a:r>
              <a:rPr lang="zh-CN" altLang="zh-CN" sz="2400" dirty="0">
                <a:latin typeface="微软雅黑" panose="020B0503020204020204" pitchFamily="34" charset="-122"/>
                <a:ea typeface="微软雅黑" panose="020B0503020204020204" pitchFamily="34" charset="-122"/>
              </a:rPr>
              <a:t>是两个命题公式，</a:t>
            </a:r>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P</a:t>
            </a:r>
            <a:r>
              <a:rPr lang="en-US" altLang="zh-CN" sz="2400" baseline="-25000" dirty="0" err="1">
                <a:latin typeface="微软雅黑" panose="020B0503020204020204" pitchFamily="34" charset="-122"/>
                <a:ea typeface="微软雅黑" panose="020B0503020204020204" pitchFamily="34" charset="-122"/>
              </a:rPr>
              <a:t>n</a:t>
            </a:r>
            <a:r>
              <a:rPr lang="zh-CN" altLang="zh-CN" sz="2400" dirty="0">
                <a:latin typeface="微软雅黑" panose="020B0503020204020204" pitchFamily="34" charset="-122"/>
                <a:ea typeface="微软雅黑" panose="020B0503020204020204" pitchFamily="34" charset="-122"/>
              </a:rPr>
              <a:t>是出现在</a:t>
            </a:r>
            <a:r>
              <a:rPr lang="en-US" altLang="zh-CN" sz="2400" dirty="0">
                <a:latin typeface="微软雅黑" panose="020B0503020204020204" pitchFamily="34" charset="-122"/>
                <a:ea typeface="微软雅黑" panose="020B0503020204020204" pitchFamily="34" charset="-122"/>
              </a:rPr>
              <a:t>G</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H</a:t>
            </a:r>
            <a:r>
              <a:rPr lang="zh-CN" altLang="zh-CN" sz="2400" dirty="0">
                <a:latin typeface="微软雅黑" panose="020B0503020204020204" pitchFamily="34" charset="-122"/>
                <a:ea typeface="微软雅黑" panose="020B0503020204020204" pitchFamily="34" charset="-122"/>
              </a:rPr>
              <a:t>中的所有命题变元。</a:t>
            </a:r>
            <a:r>
              <a:rPr lang="zh-CN" altLang="zh-CN" sz="2400" dirty="0">
                <a:solidFill>
                  <a:srgbClr val="3333FF"/>
                </a:solidFill>
                <a:latin typeface="微软雅黑" panose="020B0503020204020204" pitchFamily="34" charset="-122"/>
                <a:ea typeface="微软雅黑" panose="020B0503020204020204" pitchFamily="34" charset="-122"/>
              </a:rPr>
              <a:t>如果对于</a:t>
            </a:r>
            <a:r>
              <a:rPr lang="en-US" altLang="zh-CN" sz="2400" dirty="0">
                <a:solidFill>
                  <a:srgbClr val="3333FF"/>
                </a:solidFill>
                <a:latin typeface="微软雅黑" panose="020B0503020204020204" pitchFamily="34" charset="-122"/>
                <a:ea typeface="微软雅黑" panose="020B0503020204020204" pitchFamily="34" charset="-122"/>
              </a:rPr>
              <a:t>P</a:t>
            </a:r>
            <a:r>
              <a:rPr lang="en-US" altLang="zh-CN" sz="2400" baseline="-25000" dirty="0">
                <a:solidFill>
                  <a:srgbClr val="3333FF"/>
                </a:solidFill>
                <a:latin typeface="微软雅黑" panose="020B0503020204020204" pitchFamily="34" charset="-122"/>
                <a:ea typeface="微软雅黑" panose="020B0503020204020204" pitchFamily="34" charset="-122"/>
              </a:rPr>
              <a:t>1</a:t>
            </a:r>
            <a:r>
              <a:rPr lang="zh-CN" altLang="zh-CN" sz="2400" dirty="0">
                <a:solidFill>
                  <a:srgbClr val="3333FF"/>
                </a:solidFill>
                <a:latin typeface="微软雅黑" panose="020B0503020204020204" pitchFamily="34" charset="-122"/>
                <a:ea typeface="微软雅黑" panose="020B0503020204020204" pitchFamily="34" charset="-122"/>
              </a:rPr>
              <a:t>，</a:t>
            </a:r>
            <a:r>
              <a:rPr lang="en-US" altLang="zh-CN" sz="2400" dirty="0">
                <a:solidFill>
                  <a:srgbClr val="3333FF"/>
                </a:solidFill>
                <a:latin typeface="微软雅黑" panose="020B0503020204020204" pitchFamily="34" charset="-122"/>
                <a:ea typeface="微软雅黑" panose="020B0503020204020204" pitchFamily="34" charset="-122"/>
              </a:rPr>
              <a:t>P</a:t>
            </a:r>
            <a:r>
              <a:rPr lang="en-US" altLang="zh-CN" sz="2400" baseline="-25000" dirty="0">
                <a:solidFill>
                  <a:srgbClr val="3333FF"/>
                </a:solidFill>
                <a:latin typeface="微软雅黑" panose="020B0503020204020204" pitchFamily="34" charset="-122"/>
                <a:ea typeface="微软雅黑" panose="020B0503020204020204" pitchFamily="34" charset="-122"/>
              </a:rPr>
              <a:t>2</a:t>
            </a:r>
            <a:r>
              <a:rPr lang="zh-CN" altLang="zh-CN" sz="2400" dirty="0">
                <a:solidFill>
                  <a:srgbClr val="3333FF"/>
                </a:solidFill>
                <a:latin typeface="微软雅黑" panose="020B0503020204020204" pitchFamily="34" charset="-122"/>
                <a:ea typeface="微软雅黑" panose="020B0503020204020204" pitchFamily="34" charset="-122"/>
              </a:rPr>
              <a:t>，</a:t>
            </a:r>
            <a:r>
              <a:rPr lang="en-US" altLang="zh-CN" sz="2400" dirty="0">
                <a:solidFill>
                  <a:srgbClr val="3333FF"/>
                </a:solidFill>
                <a:latin typeface="微软雅黑" panose="020B0503020204020204" pitchFamily="34" charset="-122"/>
                <a:ea typeface="微软雅黑" panose="020B0503020204020204" pitchFamily="34" charset="-122"/>
              </a:rPr>
              <a:t>…</a:t>
            </a:r>
            <a:r>
              <a:rPr lang="zh-CN" altLang="zh-CN" sz="2400" dirty="0">
                <a:solidFill>
                  <a:srgbClr val="3333FF"/>
                </a:solidFill>
                <a:latin typeface="微软雅黑" panose="020B0503020204020204" pitchFamily="34" charset="-122"/>
                <a:ea typeface="微软雅黑" panose="020B0503020204020204" pitchFamily="34" charset="-122"/>
              </a:rPr>
              <a:t>，</a:t>
            </a:r>
            <a:r>
              <a:rPr lang="en-US" altLang="zh-CN" sz="2400" dirty="0" err="1">
                <a:solidFill>
                  <a:srgbClr val="3333FF"/>
                </a:solidFill>
                <a:latin typeface="微软雅黑" panose="020B0503020204020204" pitchFamily="34" charset="-122"/>
                <a:ea typeface="微软雅黑" panose="020B0503020204020204" pitchFamily="34" charset="-122"/>
              </a:rPr>
              <a:t>P</a:t>
            </a:r>
            <a:r>
              <a:rPr lang="en-US" altLang="zh-CN" sz="2400" baseline="-25000" dirty="0" err="1">
                <a:solidFill>
                  <a:srgbClr val="3333FF"/>
                </a:solidFill>
                <a:latin typeface="微软雅黑" panose="020B0503020204020204" pitchFamily="34" charset="-122"/>
                <a:ea typeface="微软雅黑" panose="020B0503020204020204" pitchFamily="34" charset="-122"/>
              </a:rPr>
              <a:t>n</a:t>
            </a:r>
            <a:r>
              <a:rPr lang="zh-CN" altLang="zh-CN" sz="2400" dirty="0">
                <a:solidFill>
                  <a:srgbClr val="3333FF"/>
                </a:solidFill>
                <a:latin typeface="微软雅黑" panose="020B0503020204020204" pitchFamily="34" charset="-122"/>
                <a:ea typeface="微软雅黑" panose="020B0503020204020204" pitchFamily="34" charset="-122"/>
              </a:rPr>
              <a:t>的</a:t>
            </a:r>
            <a:r>
              <a:rPr lang="en-US" altLang="zh-CN" sz="2400" dirty="0">
                <a:solidFill>
                  <a:srgbClr val="3333FF"/>
                </a:solidFill>
                <a:latin typeface="微软雅黑" panose="020B0503020204020204" pitchFamily="34" charset="-122"/>
                <a:ea typeface="微软雅黑" panose="020B0503020204020204" pitchFamily="34" charset="-122"/>
              </a:rPr>
              <a:t>2</a:t>
            </a:r>
            <a:r>
              <a:rPr lang="en-US" altLang="zh-CN" sz="2400" baseline="30000" dirty="0">
                <a:solidFill>
                  <a:srgbClr val="3333FF"/>
                </a:solidFill>
                <a:latin typeface="微软雅黑" panose="020B0503020204020204" pitchFamily="34" charset="-122"/>
                <a:ea typeface="微软雅黑" panose="020B0503020204020204" pitchFamily="34" charset="-122"/>
              </a:rPr>
              <a:t>n</a:t>
            </a:r>
            <a:r>
              <a:rPr lang="zh-CN" altLang="zh-CN" sz="2400" dirty="0">
                <a:solidFill>
                  <a:srgbClr val="3333FF"/>
                </a:solidFill>
                <a:latin typeface="微软雅黑" panose="020B0503020204020204" pitchFamily="34" charset="-122"/>
                <a:ea typeface="微软雅黑" panose="020B0503020204020204" pitchFamily="34" charset="-122"/>
              </a:rPr>
              <a:t>组不同的解释，</a:t>
            </a:r>
            <a:r>
              <a:rPr lang="en-US" altLang="zh-CN" sz="2400" dirty="0">
                <a:solidFill>
                  <a:srgbClr val="3333FF"/>
                </a:solidFill>
                <a:latin typeface="微软雅黑" panose="020B0503020204020204" pitchFamily="34" charset="-122"/>
                <a:ea typeface="微软雅黑" panose="020B0503020204020204" pitchFamily="34" charset="-122"/>
              </a:rPr>
              <a:t>G</a:t>
            </a:r>
            <a:r>
              <a:rPr lang="zh-CN" altLang="zh-CN" sz="2400" dirty="0">
                <a:solidFill>
                  <a:srgbClr val="3333FF"/>
                </a:solidFill>
                <a:latin typeface="微软雅黑" panose="020B0503020204020204" pitchFamily="34" charset="-122"/>
                <a:ea typeface="微软雅黑" panose="020B0503020204020204" pitchFamily="34" charset="-122"/>
              </a:rPr>
              <a:t>与</a:t>
            </a:r>
            <a:r>
              <a:rPr lang="en-US" altLang="zh-CN" sz="2400" dirty="0">
                <a:solidFill>
                  <a:srgbClr val="3333FF"/>
                </a:solidFill>
                <a:latin typeface="微软雅黑" panose="020B0503020204020204" pitchFamily="34" charset="-122"/>
                <a:ea typeface="微软雅黑" panose="020B0503020204020204" pitchFamily="34" charset="-122"/>
              </a:rPr>
              <a:t>H</a:t>
            </a:r>
            <a:r>
              <a:rPr lang="zh-CN" altLang="zh-CN" sz="2400" dirty="0">
                <a:solidFill>
                  <a:srgbClr val="3333FF"/>
                </a:solidFill>
                <a:latin typeface="微软雅黑" panose="020B0503020204020204" pitchFamily="34" charset="-122"/>
                <a:ea typeface="微软雅黑" panose="020B0503020204020204" pitchFamily="34" charset="-122"/>
              </a:rPr>
              <a:t>的真值结果都相同，则称公式</a:t>
            </a:r>
            <a:r>
              <a:rPr lang="en-US" altLang="zh-CN" sz="2400" dirty="0">
                <a:solidFill>
                  <a:srgbClr val="3333FF"/>
                </a:solidFill>
                <a:latin typeface="微软雅黑" panose="020B0503020204020204" pitchFamily="34" charset="-122"/>
                <a:ea typeface="微软雅黑" panose="020B0503020204020204" pitchFamily="34" charset="-122"/>
              </a:rPr>
              <a:t>G</a:t>
            </a:r>
            <a:r>
              <a:rPr lang="zh-CN" altLang="zh-CN" sz="2400" dirty="0">
                <a:solidFill>
                  <a:srgbClr val="3333FF"/>
                </a:solidFill>
                <a:latin typeface="微软雅黑" panose="020B0503020204020204" pitchFamily="34" charset="-122"/>
                <a:ea typeface="微软雅黑" panose="020B0503020204020204" pitchFamily="34" charset="-122"/>
              </a:rPr>
              <a:t>与</a:t>
            </a:r>
            <a:r>
              <a:rPr lang="en-US" altLang="zh-CN" sz="2400" dirty="0">
                <a:solidFill>
                  <a:srgbClr val="3333FF"/>
                </a:solidFill>
                <a:latin typeface="微软雅黑" panose="020B0503020204020204" pitchFamily="34" charset="-122"/>
                <a:ea typeface="微软雅黑" panose="020B0503020204020204" pitchFamily="34" charset="-122"/>
              </a:rPr>
              <a:t>H</a:t>
            </a:r>
            <a:r>
              <a:rPr lang="zh-CN" altLang="zh-CN" sz="2400" dirty="0">
                <a:solidFill>
                  <a:srgbClr val="3333FF"/>
                </a:solidFill>
                <a:latin typeface="微软雅黑" panose="020B0503020204020204" pitchFamily="34" charset="-122"/>
                <a:ea typeface="微软雅黑" panose="020B0503020204020204" pitchFamily="34" charset="-122"/>
              </a:rPr>
              <a:t>是等价的</a:t>
            </a:r>
            <a:r>
              <a:rPr lang="en-US" altLang="zh-CN" sz="2400" dirty="0">
                <a:latin typeface="微软雅黑" panose="020B0503020204020204" pitchFamily="34" charset="-122"/>
                <a:ea typeface="微软雅黑" panose="020B0503020204020204" pitchFamily="34" charset="-122"/>
              </a:rPr>
              <a:t>(Equivalent)</a:t>
            </a:r>
            <a:r>
              <a:rPr lang="zh-CN" altLang="zh-CN" sz="2400" dirty="0">
                <a:latin typeface="微软雅黑" panose="020B0503020204020204" pitchFamily="34" charset="-122"/>
                <a:ea typeface="微软雅黑" panose="020B0503020204020204" pitchFamily="34" charset="-122"/>
              </a:rPr>
              <a:t>，记为</a:t>
            </a:r>
            <a:r>
              <a:rPr lang="en-US" altLang="zh-CN" sz="2400" dirty="0">
                <a:latin typeface="微软雅黑" panose="020B0503020204020204" pitchFamily="34" charset="-122"/>
                <a:ea typeface="微软雅黑" panose="020B0503020204020204" pitchFamily="34" charset="-122"/>
              </a:rPr>
              <a:t>G=H.</a:t>
            </a:r>
            <a:endParaRPr lang="zh-CN" altLang="en-US" sz="2400" dirty="0">
              <a:latin typeface="微软雅黑" panose="020B0503020204020204" pitchFamily="34" charset="-122"/>
              <a:ea typeface="微软雅黑" panose="020B0503020204020204" pitchFamily="34" charset="-122"/>
            </a:endParaRPr>
          </a:p>
        </p:txBody>
      </p:sp>
      <p:sp>
        <p:nvSpPr>
          <p:cNvPr id="29" name="Rectangle 2"/>
          <p:cNvSpPr txBox="1">
            <a:spLocks noChangeArrowheads="1"/>
          </p:cNvSpPr>
          <p:nvPr/>
        </p:nvSpPr>
        <p:spPr bwMode="auto">
          <a:xfrm>
            <a:off x="157296" y="859978"/>
            <a:ext cx="1980627" cy="70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90000"/>
              </a:lnSpc>
              <a:spcBef>
                <a:spcPct val="0"/>
              </a:spcBef>
              <a:buClrTx/>
              <a:buNone/>
            </a:pPr>
            <a:r>
              <a:rPr lang="zh-CN" altLang="en-US" sz="3600" dirty="0">
                <a:solidFill>
                  <a:prstClr val="black"/>
                </a:solidFill>
              </a:rPr>
              <a:t>公式等价</a:t>
            </a:r>
            <a:endParaRPr lang="zh-CN" altLang="en-US" sz="3600" dirty="0">
              <a:solidFill>
                <a:prstClr val="black"/>
              </a:solidFill>
            </a:endParaRPr>
          </a:p>
        </p:txBody>
      </p:sp>
      <p:sp>
        <p:nvSpPr>
          <p:cNvPr id="14" name="Rectangle 2"/>
          <p:cNvSpPr txBox="1">
            <a:spLocks noChangeArrowheads="1"/>
          </p:cNvSpPr>
          <p:nvPr/>
        </p:nvSpPr>
        <p:spPr>
          <a:xfrm>
            <a:off x="774482" y="363720"/>
            <a:ext cx="5304152" cy="399845"/>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r>
              <a:rPr lang="en-US" altLang="zh-CN" sz="2200" dirty="0">
                <a:solidFill>
                  <a:prstClr val="white"/>
                </a:solidFill>
                <a:latin typeface="微软雅黑" panose="020B0503020204020204" pitchFamily="34" charset="-122"/>
                <a:ea typeface="微软雅黑" panose="020B0503020204020204" pitchFamily="34" charset="-122"/>
              </a:rPr>
              <a:t>2.2.3  </a:t>
            </a:r>
            <a:r>
              <a:rPr lang="zh-CN" altLang="zh-CN" sz="2200" dirty="0">
                <a:solidFill>
                  <a:prstClr val="white"/>
                </a:solidFill>
                <a:latin typeface="微软雅黑" panose="020B0503020204020204" pitchFamily="34" charset="-122"/>
                <a:ea typeface="微软雅黑" panose="020B0503020204020204" pitchFamily="34" charset="-122"/>
              </a:rPr>
              <a:t>命题公式的基本等价</a:t>
            </a:r>
            <a:r>
              <a:rPr lang="zh-CN" altLang="en-US" sz="2200" dirty="0">
                <a:solidFill>
                  <a:prstClr val="white"/>
                </a:solidFill>
                <a:latin typeface="微软雅黑" panose="020B0503020204020204" pitchFamily="34" charset="-122"/>
                <a:ea typeface="微软雅黑" panose="020B0503020204020204" pitchFamily="34" charset="-122"/>
              </a:rPr>
              <a:t>定律</a:t>
            </a:r>
            <a:endParaRPr lang="zh-CN" altLang="en-US" sz="2200" dirty="0">
              <a:solidFill>
                <a:prstClr val="white"/>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6" name="矩形 5"/>
              <p:cNvSpPr/>
              <p:nvPr/>
            </p:nvSpPr>
            <p:spPr>
              <a:xfrm>
                <a:off x="4661739" y="1232229"/>
                <a:ext cx="3681866" cy="461532"/>
              </a:xfrm>
              <a:prstGeom prst="rect">
                <a:avLst/>
              </a:prstGeom>
            </p:spPr>
            <p:txBody>
              <a:bodyPr wrap="none">
                <a:spAutoFit/>
              </a:bodyPr>
              <a:lstStyle/>
              <a:p>
                <a:pPr defTabSz="1219200"/>
                <a:r>
                  <a:rPr lang="en-US" altLang="zh-CN" sz="2400" b="1" dirty="0">
                    <a:solidFill>
                      <a:prstClr val="black"/>
                    </a:solidFill>
                    <a:latin typeface="微软雅黑" panose="020B0503020204020204" pitchFamily="34" charset="-122"/>
                    <a:ea typeface="微软雅黑" panose="020B0503020204020204" pitchFamily="34" charset="-122"/>
                  </a:rPr>
                  <a:t>G</a:t>
                </a:r>
                <a:r>
                  <a:rPr lang="en-US" altLang="zh-CN" sz="2400" b="1" baseline="-25000" dirty="0">
                    <a:solidFill>
                      <a:prstClr val="black"/>
                    </a:solidFill>
                    <a:latin typeface="微软雅黑" panose="020B0503020204020204" pitchFamily="34" charset="-122"/>
                    <a:ea typeface="微软雅黑" panose="020B0503020204020204" pitchFamily="34" charset="-122"/>
                  </a:rPr>
                  <a:t>1</a:t>
                </a:r>
                <a:r>
                  <a:rPr lang="en-US" altLang="zh-CN" sz="2400" b="1" dirty="0">
                    <a:solidFill>
                      <a:prstClr val="black"/>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400" b="1">
                        <a:solidFill>
                          <a:prstClr val="black"/>
                        </a:solidFill>
                        <a:latin typeface="Cambria Math" panose="02040503050406030204" pitchFamily="18" charset="0"/>
                      </a:rPr>
                      <m:t>¬</m:t>
                    </m:r>
                  </m:oMath>
                </a14:m>
                <a:r>
                  <a:rPr lang="en-US" altLang="zh-CN" sz="2400" b="1" dirty="0">
                    <a:solidFill>
                      <a:prstClr val="black"/>
                    </a:solidFill>
                    <a:latin typeface="微软雅黑" panose="020B0503020204020204" pitchFamily="34" charset="-122"/>
                    <a:ea typeface="微软雅黑" panose="020B0503020204020204" pitchFamily="34" charset="-122"/>
                  </a:rPr>
                  <a:t>(P</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Q)</a:t>
                </a:r>
                <a14:m>
                  <m:oMath xmlns:m="http://schemas.openxmlformats.org/officeDocument/2006/math">
                    <m:r>
                      <m:rPr>
                        <m:nor/>
                      </m:rPr>
                      <a:rPr lang="en-US" altLang="zh-CN" noProof="1">
                        <a:latin typeface="黑体" panose="02010609060101010101" pitchFamily="49" charset="-122"/>
                        <a:ea typeface="黑体" panose="02010609060101010101" pitchFamily="49" charset="-122"/>
                        <a:sym typeface="Symbol" panose="05050102010706020507" pitchFamily="18" charset="2"/>
                      </a:rPr>
                      <m:t></m:t>
                    </m:r>
                    <m:r>
                      <a:rPr lang="en-US" altLang="zh-CN" sz="2400" b="1">
                        <a:solidFill>
                          <a:prstClr val="black"/>
                        </a:solidFill>
                        <a:latin typeface="Cambria Math" panose="02040503050406030204" pitchFamily="18" charset="0"/>
                      </a:rPr>
                      <m:t>(¬</m:t>
                    </m:r>
                  </m:oMath>
                </a14:m>
                <a:r>
                  <a:rPr lang="en-US" altLang="zh-CN" sz="2400" b="1" dirty="0">
                    <a:solidFill>
                      <a:prstClr val="black"/>
                    </a:solidFill>
                    <a:latin typeface="微软雅黑" panose="020B0503020204020204" pitchFamily="34" charset="-122"/>
                    <a:ea typeface="微软雅黑" panose="020B0503020204020204" pitchFamily="34" charset="-122"/>
                  </a:rPr>
                  <a:t>P</a:t>
                </a:r>
                <a:r>
                  <a:rPr lang="zh-CN" altLang="zh-CN" sz="2400" b="1" dirty="0">
                    <a:solidFill>
                      <a:prstClr val="black"/>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400" b="1">
                        <a:solidFill>
                          <a:prstClr val="black"/>
                        </a:solidFill>
                        <a:latin typeface="Cambria Math" panose="02040503050406030204" pitchFamily="18" charset="0"/>
                      </a:rPr>
                      <m:t>¬</m:t>
                    </m:r>
                  </m:oMath>
                </a14:m>
                <a:r>
                  <a:rPr lang="en-US" altLang="zh-CN" sz="2400" b="1" dirty="0">
                    <a:solidFill>
                      <a:prstClr val="black"/>
                    </a:solidFill>
                    <a:latin typeface="微软雅黑" panose="020B0503020204020204" pitchFamily="34" charset="-122"/>
                    <a:ea typeface="微软雅黑" panose="020B0503020204020204" pitchFamily="34" charset="-122"/>
                  </a:rPr>
                  <a:t>Q)</a:t>
                </a:r>
                <a:endParaRPr lang="zh-CN" altLang="en-US" sz="2400" dirty="0">
                  <a:solidFill>
                    <a:prstClr val="black"/>
                  </a:solidFill>
                  <a:latin typeface="Arial" panose="020B0604020202020204"/>
                  <a:ea typeface="微软雅黑" panose="020B0503020204020204" pitchFamily="34" charset="-122"/>
                </a:endParaRPr>
              </a:p>
            </p:txBody>
          </p:sp>
        </mc:Choice>
        <mc:Fallback>
          <p:sp>
            <p:nvSpPr>
              <p:cNvPr id="6" name="矩形 5"/>
              <p:cNvSpPr>
                <a:spLocks noRot="1" noChangeAspect="1" noMove="1" noResize="1" noEditPoints="1" noAdjustHandles="1" noChangeArrowheads="1" noChangeShapeType="1" noTextEdit="1"/>
              </p:cNvSpPr>
              <p:nvPr/>
            </p:nvSpPr>
            <p:spPr>
              <a:xfrm>
                <a:off x="4661739" y="1232229"/>
                <a:ext cx="3681866" cy="461532"/>
              </a:xfrm>
              <a:prstGeom prst="rect">
                <a:avLst/>
              </a:prstGeom>
              <a:blipFill rotWithShape="1">
                <a:blip r:embed="rId4"/>
                <a:stretch>
                  <a:fillRect l="-6" t="-71" r="9" b="-20041"/>
                </a:stretch>
              </a:blipFill>
            </p:spPr>
            <p:txBody>
              <a:bodyPr/>
              <a:lstStyle/>
              <a:p>
                <a:r>
                  <a:rPr lang="zh-CN" altLang="en-US">
                    <a:noFill/>
                  </a:rPr>
                  <a:t> </a:t>
                </a:r>
              </a:p>
            </p:txBody>
          </p:sp>
        </mc:Fallback>
      </mc:AlternateContent>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2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xit" presetSubtype="32" fill="hold" grpId="1" nodeType="clickEffect">
                                  <p:stCondLst>
                                    <p:cond delay="0"/>
                                  </p:stCondLst>
                                  <p:childTnLst>
                                    <p:animEffect transition="out" filter="circle(out)">
                                      <p:cBhvr>
                                        <p:cTn id="26" dur="2000"/>
                                        <p:tgtEl>
                                          <p:spTgt spid="6"/>
                                        </p:tgtEl>
                                      </p:cBhvr>
                                    </p:animEffect>
                                    <p:set>
                                      <p:cBhvr>
                                        <p:cTn id="27" dur="1" fill="hold">
                                          <p:stCondLst>
                                            <p:cond delay="1999"/>
                                          </p:stCondLst>
                                        </p:cTn>
                                        <p:tgtEl>
                                          <p:spTgt spid="6"/>
                                        </p:tgtEl>
                                        <p:attrNameLst>
                                          <p:attrName>style.visibility</p:attrName>
                                        </p:attrNameLst>
                                      </p:cBhvr>
                                      <p:to>
                                        <p:strVal val="hidden"/>
                                      </p:to>
                                    </p:set>
                                  </p:childTnLst>
                                </p:cTn>
                              </p:par>
                              <p:par>
                                <p:cTn id="28" presetID="2" presetClass="exit" presetSubtype="4" fill="hold" grpId="1" nodeType="withEffect">
                                  <p:stCondLst>
                                    <p:cond delay="0"/>
                                  </p:stCondLst>
                                  <p:childTnLst>
                                    <p:anim calcmode="lin" valueType="num">
                                      <p:cBhvr additive="base">
                                        <p:cTn id="29" dur="500"/>
                                        <p:tgtEl>
                                          <p:spTgt spid="2"/>
                                        </p:tgtEl>
                                        <p:attrNameLst>
                                          <p:attrName>ppt_x</p:attrName>
                                        </p:attrNameLst>
                                      </p:cBhvr>
                                      <p:tavLst>
                                        <p:tav tm="0">
                                          <p:val>
                                            <p:strVal val="ppt_x"/>
                                          </p:val>
                                        </p:tav>
                                        <p:tav tm="100000">
                                          <p:val>
                                            <p:strVal val="ppt_x"/>
                                          </p:val>
                                        </p:tav>
                                      </p:tavLst>
                                    </p:anim>
                                    <p:anim calcmode="lin" valueType="num">
                                      <p:cBhvr additive="base">
                                        <p:cTn id="30" dur="500"/>
                                        <p:tgtEl>
                                          <p:spTgt spid="2"/>
                                        </p:tgtEl>
                                        <p:attrNameLst>
                                          <p:attrName>ppt_y</p:attrName>
                                        </p:attrNameLst>
                                      </p:cBhvr>
                                      <p:tavLst>
                                        <p:tav tm="0">
                                          <p:val>
                                            <p:strVal val="ppt_y"/>
                                          </p:val>
                                        </p:tav>
                                        <p:tav tm="100000">
                                          <p:val>
                                            <p:strVal val="1+ppt_h/2"/>
                                          </p:val>
                                        </p:tav>
                                      </p:tavLst>
                                    </p:anim>
                                    <p:set>
                                      <p:cBhvr>
                                        <p:cTn id="31" dur="1" fill="hold">
                                          <p:stCondLst>
                                            <p:cond delay="499"/>
                                          </p:stCondLst>
                                        </p:cTn>
                                        <p:tgtEl>
                                          <p:spTgt spid="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3252"/>
                                        </p:tgtEl>
                                        <p:attrNameLst>
                                          <p:attrName>style.visibility</p:attrName>
                                        </p:attrNameLst>
                                      </p:cBhvr>
                                      <p:to>
                                        <p:strVal val="visible"/>
                                      </p:to>
                                    </p:set>
                                    <p:anim calcmode="lin" valueType="num">
                                      <p:cBhvr additive="base">
                                        <p:cTn id="36" dur="500" fill="hold"/>
                                        <p:tgtEl>
                                          <p:spTgt spid="53252"/>
                                        </p:tgtEl>
                                        <p:attrNameLst>
                                          <p:attrName>ppt_x</p:attrName>
                                        </p:attrNameLst>
                                      </p:cBhvr>
                                      <p:tavLst>
                                        <p:tav tm="0">
                                          <p:val>
                                            <p:strVal val="#ppt_x"/>
                                          </p:val>
                                        </p:tav>
                                        <p:tav tm="100000">
                                          <p:val>
                                            <p:strVal val="#ppt_x"/>
                                          </p:val>
                                        </p:tav>
                                      </p:tavLst>
                                    </p:anim>
                                    <p:anim calcmode="lin" valueType="num">
                                      <p:cBhvr additive="base">
                                        <p:cTn id="37" dur="500" fill="hold"/>
                                        <p:tgtEl>
                                          <p:spTgt spid="5325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heel(1)">
                                      <p:cBhvr>
                                        <p:cTn id="42" dur="2000"/>
                                        <p:tgtEl>
                                          <p:spTgt spid="5"/>
                                        </p:tgtEl>
                                      </p:cBhvr>
                                    </p:animEffect>
                                  </p:childTnLst>
                                </p:cTn>
                              </p:par>
                            </p:childTnLst>
                          </p:cTn>
                        </p:par>
                        <p:par>
                          <p:cTn id="43" fill="hold">
                            <p:stCondLst>
                              <p:cond delay="2000"/>
                            </p:stCondLst>
                            <p:childTnLst>
                              <p:par>
                                <p:cTn id="44" presetID="26"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580">
                                          <p:stCondLst>
                                            <p:cond delay="0"/>
                                          </p:stCondLst>
                                        </p:cTn>
                                        <p:tgtEl>
                                          <p:spTgt spid="29"/>
                                        </p:tgtEl>
                                      </p:cBhvr>
                                    </p:animEffect>
                                    <p:anim calcmode="lin" valueType="num">
                                      <p:cBhvr>
                                        <p:cTn id="47"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52" dur="26">
                                          <p:stCondLst>
                                            <p:cond delay="650"/>
                                          </p:stCondLst>
                                        </p:cTn>
                                        <p:tgtEl>
                                          <p:spTgt spid="29"/>
                                        </p:tgtEl>
                                      </p:cBhvr>
                                      <p:to x="100000" y="60000"/>
                                    </p:animScale>
                                    <p:animScale>
                                      <p:cBhvr>
                                        <p:cTn id="53" dur="166" decel="50000">
                                          <p:stCondLst>
                                            <p:cond delay="676"/>
                                          </p:stCondLst>
                                        </p:cTn>
                                        <p:tgtEl>
                                          <p:spTgt spid="29"/>
                                        </p:tgtEl>
                                      </p:cBhvr>
                                      <p:to x="100000" y="100000"/>
                                    </p:animScale>
                                    <p:animScale>
                                      <p:cBhvr>
                                        <p:cTn id="54" dur="26">
                                          <p:stCondLst>
                                            <p:cond delay="1312"/>
                                          </p:stCondLst>
                                        </p:cTn>
                                        <p:tgtEl>
                                          <p:spTgt spid="29"/>
                                        </p:tgtEl>
                                      </p:cBhvr>
                                      <p:to x="100000" y="80000"/>
                                    </p:animScale>
                                    <p:animScale>
                                      <p:cBhvr>
                                        <p:cTn id="55" dur="166" decel="50000">
                                          <p:stCondLst>
                                            <p:cond delay="1338"/>
                                          </p:stCondLst>
                                        </p:cTn>
                                        <p:tgtEl>
                                          <p:spTgt spid="29"/>
                                        </p:tgtEl>
                                      </p:cBhvr>
                                      <p:to x="100000" y="100000"/>
                                    </p:animScale>
                                    <p:animScale>
                                      <p:cBhvr>
                                        <p:cTn id="56" dur="26">
                                          <p:stCondLst>
                                            <p:cond delay="1642"/>
                                          </p:stCondLst>
                                        </p:cTn>
                                        <p:tgtEl>
                                          <p:spTgt spid="29"/>
                                        </p:tgtEl>
                                      </p:cBhvr>
                                      <p:to x="100000" y="90000"/>
                                    </p:animScale>
                                    <p:animScale>
                                      <p:cBhvr>
                                        <p:cTn id="57" dur="166" decel="50000">
                                          <p:stCondLst>
                                            <p:cond delay="1668"/>
                                          </p:stCondLst>
                                        </p:cTn>
                                        <p:tgtEl>
                                          <p:spTgt spid="29"/>
                                        </p:tgtEl>
                                      </p:cBhvr>
                                      <p:to x="100000" y="100000"/>
                                    </p:animScale>
                                    <p:animScale>
                                      <p:cBhvr>
                                        <p:cTn id="58" dur="26">
                                          <p:stCondLst>
                                            <p:cond delay="1808"/>
                                          </p:stCondLst>
                                        </p:cTn>
                                        <p:tgtEl>
                                          <p:spTgt spid="29"/>
                                        </p:tgtEl>
                                      </p:cBhvr>
                                      <p:to x="100000" y="95000"/>
                                    </p:animScale>
                                    <p:animScale>
                                      <p:cBhvr>
                                        <p:cTn id="59" dur="166" decel="50000">
                                          <p:stCondLst>
                                            <p:cond delay="1834"/>
                                          </p:stCondLst>
                                        </p:cTn>
                                        <p:tgtEl>
                                          <p:spTgt spid="29"/>
                                        </p:tgtEl>
                                      </p:cBhvr>
                                      <p:to x="100000" y="100000"/>
                                    </p:animScale>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grpId="0" nodeType="click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circle(in)">
                                      <p:cBhvr>
                                        <p:cTn id="64" dur="2000"/>
                                        <p:tgtEl>
                                          <p:spTgt spid="27"/>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25" grpId="0" animBg="1"/>
      <p:bldP spid="5" grpId="0"/>
      <p:bldP spid="27" grpId="0" animBg="1"/>
      <p:bldP spid="28" grpId="0" animBg="1" autoUpdateAnimBg="0"/>
      <p:bldP spid="29" grpId="0"/>
      <p:bldP spid="6" grpId="0"/>
      <p:bldP spid="6"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p:nvPr/>
            </p:nvSpPr>
            <p:spPr>
              <a:xfrm>
                <a:off x="157294" y="771564"/>
                <a:ext cx="11350517" cy="1688564"/>
              </a:xfrm>
              <a:prstGeom prst="rect">
                <a:avLst/>
              </a:prstGeom>
            </p:spPr>
            <p:txBody>
              <a:bodyPr wrap="square">
                <a:spAutoFit/>
              </a:bodyPr>
              <a:lstStyle/>
              <a:p>
                <a:pPr indent="276225" algn="just" defTabSz="1219200">
                  <a:lnSpc>
                    <a:spcPct val="150000"/>
                  </a:lnSpc>
                </a:pPr>
                <a:r>
                  <a:rPr lang="zh-CN"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4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rPr>
                  <a:t>2.14  </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下列公式都包含命题变元</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，试判断哪些公式是等价的。</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276225" algn="just" defTabSz="1219200">
                  <a:lnSpc>
                    <a:spcPct val="150000"/>
                  </a:lnSpc>
                </a:pP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kern="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kern="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kern="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276225" algn="just" defTabSz="1219200">
                  <a:lnSpc>
                    <a:spcPct val="150000"/>
                  </a:lnSpc>
                </a:pP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3</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14:m>
                  <m:oMath xmlns:m="http://schemas.openxmlformats.org/officeDocument/2006/math">
                    <m:r>
                      <m:rPr>
                        <m:nor/>
                      </m:rPr>
                      <a:rPr lang="en-US" altLang="zh-CN" noProof="1" smtClean="0">
                        <a:solidFill>
                          <a:schemeClr val="tx1"/>
                        </a:solidFill>
                        <a:latin typeface="黑体" panose="02010609060101010101" pitchFamily="49" charset="-122"/>
                        <a:ea typeface="黑体" panose="02010609060101010101" pitchFamily="49" charset="-122"/>
                        <a:sym typeface="Symbol" panose="05050102010706020507" pitchFamily="18" charset="2"/>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P→Q</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Q→P</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mc:Choice>
        <mc:Fallback>
          <p:sp>
            <p:nvSpPr>
              <p:cNvPr id="2" name="矩形 1"/>
              <p:cNvSpPr>
                <a:spLocks noRot="1" noChangeAspect="1" noMove="1" noResize="1" noEditPoints="1" noAdjustHandles="1" noChangeArrowheads="1" noChangeShapeType="1" noTextEdit="1"/>
              </p:cNvSpPr>
              <p:nvPr/>
            </p:nvSpPr>
            <p:spPr>
              <a:xfrm>
                <a:off x="157294" y="771564"/>
                <a:ext cx="11350517" cy="1688564"/>
              </a:xfrm>
              <a:prstGeom prst="rect">
                <a:avLst/>
              </a:prstGeom>
              <a:blipFill rotWithShape="1">
                <a:blip r:embed="rId1"/>
                <a:stretch>
                  <a:fillRect l="-4" t="-2" r="3" b="-7475"/>
                </a:stretch>
              </a:blipFill>
            </p:spPr>
            <p:txBody>
              <a:bodyPr/>
              <a:lstStyle/>
              <a:p>
                <a:r>
                  <a:rPr lang="zh-CN" altLang="en-US">
                    <a:noFill/>
                  </a:rPr>
                  <a:t> </a:t>
                </a:r>
              </a:p>
            </p:txBody>
          </p:sp>
        </mc:Fallback>
      </mc:AlternateContent>
      <p:sp>
        <p:nvSpPr>
          <p:cNvPr id="3" name="Rectangle 2"/>
          <p:cNvSpPr txBox="1">
            <a:spLocks noChangeArrowheads="1"/>
          </p:cNvSpPr>
          <p:nvPr/>
        </p:nvSpPr>
        <p:spPr>
          <a:xfrm>
            <a:off x="832604" y="339156"/>
            <a:ext cx="6551234" cy="461496"/>
          </a:xfrm>
          <a:prstGeom prst="rect">
            <a:avLst/>
          </a:prstGeom>
          <a:noFill/>
        </p:spPr>
        <p:txBody>
          <a:bodyPr vert="horz" lIns="121882" tIns="60940" rIns="121882" bIns="60940" rtlCol="0" anchor="ctr">
            <a:sp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r>
              <a:rPr lang="zh-CN" altLang="en-US" sz="2200" noProof="1">
                <a:solidFill>
                  <a:prstClr val="white"/>
                </a:solidFill>
              </a:rPr>
              <a:t>例</a:t>
            </a:r>
            <a:r>
              <a:rPr lang="en-US" altLang="zh-CN" sz="2200" noProof="1">
                <a:solidFill>
                  <a:prstClr val="white"/>
                </a:solidFill>
              </a:rPr>
              <a:t>2.14</a:t>
            </a:r>
            <a:endParaRPr lang="zh-CN" altLang="en-US" sz="2200" dirty="0">
              <a:solidFill>
                <a:prstClr val="white"/>
              </a:solidFill>
            </a:endParaRPr>
          </a:p>
        </p:txBody>
      </p:sp>
      <p:sp>
        <p:nvSpPr>
          <p:cNvPr id="4" name="矩形 3"/>
          <p:cNvSpPr/>
          <p:nvPr/>
        </p:nvSpPr>
        <p:spPr>
          <a:xfrm>
            <a:off x="233473" y="2522764"/>
            <a:ext cx="11502872" cy="580697"/>
          </a:xfrm>
          <a:prstGeom prst="rect">
            <a:avLst/>
          </a:prstGeom>
        </p:spPr>
        <p:txBody>
          <a:bodyPr wrap="square">
            <a:spAutoFit/>
          </a:bodyPr>
          <a:lstStyle/>
          <a:p>
            <a:pPr indent="262255" algn="just" defTabSz="1219200">
              <a:lnSpc>
                <a:spcPct val="150000"/>
              </a:lnSpc>
            </a:pPr>
            <a:r>
              <a:rPr lang="zh-CN"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解</a:t>
            </a:r>
            <a:r>
              <a:rPr lang="en-US" altLang="zh-CN" sz="2400" b="1" kern="100" dirty="0">
                <a:solidFill>
                  <a:prstClr val="black"/>
                </a:solidFill>
                <a:latin typeface="Times New Roman" panose="02020603050405020304" pitchFamily="18" charset="0"/>
                <a:ea typeface="黑体" panose="02010609060101010101" pitchFamily="49" charset="-122"/>
                <a:cs typeface="黑体" panose="02010609060101010101" pitchFamily="49" charset="-122"/>
              </a:rPr>
              <a:t>  </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公式（</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）的真值表如</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下</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表所示。</a:t>
            </a:r>
            <a:endPar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nvGraphicFramePr>
            <p:xfrm>
              <a:off x="1833210" y="3169004"/>
              <a:ext cx="7471228" cy="2604427"/>
            </p:xfrm>
            <a:graphic>
              <a:graphicData uri="http://schemas.openxmlformats.org/drawingml/2006/table">
                <a:tbl>
                  <a:tblPr>
                    <a:tableStyleId>{5C22544A-7EE6-4342-B048-85BDC9FD1C3A}</a:tableStyleId>
                  </a:tblPr>
                  <a:tblGrid>
                    <a:gridCol w="813071"/>
                    <a:gridCol w="1535802"/>
                    <a:gridCol w="1212080"/>
                    <a:gridCol w="1281341"/>
                    <a:gridCol w="2628934"/>
                  </a:tblGrid>
                  <a:tr h="577563">
                    <a:tc>
                      <a:txBody>
                        <a:bodyPr/>
                        <a:lstStyle/>
                        <a:p>
                          <a:pPr algn="ctr">
                            <a:spcAft>
                              <a:spcPts val="0"/>
                            </a:spcAft>
                          </a:pPr>
                          <a:r>
                            <a:rPr lang="en-US" sz="2400" b="1" kern="100" dirty="0">
                              <a:effectLst/>
                              <a:latin typeface="+mn-ea"/>
                              <a:ea typeface="+mn-ea"/>
                            </a:rPr>
                            <a:t>P  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14:m>
                            <m:oMath xmlns:m="http://schemas.openxmlformats.org/officeDocument/2006/math">
                              <m:r>
                                <a:rPr lang="en-US" sz="2400" b="1" kern="0" smtClean="0">
                                  <a:effectLst/>
                                  <a:latin typeface="Cambria Math" panose="02040503050406030204" pitchFamily="18" charset="0"/>
                                  <a:ea typeface="+mn-ea"/>
                                </a:rPr>
                                <m:t>¬</m:t>
                              </m:r>
                            </m:oMath>
                          </a14:m>
                          <a:r>
                            <a:rPr lang="en-US" sz="2400" b="1" kern="100">
                              <a:effectLst/>
                              <a:latin typeface="+mn-ea"/>
                              <a:ea typeface="+mn-ea"/>
                            </a:rPr>
                            <a:t>(P</a:t>
                          </a:r>
                          <a:r>
                            <a:rPr lang="zh-CN" sz="2400" b="1" kern="100">
                              <a:effectLst/>
                              <a:latin typeface="+mn-ea"/>
                              <a:ea typeface="+mn-ea"/>
                            </a:rPr>
                            <a:t>∨</a:t>
                          </a:r>
                          <a:r>
                            <a:rPr lang="en-US" sz="2400" b="1" kern="100">
                              <a:effectLst/>
                              <a:latin typeface="+mn-ea"/>
                              <a:ea typeface="+mn-ea"/>
                            </a:rPr>
                            <a:t>Q)</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0"/>
                            </a:spcAft>
                          </a:pPr>
                          <a14:m>
                            <m:oMath xmlns:m="http://schemas.openxmlformats.org/officeDocument/2006/math">
                              <m:r>
                                <a:rPr lang="en-US" sz="2400" b="1" kern="0" smtClean="0">
                                  <a:effectLst/>
                                  <a:latin typeface="Cambria Math" panose="02040503050406030204" pitchFamily="18" charset="0"/>
                                  <a:ea typeface="+mn-ea"/>
                                </a:rPr>
                                <m:t>¬</m:t>
                              </m:r>
                            </m:oMath>
                          </a14:m>
                          <a:r>
                            <a:rPr lang="en-US" sz="2400" b="1" kern="100">
                              <a:effectLst/>
                              <a:latin typeface="+mn-ea"/>
                              <a:ea typeface="+mn-ea"/>
                            </a:rPr>
                            <a:t>P</a:t>
                          </a:r>
                          <a:r>
                            <a:rPr lang="zh-CN" sz="2400" b="1" kern="100">
                              <a:effectLst/>
                              <a:latin typeface="+mn-ea"/>
                              <a:ea typeface="+mn-ea"/>
                            </a:rPr>
                            <a:t>∧</a:t>
                          </a:r>
                          <a14:m>
                            <m:oMath xmlns:m="http://schemas.openxmlformats.org/officeDocument/2006/math">
                              <m:r>
                                <a:rPr lang="en-US" sz="2400" b="1" kern="0" smtClean="0">
                                  <a:effectLst/>
                                  <a:latin typeface="Cambria Math" panose="02040503050406030204" pitchFamily="18" charset="0"/>
                                  <a:ea typeface="+mn-ea"/>
                                </a:rPr>
                                <m:t>¬</m:t>
                              </m:r>
                            </m:oMath>
                          </a14:m>
                          <a:r>
                            <a:rPr lang="en-US" sz="2400" b="1" kern="100">
                              <a:effectLst/>
                              <a:latin typeface="+mn-ea"/>
                              <a:ea typeface="+mn-ea"/>
                            </a:rPr>
                            <a:t>Q</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400" b="1" kern="100" dirty="0">
                              <a:effectLst/>
                              <a:latin typeface="+mn-ea"/>
                              <a:ea typeface="+mn-ea"/>
                            </a:rPr>
                            <a:t>P</a:t>
                          </a:r>
                          <a14:m>
                            <m:oMath xmlns:m="http://schemas.openxmlformats.org/officeDocument/2006/math">
                              <m:r>
                                <m:rPr>
                                  <m:nor/>
                                </m:rPr>
                                <a:rPr lang="en-US" altLang="zh-CN" noProof="1" smtClean="0">
                                  <a:solidFill>
                                    <a:schemeClr val="tx1"/>
                                  </a:solidFill>
                                  <a:latin typeface="黑体" panose="02010609060101010101" pitchFamily="49" charset="-122"/>
                                  <a:ea typeface="黑体" panose="02010609060101010101" pitchFamily="49" charset="-122"/>
                                  <a:sym typeface="Symbol" panose="05050102010706020507" pitchFamily="18" charset="2"/>
                                </a:rPr>
                                <m:t></m:t>
                              </m:r>
                            </m:oMath>
                          </a14:m>
                          <a:r>
                            <a:rPr lang="en-US" sz="2400" b="1" kern="10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spcAft>
                              <a:spcPts val="0"/>
                            </a:spcAft>
                          </a:pPr>
                          <a:r>
                            <a:rPr lang="en-US" sz="2400" b="1" kern="100">
                              <a:effectLst/>
                              <a:latin typeface="+mn-ea"/>
                              <a:ea typeface="+mn-ea"/>
                            </a:rPr>
                            <a:t>(P→Q)</a:t>
                          </a:r>
                          <a:r>
                            <a:rPr lang="zh-CN" sz="2400" b="1" kern="100">
                              <a:effectLst/>
                              <a:latin typeface="+mn-ea"/>
                              <a:ea typeface="+mn-ea"/>
                            </a:rPr>
                            <a:t>∧</a:t>
                          </a:r>
                          <a:r>
                            <a:rPr lang="en-US" sz="2400" b="1" kern="100">
                              <a:effectLst/>
                              <a:latin typeface="+mn-ea"/>
                              <a:ea typeface="+mn-ea"/>
                            </a:rPr>
                            <a:t>(Q→P)</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06716">
                    <a:tc>
                      <a:txBody>
                        <a:bodyPr/>
                        <a:lstStyle/>
                        <a:p>
                          <a:pPr marL="71755" algn="just">
                            <a:spcAft>
                              <a:spcPts val="0"/>
                            </a:spcAft>
                          </a:pPr>
                          <a:r>
                            <a:rPr lang="en-US" sz="2400" b="1" kern="100" dirty="0">
                              <a:solidFill>
                                <a:schemeClr val="dk1"/>
                              </a:solidFill>
                              <a:effectLst/>
                              <a:latin typeface="+mn-ea"/>
                              <a:ea typeface="+mn-ea"/>
                              <a:cs typeface="+mn-cs"/>
                            </a:rPr>
                            <a:t>0  0</a:t>
                          </a:r>
                          <a:endParaRPr lang="zh-CN" altLang="en-US" sz="2400" b="1" kern="100" dirty="0">
                            <a:solidFill>
                              <a:schemeClr val="dk1"/>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1755" algn="just">
                            <a:spcAft>
                              <a:spcPts val="0"/>
                            </a:spcAft>
                          </a:pPr>
                          <a:r>
                            <a:rPr lang="en-US" sz="2400" b="1" kern="100" dirty="0">
                              <a:effectLst/>
                              <a:latin typeface="+mn-ea"/>
                              <a:ea typeface="+mn-ea"/>
                            </a:rPr>
                            <a:t>  1   0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0"/>
                            </a:spcAft>
                          </a:pPr>
                          <a:r>
                            <a:rPr lang="en-US" sz="2400" b="1" kern="100">
                              <a:effectLst/>
                              <a:latin typeface="+mn-ea"/>
                              <a:ea typeface="+mn-ea"/>
                            </a:rPr>
                            <a:t>1  1  1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44145" algn="l">
                            <a:spcAft>
                              <a:spcPts val="0"/>
                            </a:spcAft>
                          </a:pPr>
                          <a:r>
                            <a:rPr lang="en-US" sz="2400" b="1" kern="100" dirty="0">
                              <a:effectLst/>
                              <a:latin typeface="+mn-ea"/>
                              <a:ea typeface="+mn-ea"/>
                            </a:rPr>
                            <a:t>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705" algn="just">
                            <a:spcAft>
                              <a:spcPts val="0"/>
                            </a:spcAft>
                          </a:pPr>
                          <a:r>
                            <a:rPr lang="en-US" sz="2400" b="1" kern="100" dirty="0">
                              <a:effectLst/>
                              <a:latin typeface="+mn-ea"/>
                              <a:ea typeface="+mn-ea"/>
                            </a:rPr>
                            <a:t>  1     1     1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06716">
                    <a:tc>
                      <a:txBody>
                        <a:bodyPr/>
                        <a:lstStyle/>
                        <a:p>
                          <a:pPr marL="71755" algn="just">
                            <a:spcAft>
                              <a:spcPts val="0"/>
                            </a:spcAft>
                          </a:pPr>
                          <a:r>
                            <a:rPr lang="en-US" sz="2400" b="1" kern="100" dirty="0">
                              <a:solidFill>
                                <a:schemeClr val="dk1"/>
                              </a:solidFill>
                              <a:effectLst/>
                              <a:latin typeface="+mn-ea"/>
                              <a:ea typeface="+mn-ea"/>
                              <a:cs typeface="+mn-cs"/>
                            </a:rPr>
                            <a:t>0  1</a:t>
                          </a:r>
                          <a:endParaRPr lang="zh-CN" altLang="en-US" sz="2400" b="1" kern="100" dirty="0">
                            <a:solidFill>
                              <a:schemeClr val="dk1"/>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1755" algn="just">
                            <a:spcAft>
                              <a:spcPts val="0"/>
                            </a:spcAft>
                          </a:pPr>
                          <a:r>
                            <a:rPr lang="en-US" sz="2400" b="1" kern="100" dirty="0">
                              <a:effectLst/>
                              <a:latin typeface="+mn-ea"/>
                              <a:ea typeface="+mn-ea"/>
                            </a:rPr>
                            <a:t>  0   1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0"/>
                            </a:spcAft>
                          </a:pPr>
                          <a:r>
                            <a:rPr lang="en-US" sz="2400" b="1" kern="100">
                              <a:effectLst/>
                              <a:latin typeface="+mn-ea"/>
                              <a:ea typeface="+mn-ea"/>
                            </a:rPr>
                            <a:t>1  0  0  </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44145" algn="l">
                            <a:spcAft>
                              <a:spcPts val="0"/>
                            </a:spcAf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705" algn="just">
                            <a:spcAft>
                              <a:spcPts val="0"/>
                            </a:spcAft>
                          </a:pPr>
                          <a:r>
                            <a:rPr lang="en-US" sz="2400" b="1" kern="100" dirty="0">
                              <a:effectLst/>
                              <a:latin typeface="+mn-ea"/>
                              <a:ea typeface="+mn-ea"/>
                            </a:rPr>
                            <a:t>  1     0     0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06716">
                    <a:tc>
                      <a:txBody>
                        <a:bodyPr/>
                        <a:lstStyle/>
                        <a:p>
                          <a:pPr marL="71755" algn="just">
                            <a:spcAft>
                              <a:spcPts val="0"/>
                            </a:spcAft>
                          </a:pPr>
                          <a:r>
                            <a:rPr lang="en-US" sz="2400" b="1" kern="100" dirty="0">
                              <a:solidFill>
                                <a:schemeClr val="dk1"/>
                              </a:solidFill>
                              <a:effectLst/>
                              <a:latin typeface="+mn-ea"/>
                              <a:ea typeface="+mn-ea"/>
                              <a:cs typeface="+mn-cs"/>
                            </a:rPr>
                            <a:t>1  0 </a:t>
                          </a:r>
                          <a:endParaRPr lang="zh-CN" altLang="en-US" sz="2400" b="1" kern="100" dirty="0">
                            <a:solidFill>
                              <a:schemeClr val="dk1"/>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1755" algn="just">
                            <a:spcAft>
                              <a:spcPts val="0"/>
                            </a:spcAft>
                          </a:pPr>
                          <a:r>
                            <a:rPr lang="en-US" sz="2400" b="1" kern="100" dirty="0">
                              <a:effectLst/>
                              <a:latin typeface="+mn-ea"/>
                              <a:ea typeface="+mn-ea"/>
                            </a:rPr>
                            <a:t>  0   1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0"/>
                            </a:spcAf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44145" algn="l">
                            <a:spcAft>
                              <a:spcPts val="0"/>
                            </a:spcAf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705" algn="just">
                            <a:spcAft>
                              <a:spcPts val="0"/>
                            </a:spcAft>
                          </a:pPr>
                          <a:r>
                            <a:rPr lang="en-US" sz="2400" b="1" kern="100" dirty="0">
                              <a:effectLst/>
                              <a:latin typeface="+mn-ea"/>
                              <a:ea typeface="+mn-ea"/>
                            </a:rPr>
                            <a:t>  0     0     1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06716">
                    <a:tc>
                      <a:txBody>
                        <a:bodyPr/>
                        <a:lstStyle/>
                        <a:p>
                          <a:pPr marL="71755" algn="just">
                            <a:spcAft>
                              <a:spcPts val="0"/>
                            </a:spcAft>
                          </a:pPr>
                          <a:r>
                            <a:rPr lang="en-US" sz="2400" b="1" kern="100" dirty="0">
                              <a:solidFill>
                                <a:schemeClr val="dk1"/>
                              </a:solidFill>
                              <a:effectLst/>
                              <a:latin typeface="+mn-ea"/>
                              <a:ea typeface="+mn-ea"/>
                              <a:cs typeface="+mn-cs"/>
                            </a:rPr>
                            <a:t>1  1</a:t>
                          </a:r>
                          <a:endParaRPr lang="zh-CN" altLang="en-US" sz="2400" b="1" kern="100" dirty="0">
                            <a:solidFill>
                              <a:schemeClr val="dk1"/>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1755" algn="just">
                            <a:spcAft>
                              <a:spcPts val="0"/>
                            </a:spcAft>
                          </a:pPr>
                          <a:r>
                            <a:rPr lang="en-US" sz="2400" b="1" kern="100" dirty="0">
                              <a:effectLst/>
                              <a:latin typeface="+mn-ea"/>
                              <a:ea typeface="+mn-ea"/>
                            </a:rPr>
                            <a:t>  0   1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0"/>
                            </a:spcAft>
                          </a:pPr>
                          <a:r>
                            <a:rPr lang="en-US" sz="2400" b="1" kern="100">
                              <a:effectLst/>
                              <a:latin typeface="+mn-ea"/>
                              <a:ea typeface="+mn-ea"/>
                            </a:rPr>
                            <a:t>0  0  0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44145" algn="l">
                            <a:spcAft>
                              <a:spcPts val="0"/>
                            </a:spcAft>
                          </a:pPr>
                          <a:r>
                            <a:rPr lang="en-US" sz="2400" b="1" kern="100" dirty="0">
                              <a:effectLst/>
                              <a:latin typeface="+mn-ea"/>
                              <a:ea typeface="+mn-ea"/>
                            </a:rPr>
                            <a:t>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705" indent="57150" algn="just">
                            <a:spcAft>
                              <a:spcPts val="0"/>
                            </a:spcAft>
                          </a:pPr>
                          <a:r>
                            <a:rPr lang="en-US" sz="2400" b="1" kern="100" dirty="0">
                              <a:effectLst/>
                              <a:latin typeface="+mn-ea"/>
                              <a:ea typeface="+mn-ea"/>
                            </a:rPr>
                            <a:t> 1     1     1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xmlns="">
          <p:graphicFrame>
            <p:nvGraphicFramePr>
              <p:cNvPr id="5" name="表格 4"/>
              <p:cNvGraphicFramePr>
                <a:graphicFrameLocks noGrp="1"/>
              </p:cNvGraphicFramePr>
              <p:nvPr/>
            </p:nvGraphicFramePr>
            <p:xfrm>
              <a:off x="1833210" y="3169004"/>
              <a:ext cx="7471228" cy="2604427"/>
            </p:xfrm>
            <a:graphic>
              <a:graphicData uri="http://schemas.openxmlformats.org/drawingml/2006/table">
                <a:tbl>
                  <a:tblPr>
                    <a:tableStyleId>{5C22544A-7EE6-4342-B048-85BDC9FD1C3A}</a:tableStyleId>
                  </a:tblPr>
                  <a:tblGrid>
                    <a:gridCol w="813071"/>
                    <a:gridCol w="1535802"/>
                    <a:gridCol w="1212080"/>
                    <a:gridCol w="1281341"/>
                    <a:gridCol w="2628934"/>
                  </a:tblGrid>
                  <a:tr h="577850">
                    <a:tc>
                      <a:txBody>
                        <a:bodyPr/>
                        <a:lstStyle/>
                        <a:p>
                          <a:pPr algn="ctr">
                            <a:spcAft>
                              <a:spcPts val="0"/>
                            </a:spcAft>
                          </a:pPr>
                          <a:r>
                            <a:rPr lang="en-US" sz="2400" b="1" kern="100" dirty="0">
                              <a:effectLst/>
                              <a:latin typeface="+mn-ea"/>
                              <a:ea typeface="+mn-ea"/>
                            </a:rPr>
                            <a:t>P  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blipFill>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blipFill>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blipFill>
                      </a:tcPr>
                    </a:tc>
                    <a:tc>
                      <a:txBody>
                        <a:bodyPr/>
                        <a:lstStyle/>
                        <a:p>
                          <a:pPr algn="just">
                            <a:spcAft>
                              <a:spcPts val="0"/>
                            </a:spcAft>
                          </a:pPr>
                          <a:r>
                            <a:rPr lang="en-US" sz="2400" b="1" kern="100">
                              <a:effectLst/>
                              <a:latin typeface="+mn-ea"/>
                              <a:ea typeface="+mn-ea"/>
                            </a:rPr>
                            <a:t>(P→Q)</a:t>
                          </a:r>
                          <a:r>
                            <a:rPr lang="zh-CN" sz="2400" b="1" kern="100">
                              <a:effectLst/>
                              <a:latin typeface="+mn-ea"/>
                              <a:ea typeface="+mn-ea"/>
                            </a:rPr>
                            <a:t>∧</a:t>
                          </a:r>
                          <a:r>
                            <a:rPr lang="en-US" sz="2400" b="1" kern="100">
                              <a:effectLst/>
                              <a:latin typeface="+mn-ea"/>
                              <a:ea typeface="+mn-ea"/>
                            </a:rPr>
                            <a:t>(Q→P)</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06716">
                    <a:tc>
                      <a:txBody>
                        <a:bodyPr/>
                        <a:lstStyle/>
                        <a:p>
                          <a:pPr marL="71755" algn="just">
                            <a:spcAft>
                              <a:spcPts val="0"/>
                            </a:spcAft>
                          </a:pPr>
                          <a:r>
                            <a:rPr lang="en-US" sz="2400" b="1" kern="100" dirty="0">
                              <a:solidFill>
                                <a:schemeClr val="dk1"/>
                              </a:solidFill>
                              <a:effectLst/>
                              <a:latin typeface="+mn-ea"/>
                              <a:ea typeface="+mn-ea"/>
                              <a:cs typeface="+mn-cs"/>
                            </a:rPr>
                            <a:t>0  0</a:t>
                          </a:r>
                          <a:endParaRPr lang="zh-CN" altLang="en-US" sz="2400" b="1" kern="100" dirty="0">
                            <a:solidFill>
                              <a:schemeClr val="dk1"/>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1755" algn="just">
                            <a:spcAft>
                              <a:spcPts val="0"/>
                            </a:spcAft>
                          </a:pPr>
                          <a:r>
                            <a:rPr lang="en-US" sz="2400" b="1" kern="100" dirty="0">
                              <a:effectLst/>
                              <a:latin typeface="+mn-ea"/>
                              <a:ea typeface="+mn-ea"/>
                            </a:rPr>
                            <a:t>  1   0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0"/>
                            </a:spcAft>
                          </a:pPr>
                          <a:r>
                            <a:rPr lang="en-US" sz="2400" b="1" kern="100">
                              <a:effectLst/>
                              <a:latin typeface="+mn-ea"/>
                              <a:ea typeface="+mn-ea"/>
                            </a:rPr>
                            <a:t>1  1  1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44145" algn="l">
                            <a:spcAft>
                              <a:spcPts val="0"/>
                            </a:spcAft>
                          </a:pPr>
                          <a:r>
                            <a:rPr lang="en-US" sz="2400" b="1" kern="100" dirty="0">
                              <a:effectLst/>
                              <a:latin typeface="+mn-ea"/>
                              <a:ea typeface="+mn-ea"/>
                            </a:rPr>
                            <a:t>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705" algn="just">
                            <a:spcAft>
                              <a:spcPts val="0"/>
                            </a:spcAft>
                          </a:pPr>
                          <a:r>
                            <a:rPr lang="en-US" sz="2400" b="1" kern="100" dirty="0">
                              <a:effectLst/>
                              <a:latin typeface="+mn-ea"/>
                              <a:ea typeface="+mn-ea"/>
                            </a:rPr>
                            <a:t>  1     1     1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06716">
                    <a:tc>
                      <a:txBody>
                        <a:bodyPr/>
                        <a:lstStyle/>
                        <a:p>
                          <a:pPr marL="71755" algn="just">
                            <a:spcAft>
                              <a:spcPts val="0"/>
                            </a:spcAft>
                          </a:pPr>
                          <a:r>
                            <a:rPr lang="en-US" sz="2400" b="1" kern="100" dirty="0">
                              <a:solidFill>
                                <a:schemeClr val="dk1"/>
                              </a:solidFill>
                              <a:effectLst/>
                              <a:latin typeface="+mn-ea"/>
                              <a:ea typeface="+mn-ea"/>
                              <a:cs typeface="+mn-cs"/>
                            </a:rPr>
                            <a:t>0  1</a:t>
                          </a:r>
                          <a:endParaRPr lang="zh-CN" altLang="en-US" sz="2400" b="1" kern="100" dirty="0">
                            <a:solidFill>
                              <a:schemeClr val="dk1"/>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1755" algn="just">
                            <a:spcAft>
                              <a:spcPts val="0"/>
                            </a:spcAft>
                          </a:pPr>
                          <a:r>
                            <a:rPr lang="en-US" sz="2400" b="1" kern="100" dirty="0">
                              <a:effectLst/>
                              <a:latin typeface="+mn-ea"/>
                              <a:ea typeface="+mn-ea"/>
                            </a:rPr>
                            <a:t>  0   1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0"/>
                            </a:spcAft>
                          </a:pPr>
                          <a:r>
                            <a:rPr lang="en-US" sz="2400" b="1" kern="100">
                              <a:effectLst/>
                              <a:latin typeface="+mn-ea"/>
                              <a:ea typeface="+mn-ea"/>
                            </a:rPr>
                            <a:t>1  0  0  </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44145" algn="l">
                            <a:spcAft>
                              <a:spcPts val="0"/>
                            </a:spcAf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705" algn="just">
                            <a:spcAft>
                              <a:spcPts val="0"/>
                            </a:spcAft>
                          </a:pPr>
                          <a:r>
                            <a:rPr lang="en-US" sz="2400" b="1" kern="100" dirty="0">
                              <a:effectLst/>
                              <a:latin typeface="+mn-ea"/>
                              <a:ea typeface="+mn-ea"/>
                            </a:rPr>
                            <a:t>  1     0     0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06716">
                    <a:tc>
                      <a:txBody>
                        <a:bodyPr/>
                        <a:lstStyle/>
                        <a:p>
                          <a:pPr marL="71755" algn="just">
                            <a:spcAft>
                              <a:spcPts val="0"/>
                            </a:spcAft>
                          </a:pPr>
                          <a:r>
                            <a:rPr lang="en-US" sz="2400" b="1" kern="100" dirty="0">
                              <a:solidFill>
                                <a:schemeClr val="dk1"/>
                              </a:solidFill>
                              <a:effectLst/>
                              <a:latin typeface="+mn-ea"/>
                              <a:ea typeface="+mn-ea"/>
                              <a:cs typeface="+mn-cs"/>
                            </a:rPr>
                            <a:t>1  0 </a:t>
                          </a:r>
                          <a:endParaRPr lang="zh-CN" altLang="en-US" sz="2400" b="1" kern="100" dirty="0">
                            <a:solidFill>
                              <a:schemeClr val="dk1"/>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1755" algn="just">
                            <a:spcAft>
                              <a:spcPts val="0"/>
                            </a:spcAft>
                          </a:pPr>
                          <a:r>
                            <a:rPr lang="en-US" sz="2400" b="1" kern="100" dirty="0">
                              <a:effectLst/>
                              <a:latin typeface="+mn-ea"/>
                              <a:ea typeface="+mn-ea"/>
                            </a:rPr>
                            <a:t>  0   1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0"/>
                            </a:spcAf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44145" algn="l">
                            <a:spcAft>
                              <a:spcPts val="0"/>
                            </a:spcAft>
                          </a:pPr>
                          <a:r>
                            <a:rPr lang="en-US" sz="2400" b="1" kern="100" dirty="0">
                              <a:effectLst/>
                              <a:latin typeface="+mn-ea"/>
                              <a:ea typeface="+mn-ea"/>
                            </a:rPr>
                            <a:t>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705" algn="just">
                            <a:spcAft>
                              <a:spcPts val="0"/>
                            </a:spcAft>
                          </a:pPr>
                          <a:r>
                            <a:rPr lang="en-US" sz="2400" b="1" kern="100" dirty="0">
                              <a:effectLst/>
                              <a:latin typeface="+mn-ea"/>
                              <a:ea typeface="+mn-ea"/>
                            </a:rPr>
                            <a:t>  0     0     1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06716">
                    <a:tc>
                      <a:txBody>
                        <a:bodyPr/>
                        <a:lstStyle/>
                        <a:p>
                          <a:pPr marL="71755" algn="just">
                            <a:spcAft>
                              <a:spcPts val="0"/>
                            </a:spcAft>
                          </a:pPr>
                          <a:r>
                            <a:rPr lang="en-US" sz="2400" b="1" kern="100" dirty="0">
                              <a:solidFill>
                                <a:schemeClr val="dk1"/>
                              </a:solidFill>
                              <a:effectLst/>
                              <a:latin typeface="+mn-ea"/>
                              <a:ea typeface="+mn-ea"/>
                              <a:cs typeface="+mn-cs"/>
                            </a:rPr>
                            <a:t>1  1</a:t>
                          </a:r>
                          <a:endParaRPr lang="zh-CN" altLang="en-US" sz="2400" b="1" kern="100" dirty="0">
                            <a:solidFill>
                              <a:schemeClr val="dk1"/>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1755" algn="just">
                            <a:spcAft>
                              <a:spcPts val="0"/>
                            </a:spcAft>
                          </a:pPr>
                          <a:r>
                            <a:rPr lang="en-US" sz="2400" b="1" kern="100" dirty="0">
                              <a:effectLst/>
                              <a:latin typeface="+mn-ea"/>
                              <a:ea typeface="+mn-ea"/>
                            </a:rPr>
                            <a:t>  0   1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0"/>
                            </a:spcAft>
                          </a:pPr>
                          <a:r>
                            <a:rPr lang="en-US" sz="2400" b="1" kern="100">
                              <a:effectLst/>
                              <a:latin typeface="+mn-ea"/>
                              <a:ea typeface="+mn-ea"/>
                            </a:rPr>
                            <a:t>0  0  0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44145" algn="l">
                            <a:spcAft>
                              <a:spcPts val="0"/>
                            </a:spcAft>
                          </a:pPr>
                          <a:r>
                            <a:rPr lang="en-US" sz="2400" b="1" kern="100" dirty="0">
                              <a:effectLst/>
                              <a:latin typeface="+mn-ea"/>
                              <a:ea typeface="+mn-ea"/>
                            </a:rPr>
                            <a:t>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9705" indent="57150" algn="just">
                            <a:spcAft>
                              <a:spcPts val="0"/>
                            </a:spcAft>
                          </a:pPr>
                          <a:r>
                            <a:rPr lang="en-US" sz="2400" b="1" kern="100" dirty="0">
                              <a:effectLst/>
                              <a:latin typeface="+mn-ea"/>
                              <a:ea typeface="+mn-ea"/>
                            </a:rPr>
                            <a:t> 1     1     1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Fallback>
      </mc:AlternateContent>
      <p:sp>
        <p:nvSpPr>
          <p:cNvPr id="7" name="矩形 6"/>
          <p:cNvSpPr/>
          <p:nvPr/>
        </p:nvSpPr>
        <p:spPr>
          <a:xfrm>
            <a:off x="2823523" y="3734506"/>
            <a:ext cx="380890" cy="2038926"/>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Arial" panose="020B0604020202020204"/>
              <a:ea typeface="微软雅黑" panose="020B0503020204020204" pitchFamily="34" charset="-122"/>
            </a:endParaRPr>
          </a:p>
        </p:txBody>
      </p:sp>
      <p:sp>
        <p:nvSpPr>
          <p:cNvPr id="8" name="矩形 7"/>
          <p:cNvSpPr/>
          <p:nvPr/>
        </p:nvSpPr>
        <p:spPr>
          <a:xfrm>
            <a:off x="4499438" y="3734505"/>
            <a:ext cx="380890" cy="2038926"/>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Arial" panose="020B0604020202020204"/>
              <a:ea typeface="微软雅黑" panose="020B0503020204020204" pitchFamily="34" charset="-122"/>
            </a:endParaRPr>
          </a:p>
        </p:txBody>
      </p:sp>
      <p:sp>
        <p:nvSpPr>
          <p:cNvPr id="9" name="矩形 8"/>
          <p:cNvSpPr/>
          <p:nvPr/>
        </p:nvSpPr>
        <p:spPr>
          <a:xfrm>
            <a:off x="5804067" y="3734505"/>
            <a:ext cx="380890" cy="2038926"/>
          </a:xfrm>
          <a:prstGeom prst="rect">
            <a:avLst/>
          </a:prstGeom>
          <a:noFill/>
          <a:ln w="50800">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Arial" panose="020B0604020202020204"/>
              <a:ea typeface="微软雅黑" panose="020B0503020204020204" pitchFamily="34" charset="-122"/>
            </a:endParaRPr>
          </a:p>
        </p:txBody>
      </p:sp>
      <p:sp>
        <p:nvSpPr>
          <p:cNvPr id="10" name="矩形 9"/>
          <p:cNvSpPr/>
          <p:nvPr/>
        </p:nvSpPr>
        <p:spPr>
          <a:xfrm>
            <a:off x="7561382" y="3711436"/>
            <a:ext cx="380890" cy="2038926"/>
          </a:xfrm>
          <a:prstGeom prst="rect">
            <a:avLst/>
          </a:prstGeom>
          <a:noFill/>
          <a:ln w="50800">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Arial" panose="020B0604020202020204"/>
              <a:ea typeface="微软雅黑" panose="020B0503020204020204" pitchFamily="34" charset="-122"/>
            </a:endParaRPr>
          </a:p>
        </p:txBody>
      </p:sp>
      <mc:AlternateContent xmlns:mc="http://schemas.openxmlformats.org/markup-compatibility/2006">
        <mc:Choice xmlns:a14="http://schemas.microsoft.com/office/drawing/2010/main" Requires="a14">
          <p:sp>
            <p:nvSpPr>
              <p:cNvPr id="6" name="矩形 5"/>
              <p:cNvSpPr/>
              <p:nvPr/>
            </p:nvSpPr>
            <p:spPr>
              <a:xfrm>
                <a:off x="-24433" y="5803953"/>
                <a:ext cx="8265309" cy="1134726"/>
              </a:xfrm>
              <a:prstGeom prst="rect">
                <a:avLst/>
              </a:prstGeom>
            </p:spPr>
            <p:txBody>
              <a:bodyPr wrap="square">
                <a:spAutoFit/>
              </a:bodyPr>
              <a:lstStyle/>
              <a:p>
                <a:pPr algn="just" defTabSz="1219200">
                  <a:lnSpc>
                    <a:spcPct val="150000"/>
                  </a:lnSpc>
                </a:pP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显然公式（</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）是等价的，即</a:t>
                </a:r>
                <a:r>
                  <a:rPr lang="en-US" altLang="zh-CN" sz="2400"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¬(P∨Q)= ¬P∧¬Q</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just" defTabSz="1219200">
                  <a:lnSpc>
                    <a:spcPct val="150000"/>
                  </a:lnSpc>
                </a:pP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公式（</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）是等价的，</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即</a:t>
                </a:r>
                <a:r>
                  <a:rPr lang="en-US" altLang="zh-CN" sz="2400"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P</a:t>
                </a:r>
                <a14:m>
                  <m:oMath xmlns:m="http://schemas.openxmlformats.org/officeDocument/2006/math">
                    <m:r>
                      <m:rPr>
                        <m:nor/>
                      </m:rPr>
                      <a:rPr lang="en-US" altLang="zh-CN" noProof="1">
                        <a:latin typeface="黑体" panose="02010609060101010101" pitchFamily="49" charset="-122"/>
                        <a:ea typeface="黑体" panose="02010609060101010101" pitchFamily="49" charset="-122"/>
                        <a:sym typeface="Symbol" panose="05050102010706020507" pitchFamily="18" charset="2"/>
                      </a:rPr>
                      <m:t></m:t>
                    </m:r>
                  </m:oMath>
                </a14:m>
                <a:r>
                  <a:rPr lang="en-US" altLang="zh-CN" sz="2400"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Q = (P→Q)</a:t>
                </a:r>
                <a:r>
                  <a:rPr lang="zh-CN" altLang="zh-CN" sz="2400"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(Q→P)</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6" name="矩形 5"/>
              <p:cNvSpPr>
                <a:spLocks noRot="1" noChangeAspect="1" noMove="1" noResize="1" noEditPoints="1" noAdjustHandles="1" noChangeArrowheads="1" noChangeShapeType="1" noTextEdit="1"/>
              </p:cNvSpPr>
              <p:nvPr/>
            </p:nvSpPr>
            <p:spPr>
              <a:xfrm>
                <a:off x="-24433" y="5803953"/>
                <a:ext cx="8265309" cy="1134726"/>
              </a:xfrm>
              <a:prstGeom prst="rect">
                <a:avLst/>
              </a:prstGeom>
              <a:blipFill rotWithShape="1">
                <a:blip r:embed="rId3"/>
                <a:stretch>
                  <a:fillRect l="4" t="-5" r="6" b="-11581"/>
                </a:stretch>
              </a:blipFill>
            </p:spPr>
            <p:txBody>
              <a:bodyPr/>
              <a:lstStyle/>
              <a:p>
                <a:r>
                  <a:rPr lang="zh-CN" altLang="en-US">
                    <a:noFill/>
                  </a:rPr>
                  <a:t> </a:t>
                </a:r>
              </a:p>
            </p:txBody>
          </p:sp>
        </mc:Fallback>
      </mc:AlternateContent>
      <p:sp>
        <p:nvSpPr>
          <p:cNvPr id="12" name="矩形 11"/>
          <p:cNvSpPr/>
          <p:nvPr/>
        </p:nvSpPr>
        <p:spPr>
          <a:xfrm>
            <a:off x="6120350" y="5944406"/>
            <a:ext cx="380890" cy="349564"/>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Arial" panose="020B0604020202020204"/>
              <a:ea typeface="微软雅黑" panose="020B0503020204020204" pitchFamily="34" charset="-122"/>
            </a:endParaRPr>
          </a:p>
        </p:txBody>
      </p:sp>
      <p:sp>
        <p:nvSpPr>
          <p:cNvPr id="13" name="矩形 12"/>
          <p:cNvSpPr/>
          <p:nvPr/>
        </p:nvSpPr>
        <p:spPr>
          <a:xfrm>
            <a:off x="5082664" y="6544880"/>
            <a:ext cx="380890" cy="349564"/>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Arial" panose="020B0604020202020204"/>
              <a:ea typeface="微软雅黑" panose="020B0503020204020204" pitchFamily="34" charset="-122"/>
            </a:endParaRPr>
          </a:p>
        </p:txBody>
      </p:sp>
      <p:sp>
        <p:nvSpPr>
          <p:cNvPr id="14" name="标注: 弯曲线形 13"/>
          <p:cNvSpPr/>
          <p:nvPr/>
        </p:nvSpPr>
        <p:spPr>
          <a:xfrm>
            <a:off x="10228177" y="3103460"/>
            <a:ext cx="1203456" cy="783402"/>
          </a:xfrm>
          <a:prstGeom prst="borderCallout2">
            <a:avLst>
              <a:gd name="adj1" fmla="val 18750"/>
              <a:gd name="adj2" fmla="val -8333"/>
              <a:gd name="adj3" fmla="val 18750"/>
              <a:gd name="adj4" fmla="val -16667"/>
              <a:gd name="adj5" fmla="val 395562"/>
              <a:gd name="adj6" fmla="val -313161"/>
            </a:avLst>
          </a:prstGeom>
          <a:ln w="508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noAutofit/>
          </a:bodyPr>
          <a:lstStyle/>
          <a:p>
            <a:pPr algn="ctr" defTabSz="1219200"/>
            <a:r>
              <a:rPr lang="zh-CN" altLang="en-US" sz="2400" b="1">
                <a:solidFill>
                  <a:prstClr val="white"/>
                </a:solidFill>
                <a:latin typeface="Arial" panose="020B0604020202020204"/>
                <a:ea typeface="微软雅黑" panose="020B0503020204020204" pitchFamily="34" charset="-122"/>
              </a:rPr>
              <a:t>↔</a:t>
            </a:r>
            <a:endParaRPr lang="zh-CN" altLang="en-US" sz="2400" b="1" dirty="0">
              <a:solidFill>
                <a:prstClr val="white"/>
              </a:solidFill>
              <a:latin typeface="Arial" panose="020B0604020202020204"/>
              <a:ea typeface="微软雅黑" panose="020B0503020204020204" pitchFamily="34" charset="-122"/>
            </a:endParaRPr>
          </a:p>
        </p:txBody>
      </p:sp>
      <mc:AlternateContent xmlns:mc="http://schemas.openxmlformats.org/markup-compatibility/2006">
        <mc:Choice xmlns:a14="http://schemas.microsoft.com/office/drawing/2010/main" Requires="a14">
          <p:sp>
            <p:nvSpPr>
              <p:cNvPr id="15" name="标注: 弯曲线形 14"/>
              <p:cNvSpPr/>
              <p:nvPr/>
            </p:nvSpPr>
            <p:spPr>
              <a:xfrm>
                <a:off x="10279102" y="3107230"/>
                <a:ext cx="1203456" cy="783402"/>
              </a:xfrm>
              <a:prstGeom prst="borderCallout2">
                <a:avLst>
                  <a:gd name="adj1" fmla="val 18750"/>
                  <a:gd name="adj2" fmla="val -8333"/>
                  <a:gd name="adj3" fmla="val 18750"/>
                  <a:gd name="adj4" fmla="val -16667"/>
                  <a:gd name="adj5" fmla="val 452619"/>
                  <a:gd name="adj6" fmla="val -415042"/>
                </a:avLst>
              </a:prstGeom>
              <a:ln w="508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noAutofit/>
              </a:bodyPr>
              <a:lstStyle/>
              <a:p>
                <a:pPr algn="ctr" defTabSz="1219200"/>
                <a14:m>
                  <m:oMathPara xmlns:m="http://schemas.openxmlformats.org/officeDocument/2006/math">
                    <m:oMathParaPr>
                      <m:jc m:val="centerGroup"/>
                    </m:oMathParaPr>
                    <m:oMath xmlns:m="http://schemas.openxmlformats.org/officeDocument/2006/math">
                      <m:r>
                        <m:rPr>
                          <m:nor/>
                        </m:rPr>
                        <a:rPr lang="en-US" altLang="zh-CN" noProof="1">
                          <a:solidFill>
                            <a:schemeClr val="tx1"/>
                          </a:solidFill>
                          <a:latin typeface="黑体" panose="02010609060101010101" pitchFamily="49" charset="-122"/>
                          <a:ea typeface="黑体" panose="02010609060101010101" pitchFamily="49" charset="-122"/>
                          <a:sym typeface="Symbol" panose="05050102010706020507" pitchFamily="18" charset="2"/>
                        </a:rPr>
                        <m:t></m:t>
                      </m:r>
                    </m:oMath>
                  </m:oMathPara>
                </a14:m>
                <a:endParaRPr lang="zh-CN" altLang="en-US" sz="2400" b="1" dirty="0">
                  <a:solidFill>
                    <a:prstClr val="white"/>
                  </a:solidFill>
                  <a:latin typeface="Arial" panose="020B0604020202020204"/>
                  <a:ea typeface="微软雅黑" panose="020B0503020204020204" pitchFamily="34" charset="-122"/>
                </a:endParaRPr>
              </a:p>
            </p:txBody>
          </p:sp>
        </mc:Choice>
        <mc:Fallback>
          <p:sp>
            <p:nvSpPr>
              <p:cNvPr id="15" name="标注: 弯曲线形 14"/>
              <p:cNvSpPr>
                <a:spLocks noRot="1" noChangeAspect="1" noMove="1" noResize="1" noEditPoints="1" noAdjustHandles="1" noChangeArrowheads="1" noChangeShapeType="1" noTextEdit="1"/>
              </p:cNvSpPr>
              <p:nvPr/>
            </p:nvSpPr>
            <p:spPr>
              <a:xfrm>
                <a:off x="10279102" y="3107230"/>
                <a:ext cx="1203456" cy="783402"/>
              </a:xfrm>
              <a:prstGeom prst="borderCallout2">
                <a:avLst>
                  <a:gd name="adj1" fmla="val 18750"/>
                  <a:gd name="adj2" fmla="val -8333"/>
                  <a:gd name="adj3" fmla="val 18750"/>
                  <a:gd name="adj4" fmla="val -16667"/>
                  <a:gd name="adj5" fmla="val 452619"/>
                  <a:gd name="adj6" fmla="val -415042"/>
                </a:avLst>
              </a:prstGeom>
              <a:blipFill rotWithShape="1">
                <a:blip r:embed="rId4"/>
                <a:stretch>
                  <a:fillRect l="-416290" t="-3265" r="-2070" b="-355192"/>
                </a:stretch>
              </a:blipFill>
              <a:ln w="5080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nvGrpSpPr>
          <p:cNvPr id="21" name="组合 20"/>
          <p:cNvGrpSpPr/>
          <p:nvPr/>
        </p:nvGrpSpPr>
        <p:grpSpPr>
          <a:xfrm>
            <a:off x="7835431" y="5977300"/>
            <a:ext cx="4529356" cy="964111"/>
            <a:chOff x="7835932" y="5978037"/>
            <a:chExt cx="4530666" cy="964390"/>
          </a:xfrm>
        </p:grpSpPr>
        <p:sp>
          <p:nvSpPr>
            <p:cNvPr id="17" name="箭头: 右 16"/>
            <p:cNvSpPr/>
            <p:nvPr/>
          </p:nvSpPr>
          <p:spPr>
            <a:xfrm>
              <a:off x="7848192" y="6034038"/>
              <a:ext cx="685800" cy="349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noAutofit/>
            </a:bodyPr>
            <a:lstStyle/>
            <a:p>
              <a:pPr algn="ctr" defTabSz="1219200"/>
              <a:endParaRPr lang="zh-CN" altLang="en-US" sz="2400">
                <a:solidFill>
                  <a:prstClr val="white"/>
                </a:solidFill>
                <a:latin typeface="Arial" panose="020B0604020202020204"/>
                <a:ea typeface="微软雅黑" panose="020B0503020204020204" pitchFamily="34" charset="-122"/>
              </a:endParaRPr>
            </a:p>
          </p:txBody>
        </p:sp>
        <mc:AlternateContent xmlns:mc="http://schemas.openxmlformats.org/markup-compatibility/2006">
          <mc:Choice xmlns:a14="http://schemas.microsoft.com/office/drawing/2010/main" Requires="a14">
            <p:sp>
              <p:nvSpPr>
                <p:cNvPr id="18" name="矩形 17"/>
                <p:cNvSpPr/>
                <p:nvPr/>
              </p:nvSpPr>
              <p:spPr>
                <a:xfrm>
                  <a:off x="8534035" y="5978037"/>
                  <a:ext cx="3380429" cy="461799"/>
                </a:xfrm>
                <a:prstGeom prst="rect">
                  <a:avLst/>
                </a:prstGeom>
              </p:spPr>
              <p:txBody>
                <a:bodyPr wrap="none">
                  <a:spAutoFit/>
                </a:bodyPr>
                <a:lstStyle/>
                <a:p>
                  <a:pPr defTabSz="1219200"/>
                  <a:r>
                    <a:rPr lang="en-US" altLang="zh-CN" sz="2400"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¬(P∨Q)</a:t>
                  </a:r>
                  <a:r>
                    <a:rPr lang="en-US" altLang="zh-CN" noProof="1">
                      <a:solidFill>
                        <a:schemeClr val="tx1"/>
                      </a:solidFill>
                      <a:ea typeface="黑体" panose="02010609060101010101" pitchFamily="49" charset="-122"/>
                      <a:sym typeface="Symbol" panose="05050102010706020507" pitchFamily="18" charset="2"/>
                    </a:rPr>
                    <a:t> </a:t>
                  </a:r>
                  <a14:m>
                    <m:oMath xmlns:m="http://schemas.openxmlformats.org/officeDocument/2006/math">
                      <m:r>
                        <m:rPr>
                          <m:nor/>
                        </m:rPr>
                        <a:rPr lang="en-US" altLang="zh-CN" noProof="1" smtClean="0">
                          <a:solidFill>
                            <a:schemeClr val="tx1"/>
                          </a:solidFill>
                          <a:latin typeface="黑体" panose="02010609060101010101" pitchFamily="49" charset="-122"/>
                          <a:ea typeface="黑体" panose="02010609060101010101" pitchFamily="49" charset="-122"/>
                          <a:sym typeface="Symbol" panose="05050102010706020507" pitchFamily="18" charset="2"/>
                        </a:rPr>
                        <m:t></m:t>
                      </m:r>
                      <m:r>
                        <a:rPr lang="en-US" altLang="zh-CN" i="1" noProof="1" smtClean="0">
                          <a:solidFill>
                            <a:schemeClr val="tx1"/>
                          </a:solidFill>
                          <a:latin typeface="Cambria Math" panose="02040503050406030204" pitchFamily="18" charset="0"/>
                          <a:ea typeface="黑体" panose="02010609060101010101" pitchFamily="49" charset="-122"/>
                          <a:sym typeface="Symbol" panose="05050102010706020507" pitchFamily="18" charset="2"/>
                        </a:rPr>
                        <m:t> </m:t>
                      </m:r>
                    </m:oMath>
                  </a14:m>
                  <a:r>
                    <a:rPr lang="en-US" altLang="zh-CN" sz="2400"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¬P∧¬Q=1</a:t>
                  </a:r>
                  <a:endParaRPr lang="zh-CN" altLang="en-US" sz="2400" dirty="0">
                    <a:solidFill>
                      <a:prstClr val="black"/>
                    </a:solidFill>
                    <a:latin typeface="Arial" panose="020B0604020202020204"/>
                    <a:ea typeface="微软雅黑" panose="020B0503020204020204" pitchFamily="34" charset="-122"/>
                  </a:endParaRPr>
                </a:p>
              </p:txBody>
            </p:sp>
          </mc:Choice>
          <mc:Fallback>
            <p:sp>
              <p:nvSpPr>
                <p:cNvPr id="18" name="矩形 17"/>
                <p:cNvSpPr>
                  <a:spLocks noRot="1" noChangeAspect="1" noMove="1" noResize="1" noEditPoints="1" noAdjustHandles="1" noChangeArrowheads="1" noChangeShapeType="1" noTextEdit="1"/>
                </p:cNvSpPr>
                <p:nvPr/>
              </p:nvSpPr>
              <p:spPr>
                <a:xfrm>
                  <a:off x="8534035" y="5978037"/>
                  <a:ext cx="3380429" cy="461799"/>
                </a:xfrm>
                <a:prstGeom prst="rect">
                  <a:avLst/>
                </a:prstGeom>
                <a:blipFill rotWithShape="1">
                  <a:blip r:embed="rId5"/>
                </a:blipFill>
              </p:spPr>
              <p:txBody>
                <a:bodyPr/>
                <a:lstStyle/>
                <a:p>
                  <a:r>
                    <a:rPr lang="zh-CN" altLang="en-US">
                      <a:noFill/>
                    </a:rPr>
                    <a:t> </a:t>
                  </a:r>
                </a:p>
              </p:txBody>
            </p:sp>
          </mc:Fallback>
        </mc:AlternateContent>
        <p:sp>
          <p:nvSpPr>
            <p:cNvPr id="19" name="箭头: 右 18"/>
            <p:cNvSpPr/>
            <p:nvPr/>
          </p:nvSpPr>
          <p:spPr>
            <a:xfrm>
              <a:off x="7835932" y="6566278"/>
              <a:ext cx="685800" cy="349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noAutofit/>
            </a:bodyPr>
            <a:lstStyle/>
            <a:p>
              <a:pPr algn="ctr" defTabSz="1219200"/>
              <a:endParaRPr lang="zh-CN" altLang="en-US" sz="2400">
                <a:solidFill>
                  <a:prstClr val="white"/>
                </a:solidFill>
                <a:latin typeface="Arial" panose="020B0604020202020204"/>
                <a:ea typeface="微软雅黑" panose="020B0503020204020204" pitchFamily="34" charset="-122"/>
              </a:endParaRPr>
            </a:p>
          </p:txBody>
        </p:sp>
        <mc:AlternateContent xmlns:mc="http://schemas.openxmlformats.org/markup-compatibility/2006">
          <mc:Choice xmlns:a14="http://schemas.microsoft.com/office/drawing/2010/main" Requires="a14">
            <p:sp>
              <p:nvSpPr>
                <p:cNvPr id="20" name="矩形 19"/>
                <p:cNvSpPr/>
                <p:nvPr/>
              </p:nvSpPr>
              <p:spPr>
                <a:xfrm>
                  <a:off x="8533992" y="6480756"/>
                  <a:ext cx="3832606" cy="461671"/>
                </a:xfrm>
                <a:prstGeom prst="rect">
                  <a:avLst/>
                </a:prstGeom>
              </p:spPr>
              <p:txBody>
                <a:bodyPr wrap="none">
                  <a:spAutoFit/>
                </a:bodyPr>
                <a:lstStyle/>
                <a:p>
                  <a:pPr defTabSz="1219200"/>
                  <a:r>
                    <a:rPr lang="en-US" altLang="zh-CN" sz="2400" b="1" kern="100" spc="-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P</a:t>
                  </a:r>
                  <a14:m>
                    <m:oMath xmlns:m="http://schemas.openxmlformats.org/officeDocument/2006/math">
                      <m:r>
                        <m:rPr>
                          <m:nor/>
                        </m:rPr>
                        <a:rPr lang="en-US" altLang="zh-CN" noProof="1">
                          <a:latin typeface="黑体" panose="02010609060101010101" pitchFamily="49" charset="-122"/>
                          <a:ea typeface="黑体" panose="02010609060101010101" pitchFamily="49" charset="-122"/>
                          <a:sym typeface="Symbol" panose="05050102010706020507" pitchFamily="18" charset="2"/>
                        </a:rPr>
                        <m:t></m:t>
                      </m:r>
                    </m:oMath>
                  </a14:m>
                  <a:r>
                    <a:rPr lang="en-US" altLang="zh-CN" sz="2400" b="1" kern="100" spc="-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Q</a:t>
                  </a:r>
                  <a:r>
                    <a:rPr lang="en-US" altLang="zh-CN" noProof="1">
                      <a:ea typeface="黑体" panose="02010609060101010101" pitchFamily="49" charset="-122"/>
                      <a:sym typeface="Symbol" panose="05050102010706020507" pitchFamily="18" charset="2"/>
                    </a:rPr>
                    <a:t> </a:t>
                  </a:r>
                  <a14:m>
                    <m:oMath xmlns:m="http://schemas.openxmlformats.org/officeDocument/2006/math">
                      <m:r>
                        <m:rPr>
                          <m:nor/>
                        </m:rPr>
                        <a:rPr lang="en-US" altLang="zh-CN" noProof="1">
                          <a:latin typeface="黑体" panose="02010609060101010101" pitchFamily="49" charset="-122"/>
                          <a:ea typeface="黑体" panose="02010609060101010101" pitchFamily="49" charset="-122"/>
                          <a:sym typeface="Symbol" panose="05050102010706020507" pitchFamily="18" charset="2"/>
                        </a:rPr>
                        <m:t></m:t>
                      </m:r>
                    </m:oMath>
                  </a14:m>
                  <a:r>
                    <a:rPr lang="en-US" altLang="zh-CN" sz="2400" b="1" kern="100" spc="-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(P→Q)</a:t>
                  </a:r>
                  <a:r>
                    <a:rPr lang="zh-CN" altLang="zh-CN" sz="2400" b="1" kern="100" spc="-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spc="-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(Q→P)=1</a:t>
                  </a:r>
                  <a:endParaRPr lang="zh-CN" altLang="en-US" sz="2400" spc="-100" dirty="0">
                    <a:solidFill>
                      <a:prstClr val="black"/>
                    </a:solidFill>
                    <a:latin typeface="Arial" panose="020B0604020202020204"/>
                    <a:ea typeface="微软雅黑" panose="020B0503020204020204" pitchFamily="34" charset="-122"/>
                  </a:endParaRPr>
                </a:p>
              </p:txBody>
            </p:sp>
          </mc:Choice>
          <mc:Fallback>
            <p:sp>
              <p:nvSpPr>
                <p:cNvPr id="20" name="矩形 19"/>
                <p:cNvSpPr>
                  <a:spLocks noRot="1" noChangeAspect="1" noMove="1" noResize="1" noEditPoints="1" noAdjustHandles="1" noChangeArrowheads="1" noChangeShapeType="1" noTextEdit="1"/>
                </p:cNvSpPr>
                <p:nvPr/>
              </p:nvSpPr>
              <p:spPr>
                <a:xfrm>
                  <a:off x="8533992" y="6480756"/>
                  <a:ext cx="3832606" cy="461671"/>
                </a:xfrm>
                <a:prstGeom prst="rect">
                  <a:avLst/>
                </a:prstGeom>
                <a:blipFill rotWithShape="1">
                  <a:blip r:embed="rId6"/>
                </a:blipFill>
              </p:spPr>
              <p:txBody>
                <a:bodyPr/>
                <a:lstStyle/>
                <a:p>
                  <a:r>
                    <a:rPr lang="zh-CN" altLang="en-US">
                      <a:noFill/>
                    </a:rPr>
                    <a:t> </a:t>
                  </a:r>
                </a:p>
              </p:txBody>
            </p:sp>
          </mc:Fallback>
        </mc:AlternateContent>
      </p:grpSp>
      <p:sp>
        <p:nvSpPr>
          <p:cNvPr id="22" name="箭头: 左 21"/>
          <p:cNvSpPr/>
          <p:nvPr/>
        </p:nvSpPr>
        <p:spPr>
          <a:xfrm>
            <a:off x="7613886" y="6541244"/>
            <a:ext cx="767069" cy="373691"/>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noAutofit/>
          </a:bodyPr>
          <a:lstStyle/>
          <a:p>
            <a:pPr algn="ctr" defTabSz="1219200"/>
            <a:endParaRPr lang="zh-CN" altLang="en-US" sz="2400">
              <a:solidFill>
                <a:prstClr val="white"/>
              </a:solidFill>
              <a:latin typeface="Arial" panose="020B0604020202020204"/>
              <a:ea typeface="微软雅黑" panose="020B0503020204020204" pitchFamily="34" charset="-122"/>
            </a:endParaRPr>
          </a:p>
        </p:txBody>
      </p:sp>
      <p:sp>
        <p:nvSpPr>
          <p:cNvPr id="24" name="箭头: 左 23"/>
          <p:cNvSpPr/>
          <p:nvPr/>
        </p:nvSpPr>
        <p:spPr>
          <a:xfrm>
            <a:off x="7613886" y="6025986"/>
            <a:ext cx="767069" cy="349563"/>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3" tIns="45707" rIns="91413" bIns="45707" numCol="1" spcCol="0" rtlCol="0" fromWordArt="0" anchor="ctr" anchorCtr="0" forceAA="0" compatLnSpc="1">
            <a:noAutofit/>
          </a:bodyPr>
          <a:lstStyle/>
          <a:p>
            <a:pPr algn="ctr" defTabSz="1219200"/>
            <a:endParaRPr lang="zh-CN" altLang="en-US" sz="2400">
              <a:solidFill>
                <a:prstClr val="white"/>
              </a:solidFill>
              <a:latin typeface="Arial" panose="020B0604020202020204"/>
              <a:ea typeface="微软雅黑" panose="020B0503020204020204" pitchFamily="34" charset="-122"/>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circle(in)">
                                      <p:cBhvr>
                                        <p:cTn id="25" dur="2000"/>
                                        <p:tgtEl>
                                          <p:spTgt spid="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6">
                                            <p:txEl>
                                              <p:pRg st="1" end="1"/>
                                            </p:txEl>
                                          </p:spTgt>
                                        </p:tgtEl>
                                        <p:attrNameLst>
                                          <p:attrName>style.visibility</p:attrName>
                                        </p:attrNameLst>
                                      </p:cBhvr>
                                      <p:to>
                                        <p:strVal val="visible"/>
                                      </p:to>
                                    </p:set>
                                    <p:animEffect transition="in" filter="circle(in)">
                                      <p:cBhvr>
                                        <p:cTn id="36" dur="2000"/>
                                        <p:tgtEl>
                                          <p:spTgt spid="6">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heel(1)">
                                      <p:cBhvr>
                                        <p:cTn id="41" dur="2000"/>
                                        <p:tgtEl>
                                          <p:spTgt spid="12"/>
                                        </p:tgtEl>
                                      </p:cBhvr>
                                    </p:animEffect>
                                  </p:childTnLst>
                                </p:cTn>
                              </p:par>
                              <p:par>
                                <p:cTn id="42" presetID="21" presetClass="entr" presetSubtype="1"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heel(1)">
                                      <p:cBhvr>
                                        <p:cTn id="44" dur="2000"/>
                                        <p:tgtEl>
                                          <p:spTgt spid="13"/>
                                        </p:tgtEl>
                                      </p:cBhvr>
                                    </p:animEffect>
                                  </p:childTnLst>
                                </p:cTn>
                              </p:par>
                              <p:par>
                                <p:cTn id="45" presetID="21"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heel(1)">
                                      <p:cBhvr>
                                        <p:cTn id="47" dur="2000"/>
                                        <p:tgtEl>
                                          <p:spTgt spid="15"/>
                                        </p:tgtEl>
                                      </p:cBhvr>
                                    </p:animEffect>
                                  </p:childTnLst>
                                </p:cTn>
                              </p:par>
                              <p:par>
                                <p:cTn id="48" presetID="21" presetClass="entr" presetSubtype="1"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heel(1)">
                                      <p:cBhvr>
                                        <p:cTn id="50" dur="20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randombar(horizontal)">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down)">
                                      <p:cBhvr>
                                        <p:cTn id="60" dur="500"/>
                                        <p:tgtEl>
                                          <p:spTgt spid="24"/>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down)">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P spid="13" grpId="0" animBg="1"/>
      <p:bldP spid="14" grpId="0" animBg="1"/>
      <p:bldP spid="15" grpId="0" animBg="1"/>
      <p:bldP spid="22" grpId="0" animBg="1"/>
      <p:bldP spid="24"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Rectangle 2"/>
          <p:cNvSpPr>
            <a:spLocks noGrp="1" noChangeArrowheads="1"/>
          </p:cNvSpPr>
          <p:nvPr>
            <p:ph type="body" idx="4294967295"/>
          </p:nvPr>
        </p:nvSpPr>
        <p:spPr>
          <a:xfrm>
            <a:off x="309651" y="3019688"/>
            <a:ext cx="11274338" cy="3159396"/>
          </a:xfrm>
        </p:spPr>
        <p:txBody>
          <a:bodyPr/>
          <a:lstStyle/>
          <a:p>
            <a:pPr marL="0" indent="0">
              <a:buNone/>
            </a:pPr>
            <a:r>
              <a:rPr lang="zh-CN" altLang="en-US" dirty="0">
                <a:solidFill>
                  <a:srgbClr val="3333FF"/>
                </a:solidFill>
              </a:rPr>
              <a:t>注意</a:t>
            </a:r>
            <a:r>
              <a:rPr lang="zh-CN" altLang="en-US" dirty="0"/>
              <a:t>：（</a:t>
            </a:r>
            <a:r>
              <a:rPr lang="en-US" altLang="zh-CN" dirty="0"/>
              <a:t>1</a:t>
            </a:r>
            <a:r>
              <a:rPr lang="zh-CN" altLang="en-US" dirty="0"/>
              <a:t>）</a:t>
            </a:r>
            <a:r>
              <a:rPr lang="zh-CN" altLang="en-US" noProof="1"/>
              <a:t>“</a:t>
            </a:r>
            <a:r>
              <a:rPr lang="zh-CN" altLang="en-US" noProof="1">
                <a:sym typeface="Symbol" panose="05050102010706020507" pitchFamily="18" charset="2"/>
              </a:rPr>
              <a:t></a:t>
            </a:r>
            <a:r>
              <a:rPr lang="zh-CN" altLang="en-US" noProof="1"/>
              <a:t>”是一种逻辑联结词，是一种逻辑运算，公式</a:t>
            </a:r>
            <a:r>
              <a:rPr lang="en-US" altLang="en-US" noProof="1"/>
              <a:t>G</a:t>
            </a:r>
            <a:r>
              <a:rPr lang="en-US" altLang="en-US" noProof="1">
                <a:sym typeface="Symbol" panose="05050102010706020507" pitchFamily="18" charset="2"/>
              </a:rPr>
              <a:t></a:t>
            </a:r>
            <a:r>
              <a:rPr lang="en-US" altLang="en-US" noProof="1"/>
              <a:t>H</a:t>
            </a:r>
            <a:r>
              <a:rPr lang="zh-CN" altLang="en-US" noProof="1"/>
              <a:t>是命题公式，其</a:t>
            </a:r>
            <a:r>
              <a:rPr lang="zh-CN" altLang="en-US" noProof="1">
                <a:solidFill>
                  <a:srgbClr val="C00000"/>
                </a:solidFill>
              </a:rPr>
              <a:t>结果仍是一个命题公式。 </a:t>
            </a:r>
            <a:r>
              <a:rPr lang="zh-CN" altLang="en-US" noProof="1">
                <a:latin typeface="宋体" panose="02010600030101010101" pitchFamily="2" charset="-122"/>
              </a:rPr>
              <a:t>“</a:t>
            </a:r>
            <a:r>
              <a:rPr lang="zh-CN" altLang="en-US" noProof="1"/>
              <a:t>＝</a:t>
            </a:r>
            <a:r>
              <a:rPr lang="zh-CN" altLang="en-US" noProof="1">
                <a:latin typeface="宋体" panose="02010600030101010101" pitchFamily="2" charset="-122"/>
              </a:rPr>
              <a:t>”</a:t>
            </a:r>
            <a:r>
              <a:rPr lang="zh-CN" altLang="en-US" noProof="1"/>
              <a:t>则是描述了两个公式</a:t>
            </a:r>
            <a:r>
              <a:rPr lang="en-US" altLang="en-US" noProof="1"/>
              <a:t>G</a:t>
            </a:r>
            <a:r>
              <a:rPr lang="zh-CN" altLang="en-US" noProof="1"/>
              <a:t>与</a:t>
            </a:r>
            <a:r>
              <a:rPr lang="en-US" altLang="en-US" noProof="1"/>
              <a:t>H</a:t>
            </a:r>
            <a:r>
              <a:rPr lang="zh-CN" altLang="en-US" noProof="1"/>
              <a:t>之间的一种逻辑等价关系，</a:t>
            </a:r>
            <a:r>
              <a:rPr lang="en-US" altLang="en-US" noProof="1"/>
              <a:t>G＝H</a:t>
            </a:r>
            <a:r>
              <a:rPr lang="zh-CN" altLang="en-US" noProof="1"/>
              <a:t>表示</a:t>
            </a:r>
            <a:r>
              <a:rPr lang="zh-CN" altLang="en-US" noProof="1">
                <a:latin typeface="宋体" panose="02010600030101010101" pitchFamily="2" charset="-122"/>
              </a:rPr>
              <a:t>“</a:t>
            </a:r>
            <a:r>
              <a:rPr lang="zh-CN" altLang="en-US" noProof="1">
                <a:solidFill>
                  <a:srgbClr val="0000FF"/>
                </a:solidFill>
              </a:rPr>
              <a:t>命题公式</a:t>
            </a:r>
            <a:r>
              <a:rPr lang="en-US" altLang="en-US" noProof="1">
                <a:solidFill>
                  <a:srgbClr val="0000FF"/>
                </a:solidFill>
              </a:rPr>
              <a:t>G</a:t>
            </a:r>
            <a:r>
              <a:rPr lang="zh-CN" altLang="en-US" noProof="1">
                <a:solidFill>
                  <a:srgbClr val="0000FF"/>
                </a:solidFill>
              </a:rPr>
              <a:t>等价</a:t>
            </a:r>
            <a:r>
              <a:rPr lang="zh-CN" altLang="en-US" dirty="0">
                <a:solidFill>
                  <a:srgbClr val="0000FF"/>
                </a:solidFill>
              </a:rPr>
              <a:t>于命题公式</a:t>
            </a:r>
            <a:r>
              <a:rPr lang="en-US" altLang="zh-CN" dirty="0">
                <a:solidFill>
                  <a:srgbClr val="0000FF"/>
                </a:solidFill>
              </a:rPr>
              <a:t>H</a:t>
            </a:r>
            <a:r>
              <a:rPr lang="zh-CN" altLang="en-US" dirty="0">
                <a:latin typeface="宋体" panose="02010600030101010101" pitchFamily="2" charset="-122"/>
              </a:rPr>
              <a:t>”</a:t>
            </a:r>
            <a:r>
              <a:rPr lang="zh-CN" altLang="en-US" dirty="0"/>
              <a:t>，</a:t>
            </a:r>
            <a:r>
              <a:rPr lang="en-US" altLang="zh-CN" dirty="0">
                <a:solidFill>
                  <a:srgbClr val="C00000"/>
                </a:solidFill>
              </a:rPr>
              <a:t>G</a:t>
            </a:r>
            <a:r>
              <a:rPr lang="zh-CN" altLang="en-US" dirty="0">
                <a:solidFill>
                  <a:srgbClr val="C00000"/>
                </a:solidFill>
              </a:rPr>
              <a:t>＝</a:t>
            </a:r>
            <a:r>
              <a:rPr lang="en-US" altLang="zh-CN" dirty="0">
                <a:solidFill>
                  <a:srgbClr val="C00000"/>
                </a:solidFill>
              </a:rPr>
              <a:t>H </a:t>
            </a:r>
            <a:r>
              <a:rPr lang="zh-CN" altLang="en-US" noProof="1">
                <a:solidFill>
                  <a:srgbClr val="C00000"/>
                </a:solidFill>
              </a:rPr>
              <a:t>的结果</a:t>
            </a:r>
            <a:r>
              <a:rPr lang="zh-CN" altLang="en-US" dirty="0">
                <a:solidFill>
                  <a:srgbClr val="C00000"/>
                </a:solidFill>
              </a:rPr>
              <a:t>不是命题公式</a:t>
            </a:r>
            <a:r>
              <a:rPr lang="zh-CN" altLang="en-US" dirty="0"/>
              <a:t>。</a:t>
            </a:r>
            <a:endParaRPr lang="zh-CN" altLang="en-US" dirty="0"/>
          </a:p>
          <a:p>
            <a:pPr marL="0" indent="0">
              <a:buNone/>
            </a:pPr>
            <a:r>
              <a:rPr lang="zh-CN" altLang="en-US" dirty="0"/>
              <a:t>    （</a:t>
            </a:r>
            <a:r>
              <a:rPr lang="en-US" altLang="zh-CN" dirty="0"/>
              <a:t>2</a:t>
            </a:r>
            <a:r>
              <a:rPr lang="zh-CN" altLang="en-US" dirty="0"/>
              <a:t>）</a:t>
            </a:r>
            <a:r>
              <a:rPr lang="zh-CN" altLang="en-US" noProof="1"/>
              <a:t>如果要求用计算机来判断命题公式</a:t>
            </a:r>
            <a:r>
              <a:rPr lang="en-US" altLang="en-US" noProof="1"/>
              <a:t>G</a:t>
            </a:r>
            <a:r>
              <a:rPr lang="zh-CN" altLang="en-US" dirty="0"/>
              <a:t>、</a:t>
            </a:r>
            <a:r>
              <a:rPr lang="en-US" altLang="en-US" noProof="1"/>
              <a:t>H</a:t>
            </a:r>
            <a:r>
              <a:rPr lang="zh-CN" altLang="en-US" noProof="1"/>
              <a:t>是否逻辑等价，即</a:t>
            </a:r>
            <a:r>
              <a:rPr lang="en-US" altLang="en-US" noProof="1"/>
              <a:t>G＝H</a:t>
            </a:r>
            <a:r>
              <a:rPr lang="zh-CN" altLang="en-US" noProof="1"/>
              <a:t>那是办不到的，然而计算机却可</a:t>
            </a:r>
            <a:r>
              <a:rPr lang="zh-CN" altLang="en-US" noProof="1">
                <a:latin typeface="宋体" panose="02010600030101010101" pitchFamily="2" charset="-122"/>
              </a:rPr>
              <a:t>“</a:t>
            </a:r>
            <a:r>
              <a:rPr lang="zh-CN" altLang="en-US" noProof="1"/>
              <a:t>计算</a:t>
            </a:r>
            <a:r>
              <a:rPr lang="zh-CN" altLang="en-US" noProof="1">
                <a:latin typeface="宋体" panose="02010600030101010101" pitchFamily="2" charset="-122"/>
              </a:rPr>
              <a:t>”</a:t>
            </a:r>
            <a:r>
              <a:rPr lang="zh-CN" altLang="en-US" noProof="1"/>
              <a:t>公式</a:t>
            </a:r>
            <a:r>
              <a:rPr lang="en-US" altLang="en-US" noProof="1"/>
              <a:t>G</a:t>
            </a:r>
            <a:r>
              <a:rPr lang="en-US" altLang="en-US" noProof="1">
                <a:sym typeface="Symbol" panose="05050102010706020507" pitchFamily="18" charset="2"/>
              </a:rPr>
              <a:t></a:t>
            </a:r>
            <a:r>
              <a:rPr lang="en-US" altLang="en-US" noProof="1"/>
              <a:t>H</a:t>
            </a:r>
            <a:r>
              <a:rPr lang="zh-CN" altLang="en-US" noProof="1"/>
              <a:t>是否是永真公式。</a:t>
            </a:r>
            <a:endParaRPr lang="zh-CN" altLang="en-US" dirty="0"/>
          </a:p>
        </p:txBody>
      </p:sp>
      <p:sp>
        <p:nvSpPr>
          <p:cNvPr id="49156" name="Rectangle 3"/>
          <p:cNvSpPr>
            <a:spLocks noChangeArrowheads="1"/>
          </p:cNvSpPr>
          <p:nvPr/>
        </p:nvSpPr>
        <p:spPr bwMode="auto">
          <a:xfrm>
            <a:off x="4956242" y="2650378"/>
            <a:ext cx="253582" cy="36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r>
              <a:rPr lang="zh-CN" altLang="en-US" sz="1800" b="0" noProof="1">
                <a:solidFill>
                  <a:prstClr val="black"/>
                </a:solidFill>
                <a:latin typeface="楷体_GB2312" pitchFamily="1" charset="-122"/>
                <a:ea typeface="楷体_GB2312" pitchFamily="1" charset="-122"/>
              </a:rPr>
              <a:t> </a:t>
            </a:r>
            <a:endParaRPr lang="zh-CN" altLang="en-US" sz="1800" b="0">
              <a:solidFill>
                <a:prstClr val="black"/>
              </a:solidFill>
              <a:latin typeface="楷体_GB2312" pitchFamily="1" charset="-122"/>
              <a:ea typeface="楷体_GB2312" pitchFamily="1" charset="-122"/>
            </a:endParaRPr>
          </a:p>
        </p:txBody>
      </p:sp>
      <p:sp>
        <p:nvSpPr>
          <p:cNvPr id="49157" name="Rectangle 4"/>
          <p:cNvSpPr>
            <a:spLocks noGrp="1" noChangeArrowheads="1"/>
          </p:cNvSpPr>
          <p:nvPr>
            <p:ph type="title" idx="4294967295"/>
          </p:nvPr>
        </p:nvSpPr>
        <p:spPr>
          <a:xfrm>
            <a:off x="688975" y="357302"/>
            <a:ext cx="7848146" cy="461528"/>
          </a:xfrm>
          <a:noFill/>
        </p:spPr>
        <p:txBody>
          <a:bodyPr>
            <a:spAutoFit/>
          </a:bodyPr>
          <a:lstStyle/>
          <a:p>
            <a:pPr eaLnBrk="1" hangingPunct="1"/>
            <a:r>
              <a:rPr lang="zh-CN" altLang="en-US" noProof="1">
                <a:latin typeface="宋体" panose="02010600030101010101" pitchFamily="2" charset="-122"/>
              </a:rPr>
              <a:t>“</a:t>
            </a:r>
            <a:r>
              <a:rPr lang="zh-CN" altLang="en-US" noProof="1"/>
              <a:t>＝</a:t>
            </a:r>
            <a:r>
              <a:rPr lang="zh-CN" altLang="en-US" noProof="1">
                <a:latin typeface="宋体" panose="02010600030101010101" pitchFamily="2" charset="-122"/>
              </a:rPr>
              <a:t>”</a:t>
            </a:r>
            <a:r>
              <a:rPr lang="zh-CN" altLang="en-US" noProof="1"/>
              <a:t> 与“</a:t>
            </a:r>
            <a:r>
              <a:rPr lang="zh-CN" altLang="en-US" noProof="1">
                <a:sym typeface="Symbol" panose="05050102010706020507" pitchFamily="18" charset="2"/>
              </a:rPr>
              <a:t></a:t>
            </a:r>
            <a:r>
              <a:rPr lang="zh-CN" altLang="en-US" noProof="1"/>
              <a:t>”</a:t>
            </a:r>
            <a:r>
              <a:rPr lang="zh-CN" altLang="en-US" dirty="0"/>
              <a:t>的区别</a:t>
            </a:r>
            <a:endParaRPr lang="zh-CN" altLang="en-US" dirty="0"/>
          </a:p>
        </p:txBody>
      </p:sp>
      <p:sp>
        <p:nvSpPr>
          <p:cNvPr id="6" name="矩形 5"/>
          <p:cNvSpPr>
            <a:spLocks noChangeArrowheads="1"/>
          </p:cNvSpPr>
          <p:nvPr/>
        </p:nvSpPr>
        <p:spPr bwMode="auto">
          <a:xfrm>
            <a:off x="275448" y="1409378"/>
            <a:ext cx="11274338" cy="461532"/>
          </a:xfrm>
          <a:prstGeom prst="rect">
            <a:avLst/>
          </a:prstGeom>
          <a:noFill/>
          <a:ln>
            <a:noFill/>
          </a:ln>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r>
              <a:rPr lang="zh-CN" altLang="en-US" sz="2400" noProof="1">
                <a:solidFill>
                  <a:prstClr val="black"/>
                </a:solidFill>
                <a:latin typeface="微软雅黑" panose="020B0503020204020204" pitchFamily="34" charset="-122"/>
                <a:ea typeface="微软雅黑" panose="020B0503020204020204" pitchFamily="34" charset="-122"/>
              </a:rPr>
              <a:t>定理</a:t>
            </a:r>
            <a:r>
              <a:rPr lang="en-US" altLang="zh-CN" sz="2400" dirty="0">
                <a:solidFill>
                  <a:prstClr val="black"/>
                </a:solidFill>
                <a:latin typeface="微软雅黑" panose="020B0503020204020204" pitchFamily="34" charset="-122"/>
                <a:ea typeface="微软雅黑" panose="020B0503020204020204" pitchFamily="34" charset="-122"/>
              </a:rPr>
              <a:t>2.1 </a:t>
            </a:r>
            <a:r>
              <a:rPr lang="zh-CN" altLang="en-US" sz="2400" noProof="1">
                <a:solidFill>
                  <a:srgbClr val="FF0000"/>
                </a:solidFill>
                <a:latin typeface="微软雅黑" panose="020B0503020204020204" pitchFamily="34" charset="-122"/>
                <a:ea typeface="微软雅黑" panose="020B0503020204020204" pitchFamily="34" charset="-122"/>
              </a:rPr>
              <a:t>公式</a:t>
            </a:r>
            <a:r>
              <a:rPr lang="en-US" altLang="en-US" sz="2400" noProof="1">
                <a:solidFill>
                  <a:srgbClr val="FF0000"/>
                </a:solidFill>
                <a:latin typeface="微软雅黑" panose="020B0503020204020204" pitchFamily="34" charset="-122"/>
                <a:ea typeface="微软雅黑" panose="020B0503020204020204" pitchFamily="34" charset="-122"/>
              </a:rPr>
              <a:t>G、H</a:t>
            </a:r>
            <a:r>
              <a:rPr lang="zh-CN" altLang="en-US" sz="2400" noProof="1">
                <a:solidFill>
                  <a:srgbClr val="FF0000"/>
                </a:solidFill>
                <a:latin typeface="微软雅黑" panose="020B0503020204020204" pitchFamily="34" charset="-122"/>
                <a:ea typeface="微软雅黑" panose="020B0503020204020204" pitchFamily="34" charset="-122"/>
              </a:rPr>
              <a:t>等价的</a:t>
            </a:r>
            <a:r>
              <a:rPr lang="zh-CN" altLang="en-US" sz="2400" noProof="1">
                <a:solidFill>
                  <a:srgbClr val="0000FF"/>
                </a:solidFill>
                <a:latin typeface="微软雅黑" panose="020B0503020204020204" pitchFamily="34" charset="-122"/>
                <a:ea typeface="微软雅黑" panose="020B0503020204020204" pitchFamily="34" charset="-122"/>
              </a:rPr>
              <a:t>充分必要条件</a:t>
            </a:r>
            <a:r>
              <a:rPr lang="zh-CN" altLang="en-US" sz="2400" noProof="1">
                <a:solidFill>
                  <a:srgbClr val="FF0000"/>
                </a:solidFill>
                <a:latin typeface="微软雅黑" panose="020B0503020204020204" pitchFamily="34" charset="-122"/>
                <a:ea typeface="微软雅黑" panose="020B0503020204020204" pitchFamily="34" charset="-122"/>
              </a:rPr>
              <a:t>是公式</a:t>
            </a:r>
            <a:r>
              <a:rPr lang="en-US" altLang="en-US" sz="2400" noProof="1">
                <a:solidFill>
                  <a:srgbClr val="FF0000"/>
                </a:solidFill>
                <a:latin typeface="微软雅黑" panose="020B0503020204020204" pitchFamily="34" charset="-122"/>
                <a:ea typeface="微软雅黑" panose="020B0503020204020204" pitchFamily="34" charset="-122"/>
              </a:rPr>
              <a:t>G</a:t>
            </a:r>
            <a:r>
              <a:rPr lang="en-US" altLang="en-US" sz="2400" noProof="1">
                <a:solidFill>
                  <a:srgbClr val="FF0000"/>
                </a:solidFill>
                <a:latin typeface="微软雅黑" panose="020B0503020204020204" pitchFamily="34" charset="-122"/>
                <a:ea typeface="微软雅黑" panose="020B0503020204020204" pitchFamily="34" charset="-122"/>
                <a:sym typeface="Symbol" panose="05050102010706020507" pitchFamily="18" charset="2"/>
              </a:rPr>
              <a:t></a:t>
            </a:r>
            <a:r>
              <a:rPr lang="en-US" altLang="en-US" sz="2400" noProof="1">
                <a:solidFill>
                  <a:srgbClr val="FF0000"/>
                </a:solidFill>
                <a:latin typeface="微软雅黑" panose="020B0503020204020204" pitchFamily="34" charset="-122"/>
                <a:ea typeface="微软雅黑" panose="020B0503020204020204" pitchFamily="34" charset="-122"/>
              </a:rPr>
              <a:t>H</a:t>
            </a:r>
            <a:r>
              <a:rPr lang="zh-CN" altLang="en-US" sz="2400" noProof="1">
                <a:solidFill>
                  <a:srgbClr val="FF0000"/>
                </a:solidFill>
                <a:latin typeface="微软雅黑" panose="020B0503020204020204" pitchFamily="34" charset="-122"/>
                <a:ea typeface="微软雅黑" panose="020B0503020204020204" pitchFamily="34" charset="-122"/>
              </a:rPr>
              <a:t>是永真公式。</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7" name="矩形 6"/>
          <p:cNvSpPr>
            <a:spLocks noChangeArrowheads="1"/>
          </p:cNvSpPr>
          <p:nvPr/>
        </p:nvSpPr>
        <p:spPr bwMode="auto">
          <a:xfrm>
            <a:off x="292065" y="2178612"/>
            <a:ext cx="11274338" cy="461532"/>
          </a:xfrm>
          <a:prstGeom prst="rect">
            <a:avLst/>
          </a:prstGeom>
          <a:noFill/>
          <a:ln>
            <a:noFill/>
          </a:ln>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r>
              <a:rPr lang="zh-CN" altLang="en-US" sz="2400" noProof="1">
                <a:solidFill>
                  <a:prstClr val="black"/>
                </a:solidFill>
                <a:latin typeface="微软雅黑" panose="020B0503020204020204" pitchFamily="34" charset="-122"/>
                <a:ea typeface="微软雅黑" panose="020B0503020204020204" pitchFamily="34" charset="-122"/>
              </a:rPr>
              <a:t>证明：略。</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80">
                                          <p:stCondLst>
                                            <p:cond delay="0"/>
                                          </p:stCondLst>
                                        </p:cTn>
                                        <p:tgtEl>
                                          <p:spTgt spid="7"/>
                                        </p:tgtEl>
                                      </p:cBhvr>
                                    </p:animEffect>
                                    <p:anim calcmode="lin" valueType="num">
                                      <p:cBhvr>
                                        <p:cTn id="2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1" dur="26">
                                          <p:stCondLst>
                                            <p:cond delay="650"/>
                                          </p:stCondLst>
                                        </p:cTn>
                                        <p:tgtEl>
                                          <p:spTgt spid="7"/>
                                        </p:tgtEl>
                                      </p:cBhvr>
                                      <p:to x="100000" y="60000"/>
                                    </p:animScale>
                                    <p:animScale>
                                      <p:cBhvr>
                                        <p:cTn id="32" dur="166" decel="50000">
                                          <p:stCondLst>
                                            <p:cond delay="676"/>
                                          </p:stCondLst>
                                        </p:cTn>
                                        <p:tgtEl>
                                          <p:spTgt spid="7"/>
                                        </p:tgtEl>
                                      </p:cBhvr>
                                      <p:to x="100000" y="100000"/>
                                    </p:animScale>
                                    <p:animScale>
                                      <p:cBhvr>
                                        <p:cTn id="33" dur="26">
                                          <p:stCondLst>
                                            <p:cond delay="1312"/>
                                          </p:stCondLst>
                                        </p:cTn>
                                        <p:tgtEl>
                                          <p:spTgt spid="7"/>
                                        </p:tgtEl>
                                      </p:cBhvr>
                                      <p:to x="100000" y="80000"/>
                                    </p:animScale>
                                    <p:animScale>
                                      <p:cBhvr>
                                        <p:cTn id="34" dur="166" decel="50000">
                                          <p:stCondLst>
                                            <p:cond delay="1338"/>
                                          </p:stCondLst>
                                        </p:cTn>
                                        <p:tgtEl>
                                          <p:spTgt spid="7"/>
                                        </p:tgtEl>
                                      </p:cBhvr>
                                      <p:to x="100000" y="100000"/>
                                    </p:animScale>
                                    <p:animScale>
                                      <p:cBhvr>
                                        <p:cTn id="35" dur="26">
                                          <p:stCondLst>
                                            <p:cond delay="1642"/>
                                          </p:stCondLst>
                                        </p:cTn>
                                        <p:tgtEl>
                                          <p:spTgt spid="7"/>
                                        </p:tgtEl>
                                      </p:cBhvr>
                                      <p:to x="100000" y="90000"/>
                                    </p:animScale>
                                    <p:animScale>
                                      <p:cBhvr>
                                        <p:cTn id="36" dur="166" decel="50000">
                                          <p:stCondLst>
                                            <p:cond delay="1668"/>
                                          </p:stCondLst>
                                        </p:cTn>
                                        <p:tgtEl>
                                          <p:spTgt spid="7"/>
                                        </p:tgtEl>
                                      </p:cBhvr>
                                      <p:to x="100000" y="100000"/>
                                    </p:animScale>
                                    <p:animScale>
                                      <p:cBhvr>
                                        <p:cTn id="37" dur="26">
                                          <p:stCondLst>
                                            <p:cond delay="1808"/>
                                          </p:stCondLst>
                                        </p:cTn>
                                        <p:tgtEl>
                                          <p:spTgt spid="7"/>
                                        </p:tgtEl>
                                      </p:cBhvr>
                                      <p:to x="100000" y="95000"/>
                                    </p:animScale>
                                    <p:animScale>
                                      <p:cBhvr>
                                        <p:cTn id="38" dur="166" decel="50000">
                                          <p:stCondLst>
                                            <p:cond delay="1834"/>
                                          </p:stCondLst>
                                        </p:cTn>
                                        <p:tgtEl>
                                          <p:spTgt spid="7"/>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 presetClass="entr" presetSubtype="12" fill="hold" grpId="0" nodeType="clickEffect">
                                  <p:stCondLst>
                                    <p:cond delay="0"/>
                                  </p:stCondLst>
                                  <p:childTnLst>
                                    <p:set>
                                      <p:cBhvr>
                                        <p:cTn id="42" dur="1" fill="hold">
                                          <p:stCondLst>
                                            <p:cond delay="0"/>
                                          </p:stCondLst>
                                        </p:cTn>
                                        <p:tgtEl>
                                          <p:spTgt spid="56323">
                                            <p:txEl>
                                              <p:pRg st="0" end="0"/>
                                            </p:txEl>
                                          </p:spTgt>
                                        </p:tgtEl>
                                        <p:attrNameLst>
                                          <p:attrName>style.visibility</p:attrName>
                                        </p:attrNameLst>
                                      </p:cBhvr>
                                      <p:to>
                                        <p:strVal val="visible"/>
                                      </p:to>
                                    </p:set>
                                    <p:anim calcmode="lin" valueType="num">
                                      <p:cBhvr additive="base">
                                        <p:cTn id="43" dur="500" fill="hold"/>
                                        <p:tgtEl>
                                          <p:spTgt spid="56323">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63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12" fill="hold" grpId="0" nodeType="clickEffect">
                                  <p:stCondLst>
                                    <p:cond delay="0"/>
                                  </p:stCondLst>
                                  <p:childTnLst>
                                    <p:set>
                                      <p:cBhvr>
                                        <p:cTn id="48" dur="1" fill="hold">
                                          <p:stCondLst>
                                            <p:cond delay="0"/>
                                          </p:stCondLst>
                                        </p:cTn>
                                        <p:tgtEl>
                                          <p:spTgt spid="56323">
                                            <p:txEl>
                                              <p:pRg st="1" end="1"/>
                                            </p:txEl>
                                          </p:spTgt>
                                        </p:tgtEl>
                                        <p:attrNameLst>
                                          <p:attrName>style.visibility</p:attrName>
                                        </p:attrNameLst>
                                      </p:cBhvr>
                                      <p:to>
                                        <p:strVal val="visible"/>
                                      </p:to>
                                    </p:set>
                                    <p:anim calcmode="lin" valueType="num">
                                      <p:cBhvr additive="base">
                                        <p:cTn id="49" dur="500" fill="hold"/>
                                        <p:tgtEl>
                                          <p:spTgt spid="56323">
                                            <p:txEl>
                                              <p:pRg st="1" end="1"/>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5632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autoUpdateAnimBg="0" build="p"/>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p:cNvSpPr>
          <p:nvPr>
            <p:ph idx="1"/>
          </p:nvPr>
        </p:nvSpPr>
        <p:spPr>
          <a:xfrm>
            <a:off x="625052" y="924222"/>
            <a:ext cx="11140310" cy="1600809"/>
          </a:xfrm>
        </p:spPr>
        <p:txBody>
          <a:bodyPr/>
          <a:lstStyle/>
          <a:p>
            <a:pPr indent="0"/>
            <a:r>
              <a:rPr lang="zh-CN" altLang="zh-CN" sz="2665" dirty="0"/>
              <a:t>某程序的功能是</a:t>
            </a:r>
            <a:r>
              <a:rPr lang="zh-CN" altLang="zh-CN" sz="2665" dirty="0">
                <a:solidFill>
                  <a:srgbClr val="C00000"/>
                </a:solidFill>
              </a:rPr>
              <a:t>输入</a:t>
            </a:r>
            <a:r>
              <a:rPr lang="zh-CN" altLang="zh-CN" sz="2665" dirty="0"/>
              <a:t>代表三角形三条边长的</a:t>
            </a:r>
            <a:r>
              <a:rPr lang="zh-CN" altLang="zh-CN" sz="2665" dirty="0">
                <a:solidFill>
                  <a:srgbClr val="C00000"/>
                </a:solidFill>
              </a:rPr>
              <a:t>三个整数</a:t>
            </a:r>
            <a:r>
              <a:rPr lang="zh-CN" altLang="zh-CN" sz="2665" dirty="0"/>
              <a:t>，判断它们</a:t>
            </a:r>
            <a:r>
              <a:rPr lang="zh-CN" altLang="zh-CN" sz="2665" dirty="0">
                <a:solidFill>
                  <a:srgbClr val="C00000"/>
                </a:solidFill>
              </a:rPr>
              <a:t>能否组成三角形</a:t>
            </a:r>
            <a:r>
              <a:rPr lang="zh-CN" altLang="zh-CN" sz="2665" dirty="0"/>
              <a:t>，若能则输出</a:t>
            </a:r>
            <a:r>
              <a:rPr lang="zh-CN" altLang="zh-CN" sz="2665" dirty="0">
                <a:solidFill>
                  <a:srgbClr val="C00000"/>
                </a:solidFill>
              </a:rPr>
              <a:t>等边、等腰或任意</a:t>
            </a:r>
            <a:r>
              <a:rPr lang="zh-CN" altLang="zh-CN" sz="2665" dirty="0"/>
              <a:t>三角形的类型标记。</a:t>
            </a:r>
            <a:endParaRPr lang="zh-CN" altLang="en-US" sz="2665" dirty="0"/>
          </a:p>
        </p:txBody>
      </p:sp>
      <p:sp>
        <p:nvSpPr>
          <p:cNvPr id="8197" name="Rectangle 2"/>
          <p:cNvSpPr>
            <a:spLocks noChangeArrowheads="1"/>
          </p:cNvSpPr>
          <p:nvPr/>
        </p:nvSpPr>
        <p:spPr bwMode="auto">
          <a:xfrm>
            <a:off x="3793592" y="2614749"/>
            <a:ext cx="9525618" cy="523348"/>
          </a:xfrm>
          <a:prstGeom prst="rect">
            <a:avLst/>
          </a:prstGeom>
          <a:noFill/>
          <a:ln>
            <a:noFill/>
          </a:ln>
          <a:effectLst>
            <a:prstShdw prst="shdw12">
              <a:schemeClr val="bg2">
                <a:alpha val="50000"/>
              </a:schemeClr>
            </a:prstShdw>
          </a:effectLst>
          <a:extLst>
            <a:ext uri="{909E8E84-426E-40DD-AFC4-6F175D3DCCD1}">
              <a14:hiddenFill xmlns:a14="http://schemas.microsoft.com/office/drawing/2010/main">
                <a:solidFill>
                  <a:srgbClr val="FFFF66">
                    <a:alpha val="89803"/>
                  </a:srgbClr>
                </a:solidFill>
              </a14:hiddenFill>
            </a:ext>
            <a:ext uri="{91240B29-F687-4F45-9708-019B960494DF}">
              <a14:hiddenLine xmlns:a14="http://schemas.microsoft.com/office/drawing/2010/main" w="12700">
                <a:solidFill>
                  <a:srgbClr val="003300"/>
                </a:solidFill>
                <a:miter lim="800000"/>
                <a:headEnd/>
                <a:tailEnd/>
              </a14:hiddenLine>
            </a:ext>
          </a:extLst>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2800" b="0">
              <a:solidFill>
                <a:srgbClr val="FF0000"/>
              </a:solidFill>
            </a:endParaRPr>
          </a:p>
        </p:txBody>
      </p:sp>
      <p:graphicFrame>
        <p:nvGraphicFramePr>
          <p:cNvPr id="6" name="对象 5"/>
          <p:cNvGraphicFramePr>
            <a:graphicFrameLocks noChangeAspect="1"/>
          </p:cNvGraphicFramePr>
          <p:nvPr/>
        </p:nvGraphicFramePr>
        <p:xfrm>
          <a:off x="1788162" y="2181370"/>
          <a:ext cx="5295121" cy="4633483"/>
        </p:xfrm>
        <a:graphic>
          <a:graphicData uri="http://schemas.openxmlformats.org/presentationml/2006/ole">
            <mc:AlternateContent xmlns:mc="http://schemas.openxmlformats.org/markup-compatibility/2006">
              <mc:Choice xmlns:v="urn:schemas-microsoft-com:vml" Requires="v">
                <p:oleObj spid="_x0000_s50217" name="" r:id="rId1" imgW="5472430" imgH="4811395" progId="Unknown">
                  <p:embed/>
                </p:oleObj>
              </mc:Choice>
              <mc:Fallback>
                <p:oleObj name="" r:id="rId1" imgW="5472430" imgH="4811395" progId="Unknown">
                  <p:embed/>
                  <p:pic>
                    <p:nvPicPr>
                      <p:cNvPr id="0" name="对象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162" y="2181370"/>
                        <a:ext cx="5295121" cy="4633483"/>
                      </a:xfrm>
                      <a:prstGeom prst="rect">
                        <a:avLst/>
                      </a:prstGeom>
                      <a:noFill/>
                      <a:ln>
                        <a:noFill/>
                      </a:ln>
                    </p:spPr>
                  </p:pic>
                </p:oleObj>
              </mc:Fallback>
            </mc:AlternateContent>
          </a:graphicData>
        </a:graphic>
      </p:graphicFrame>
      <p:sp>
        <p:nvSpPr>
          <p:cNvPr id="7" name="矩形 6"/>
          <p:cNvSpPr/>
          <p:nvPr/>
        </p:nvSpPr>
        <p:spPr>
          <a:xfrm>
            <a:off x="853449" y="198074"/>
            <a:ext cx="3570208" cy="580865"/>
          </a:xfrm>
          <a:prstGeom prst="rect">
            <a:avLst/>
          </a:prstGeom>
        </p:spPr>
        <p:txBody>
          <a:bodyPr wrap="none">
            <a:spAutoFit/>
          </a:bodyPr>
          <a:lstStyle/>
          <a:p>
            <a:pPr>
              <a:lnSpc>
                <a:spcPct val="150000"/>
              </a:lnSpc>
              <a:buClr>
                <a:srgbClr val="0000CC"/>
              </a:buClr>
            </a:pPr>
            <a:r>
              <a:rPr lang="zh-CN" altLang="en-US" dirty="0">
                <a:solidFill>
                  <a:schemeClr val="bg1"/>
                </a:solidFill>
                <a:latin typeface="Times New Roman" panose="02020603050405020304" pitchFamily="18" charset="0"/>
                <a:cs typeface="Times New Roman" panose="02020603050405020304" pitchFamily="18" charset="0"/>
              </a:rPr>
              <a:t>为什么要研究数理逻辑？</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8" name="Rectangle 2"/>
          <p:cNvSpPr txBox="1">
            <a:spLocks noChangeArrowheads="1"/>
          </p:cNvSpPr>
          <p:nvPr/>
        </p:nvSpPr>
        <p:spPr bwMode="auto">
          <a:xfrm>
            <a:off x="6195207" y="2469466"/>
            <a:ext cx="5761973" cy="182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48" tIns="60974" rIns="121948" bIns="60974" numCol="1" anchor="t" anchorCtr="0" compatLnSpc="1">
            <a:spAutoFit/>
          </a:bodyPr>
          <a:lstStyle>
            <a:lvl1pPr marL="0" indent="791845" algn="just" rtl="0" eaLnBrk="0" fontAlgn="base" hangingPunct="0">
              <a:lnSpc>
                <a:spcPct val="120000"/>
              </a:lnSpc>
              <a:spcBef>
                <a:spcPts val="600"/>
              </a:spcBef>
              <a:spcAft>
                <a:spcPct val="0"/>
              </a:spcAft>
              <a:buClr>
                <a:srgbClr val="FF3300"/>
              </a:buClr>
              <a:buFont typeface="Wingdings" panose="05000000000000000000" pitchFamily="2" charset="2"/>
              <a:defRPr sz="2800" b="1">
                <a:solidFill>
                  <a:srgbClr val="000000"/>
                </a:solidFill>
                <a:latin typeface="Times New Roman" panose="02020603050405020304" pitchFamily="18" charset="0"/>
                <a:ea typeface="+mn-ea"/>
                <a:cs typeface="Times New Roman" panose="02020603050405020304" pitchFamily="18" charset="0"/>
              </a:defRPr>
            </a:lvl1pPr>
            <a:lvl2pPr marL="742950" indent="-285750" algn="just" rtl="0" eaLnBrk="0" fontAlgn="base" hangingPunct="0">
              <a:lnSpc>
                <a:spcPct val="120000"/>
              </a:lnSpc>
              <a:spcBef>
                <a:spcPts val="600"/>
              </a:spcBef>
              <a:spcAft>
                <a:spcPct val="0"/>
              </a:spcAft>
              <a:buClr>
                <a:srgbClr val="FF3300"/>
              </a:buClr>
              <a:buFont typeface="Wingdings" panose="05000000000000000000" pitchFamily="2" charset="2"/>
              <a:defRPr sz="2800" b="1">
                <a:solidFill>
                  <a:srgbClr val="000000"/>
                </a:solidFill>
                <a:latin typeface="Times New Roman" panose="02020603050405020304" pitchFamily="18" charset="0"/>
                <a:ea typeface="+mn-ea"/>
                <a:cs typeface="Times New Roman" panose="02020603050405020304" pitchFamily="18" charset="0"/>
              </a:defRPr>
            </a:lvl2pPr>
            <a:lvl3pPr marL="1143000" indent="-228600" algn="just" rtl="0" eaLnBrk="0" fontAlgn="base" hangingPunct="0">
              <a:lnSpc>
                <a:spcPct val="120000"/>
              </a:lnSpc>
              <a:spcBef>
                <a:spcPts val="600"/>
              </a:spcBef>
              <a:spcAft>
                <a:spcPct val="0"/>
              </a:spcAft>
              <a:buClr>
                <a:srgbClr val="FF3300"/>
              </a:buClr>
              <a:buFont typeface="Wingdings" panose="05000000000000000000" pitchFamily="2" charset="2"/>
              <a:defRPr sz="2800" b="1">
                <a:solidFill>
                  <a:srgbClr val="000000"/>
                </a:solidFill>
                <a:latin typeface="Times New Roman" panose="02020603050405020304" pitchFamily="18" charset="0"/>
                <a:ea typeface="+mn-ea"/>
                <a:cs typeface="Times New Roman" panose="02020603050405020304" pitchFamily="18" charset="0"/>
              </a:defRPr>
            </a:lvl3pPr>
            <a:lvl4pPr marL="1600200" indent="-228600" algn="just" rtl="0" eaLnBrk="0" fontAlgn="base" hangingPunct="0">
              <a:lnSpc>
                <a:spcPct val="120000"/>
              </a:lnSpc>
              <a:spcBef>
                <a:spcPts val="600"/>
              </a:spcBef>
              <a:spcAft>
                <a:spcPct val="0"/>
              </a:spcAft>
              <a:buClr>
                <a:srgbClr val="FF3300"/>
              </a:buClr>
              <a:defRPr sz="2800" b="1">
                <a:solidFill>
                  <a:srgbClr val="000000"/>
                </a:solidFill>
                <a:latin typeface="Times New Roman" panose="02020603050405020304" pitchFamily="18" charset="0"/>
                <a:ea typeface="+mn-ea"/>
                <a:cs typeface="Times New Roman" panose="02020603050405020304" pitchFamily="18" charset="0"/>
              </a:defRPr>
            </a:lvl4pPr>
            <a:lvl5pPr marL="2057400" indent="-228600" algn="just" rtl="0" eaLnBrk="0" fontAlgn="base" hangingPunct="0">
              <a:lnSpc>
                <a:spcPct val="120000"/>
              </a:lnSpc>
              <a:spcBef>
                <a:spcPts val="600"/>
              </a:spcBef>
              <a:spcAft>
                <a:spcPct val="0"/>
              </a:spcAft>
              <a:buClr>
                <a:srgbClr val="FF3300"/>
              </a:buClr>
              <a:defRPr sz="2800" b="1">
                <a:solidFill>
                  <a:srgbClr val="000000"/>
                </a:solidFill>
                <a:latin typeface="Times New Roman" panose="02020603050405020304" pitchFamily="18" charset="0"/>
                <a:ea typeface="+mn-ea"/>
                <a:cs typeface="Times New Roman" panose="02020603050405020304" pitchFamily="18" charset="0"/>
              </a:defRPr>
            </a:lvl5pPr>
            <a:lvl6pPr marL="2514600" indent="-228600" algn="just" rtl="0" fontAlgn="base">
              <a:lnSpc>
                <a:spcPct val="120000"/>
              </a:lnSpc>
              <a:spcBef>
                <a:spcPct val="20000"/>
              </a:spcBef>
              <a:spcAft>
                <a:spcPct val="0"/>
              </a:spcAft>
              <a:buClr>
                <a:srgbClr val="FF3300"/>
              </a:buClr>
              <a:defRPr sz="2800" b="1">
                <a:solidFill>
                  <a:srgbClr val="000000"/>
                </a:solidFill>
                <a:latin typeface="+mn-lt"/>
                <a:ea typeface="+mn-ea"/>
              </a:defRPr>
            </a:lvl6pPr>
            <a:lvl7pPr marL="2971800" indent="-228600" algn="just" rtl="0" fontAlgn="base">
              <a:lnSpc>
                <a:spcPct val="120000"/>
              </a:lnSpc>
              <a:spcBef>
                <a:spcPct val="20000"/>
              </a:spcBef>
              <a:spcAft>
                <a:spcPct val="0"/>
              </a:spcAft>
              <a:buClr>
                <a:srgbClr val="FF3300"/>
              </a:buClr>
              <a:defRPr sz="2800" b="1">
                <a:solidFill>
                  <a:srgbClr val="000000"/>
                </a:solidFill>
                <a:latin typeface="+mn-lt"/>
                <a:ea typeface="+mn-ea"/>
              </a:defRPr>
            </a:lvl7pPr>
            <a:lvl8pPr marL="3429000" indent="-228600" algn="just" rtl="0" fontAlgn="base">
              <a:lnSpc>
                <a:spcPct val="120000"/>
              </a:lnSpc>
              <a:spcBef>
                <a:spcPct val="20000"/>
              </a:spcBef>
              <a:spcAft>
                <a:spcPct val="0"/>
              </a:spcAft>
              <a:buClr>
                <a:srgbClr val="FF3300"/>
              </a:buClr>
              <a:defRPr sz="2800" b="1">
                <a:solidFill>
                  <a:srgbClr val="000000"/>
                </a:solidFill>
                <a:latin typeface="+mn-lt"/>
                <a:ea typeface="+mn-ea"/>
              </a:defRPr>
            </a:lvl8pPr>
            <a:lvl9pPr marL="3886200" indent="-228600" algn="just" rtl="0" fontAlgn="base">
              <a:lnSpc>
                <a:spcPct val="120000"/>
              </a:lnSpc>
              <a:spcBef>
                <a:spcPct val="20000"/>
              </a:spcBef>
              <a:spcAft>
                <a:spcPct val="0"/>
              </a:spcAft>
              <a:buClr>
                <a:srgbClr val="FF3300"/>
              </a:buClr>
              <a:defRPr sz="2800" b="1">
                <a:solidFill>
                  <a:srgbClr val="000000"/>
                </a:solidFill>
                <a:latin typeface="+mn-lt"/>
                <a:ea typeface="+mn-ea"/>
              </a:defRPr>
            </a:lvl9pPr>
          </a:lstStyle>
          <a:p>
            <a:pPr indent="0" algn="ctr" eaLnBrk="1" hangingPunct="1">
              <a:lnSpc>
                <a:spcPct val="150000"/>
              </a:lnSpc>
              <a:buClr>
                <a:srgbClr val="0000CC"/>
              </a:buClr>
            </a:pPr>
            <a:r>
              <a:rPr lang="zh-CN" altLang="en-US" sz="3735" kern="0" dirty="0">
                <a:solidFill>
                  <a:srgbClr val="0000FF"/>
                </a:solidFill>
              </a:rPr>
              <a:t>程序 ＝ 算法 ＋ 数据</a:t>
            </a:r>
            <a:endParaRPr lang="en-US" altLang="zh-CN" sz="3735" kern="0" dirty="0">
              <a:solidFill>
                <a:srgbClr val="0000FF"/>
              </a:solidFill>
            </a:endParaRPr>
          </a:p>
          <a:p>
            <a:pPr indent="0" algn="ctr" eaLnBrk="1" hangingPunct="1">
              <a:lnSpc>
                <a:spcPct val="150000"/>
              </a:lnSpc>
              <a:buClr>
                <a:srgbClr val="0000CC"/>
              </a:buClr>
            </a:pPr>
            <a:r>
              <a:rPr lang="zh-CN" altLang="en-US" sz="3735" kern="0" dirty="0">
                <a:solidFill>
                  <a:srgbClr val="0000FF"/>
                </a:solidFill>
              </a:rPr>
              <a:t>算法 ＝ 逻辑 ＋ 控制</a:t>
            </a:r>
            <a:endParaRPr lang="zh-CN" altLang="en-US" sz="3735" kern="0"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 calcmode="lin" valueType="num">
                                      <p:cBhvr additive="base">
                                        <p:cTn id="18"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build="p"/>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a:xfrm>
            <a:off x="816870" y="229394"/>
            <a:ext cx="10755156" cy="563693"/>
          </a:xfrm>
        </p:spPr>
        <p:txBody>
          <a:bodyPr/>
          <a:lstStyle/>
          <a:p>
            <a:pPr eaLnBrk="1" hangingPunct="1"/>
            <a:r>
              <a:rPr lang="zh-CN" altLang="en-US" dirty="0">
                <a:latin typeface="Times New Roman" panose="02020603050405020304" pitchFamily="18" charset="0"/>
              </a:rPr>
              <a:t>“</a:t>
            </a:r>
            <a:r>
              <a:rPr lang="en-US" altLang="zh-CN" dirty="0">
                <a:latin typeface="Times New Roman" panose="02020603050405020304" pitchFamily="18" charset="0"/>
              </a:rPr>
              <a:t>=”</a:t>
            </a:r>
            <a:r>
              <a:rPr lang="zh-CN" altLang="en-US" dirty="0">
                <a:latin typeface="Times New Roman" panose="02020603050405020304" pitchFamily="18" charset="0"/>
              </a:rPr>
              <a:t>的性质</a:t>
            </a:r>
            <a:endParaRPr lang="zh-CN" altLang="en-US" dirty="0">
              <a:latin typeface="Times New Roman" panose="02020603050405020304" pitchFamily="18" charset="0"/>
            </a:endParaRPr>
          </a:p>
        </p:txBody>
      </p:sp>
      <p:sp>
        <p:nvSpPr>
          <p:cNvPr id="1537027" name="Rectangle 3"/>
          <p:cNvSpPr>
            <a:spLocks noGrp="1" noChangeArrowheads="1"/>
          </p:cNvSpPr>
          <p:nvPr>
            <p:ph type="body" idx="1"/>
          </p:nvPr>
        </p:nvSpPr>
        <p:spPr>
          <a:xfrm>
            <a:off x="816870" y="1197253"/>
            <a:ext cx="10755156" cy="4671077"/>
          </a:xfrm>
        </p:spPr>
        <p:txBody>
          <a:bodyPr/>
          <a:lstStyle/>
          <a:p>
            <a:pPr indent="0"/>
            <a:r>
              <a:rPr lang="zh-CN" altLang="en-US" dirty="0">
                <a:latin typeface="Times New Roman" panose="02020603050405020304" pitchFamily="18" charset="0"/>
              </a:rPr>
              <a:t>由于“</a:t>
            </a:r>
            <a:r>
              <a:rPr lang="en-US" altLang="zh-CN" dirty="0">
                <a:latin typeface="Times New Roman" panose="02020603050405020304" pitchFamily="18" charset="0"/>
              </a:rPr>
              <a:t>=</a:t>
            </a:r>
            <a:r>
              <a:rPr lang="zh-CN" altLang="en-US" dirty="0"/>
              <a:t>”</a:t>
            </a:r>
            <a:r>
              <a:rPr lang="zh-CN" altLang="en-US" dirty="0">
                <a:latin typeface="Times New Roman" panose="02020603050405020304" pitchFamily="18" charset="0"/>
              </a:rPr>
              <a:t>不是一个联结词，而是一种关系，为此，这种关系具有如下三个性质：</a:t>
            </a:r>
            <a:endParaRPr lang="zh-CN" altLang="en-US" dirty="0">
              <a:latin typeface="Times New Roman" panose="02020603050405020304" pitchFamily="18" charset="0"/>
            </a:endParaRPr>
          </a:p>
          <a:p>
            <a:pPr marL="0" indent="0">
              <a:buNone/>
            </a:pPr>
            <a:r>
              <a:rPr lang="zh-CN" altLang="en-US" dirty="0">
                <a:solidFill>
                  <a:srgbClr val="0000CC"/>
                </a:solidFill>
                <a:latin typeface="Times New Roman" panose="02020603050405020304" pitchFamily="18" charset="0"/>
              </a:rPr>
              <a:t>（</a:t>
            </a:r>
            <a:r>
              <a:rPr lang="en-US" altLang="zh-CN" dirty="0">
                <a:solidFill>
                  <a:srgbClr val="0000CC"/>
                </a:solidFill>
                <a:latin typeface="Times New Roman" panose="02020603050405020304" pitchFamily="18" charset="0"/>
              </a:rPr>
              <a:t>1</a:t>
            </a:r>
            <a:r>
              <a:rPr lang="zh-CN" altLang="en-US" dirty="0">
                <a:solidFill>
                  <a:srgbClr val="0000CC"/>
                </a:solidFill>
                <a:latin typeface="Times New Roman" panose="02020603050405020304" pitchFamily="18" charset="0"/>
              </a:rPr>
              <a:t>）</a:t>
            </a:r>
            <a:r>
              <a:rPr lang="zh-CN" altLang="en-US" dirty="0">
                <a:solidFill>
                  <a:srgbClr val="FF0000"/>
                </a:solidFill>
                <a:latin typeface="Times New Roman" panose="02020603050405020304" pitchFamily="18" charset="0"/>
              </a:rPr>
              <a:t>自反性</a:t>
            </a:r>
            <a:r>
              <a:rPr lang="zh-CN" altLang="en-US" dirty="0">
                <a:solidFill>
                  <a:srgbClr val="0000CC"/>
                </a:solidFill>
                <a:latin typeface="Times New Roman" panose="02020603050405020304" pitchFamily="18" charset="0"/>
              </a:rPr>
              <a:t>   </a:t>
            </a:r>
            <a:r>
              <a:rPr lang="en-US" altLang="zh-CN" dirty="0">
                <a:solidFill>
                  <a:srgbClr val="0000CC"/>
                </a:solidFill>
                <a:latin typeface="Times New Roman" panose="02020603050405020304" pitchFamily="18" charset="0"/>
              </a:rPr>
              <a:t>G = G</a:t>
            </a:r>
            <a:r>
              <a:rPr lang="zh-CN" altLang="en-US" dirty="0">
                <a:solidFill>
                  <a:srgbClr val="0000CC"/>
                </a:solidFill>
                <a:latin typeface="Times New Roman" panose="02020603050405020304" pitchFamily="18" charset="0"/>
              </a:rPr>
              <a:t>；</a:t>
            </a:r>
            <a:endParaRPr lang="zh-CN" altLang="en-US" dirty="0">
              <a:solidFill>
                <a:srgbClr val="0000CC"/>
              </a:solidFill>
              <a:latin typeface="Times New Roman" panose="02020603050405020304" pitchFamily="18" charset="0"/>
            </a:endParaRPr>
          </a:p>
          <a:p>
            <a:pPr marL="0" indent="0">
              <a:buNone/>
            </a:pPr>
            <a:r>
              <a:rPr lang="zh-CN" altLang="en-US" dirty="0">
                <a:solidFill>
                  <a:srgbClr val="0000CC"/>
                </a:solidFill>
                <a:latin typeface="Times New Roman" panose="02020603050405020304" pitchFamily="18" charset="0"/>
              </a:rPr>
              <a:t>（</a:t>
            </a:r>
            <a:r>
              <a:rPr lang="en-US" altLang="zh-CN" dirty="0">
                <a:solidFill>
                  <a:srgbClr val="0000CC"/>
                </a:solidFill>
                <a:latin typeface="Times New Roman" panose="02020603050405020304" pitchFamily="18" charset="0"/>
              </a:rPr>
              <a:t>2</a:t>
            </a:r>
            <a:r>
              <a:rPr lang="zh-CN" altLang="en-US" dirty="0">
                <a:solidFill>
                  <a:srgbClr val="0000CC"/>
                </a:solidFill>
                <a:latin typeface="Times New Roman" panose="02020603050405020304" pitchFamily="18" charset="0"/>
              </a:rPr>
              <a:t>）</a:t>
            </a:r>
            <a:r>
              <a:rPr lang="zh-CN" altLang="en-US" dirty="0">
                <a:solidFill>
                  <a:srgbClr val="FF0000"/>
                </a:solidFill>
                <a:latin typeface="Times New Roman" panose="02020603050405020304" pitchFamily="18" charset="0"/>
              </a:rPr>
              <a:t>对称性</a:t>
            </a:r>
            <a:r>
              <a:rPr lang="zh-CN" altLang="en-US" dirty="0">
                <a:solidFill>
                  <a:srgbClr val="0000CC"/>
                </a:solidFill>
                <a:latin typeface="Times New Roman" panose="02020603050405020304" pitchFamily="18" charset="0"/>
              </a:rPr>
              <a:t>   若</a:t>
            </a:r>
            <a:r>
              <a:rPr lang="en-US" altLang="zh-CN" dirty="0">
                <a:solidFill>
                  <a:srgbClr val="0000CC"/>
                </a:solidFill>
                <a:latin typeface="Times New Roman" panose="02020603050405020304" pitchFamily="18" charset="0"/>
              </a:rPr>
              <a:t>G = H</a:t>
            </a:r>
            <a:r>
              <a:rPr lang="zh-CN" altLang="en-US" dirty="0">
                <a:solidFill>
                  <a:srgbClr val="0000CC"/>
                </a:solidFill>
                <a:latin typeface="Times New Roman" panose="02020603050405020304" pitchFamily="18" charset="0"/>
              </a:rPr>
              <a:t>，则</a:t>
            </a:r>
            <a:r>
              <a:rPr lang="en-US" altLang="zh-CN" dirty="0">
                <a:solidFill>
                  <a:srgbClr val="0000CC"/>
                </a:solidFill>
                <a:latin typeface="Times New Roman" panose="02020603050405020304" pitchFamily="18" charset="0"/>
              </a:rPr>
              <a:t>H = G</a:t>
            </a:r>
            <a:r>
              <a:rPr lang="zh-CN" altLang="en-US" dirty="0">
                <a:solidFill>
                  <a:srgbClr val="0000CC"/>
                </a:solidFill>
                <a:latin typeface="Times New Roman" panose="02020603050405020304" pitchFamily="18" charset="0"/>
              </a:rPr>
              <a:t>；</a:t>
            </a:r>
            <a:endParaRPr lang="zh-CN" altLang="en-US" dirty="0">
              <a:solidFill>
                <a:srgbClr val="0000CC"/>
              </a:solidFill>
              <a:latin typeface="Times New Roman" panose="02020603050405020304" pitchFamily="18" charset="0"/>
            </a:endParaRPr>
          </a:p>
          <a:p>
            <a:pPr marL="0" indent="0">
              <a:buNone/>
            </a:pPr>
            <a:r>
              <a:rPr lang="zh-CN" altLang="en-US" dirty="0">
                <a:solidFill>
                  <a:srgbClr val="0000CC"/>
                </a:solidFill>
                <a:latin typeface="Times New Roman" panose="02020603050405020304" pitchFamily="18" charset="0"/>
              </a:rPr>
              <a:t>（</a:t>
            </a:r>
            <a:r>
              <a:rPr lang="en-US" altLang="zh-CN" dirty="0">
                <a:solidFill>
                  <a:srgbClr val="0000CC"/>
                </a:solidFill>
                <a:latin typeface="Times New Roman" panose="02020603050405020304" pitchFamily="18" charset="0"/>
              </a:rPr>
              <a:t>3</a:t>
            </a:r>
            <a:r>
              <a:rPr lang="zh-CN" altLang="en-US" dirty="0">
                <a:solidFill>
                  <a:srgbClr val="0000CC"/>
                </a:solidFill>
                <a:latin typeface="Times New Roman" panose="02020603050405020304" pitchFamily="18" charset="0"/>
              </a:rPr>
              <a:t>）</a:t>
            </a:r>
            <a:r>
              <a:rPr lang="zh-CN" altLang="en-US" dirty="0">
                <a:solidFill>
                  <a:srgbClr val="FF0000"/>
                </a:solidFill>
                <a:latin typeface="Times New Roman" panose="02020603050405020304" pitchFamily="18" charset="0"/>
              </a:rPr>
              <a:t>传递性</a:t>
            </a:r>
            <a:r>
              <a:rPr lang="zh-CN" altLang="en-US" dirty="0">
                <a:solidFill>
                  <a:srgbClr val="0000CC"/>
                </a:solidFill>
                <a:latin typeface="Times New Roman" panose="02020603050405020304" pitchFamily="18" charset="0"/>
              </a:rPr>
              <a:t>   若</a:t>
            </a:r>
            <a:r>
              <a:rPr lang="en-US" altLang="zh-CN" dirty="0">
                <a:solidFill>
                  <a:srgbClr val="0000CC"/>
                </a:solidFill>
                <a:latin typeface="Times New Roman" panose="02020603050405020304" pitchFamily="18" charset="0"/>
              </a:rPr>
              <a:t>G = H</a:t>
            </a:r>
            <a:r>
              <a:rPr lang="zh-CN" altLang="en-US" dirty="0">
                <a:solidFill>
                  <a:srgbClr val="0000CC"/>
                </a:solidFill>
                <a:latin typeface="Times New Roman" panose="02020603050405020304" pitchFamily="18" charset="0"/>
              </a:rPr>
              <a:t>，</a:t>
            </a:r>
            <a:r>
              <a:rPr lang="en-US" altLang="zh-CN" dirty="0">
                <a:solidFill>
                  <a:srgbClr val="0000CC"/>
                </a:solidFill>
                <a:latin typeface="Times New Roman" panose="02020603050405020304" pitchFamily="18" charset="0"/>
              </a:rPr>
              <a:t>H = S</a:t>
            </a:r>
            <a:r>
              <a:rPr lang="zh-CN" altLang="en-US" dirty="0">
                <a:solidFill>
                  <a:srgbClr val="0000CC"/>
                </a:solidFill>
                <a:latin typeface="Times New Roman" panose="02020603050405020304" pitchFamily="18" charset="0"/>
              </a:rPr>
              <a:t>，则</a:t>
            </a:r>
            <a:r>
              <a:rPr lang="en-US" altLang="zh-CN" dirty="0">
                <a:solidFill>
                  <a:srgbClr val="0000CC"/>
                </a:solidFill>
                <a:latin typeface="Times New Roman" panose="02020603050405020304" pitchFamily="18" charset="0"/>
              </a:rPr>
              <a:t>G = S</a:t>
            </a:r>
            <a:r>
              <a:rPr lang="zh-CN" altLang="en-US" dirty="0">
                <a:solidFill>
                  <a:srgbClr val="0000CC"/>
                </a:solidFill>
                <a:latin typeface="Times New Roman" panose="02020603050405020304" pitchFamily="18" charset="0"/>
              </a:rPr>
              <a:t>。</a:t>
            </a:r>
            <a:endParaRPr lang="zh-CN" altLang="en-US" dirty="0">
              <a:solidFill>
                <a:srgbClr val="0000CC"/>
              </a:solidFill>
              <a:latin typeface="Times New Roman" panose="02020603050405020304" pitchFamily="18" charset="0"/>
            </a:endParaRPr>
          </a:p>
          <a:p>
            <a:pPr marL="0" indent="0">
              <a:buNone/>
            </a:pPr>
            <a:r>
              <a:rPr lang="zh-CN" altLang="en-US" dirty="0">
                <a:latin typeface="Times New Roman" panose="02020603050405020304" pitchFamily="18" charset="0"/>
              </a:rPr>
              <a:t>这三条性质体现了“</a:t>
            </a:r>
            <a:r>
              <a:rPr lang="en-US" altLang="zh-CN" dirty="0">
                <a:latin typeface="Times New Roman" panose="02020603050405020304" pitchFamily="18" charset="0"/>
              </a:rPr>
              <a:t>=</a:t>
            </a:r>
            <a:r>
              <a:rPr lang="zh-CN" altLang="en-US" dirty="0">
                <a:latin typeface="Times New Roman" panose="02020603050405020304" pitchFamily="18" charset="0"/>
              </a:rPr>
              <a:t>”的实质含义。 </a:t>
            </a:r>
            <a:endParaRPr lang="zh-CN" altLang="en-US"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7027">
                                            <p:txEl>
                                              <p:pRg st="0" end="0"/>
                                            </p:txEl>
                                          </p:spTgt>
                                        </p:tgtEl>
                                        <p:attrNameLst>
                                          <p:attrName>style.visibility</p:attrName>
                                        </p:attrNameLst>
                                      </p:cBhvr>
                                      <p:to>
                                        <p:strVal val="visible"/>
                                      </p:to>
                                    </p:set>
                                    <p:anim calcmode="lin" valueType="num">
                                      <p:cBhvr additive="base">
                                        <p:cTn id="7" dur="500" fill="hold"/>
                                        <p:tgtEl>
                                          <p:spTgt spid="15370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370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37027">
                                            <p:txEl>
                                              <p:pRg st="1" end="1"/>
                                            </p:txEl>
                                          </p:spTgt>
                                        </p:tgtEl>
                                        <p:attrNameLst>
                                          <p:attrName>style.visibility</p:attrName>
                                        </p:attrNameLst>
                                      </p:cBhvr>
                                      <p:to>
                                        <p:strVal val="visible"/>
                                      </p:to>
                                    </p:set>
                                    <p:anim calcmode="lin" valueType="num">
                                      <p:cBhvr additive="base">
                                        <p:cTn id="13" dur="500" fill="hold"/>
                                        <p:tgtEl>
                                          <p:spTgt spid="15370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370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37027">
                                            <p:txEl>
                                              <p:pRg st="2" end="2"/>
                                            </p:txEl>
                                          </p:spTgt>
                                        </p:tgtEl>
                                        <p:attrNameLst>
                                          <p:attrName>style.visibility</p:attrName>
                                        </p:attrNameLst>
                                      </p:cBhvr>
                                      <p:to>
                                        <p:strVal val="visible"/>
                                      </p:to>
                                    </p:set>
                                    <p:anim calcmode="lin" valueType="num">
                                      <p:cBhvr additive="base">
                                        <p:cTn id="19" dur="500" fill="hold"/>
                                        <p:tgtEl>
                                          <p:spTgt spid="15370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370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37027">
                                            <p:txEl>
                                              <p:pRg st="3" end="3"/>
                                            </p:txEl>
                                          </p:spTgt>
                                        </p:tgtEl>
                                        <p:attrNameLst>
                                          <p:attrName>style.visibility</p:attrName>
                                        </p:attrNameLst>
                                      </p:cBhvr>
                                      <p:to>
                                        <p:strVal val="visible"/>
                                      </p:to>
                                    </p:set>
                                    <p:anim calcmode="lin" valueType="num">
                                      <p:cBhvr additive="base">
                                        <p:cTn id="25" dur="500" fill="hold"/>
                                        <p:tgtEl>
                                          <p:spTgt spid="153702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370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37027">
                                            <p:txEl>
                                              <p:pRg st="4" end="4"/>
                                            </p:txEl>
                                          </p:spTgt>
                                        </p:tgtEl>
                                        <p:attrNameLst>
                                          <p:attrName>style.visibility</p:attrName>
                                        </p:attrNameLst>
                                      </p:cBhvr>
                                      <p:to>
                                        <p:strVal val="visible"/>
                                      </p:to>
                                    </p:set>
                                    <p:anim calcmode="lin" valueType="num">
                                      <p:cBhvr additive="base">
                                        <p:cTn id="31" dur="500" fill="hold"/>
                                        <p:tgtEl>
                                          <p:spTgt spid="153702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3702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027" grpId="0" autoUpdateAnimBg="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8372" name="Rectangle 3"/>
              <p:cNvSpPr>
                <a:spLocks noGrp="1" noChangeArrowheads="1"/>
              </p:cNvSpPr>
              <p:nvPr>
                <p:ph type="body" sz="half" idx="4294967295"/>
              </p:nvPr>
            </p:nvSpPr>
            <p:spPr>
              <a:xfrm>
                <a:off x="309651" y="1123393"/>
                <a:ext cx="11350516" cy="1346060"/>
              </a:xfrm>
            </p:spPr>
            <p:txBody>
              <a:bodyPr>
                <a:noAutofit/>
              </a:bodyPr>
              <a:lstStyle/>
              <a:p>
                <a:pPr marL="0" indent="0">
                  <a:buNone/>
                </a:pPr>
                <a:r>
                  <a:rPr lang="zh-CN" altLang="zh-CN" dirty="0">
                    <a:solidFill>
                      <a:srgbClr val="C00000"/>
                    </a:solidFill>
                  </a:rPr>
                  <a:t>例</a:t>
                </a:r>
                <a:r>
                  <a:rPr lang="en-US" altLang="zh-CN" dirty="0">
                    <a:solidFill>
                      <a:srgbClr val="C00000"/>
                    </a:solidFill>
                  </a:rPr>
                  <a:t>2.15  </a:t>
                </a:r>
                <a:r>
                  <a:rPr lang="zh-CN" altLang="zh-CN" dirty="0"/>
                  <a:t>试证明公式</a:t>
                </a:r>
                <a:r>
                  <a:rPr lang="en-US" altLang="zh-CN" dirty="0"/>
                  <a:t>G</a:t>
                </a:r>
                <a:r>
                  <a:rPr lang="zh-CN" altLang="zh-CN" dirty="0"/>
                  <a:t>∨</a:t>
                </a:r>
                <a:r>
                  <a:rPr lang="en-US" altLang="zh-CN" dirty="0"/>
                  <a:t>(G</a:t>
                </a:r>
                <a:r>
                  <a:rPr lang="zh-CN" altLang="zh-CN" dirty="0"/>
                  <a:t>∧</a:t>
                </a:r>
                <a:r>
                  <a:rPr lang="en-US" altLang="zh-CN" dirty="0"/>
                  <a:t>H)=G</a:t>
                </a:r>
                <a:r>
                  <a:rPr lang="zh-CN" altLang="zh-CN" dirty="0"/>
                  <a:t>。</a:t>
                </a:r>
                <a:endParaRPr lang="zh-CN" altLang="zh-CN" dirty="0"/>
              </a:p>
              <a:p>
                <a:pPr marL="0" indent="0">
                  <a:buNone/>
                </a:pPr>
                <a:r>
                  <a:rPr lang="zh-CN" altLang="zh-CN" dirty="0">
                    <a:solidFill>
                      <a:srgbClr val="C00000"/>
                    </a:solidFill>
                  </a:rPr>
                  <a:t>解</a:t>
                </a:r>
                <a:r>
                  <a:rPr lang="en-US" altLang="zh-CN" dirty="0"/>
                  <a:t>  </a:t>
                </a:r>
                <a:r>
                  <a:rPr lang="zh-CN" altLang="zh-CN" dirty="0"/>
                  <a:t>构造公式</a:t>
                </a:r>
                <a:r>
                  <a:rPr lang="en-US" altLang="zh-CN" dirty="0"/>
                  <a:t>G</a:t>
                </a:r>
                <a:r>
                  <a:rPr lang="zh-CN" altLang="zh-CN" dirty="0"/>
                  <a:t>∨</a:t>
                </a:r>
                <a:r>
                  <a:rPr lang="en-US" altLang="zh-CN" dirty="0"/>
                  <a:t>(G</a:t>
                </a:r>
                <a:r>
                  <a:rPr lang="zh-CN" altLang="zh-CN" dirty="0"/>
                  <a:t>∧</a:t>
                </a:r>
                <a:r>
                  <a:rPr lang="en-US" altLang="zh-CN" dirty="0"/>
                  <a:t>H)</a:t>
                </a:r>
                <a14:m>
                  <m:oMath xmlns:m="http://schemas.openxmlformats.org/officeDocument/2006/math">
                    <m:r>
                      <m:rPr>
                        <m:nor/>
                      </m:rPr>
                      <a:rPr lang="en-US" altLang="zh-CN" sz="2400" noProof="1">
                        <a:latin typeface="黑体" panose="02010609060101010101" pitchFamily="49" charset="-122"/>
                        <a:ea typeface="黑体" panose="02010609060101010101" pitchFamily="49" charset="-122"/>
                        <a:sym typeface="Symbol" panose="05050102010706020507" pitchFamily="18" charset="2"/>
                      </a:rPr>
                      <m:t></m:t>
                    </m:r>
                  </m:oMath>
                </a14:m>
                <a:r>
                  <a:rPr lang="en-US" altLang="zh-CN" dirty="0"/>
                  <a:t>G</a:t>
                </a:r>
                <a:r>
                  <a:rPr lang="zh-CN" altLang="zh-CN" dirty="0"/>
                  <a:t>的真值表</a:t>
                </a:r>
                <a:r>
                  <a:rPr lang="zh-CN" altLang="en-US" dirty="0"/>
                  <a:t>下</a:t>
                </a:r>
                <a:r>
                  <a:rPr lang="zh-CN" altLang="zh-CN" dirty="0"/>
                  <a:t>表所示</a:t>
                </a:r>
                <a:r>
                  <a:rPr lang="zh-CN" altLang="en-US" dirty="0"/>
                  <a:t>。</a:t>
                </a:r>
                <a:endParaRPr lang="zh-CN" altLang="zh-CN" dirty="0"/>
              </a:p>
            </p:txBody>
          </p:sp>
        </mc:Choice>
        <mc:Fallback>
          <p:sp>
            <p:nvSpPr>
              <p:cNvPr id="58372" name="Rectangle 3"/>
              <p:cNvSpPr>
                <a:spLocks noRot="1" noChangeAspect="1" noMove="1" noResize="1" noEditPoints="1" noAdjustHandles="1" noChangeArrowheads="1" noChangeShapeType="1" noTextEdit="1"/>
              </p:cNvSpPr>
              <p:nvPr>
                <p:ph type="body" sz="half" idx="4294967295"/>
              </p:nvPr>
            </p:nvSpPr>
            <p:spPr>
              <a:xfrm>
                <a:off x="309651" y="1123393"/>
                <a:ext cx="11350516" cy="1346060"/>
              </a:xfrm>
              <a:blipFill rotWithShape="1">
                <a:blip r:embed="rId1"/>
                <a:stretch>
                  <a:fillRect l="-4" t="-6" r="3" b="43"/>
                </a:stretch>
              </a:blipFill>
            </p:spPr>
            <p:txBody>
              <a:bodyPr/>
              <a:lstStyle/>
              <a:p>
                <a:r>
                  <a:rPr lang="zh-CN" altLang="en-US">
                    <a:noFill/>
                  </a:rPr>
                  <a:t> </a:t>
                </a:r>
              </a:p>
            </p:txBody>
          </p:sp>
        </mc:Fallback>
      </mc:AlternateContent>
      <p:sp>
        <p:nvSpPr>
          <p:cNvPr id="6" name="Rectangle 2"/>
          <p:cNvSpPr txBox="1">
            <a:spLocks noChangeArrowheads="1"/>
          </p:cNvSpPr>
          <p:nvPr/>
        </p:nvSpPr>
        <p:spPr>
          <a:xfrm>
            <a:off x="805952" y="345966"/>
            <a:ext cx="6551234" cy="461496"/>
          </a:xfrm>
          <a:prstGeom prst="rect">
            <a:avLst/>
          </a:prstGeom>
          <a:noFill/>
        </p:spPr>
        <p:txBody>
          <a:bodyPr vert="horz" lIns="121882" tIns="60940" rIns="121882" bIns="60940" rtlCol="0" anchor="ctr">
            <a:sp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r>
              <a:rPr lang="zh-CN" altLang="en-US" sz="2200" noProof="1">
                <a:solidFill>
                  <a:prstClr val="white"/>
                </a:solidFill>
              </a:rPr>
              <a:t>例</a:t>
            </a:r>
            <a:r>
              <a:rPr lang="en-US" altLang="zh-CN" sz="2200" noProof="1">
                <a:solidFill>
                  <a:prstClr val="white"/>
                </a:solidFill>
              </a:rPr>
              <a:t>2.15</a:t>
            </a:r>
            <a:endParaRPr lang="zh-CN" altLang="en-US" sz="2200" dirty="0">
              <a:solidFill>
                <a:prstClr val="white"/>
              </a:solidFill>
            </a:endParaRPr>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nvGraphicFramePr>
            <p:xfrm>
              <a:off x="1922644" y="2469453"/>
              <a:ext cx="5532460" cy="2840198"/>
            </p:xfrm>
            <a:graphic>
              <a:graphicData uri="http://schemas.openxmlformats.org/drawingml/2006/table">
                <a:tbl>
                  <a:tblPr>
                    <a:tableStyleId>{5C22544A-7EE6-4342-B048-85BDC9FD1C3A}</a:tableStyleId>
                  </a:tblPr>
                  <a:tblGrid>
                    <a:gridCol w="1672255"/>
                    <a:gridCol w="3860205"/>
                  </a:tblGrid>
                  <a:tr h="457068">
                    <a:tc>
                      <a:txBody>
                        <a:bodyPr/>
                        <a:lstStyle/>
                        <a:p>
                          <a:pPr algn="ctr">
                            <a:spcAft>
                              <a:spcPts val="0"/>
                            </a:spcAft>
                          </a:pPr>
                          <a:r>
                            <a:rPr lang="en-US" sz="2400" b="1" kern="100" dirty="0">
                              <a:ln>
                                <a:solidFill>
                                  <a:srgbClr val="3333FF"/>
                                </a:solidFill>
                              </a:ln>
                              <a:effectLst/>
                              <a:latin typeface="+mn-ea"/>
                              <a:ea typeface="+mn-ea"/>
                            </a:rPr>
                            <a:t>G   H</a:t>
                          </a:r>
                          <a:endParaRPr lang="zh-CN" sz="2400" b="1" kern="100" dirty="0">
                            <a:ln>
                              <a:solidFill>
                                <a:srgbClr val="3333FF"/>
                              </a:solidFill>
                            </a:ln>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3333FF"/>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FFF00"/>
                        </a:solidFill>
                      </a:tcPr>
                    </a:tc>
                    <a:tc>
                      <a:txBody>
                        <a:bodyPr/>
                        <a:lstStyle/>
                        <a:p>
                          <a:pPr indent="171450" algn="ctr">
                            <a:spcAft>
                              <a:spcPts val="0"/>
                            </a:spcAft>
                          </a:pPr>
                          <a:r>
                            <a:rPr lang="en-US" sz="2400" b="1" kern="100" dirty="0">
                              <a:ln>
                                <a:solidFill>
                                  <a:srgbClr val="3333FF"/>
                                </a:solidFill>
                              </a:ln>
                              <a:effectLst/>
                              <a:latin typeface="+mn-ea"/>
                              <a:ea typeface="+mn-ea"/>
                            </a:rPr>
                            <a:t>G</a:t>
                          </a:r>
                          <a:r>
                            <a:rPr lang="zh-CN" sz="2400" b="1" kern="100" dirty="0">
                              <a:ln>
                                <a:solidFill>
                                  <a:srgbClr val="3333FF"/>
                                </a:solidFill>
                              </a:ln>
                              <a:effectLst/>
                              <a:latin typeface="+mn-ea"/>
                              <a:ea typeface="+mn-ea"/>
                            </a:rPr>
                            <a:t>∨</a:t>
                          </a:r>
                          <a:r>
                            <a:rPr lang="en-US" sz="2400" b="1" kern="100" dirty="0">
                              <a:ln>
                                <a:solidFill>
                                  <a:srgbClr val="3333FF"/>
                                </a:solidFill>
                              </a:ln>
                              <a:effectLst/>
                              <a:latin typeface="+mn-ea"/>
                              <a:ea typeface="+mn-ea"/>
                            </a:rPr>
                            <a:t>(G</a:t>
                          </a:r>
                          <a:r>
                            <a:rPr lang="zh-CN" sz="2400" b="1" kern="100" dirty="0">
                              <a:ln>
                                <a:solidFill>
                                  <a:srgbClr val="3333FF"/>
                                </a:solidFill>
                              </a:ln>
                              <a:effectLst/>
                              <a:latin typeface="+mn-ea"/>
                              <a:ea typeface="+mn-ea"/>
                            </a:rPr>
                            <a:t>∧</a:t>
                          </a:r>
                          <a:r>
                            <a:rPr lang="en-US" sz="2400" b="1" kern="100" dirty="0">
                              <a:ln>
                                <a:solidFill>
                                  <a:srgbClr val="3333FF"/>
                                </a:solidFill>
                              </a:ln>
                              <a:effectLst/>
                              <a:latin typeface="+mn-ea"/>
                              <a:ea typeface="+mn-ea"/>
                            </a:rPr>
                            <a:t>H)</a:t>
                          </a:r>
                          <a14:m>
                            <m:oMath xmlns:m="http://schemas.openxmlformats.org/officeDocument/2006/math">
                              <m:r>
                                <m:rPr>
                                  <m:nor/>
                                </m:rPr>
                                <a:rPr lang="zh-CN" altLang="en-US" noProof="1" smtClean="0">
                                  <a:latin typeface="Cambria Math" panose="02040503050406030204" pitchFamily="18" charset="0"/>
                                  <a:sym typeface="Symbol" panose="05050102010706020507" pitchFamily="18" charset="2"/>
                                </a:rPr>
                                <m:t></m:t>
                              </m:r>
                            </m:oMath>
                          </a14:m>
                          <a:r>
                            <a:rPr lang="en-US" sz="2400" b="1" kern="100" dirty="0">
                              <a:ln>
                                <a:solidFill>
                                  <a:srgbClr val="3333FF"/>
                                </a:solidFill>
                              </a:ln>
                              <a:effectLst/>
                              <a:latin typeface="+mn-ea"/>
                              <a:ea typeface="+mn-ea"/>
                            </a:rPr>
                            <a:t>G</a:t>
                          </a:r>
                          <a:endParaRPr lang="zh-CN" sz="2400" b="1" kern="100" dirty="0">
                            <a:ln>
                              <a:solidFill>
                                <a:srgbClr val="3333FF"/>
                              </a:solidFill>
                            </a:ln>
                            <a:effectLst/>
                            <a:latin typeface="+mn-ea"/>
                            <a:ea typeface="+mn-ea"/>
                            <a:cs typeface="黑体" panose="02010609060101010101" pitchFamily="49" charset="-122"/>
                          </a:endParaRPr>
                        </a:p>
                      </a:txBody>
                      <a:tcPr marL="17775" marR="17775" marT="0" marB="0">
                        <a:lnL w="12700" cap="flat" cmpd="sng" algn="ctr">
                          <a:solidFill>
                            <a:srgbClr val="3333FF"/>
                          </a:solidFill>
                          <a:prstDash val="solid"/>
                          <a:round/>
                          <a:headEnd type="none" w="med" len="med"/>
                          <a:tailEnd type="none" w="med" len="med"/>
                        </a:lnL>
                        <a:lnR w="12700" cap="flat" cmpd="sng" algn="ctr">
                          <a:solidFill>
                            <a:srgbClr val="3333FF"/>
                          </a:solidFill>
                          <a:prstDash val="solid"/>
                          <a:round/>
                          <a:headEnd type="none" w="med" len="med"/>
                          <a:tailEnd type="none" w="med" len="med"/>
                        </a:lnR>
                        <a:lnT w="12700" cap="flat" cmpd="sng" algn="ctr">
                          <a:solidFill>
                            <a:srgbClr val="3333FF"/>
                          </a:solidFill>
                          <a:prstDash val="solid"/>
                          <a:round/>
                          <a:headEnd type="none" w="med" len="med"/>
                          <a:tailEnd type="none" w="med" len="med"/>
                        </a:lnT>
                        <a:lnB w="12700" cap="flat" cmpd="sng" algn="ctr">
                          <a:solidFill>
                            <a:srgbClr val="3333FF"/>
                          </a:solidFill>
                          <a:prstDash val="solid"/>
                          <a:round/>
                          <a:headEnd type="none" w="med" len="med"/>
                          <a:tailEnd type="none" w="med" len="med"/>
                        </a:lnB>
                        <a:solidFill>
                          <a:srgbClr val="FFFF00"/>
                        </a:solidFill>
                      </a:tcPr>
                    </a:tc>
                  </a:tr>
                  <a:tr h="637710">
                    <a:tc>
                      <a:txBody>
                        <a:bodyPr/>
                        <a:lstStyle/>
                        <a:p>
                          <a:pPr algn="ctr">
                            <a:spcAft>
                              <a:spcPts val="0"/>
                            </a:spcAft>
                          </a:pPr>
                          <a:r>
                            <a:rPr lang="en-US" sz="2400" b="1" kern="100" dirty="0">
                              <a:effectLst/>
                              <a:latin typeface="+mn-ea"/>
                              <a:ea typeface="+mn-ea"/>
                            </a:rPr>
                            <a:t>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spcAft>
                              <a:spcPts val="0"/>
                            </a:spcAft>
                          </a:pPr>
                          <a:r>
                            <a:rPr lang="en-US" sz="2400" b="1" kern="100" dirty="0">
                              <a:effectLst/>
                              <a:latin typeface="+mn-ea"/>
                              <a:ea typeface="+mn-ea"/>
                            </a:rPr>
                            <a:t>  0    0      1 </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3333FF"/>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637710">
                    <a:tc>
                      <a:txBody>
                        <a:bodyPr/>
                        <a:lstStyle/>
                        <a:p>
                          <a:pPr algn="ctr">
                            <a:spcAft>
                              <a:spcPts val="0"/>
                            </a:spcAft>
                          </a:pPr>
                          <a:r>
                            <a:rPr lang="en-US" sz="2400" b="1" kern="100">
                              <a:effectLst/>
                              <a:latin typeface="+mn-ea"/>
                              <a:ea typeface="+mn-ea"/>
                            </a:rPr>
                            <a:t>0    1</a:t>
                          </a:r>
                          <a:endParaRPr lang="zh-CN" sz="2400" b="1" kern="10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spcAft>
                              <a:spcPts val="0"/>
                            </a:spcAft>
                          </a:pPr>
                          <a:r>
                            <a:rPr lang="en-US" sz="2400" b="1" kern="100" dirty="0">
                              <a:effectLst/>
                              <a:latin typeface="+mn-ea"/>
                              <a:ea typeface="+mn-ea"/>
                            </a:rPr>
                            <a:t>  0    0     1  </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660485">
                    <a:tc>
                      <a:txBody>
                        <a:bodyPr/>
                        <a:lstStyle/>
                        <a:p>
                          <a:pPr algn="ctr">
                            <a:spcAft>
                              <a:spcPts val="0"/>
                            </a:spcAft>
                          </a:pPr>
                          <a:r>
                            <a:rPr lang="en-US" sz="2400" b="1" kern="100">
                              <a:effectLst/>
                              <a:latin typeface="+mn-ea"/>
                              <a:ea typeface="+mn-ea"/>
                            </a:rPr>
                            <a:t>1    0 </a:t>
                          </a:r>
                          <a:endParaRPr lang="zh-CN" sz="2400" b="1" kern="10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spcAft>
                              <a:spcPts val="0"/>
                            </a:spcAft>
                          </a:pPr>
                          <a:r>
                            <a:rPr lang="en-US" sz="2400" b="1" kern="100" dirty="0">
                              <a:effectLst/>
                              <a:latin typeface="+mn-ea"/>
                              <a:ea typeface="+mn-ea"/>
                            </a:rPr>
                            <a:t>  1     0     1   </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447225">
                    <a:tc>
                      <a:txBody>
                        <a:bodyPr/>
                        <a:lstStyle/>
                        <a:p>
                          <a:pPr algn="ctr">
                            <a:spcAft>
                              <a:spcPts val="0"/>
                            </a:spcAft>
                          </a:pPr>
                          <a:r>
                            <a:rPr lang="en-US" sz="2400" b="1" kern="100" dirty="0">
                              <a:effectLst/>
                              <a:latin typeface="+mn-ea"/>
                              <a:ea typeface="+mn-ea"/>
                            </a:rPr>
                            <a:t>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spcAft>
                              <a:spcPts val="0"/>
                            </a:spcAft>
                          </a:pPr>
                          <a:r>
                            <a:rPr lang="en-US" sz="2400" b="1" kern="100" dirty="0">
                              <a:effectLst/>
                              <a:latin typeface="+mn-ea"/>
                              <a:ea typeface="+mn-ea"/>
                            </a:rPr>
                            <a:t>  1     1     1   </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bl>
              </a:graphicData>
            </a:graphic>
          </p:graphicFrame>
        </mc:Choice>
        <mc:Fallback xmlns="">
          <p:graphicFrame>
            <p:nvGraphicFramePr>
              <p:cNvPr id="2" name="表格 1"/>
              <p:cNvGraphicFramePr>
                <a:graphicFrameLocks noGrp="1"/>
              </p:cNvGraphicFramePr>
              <p:nvPr/>
            </p:nvGraphicFramePr>
            <p:xfrm>
              <a:off x="1922644" y="2469453"/>
              <a:ext cx="5532460" cy="2840198"/>
            </p:xfrm>
            <a:graphic>
              <a:graphicData uri="http://schemas.openxmlformats.org/drawingml/2006/table">
                <a:tbl>
                  <a:tblPr>
                    <a:tableStyleId>{5C22544A-7EE6-4342-B048-85BDC9FD1C3A}</a:tableStyleId>
                  </a:tblPr>
                  <a:tblGrid>
                    <a:gridCol w="1672255"/>
                    <a:gridCol w="3860205"/>
                  </a:tblGrid>
                  <a:tr h="457200">
                    <a:tc>
                      <a:txBody>
                        <a:bodyPr/>
                        <a:lstStyle/>
                        <a:p>
                          <a:pPr algn="ctr">
                            <a:spcAft>
                              <a:spcPts val="0"/>
                            </a:spcAft>
                          </a:pPr>
                          <a:r>
                            <a:rPr lang="en-US" sz="2400" b="1" kern="100" dirty="0">
                              <a:ln>
                                <a:solidFill>
                                  <a:srgbClr val="3333FF"/>
                                </a:solidFill>
                              </a:ln>
                              <a:effectLst/>
                              <a:latin typeface="+mn-ea"/>
                              <a:ea typeface="+mn-ea"/>
                            </a:rPr>
                            <a:t>G   H</a:t>
                          </a:r>
                          <a:endParaRPr lang="zh-CN" sz="2400" b="1" kern="100" dirty="0">
                            <a:ln>
                              <a:solidFill>
                                <a:srgbClr val="3333FF"/>
                              </a:solidFill>
                            </a:ln>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3333FF"/>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solidFill>
                          <a:srgbClr val="FFFF00"/>
                        </a:solidFill>
                      </a:tcPr>
                    </a:tc>
                    <a:tc>
                      <a:txBody>
                        <a:bodyPr/>
                        <a:lstStyle/>
                        <a:p>
                          <a:endParaRPr lang="zh-CN"/>
                        </a:p>
                      </a:txBody>
                      <a:tcPr marL="17775" marR="17775" marT="0" marB="0">
                        <a:lnL w="12700" cap="flat" cmpd="sng" algn="ctr">
                          <a:solidFill>
                            <a:srgbClr val="3333FF"/>
                          </a:solidFill>
                          <a:prstDash val="solid"/>
                          <a:round/>
                          <a:headEnd type="none" w="med" len="med"/>
                          <a:tailEnd type="none" w="med" len="med"/>
                        </a:lnL>
                        <a:lnR w="12700" cap="flat" cmpd="sng" algn="ctr">
                          <a:solidFill>
                            <a:srgbClr val="3333FF"/>
                          </a:solidFill>
                          <a:prstDash val="solid"/>
                          <a:round/>
                          <a:headEnd type="none" w="med" len="med"/>
                          <a:tailEnd type="none" w="med" len="med"/>
                        </a:lnR>
                        <a:lnT w="12700" cap="flat" cmpd="sng" algn="ctr">
                          <a:solidFill>
                            <a:srgbClr val="3333FF"/>
                          </a:solidFill>
                          <a:prstDash val="solid"/>
                          <a:round/>
                          <a:headEnd type="none" w="med" len="med"/>
                          <a:tailEnd type="none" w="med" len="med"/>
                        </a:lnT>
                        <a:lnB w="12700" cap="flat" cmpd="sng" algn="ctr">
                          <a:solidFill>
                            <a:srgbClr val="3333FF"/>
                          </a:solidFill>
                          <a:prstDash val="solid"/>
                          <a:round/>
                          <a:headEnd type="none" w="med" len="med"/>
                          <a:tailEnd type="none" w="med" len="med"/>
                        </a:lnB>
                        <a:blipFill>
                          <a:blip r:embed="rId2"/>
                        </a:blipFill>
                      </a:tcPr>
                    </a:tc>
                  </a:tr>
                  <a:tr h="637710">
                    <a:tc>
                      <a:txBody>
                        <a:bodyPr/>
                        <a:lstStyle/>
                        <a:p>
                          <a:pPr algn="ctr">
                            <a:spcAft>
                              <a:spcPts val="0"/>
                            </a:spcAft>
                          </a:pPr>
                          <a:r>
                            <a:rPr lang="en-US" sz="2400" b="1" kern="100" dirty="0">
                              <a:effectLst/>
                              <a:latin typeface="+mn-ea"/>
                              <a:ea typeface="+mn-ea"/>
                            </a:rPr>
                            <a:t>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spcAft>
                              <a:spcPts val="0"/>
                            </a:spcAft>
                          </a:pPr>
                          <a:r>
                            <a:rPr lang="en-US" sz="2400" b="1" kern="100" dirty="0">
                              <a:effectLst/>
                              <a:latin typeface="+mn-ea"/>
                              <a:ea typeface="+mn-ea"/>
                            </a:rPr>
                            <a:t>  0    0      1 </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3333FF"/>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637710">
                    <a:tc>
                      <a:txBody>
                        <a:bodyPr/>
                        <a:lstStyle/>
                        <a:p>
                          <a:pPr algn="ctr">
                            <a:spcAft>
                              <a:spcPts val="0"/>
                            </a:spcAft>
                          </a:pPr>
                          <a:r>
                            <a:rPr lang="en-US" sz="2400" b="1" kern="100">
                              <a:effectLst/>
                              <a:latin typeface="+mn-ea"/>
                              <a:ea typeface="+mn-ea"/>
                            </a:rPr>
                            <a:t>0    1</a:t>
                          </a:r>
                          <a:endParaRPr lang="zh-CN" sz="2400" b="1" kern="10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spcAft>
                              <a:spcPts val="0"/>
                            </a:spcAft>
                          </a:pPr>
                          <a:r>
                            <a:rPr lang="en-US" sz="2400" b="1" kern="100" dirty="0">
                              <a:effectLst/>
                              <a:latin typeface="+mn-ea"/>
                              <a:ea typeface="+mn-ea"/>
                            </a:rPr>
                            <a:t>  0    0     1  </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660485">
                    <a:tc>
                      <a:txBody>
                        <a:bodyPr/>
                        <a:lstStyle/>
                        <a:p>
                          <a:pPr algn="ctr">
                            <a:spcAft>
                              <a:spcPts val="0"/>
                            </a:spcAft>
                          </a:pPr>
                          <a:r>
                            <a:rPr lang="en-US" sz="2400" b="1" kern="100">
                              <a:effectLst/>
                              <a:latin typeface="+mn-ea"/>
                              <a:ea typeface="+mn-ea"/>
                            </a:rPr>
                            <a:t>1    0 </a:t>
                          </a:r>
                          <a:endParaRPr lang="zh-CN" sz="2400" b="1" kern="10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spcAft>
                              <a:spcPts val="0"/>
                            </a:spcAft>
                          </a:pPr>
                          <a:r>
                            <a:rPr lang="en-US" sz="2400" b="1" kern="100" dirty="0">
                              <a:effectLst/>
                              <a:latin typeface="+mn-ea"/>
                              <a:ea typeface="+mn-ea"/>
                            </a:rPr>
                            <a:t>  1     0     1   </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447225">
                    <a:tc>
                      <a:txBody>
                        <a:bodyPr/>
                        <a:lstStyle/>
                        <a:p>
                          <a:pPr algn="ctr">
                            <a:spcAft>
                              <a:spcPts val="0"/>
                            </a:spcAft>
                          </a:pPr>
                          <a:r>
                            <a:rPr lang="en-US" sz="2400" b="1" kern="100" dirty="0">
                              <a:effectLst/>
                              <a:latin typeface="+mn-ea"/>
                              <a:ea typeface="+mn-ea"/>
                            </a:rPr>
                            <a:t>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spcAft>
                              <a:spcPts val="0"/>
                            </a:spcAft>
                          </a:pPr>
                          <a:r>
                            <a:rPr lang="en-US" sz="2400" b="1" kern="100" dirty="0">
                              <a:effectLst/>
                              <a:latin typeface="+mn-ea"/>
                              <a:ea typeface="+mn-ea"/>
                            </a:rPr>
                            <a:t>  1     1     1   </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bl>
              </a:graphicData>
            </a:graphic>
          </p:graphicFrame>
        </mc:Fallback>
      </mc:AlternateContent>
      <mc:AlternateContent xmlns:mc="http://schemas.openxmlformats.org/markup-compatibility/2006">
        <mc:Choice xmlns:a14="http://schemas.microsoft.com/office/drawing/2010/main" Requires="a14">
          <p:sp>
            <p:nvSpPr>
              <p:cNvPr id="3" name="矩形 2"/>
              <p:cNvSpPr/>
              <p:nvPr/>
            </p:nvSpPr>
            <p:spPr>
              <a:xfrm>
                <a:off x="842895" y="5656034"/>
                <a:ext cx="8590801" cy="1134997"/>
              </a:xfrm>
              <a:prstGeom prst="rect">
                <a:avLst/>
              </a:prstGeom>
            </p:spPr>
            <p:txBody>
              <a:bodyPr wrap="square">
                <a:spAutoFit/>
              </a:bodyPr>
              <a:lstStyle/>
              <a:p>
                <a:pPr defTabSz="914400">
                  <a:lnSpc>
                    <a:spcPct val="150000"/>
                  </a:lnSpc>
                </a:pPr>
                <a:r>
                  <a:rPr lang="zh-CN" altLang="en-US" sz="2400" b="1" dirty="0">
                    <a:solidFill>
                      <a:prstClr val="black"/>
                    </a:solidFill>
                    <a:latin typeface="微软雅黑" panose="020B0503020204020204" pitchFamily="34" charset="-122"/>
                    <a:ea typeface="微软雅黑" panose="020B0503020204020204" pitchFamily="34" charset="-122"/>
                  </a:rPr>
                  <a:t>显然，</a:t>
                </a:r>
                <a:r>
                  <a:rPr lang="en-US" altLang="zh-CN" sz="2400" b="1" dirty="0">
                    <a:solidFill>
                      <a:prstClr val="black"/>
                    </a:solidFill>
                    <a:latin typeface="微软雅黑" panose="020B0503020204020204" pitchFamily="34" charset="-122"/>
                    <a:ea typeface="微软雅黑" panose="020B0503020204020204" pitchFamily="34" charset="-122"/>
                  </a:rPr>
                  <a:t>G∨(G∧H)</a:t>
                </a:r>
                <a14:m>
                  <m:oMath xmlns:m="http://schemas.openxmlformats.org/officeDocument/2006/math">
                    <m:r>
                      <m:rPr>
                        <m:nor/>
                      </m:rPr>
                      <a:rPr lang="en-US" altLang="zh-CN" noProof="1">
                        <a:latin typeface="黑体" panose="02010609060101010101" pitchFamily="49" charset="-122"/>
                        <a:ea typeface="黑体" panose="02010609060101010101" pitchFamily="49" charset="-122"/>
                        <a:sym typeface="Symbol" panose="05050102010706020507" pitchFamily="18" charset="2"/>
                      </a:rPr>
                      <m:t></m:t>
                    </m:r>
                  </m:oMath>
                </a14:m>
                <a:r>
                  <a:rPr lang="en-US" altLang="zh-CN" sz="2400" b="1" dirty="0">
                    <a:solidFill>
                      <a:prstClr val="black"/>
                    </a:solidFill>
                    <a:latin typeface="微软雅黑" panose="020B0503020204020204" pitchFamily="34" charset="-122"/>
                    <a:ea typeface="微软雅黑" panose="020B0503020204020204" pitchFamily="34" charset="-122"/>
                  </a:rPr>
                  <a:t>G</a:t>
                </a:r>
                <a:r>
                  <a:rPr lang="zh-CN" altLang="en-US" sz="2400" b="1" dirty="0">
                    <a:solidFill>
                      <a:prstClr val="black"/>
                    </a:solidFill>
                    <a:latin typeface="微软雅黑" panose="020B0503020204020204" pitchFamily="34" charset="-122"/>
                    <a:ea typeface="微软雅黑" panose="020B0503020204020204" pitchFamily="34" charset="-122"/>
                  </a:rPr>
                  <a:t>是永真公式。</a:t>
                </a:r>
                <a:endParaRPr lang="en-US" altLang="zh-CN" sz="2400" b="1" dirty="0">
                  <a:solidFill>
                    <a:prstClr val="black"/>
                  </a:solidFill>
                  <a:latin typeface="微软雅黑" panose="020B0503020204020204" pitchFamily="34" charset="-122"/>
                  <a:ea typeface="微软雅黑" panose="020B0503020204020204" pitchFamily="34" charset="-122"/>
                </a:endParaRPr>
              </a:p>
              <a:p>
                <a:pPr defTabSz="914400">
                  <a:lnSpc>
                    <a:spcPct val="150000"/>
                  </a:lnSpc>
                </a:pPr>
                <a:r>
                  <a:rPr lang="zh-CN" altLang="en-US" sz="2400" b="1" dirty="0">
                    <a:solidFill>
                      <a:prstClr val="black"/>
                    </a:solidFill>
                    <a:latin typeface="微软雅黑" panose="020B0503020204020204" pitchFamily="34" charset="-122"/>
                    <a:ea typeface="微软雅黑" panose="020B0503020204020204" pitchFamily="34" charset="-122"/>
                  </a:rPr>
                  <a:t>根据定理</a:t>
                </a:r>
                <a:r>
                  <a:rPr lang="en-US" altLang="zh-CN" sz="2400" b="1" dirty="0">
                    <a:solidFill>
                      <a:prstClr val="black"/>
                    </a:solidFill>
                    <a:latin typeface="微软雅黑" panose="020B0503020204020204" pitchFamily="34" charset="-122"/>
                    <a:ea typeface="微软雅黑" panose="020B0503020204020204" pitchFamily="34" charset="-122"/>
                  </a:rPr>
                  <a:t>2.10</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G∨(G∧H)=G</a:t>
                </a:r>
                <a:r>
                  <a:rPr lang="zh-CN" altLang="en-US" sz="2400" b="1" dirty="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mc:Choice>
        <mc:Fallback>
          <p:sp>
            <p:nvSpPr>
              <p:cNvPr id="3" name="矩形 2"/>
              <p:cNvSpPr>
                <a:spLocks noRot="1" noChangeAspect="1" noMove="1" noResize="1" noEditPoints="1" noAdjustHandles="1" noChangeArrowheads="1" noChangeShapeType="1" noTextEdit="1"/>
              </p:cNvSpPr>
              <p:nvPr/>
            </p:nvSpPr>
            <p:spPr>
              <a:xfrm>
                <a:off x="842895" y="5656034"/>
                <a:ext cx="8590801" cy="1134997"/>
              </a:xfrm>
              <a:prstGeom prst="rect">
                <a:avLst/>
              </a:prstGeom>
              <a:blipFill rotWithShape="1">
                <a:blip r:embed="rId3"/>
                <a:stretch>
                  <a:fillRect l="-3" t="-8" r="2" b="-11551"/>
                </a:stretch>
              </a:blipFill>
            </p:spPr>
            <p:txBody>
              <a:bodyPr/>
              <a:lstStyle/>
              <a:p>
                <a:r>
                  <a:rPr lang="zh-CN" altLang="en-US">
                    <a:noFill/>
                  </a:rPr>
                  <a:t> </a:t>
                </a:r>
              </a:p>
            </p:txBody>
          </p:sp>
        </mc:Fallback>
      </mc:AlternateContent>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372">
                                            <p:txEl>
                                              <p:pRg st="0" end="0"/>
                                            </p:txEl>
                                          </p:spTgt>
                                        </p:tgtEl>
                                        <p:attrNameLst>
                                          <p:attrName>style.visibility</p:attrName>
                                        </p:attrNameLst>
                                      </p:cBhvr>
                                      <p:to>
                                        <p:strVal val="visible"/>
                                      </p:to>
                                    </p:set>
                                    <p:anim calcmode="lin" valueType="num">
                                      <p:cBhvr additive="base">
                                        <p:cTn id="7" dur="500" fill="hold"/>
                                        <p:tgtEl>
                                          <p:spTgt spid="583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37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8372">
                                            <p:txEl>
                                              <p:pRg st="1" end="1"/>
                                            </p:txEl>
                                          </p:spTgt>
                                        </p:tgtEl>
                                        <p:attrNameLst>
                                          <p:attrName>style.visibility</p:attrName>
                                        </p:attrNameLst>
                                      </p:cBhvr>
                                      <p:to>
                                        <p:strVal val="visible"/>
                                      </p:to>
                                    </p:set>
                                    <p:anim calcmode="lin" valueType="num">
                                      <p:cBhvr additive="base">
                                        <p:cTn id="13" dur="500" fill="hold"/>
                                        <p:tgtEl>
                                          <p:spTgt spid="5837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837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circle(in)">
                                      <p:cBhvr>
                                        <p:cTn id="19" dur="2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circle(in)">
                                      <p:cBhvr>
                                        <p:cTn id="24" dur="2000"/>
                                        <p:tgtEl>
                                          <p:spTgt spid="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circle(in)">
                                      <p:cBhvr>
                                        <p:cTn id="29"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2" grpId="0" autoUpdateAnimBg="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Rectangle 2"/>
          <p:cNvSpPr>
            <a:spLocks noGrp="1" noChangeArrowheads="1"/>
          </p:cNvSpPr>
          <p:nvPr>
            <p:ph type="body" idx="4294967295"/>
          </p:nvPr>
        </p:nvSpPr>
        <p:spPr>
          <a:xfrm>
            <a:off x="385828" y="880826"/>
            <a:ext cx="7898944" cy="541306"/>
          </a:xfrm>
        </p:spPr>
        <p:txBody>
          <a:bodyPr>
            <a:noAutofit/>
          </a:bodyPr>
          <a:lstStyle/>
          <a:p>
            <a:pPr marL="0" indent="0">
              <a:buNone/>
            </a:pPr>
            <a:r>
              <a:rPr lang="zh-CN" altLang="en-US" dirty="0"/>
              <a:t>设</a:t>
            </a:r>
            <a:r>
              <a:rPr lang="en-US" altLang="zh-CN" dirty="0"/>
              <a:t>G</a:t>
            </a:r>
            <a:r>
              <a:rPr lang="zh-CN" altLang="en-US" dirty="0"/>
              <a:t>，</a:t>
            </a:r>
            <a:r>
              <a:rPr lang="en-US" altLang="zh-CN" dirty="0"/>
              <a:t>H</a:t>
            </a:r>
            <a:r>
              <a:rPr lang="zh-CN" altLang="en-US" dirty="0"/>
              <a:t>，</a:t>
            </a:r>
            <a:r>
              <a:rPr lang="en-US" altLang="zh-CN" dirty="0"/>
              <a:t>S</a:t>
            </a:r>
            <a:r>
              <a:rPr lang="zh-CN" altLang="en-US" dirty="0"/>
              <a:t>是任意</a:t>
            </a:r>
            <a:r>
              <a:rPr lang="zh-CN" altLang="zh-CN" dirty="0"/>
              <a:t>的命题</a:t>
            </a:r>
            <a:r>
              <a:rPr lang="zh-CN" altLang="en-US" dirty="0"/>
              <a:t>公式，则基本等价公式有：</a:t>
            </a:r>
            <a:endParaRPr lang="zh-CN" altLang="en-US" dirty="0"/>
          </a:p>
        </p:txBody>
      </p:sp>
      <p:sp>
        <p:nvSpPr>
          <p:cNvPr id="59397" name="Rectangle 4"/>
          <p:cNvSpPr>
            <a:spLocks noChangeArrowheads="1"/>
          </p:cNvSpPr>
          <p:nvPr/>
        </p:nvSpPr>
        <p:spPr bwMode="auto">
          <a:xfrm>
            <a:off x="538184" y="1422131"/>
            <a:ext cx="7009126" cy="5682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914400" indent="-4572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marL="0" indent="0" algn="l" defTabSz="1219200">
              <a:lnSpc>
                <a:spcPct val="150000"/>
              </a:lnSpc>
              <a:spcBef>
                <a:spcPts val="0"/>
              </a:spcBef>
              <a:buClr>
                <a:srgbClr val="A50021"/>
              </a:buClr>
              <a:buNone/>
            </a:pPr>
            <a:r>
              <a:rPr lang="en-US" altLang="zh-CN" sz="2400" dirty="0">
                <a:solidFill>
                  <a:srgbClr val="C00000"/>
                </a:solidFill>
                <a:latin typeface="微软雅黑" panose="020B0503020204020204" pitchFamily="34" charset="-122"/>
                <a:ea typeface="微软雅黑" panose="020B0503020204020204" pitchFamily="34" charset="-122"/>
              </a:rPr>
              <a:t>1)  </a:t>
            </a:r>
            <a:r>
              <a:rPr lang="zh-CN" altLang="en-US" sz="2400" dirty="0">
                <a:solidFill>
                  <a:srgbClr val="0000CC"/>
                </a:solidFill>
                <a:latin typeface="微软雅黑" panose="020B0503020204020204" pitchFamily="34" charset="-122"/>
                <a:ea typeface="微软雅黑" panose="020B0503020204020204" pitchFamily="34" charset="-122"/>
              </a:rPr>
              <a:t>Ｅ</a:t>
            </a:r>
            <a:r>
              <a:rPr lang="en-US" altLang="zh-CN" sz="2400" baseline="-25000" dirty="0">
                <a:solidFill>
                  <a:srgbClr val="0000CC"/>
                </a:solidFill>
                <a:latin typeface="微软雅黑" panose="020B0503020204020204" pitchFamily="34" charset="-122"/>
                <a:ea typeface="微软雅黑" panose="020B0503020204020204" pitchFamily="34" charset="-122"/>
              </a:rPr>
              <a:t>1</a:t>
            </a:r>
            <a:r>
              <a:rPr lang="zh-CN" altLang="en-US" sz="2400" dirty="0">
                <a:solidFill>
                  <a:srgbClr val="0000CC"/>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G∨G</a:t>
            </a: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G               	     </a:t>
            </a:r>
            <a:r>
              <a:rPr lang="en-US" altLang="zh-CN" sz="2400" dirty="0">
                <a:solidFill>
                  <a:srgbClr val="0000CC"/>
                </a:solidFill>
                <a:latin typeface="微软雅黑" panose="020B0503020204020204" pitchFamily="34" charset="-122"/>
                <a:ea typeface="微软雅黑" panose="020B0503020204020204" pitchFamily="34" charset="-122"/>
              </a:rPr>
              <a:t>(</a:t>
            </a:r>
            <a:r>
              <a:rPr lang="zh-CN" altLang="en-US" sz="2400" dirty="0">
                <a:solidFill>
                  <a:srgbClr val="0000CC"/>
                </a:solidFill>
                <a:latin typeface="微软雅黑" panose="020B0503020204020204" pitchFamily="34" charset="-122"/>
                <a:ea typeface="微软雅黑" panose="020B0503020204020204" pitchFamily="34" charset="-122"/>
              </a:rPr>
              <a:t>幂等律</a:t>
            </a:r>
            <a:r>
              <a:rPr lang="en-US" altLang="zh-CN" sz="2400" dirty="0">
                <a:solidFill>
                  <a:srgbClr val="0000CC"/>
                </a:solidFill>
                <a:latin typeface="微软雅黑" panose="020B0503020204020204" pitchFamily="34" charset="-122"/>
                <a:ea typeface="微软雅黑" panose="020B0503020204020204" pitchFamily="34" charset="-122"/>
              </a:rPr>
              <a:t>)</a:t>
            </a:r>
            <a:endParaRPr lang="en-US" altLang="zh-CN" sz="2400" dirty="0">
              <a:solidFill>
                <a:srgbClr val="0000CC"/>
              </a:solidFill>
              <a:latin typeface="微软雅黑" panose="020B0503020204020204" pitchFamily="34" charset="-122"/>
              <a:ea typeface="微软雅黑" panose="020B0503020204020204" pitchFamily="34" charset="-122"/>
            </a:endParaRPr>
          </a:p>
          <a:p>
            <a:pPr marL="914400" lvl="1" indent="-457200" algn="l" defTabSz="1219200">
              <a:lnSpc>
                <a:spcPct val="150000"/>
              </a:lnSpc>
              <a:spcBef>
                <a:spcPts val="0"/>
              </a:spcBef>
              <a:buClr>
                <a:srgbClr val="A50021"/>
              </a:buClr>
              <a:buNone/>
            </a:pPr>
            <a:r>
              <a:rPr lang="zh-CN" altLang="en-US" sz="2400" dirty="0">
                <a:solidFill>
                  <a:srgbClr val="0000CC"/>
                </a:solidFill>
                <a:latin typeface="微软雅黑" panose="020B0503020204020204" pitchFamily="34" charset="-122"/>
                <a:ea typeface="微软雅黑" panose="020B0503020204020204" pitchFamily="34" charset="-122"/>
              </a:rPr>
              <a:t>Ｅ</a:t>
            </a:r>
            <a:r>
              <a:rPr lang="en-US" altLang="zh-CN" sz="2400" baseline="-25000" dirty="0">
                <a:solidFill>
                  <a:srgbClr val="0000CC"/>
                </a:solidFill>
                <a:latin typeface="微软雅黑" panose="020B0503020204020204" pitchFamily="34" charset="-122"/>
                <a:ea typeface="微软雅黑" panose="020B0503020204020204" pitchFamily="34" charset="-122"/>
              </a:rPr>
              <a:t>2</a:t>
            </a:r>
            <a:r>
              <a:rPr lang="en-US" altLang="zh-CN" sz="2400" dirty="0">
                <a:solidFill>
                  <a:srgbClr val="0000CC"/>
                </a:solidFill>
                <a:latin typeface="微软雅黑" panose="020B0503020204020204" pitchFamily="34" charset="-122"/>
                <a:ea typeface="微软雅黑" panose="020B0503020204020204" pitchFamily="34" charset="-122"/>
              </a:rPr>
              <a:t>: </a:t>
            </a:r>
            <a:r>
              <a:rPr lang="en-US" altLang="zh-CN" sz="2400" dirty="0">
                <a:solidFill>
                  <a:srgbClr val="FF0000"/>
                </a:solidFill>
                <a:latin typeface="微软雅黑" panose="020B0503020204020204" pitchFamily="34" charset="-122"/>
                <a:ea typeface="微软雅黑" panose="020B0503020204020204" pitchFamily="34" charset="-122"/>
              </a:rPr>
              <a:t> G∧G</a:t>
            </a: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G</a:t>
            </a:r>
            <a:endParaRPr lang="en-US" altLang="zh-CN" sz="2400" dirty="0">
              <a:solidFill>
                <a:srgbClr val="FF0000"/>
              </a:solidFill>
              <a:latin typeface="微软雅黑" panose="020B0503020204020204" pitchFamily="34" charset="-122"/>
              <a:ea typeface="微软雅黑" panose="020B0503020204020204" pitchFamily="34" charset="-122"/>
            </a:endParaRPr>
          </a:p>
          <a:p>
            <a:pPr marL="457200" indent="-457200" algn="l" defTabSz="1219200">
              <a:lnSpc>
                <a:spcPct val="150000"/>
              </a:lnSpc>
              <a:spcBef>
                <a:spcPts val="0"/>
              </a:spcBef>
              <a:buClr>
                <a:srgbClr val="A50021"/>
              </a:buClr>
              <a:buFont typeface="Arial" panose="020B0604020202020204" pitchFamily="34" charset="0"/>
              <a:buAutoNum type="arabicParenR" startAt="2"/>
            </a:pPr>
            <a:r>
              <a:rPr lang="zh-CN" altLang="en-US" sz="2400" dirty="0">
                <a:solidFill>
                  <a:srgbClr val="0000CC"/>
                </a:solidFill>
                <a:latin typeface="微软雅黑" panose="020B0503020204020204" pitchFamily="34" charset="-122"/>
                <a:ea typeface="微软雅黑" panose="020B0503020204020204" pitchFamily="34" charset="-122"/>
              </a:rPr>
              <a:t>Ｅ</a:t>
            </a:r>
            <a:r>
              <a:rPr lang="en-US" altLang="zh-CN" sz="2400" baseline="-25000" dirty="0">
                <a:solidFill>
                  <a:srgbClr val="0000CC"/>
                </a:solidFill>
                <a:latin typeface="微软雅黑" panose="020B0503020204020204" pitchFamily="34" charset="-122"/>
                <a:ea typeface="微软雅黑" panose="020B0503020204020204" pitchFamily="34" charset="-122"/>
              </a:rPr>
              <a:t>3</a:t>
            </a:r>
            <a:r>
              <a:rPr lang="zh-CN" altLang="en-US" sz="2400" dirty="0">
                <a:solidFill>
                  <a:srgbClr val="0000CC"/>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G∨H</a:t>
            </a: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H∨G                           </a:t>
            </a:r>
            <a:r>
              <a:rPr lang="en-US" altLang="zh-CN" sz="2400" dirty="0">
                <a:solidFill>
                  <a:srgbClr val="0000CC"/>
                </a:solidFill>
                <a:latin typeface="微软雅黑" panose="020B0503020204020204" pitchFamily="34" charset="-122"/>
                <a:ea typeface="微软雅黑" panose="020B0503020204020204" pitchFamily="34" charset="-122"/>
              </a:rPr>
              <a:t>(</a:t>
            </a:r>
            <a:r>
              <a:rPr lang="zh-CN" altLang="en-US" sz="2400" dirty="0">
                <a:solidFill>
                  <a:srgbClr val="0000CC"/>
                </a:solidFill>
                <a:latin typeface="微软雅黑" panose="020B0503020204020204" pitchFamily="34" charset="-122"/>
                <a:ea typeface="微软雅黑" panose="020B0503020204020204" pitchFamily="34" charset="-122"/>
              </a:rPr>
              <a:t>交换律</a:t>
            </a:r>
            <a:r>
              <a:rPr lang="en-US" altLang="zh-CN" sz="2400" dirty="0">
                <a:solidFill>
                  <a:srgbClr val="0000CC"/>
                </a:solidFill>
                <a:latin typeface="微软雅黑" panose="020B0503020204020204" pitchFamily="34" charset="-122"/>
                <a:ea typeface="微软雅黑" panose="020B0503020204020204" pitchFamily="34" charset="-122"/>
              </a:rPr>
              <a:t>)</a:t>
            </a:r>
            <a:endParaRPr lang="en-US" altLang="zh-CN" sz="2400" dirty="0">
              <a:solidFill>
                <a:srgbClr val="0000CC"/>
              </a:solidFill>
              <a:latin typeface="微软雅黑" panose="020B0503020204020204" pitchFamily="34" charset="-122"/>
              <a:ea typeface="微软雅黑" panose="020B0503020204020204" pitchFamily="34" charset="-122"/>
            </a:endParaRPr>
          </a:p>
          <a:p>
            <a:pPr marL="914400" lvl="1" indent="-457200" algn="l" defTabSz="1219200">
              <a:lnSpc>
                <a:spcPct val="150000"/>
              </a:lnSpc>
              <a:spcBef>
                <a:spcPts val="0"/>
              </a:spcBef>
              <a:buClr>
                <a:srgbClr val="A50021"/>
              </a:buClr>
              <a:buNone/>
            </a:pPr>
            <a:r>
              <a:rPr lang="zh-CN" altLang="en-US" sz="2400" dirty="0">
                <a:solidFill>
                  <a:srgbClr val="0000CC"/>
                </a:solidFill>
                <a:latin typeface="微软雅黑" panose="020B0503020204020204" pitchFamily="34" charset="-122"/>
                <a:ea typeface="微软雅黑" panose="020B0503020204020204" pitchFamily="34" charset="-122"/>
              </a:rPr>
              <a:t>Ｅ</a:t>
            </a:r>
            <a:r>
              <a:rPr lang="en-US" altLang="zh-CN" sz="2400" baseline="-25000" dirty="0">
                <a:solidFill>
                  <a:srgbClr val="0000CC"/>
                </a:solidFill>
                <a:latin typeface="微软雅黑" panose="020B0503020204020204" pitchFamily="34" charset="-122"/>
                <a:ea typeface="微软雅黑" panose="020B0503020204020204" pitchFamily="34" charset="-122"/>
              </a:rPr>
              <a:t>4</a:t>
            </a:r>
            <a:r>
              <a:rPr lang="zh-CN" altLang="en-US" sz="2400" dirty="0">
                <a:solidFill>
                  <a:srgbClr val="0000CC"/>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G∧H</a:t>
            </a: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H∧G</a:t>
            </a:r>
            <a:endParaRPr lang="en-US" altLang="zh-CN" sz="2400" dirty="0">
              <a:solidFill>
                <a:srgbClr val="FF0000"/>
              </a:solidFill>
              <a:latin typeface="微软雅黑" panose="020B0503020204020204" pitchFamily="34" charset="-122"/>
              <a:ea typeface="微软雅黑" panose="020B0503020204020204" pitchFamily="34" charset="-122"/>
            </a:endParaRPr>
          </a:p>
          <a:p>
            <a:pPr marL="457200" indent="-457200" algn="l" defTabSz="1219200">
              <a:lnSpc>
                <a:spcPct val="150000"/>
              </a:lnSpc>
              <a:spcBef>
                <a:spcPts val="0"/>
              </a:spcBef>
              <a:buClr>
                <a:srgbClr val="A50021"/>
              </a:buClr>
              <a:buFont typeface="Arial" panose="020B0604020202020204" pitchFamily="34" charset="0"/>
              <a:buAutoNum type="arabicParenR" startAt="3"/>
            </a:pPr>
            <a:r>
              <a:rPr lang="zh-CN" altLang="en-US" sz="2400" dirty="0">
                <a:solidFill>
                  <a:srgbClr val="0000CC"/>
                </a:solidFill>
                <a:latin typeface="微软雅黑" panose="020B0503020204020204" pitchFamily="34" charset="-122"/>
                <a:ea typeface="微软雅黑" panose="020B0503020204020204" pitchFamily="34" charset="-122"/>
              </a:rPr>
              <a:t>Ｅ</a:t>
            </a:r>
            <a:r>
              <a:rPr lang="en-US" altLang="zh-CN" sz="2400" baseline="-25000" dirty="0">
                <a:solidFill>
                  <a:srgbClr val="0000CC"/>
                </a:solidFill>
                <a:latin typeface="微软雅黑" panose="020B0503020204020204" pitchFamily="34" charset="-122"/>
                <a:ea typeface="微软雅黑" panose="020B0503020204020204" pitchFamily="34" charset="-122"/>
              </a:rPr>
              <a:t>5</a:t>
            </a:r>
            <a:r>
              <a:rPr lang="zh-CN" altLang="en-US" sz="2400" dirty="0">
                <a:solidFill>
                  <a:srgbClr val="0000CC"/>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G∨(H∨S)</a:t>
            </a: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(G∨H)∨S	     </a:t>
            </a:r>
            <a:r>
              <a:rPr lang="en-US" altLang="zh-CN" sz="2400" dirty="0">
                <a:solidFill>
                  <a:srgbClr val="0000CC"/>
                </a:solidFill>
                <a:latin typeface="微软雅黑" panose="020B0503020204020204" pitchFamily="34" charset="-122"/>
                <a:ea typeface="微软雅黑" panose="020B0503020204020204" pitchFamily="34" charset="-122"/>
              </a:rPr>
              <a:t>(</a:t>
            </a:r>
            <a:r>
              <a:rPr lang="zh-CN" altLang="en-US" sz="2400" dirty="0">
                <a:solidFill>
                  <a:srgbClr val="0000CC"/>
                </a:solidFill>
                <a:latin typeface="微软雅黑" panose="020B0503020204020204" pitchFamily="34" charset="-122"/>
                <a:ea typeface="微软雅黑" panose="020B0503020204020204" pitchFamily="34" charset="-122"/>
              </a:rPr>
              <a:t>结合律</a:t>
            </a:r>
            <a:r>
              <a:rPr lang="en-US" altLang="zh-CN" sz="2400" dirty="0">
                <a:solidFill>
                  <a:srgbClr val="0000CC"/>
                </a:solidFill>
                <a:latin typeface="微软雅黑" panose="020B0503020204020204" pitchFamily="34" charset="-122"/>
                <a:ea typeface="微软雅黑" panose="020B0503020204020204" pitchFamily="34" charset="-122"/>
              </a:rPr>
              <a:t>)</a:t>
            </a:r>
            <a:endParaRPr lang="en-US" altLang="zh-CN" sz="2400" dirty="0">
              <a:solidFill>
                <a:srgbClr val="0000CC"/>
              </a:solidFill>
              <a:latin typeface="微软雅黑" panose="020B0503020204020204" pitchFamily="34" charset="-122"/>
              <a:ea typeface="微软雅黑" panose="020B0503020204020204" pitchFamily="34" charset="-122"/>
            </a:endParaRPr>
          </a:p>
          <a:p>
            <a:pPr marL="0" indent="0" algn="l" defTabSz="1219200">
              <a:lnSpc>
                <a:spcPct val="150000"/>
              </a:lnSpc>
              <a:spcBef>
                <a:spcPts val="0"/>
              </a:spcBef>
              <a:buClr>
                <a:srgbClr val="A50021"/>
              </a:buClr>
              <a:buNone/>
            </a:pPr>
            <a:r>
              <a:rPr lang="en-US" altLang="zh-CN" sz="2400" dirty="0">
                <a:solidFill>
                  <a:srgbClr val="FF0000"/>
                </a:solidFill>
                <a:latin typeface="微软雅黑" panose="020B0503020204020204" pitchFamily="34" charset="-122"/>
                <a:ea typeface="微软雅黑" panose="020B0503020204020204" pitchFamily="34" charset="-122"/>
              </a:rPr>
              <a:t>     </a:t>
            </a:r>
            <a:r>
              <a:rPr lang="zh-CN" altLang="en-US" sz="2400" dirty="0">
                <a:solidFill>
                  <a:srgbClr val="0000CC"/>
                </a:solidFill>
                <a:latin typeface="微软雅黑" panose="020B0503020204020204" pitchFamily="34" charset="-122"/>
                <a:ea typeface="微软雅黑" panose="020B0503020204020204" pitchFamily="34" charset="-122"/>
              </a:rPr>
              <a:t>Ｅ</a:t>
            </a:r>
            <a:r>
              <a:rPr lang="en-US" altLang="zh-CN" sz="2400" baseline="-25000" dirty="0">
                <a:solidFill>
                  <a:srgbClr val="0000CC"/>
                </a:solidFill>
                <a:latin typeface="微软雅黑" panose="020B0503020204020204" pitchFamily="34" charset="-122"/>
                <a:ea typeface="微软雅黑" panose="020B0503020204020204" pitchFamily="34" charset="-122"/>
              </a:rPr>
              <a:t>6</a:t>
            </a:r>
            <a:r>
              <a:rPr lang="zh-CN" altLang="en-US" sz="2400" dirty="0">
                <a:solidFill>
                  <a:srgbClr val="0000CC"/>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 G∧(H∧S)</a:t>
            </a: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(G∧H)∧S</a:t>
            </a:r>
            <a:endParaRPr lang="en-US" altLang="zh-CN" sz="2400" dirty="0">
              <a:solidFill>
                <a:srgbClr val="FF0000"/>
              </a:solidFill>
              <a:latin typeface="微软雅黑" panose="020B0503020204020204" pitchFamily="34" charset="-122"/>
              <a:ea typeface="微软雅黑" panose="020B0503020204020204" pitchFamily="34" charset="-122"/>
            </a:endParaRPr>
          </a:p>
          <a:p>
            <a:pPr marL="0" indent="0" defTabSz="1219200">
              <a:lnSpc>
                <a:spcPct val="150000"/>
              </a:lnSpc>
              <a:spcBef>
                <a:spcPts val="0"/>
              </a:spcBef>
              <a:buClr>
                <a:srgbClr val="A50021"/>
              </a:buClr>
              <a:buNone/>
            </a:pPr>
            <a:r>
              <a:rPr lang="en-US" altLang="zh-CN" sz="2400" dirty="0">
                <a:solidFill>
                  <a:srgbClr val="C00000"/>
                </a:solidFill>
                <a:latin typeface="微软雅黑" panose="020B0503020204020204" pitchFamily="34" charset="-122"/>
                <a:ea typeface="微软雅黑" panose="020B0503020204020204" pitchFamily="34" charset="-122"/>
              </a:rPr>
              <a:t>4) </a:t>
            </a:r>
            <a:r>
              <a:rPr lang="zh-CN" altLang="en-US" sz="2400" dirty="0">
                <a:solidFill>
                  <a:srgbClr val="0000CC"/>
                </a:solidFill>
                <a:latin typeface="微软雅黑" panose="020B0503020204020204" pitchFamily="34" charset="-122"/>
                <a:ea typeface="微软雅黑" panose="020B0503020204020204" pitchFamily="34" charset="-122"/>
              </a:rPr>
              <a:t>Ｅ</a:t>
            </a:r>
            <a:r>
              <a:rPr lang="en-US" altLang="zh-CN" sz="2400" baseline="-25000" dirty="0">
                <a:solidFill>
                  <a:srgbClr val="0000CC"/>
                </a:solidFill>
                <a:latin typeface="微软雅黑" panose="020B0503020204020204" pitchFamily="34" charset="-122"/>
                <a:ea typeface="微软雅黑" panose="020B0503020204020204" pitchFamily="34" charset="-122"/>
              </a:rPr>
              <a:t>7</a:t>
            </a:r>
            <a:r>
              <a:rPr lang="zh-CN" altLang="en-US" sz="2400" dirty="0">
                <a:solidFill>
                  <a:srgbClr val="0000CC"/>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G∨(H∧S)</a:t>
            </a:r>
            <a:r>
              <a:rPr lang="zh-CN" altLang="en-US"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(G∨H)∧(G∨S)	     </a:t>
            </a:r>
            <a:r>
              <a:rPr lang="en-US" altLang="zh-CN" sz="2400" dirty="0">
                <a:solidFill>
                  <a:srgbClr val="0000CC"/>
                </a:solidFill>
                <a:latin typeface="微软雅黑" panose="020B0503020204020204" pitchFamily="34" charset="-122"/>
                <a:ea typeface="微软雅黑" panose="020B0503020204020204" pitchFamily="34" charset="-122"/>
              </a:rPr>
              <a:t>(</a:t>
            </a:r>
            <a:r>
              <a:rPr lang="zh-CN" altLang="en-US" sz="2400" dirty="0">
                <a:solidFill>
                  <a:srgbClr val="0000CC"/>
                </a:solidFill>
                <a:latin typeface="微软雅黑" panose="020B0503020204020204" pitchFamily="34" charset="-122"/>
                <a:ea typeface="微软雅黑" panose="020B0503020204020204" pitchFamily="34" charset="-122"/>
              </a:rPr>
              <a:t>分配律）</a:t>
            </a:r>
            <a:endParaRPr lang="zh-CN" altLang="en-US" sz="2400" dirty="0">
              <a:solidFill>
                <a:srgbClr val="0000CC"/>
              </a:solidFill>
              <a:latin typeface="微软雅黑" panose="020B0503020204020204" pitchFamily="34" charset="-122"/>
              <a:ea typeface="微软雅黑" panose="020B0503020204020204" pitchFamily="34" charset="-122"/>
            </a:endParaRPr>
          </a:p>
          <a:p>
            <a:pPr marL="990600" lvl="1" indent="-533400" defTabSz="1219200">
              <a:lnSpc>
                <a:spcPct val="150000"/>
              </a:lnSpc>
              <a:spcBef>
                <a:spcPts val="0"/>
              </a:spcBef>
              <a:buClr>
                <a:srgbClr val="A50021"/>
              </a:buClr>
              <a:buNone/>
            </a:pPr>
            <a:r>
              <a:rPr lang="zh-CN" altLang="en-US" sz="2400" dirty="0">
                <a:solidFill>
                  <a:srgbClr val="0000CC"/>
                </a:solidFill>
                <a:latin typeface="微软雅黑" panose="020B0503020204020204" pitchFamily="34" charset="-122"/>
                <a:ea typeface="微软雅黑" panose="020B0503020204020204" pitchFamily="34" charset="-122"/>
              </a:rPr>
              <a:t> Ｅ</a:t>
            </a:r>
            <a:r>
              <a:rPr lang="en-US" altLang="zh-CN" sz="2400" baseline="-25000" dirty="0">
                <a:solidFill>
                  <a:srgbClr val="0000CC"/>
                </a:solidFill>
                <a:latin typeface="微软雅黑" panose="020B0503020204020204" pitchFamily="34" charset="-122"/>
                <a:ea typeface="微软雅黑" panose="020B0503020204020204" pitchFamily="34" charset="-122"/>
              </a:rPr>
              <a:t>8</a:t>
            </a:r>
            <a:r>
              <a:rPr lang="zh-CN" altLang="en-US" sz="2400" dirty="0">
                <a:solidFill>
                  <a:srgbClr val="0000CC"/>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G∧(H∨S)＝(G∧H)∨(G∧S)</a:t>
            </a:r>
            <a:endParaRPr lang="en-US" altLang="zh-CN" sz="2400" dirty="0">
              <a:solidFill>
                <a:srgbClr val="FF0000"/>
              </a:solidFill>
              <a:latin typeface="微软雅黑" panose="020B0503020204020204" pitchFamily="34" charset="-122"/>
              <a:ea typeface="微软雅黑" panose="020B0503020204020204" pitchFamily="34" charset="-122"/>
            </a:endParaRPr>
          </a:p>
          <a:p>
            <a:pPr marL="609600" indent="-609600" defTabSz="914400">
              <a:lnSpc>
                <a:spcPct val="150000"/>
              </a:lnSpc>
              <a:spcBef>
                <a:spcPts val="0"/>
              </a:spcBef>
              <a:buClr>
                <a:srgbClr val="A50021"/>
              </a:buClr>
              <a:buFont typeface="Wingdings" panose="05000000000000000000" pitchFamily="2" charset="2"/>
              <a:buAutoNum type="arabicParenR" startAt="5"/>
            </a:pPr>
            <a:r>
              <a:rPr lang="zh-CN" altLang="en-US" sz="2400" dirty="0">
                <a:solidFill>
                  <a:srgbClr val="0000CC"/>
                </a:solidFill>
                <a:latin typeface="微软雅黑" panose="020B0503020204020204" pitchFamily="34" charset="-122"/>
                <a:ea typeface="微软雅黑" panose="020B0503020204020204" pitchFamily="34" charset="-122"/>
              </a:rPr>
              <a:t>Ｅ</a:t>
            </a:r>
            <a:r>
              <a:rPr lang="en-US" altLang="zh-CN" sz="2400" baseline="-25000" dirty="0">
                <a:solidFill>
                  <a:srgbClr val="0000CC"/>
                </a:solidFill>
                <a:latin typeface="微软雅黑" panose="020B0503020204020204" pitchFamily="34" charset="-122"/>
                <a:ea typeface="微软雅黑" panose="020B0503020204020204" pitchFamily="34" charset="-122"/>
              </a:rPr>
              <a:t>9</a:t>
            </a:r>
            <a:r>
              <a:rPr lang="zh-CN" altLang="en-US" sz="2400" dirty="0">
                <a:solidFill>
                  <a:srgbClr val="0000CC"/>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G∨(G∧H)=G	                  </a:t>
            </a:r>
            <a:r>
              <a:rPr lang="en-US" altLang="zh-CN" sz="2400" dirty="0">
                <a:solidFill>
                  <a:srgbClr val="0000CC"/>
                </a:solidFill>
                <a:latin typeface="微软雅黑" panose="020B0503020204020204" pitchFamily="34" charset="-122"/>
                <a:ea typeface="微软雅黑" panose="020B0503020204020204" pitchFamily="34" charset="-122"/>
              </a:rPr>
              <a:t>(</a:t>
            </a:r>
            <a:r>
              <a:rPr lang="zh-CN" altLang="en-US" sz="2400" dirty="0">
                <a:solidFill>
                  <a:srgbClr val="0000CC"/>
                </a:solidFill>
                <a:latin typeface="微软雅黑" panose="020B0503020204020204" pitchFamily="34" charset="-122"/>
                <a:ea typeface="微软雅黑" panose="020B0503020204020204" pitchFamily="34" charset="-122"/>
              </a:rPr>
              <a:t>吸收律）</a:t>
            </a:r>
            <a:endParaRPr lang="zh-CN" altLang="en-US" sz="2400" dirty="0">
              <a:solidFill>
                <a:srgbClr val="0000CC"/>
              </a:solidFill>
              <a:latin typeface="微软雅黑" panose="020B0503020204020204" pitchFamily="34" charset="-122"/>
              <a:ea typeface="微软雅黑" panose="020B0503020204020204" pitchFamily="34" charset="-122"/>
            </a:endParaRPr>
          </a:p>
          <a:p>
            <a:pPr marL="990600" lvl="1" indent="-533400" defTabSz="914400">
              <a:lnSpc>
                <a:spcPct val="140000"/>
              </a:lnSpc>
              <a:spcBef>
                <a:spcPts val="0"/>
              </a:spcBef>
              <a:buClr>
                <a:srgbClr val="A50021"/>
              </a:buClr>
              <a:buNone/>
            </a:pPr>
            <a:r>
              <a:rPr lang="zh-CN" altLang="en-US" sz="2400" dirty="0">
                <a:solidFill>
                  <a:srgbClr val="0000CC"/>
                </a:solidFill>
                <a:latin typeface="微软雅黑" panose="020B0503020204020204" pitchFamily="34" charset="-122"/>
                <a:ea typeface="微软雅黑" panose="020B0503020204020204" pitchFamily="34" charset="-122"/>
              </a:rPr>
              <a:t> Ｅ</a:t>
            </a:r>
            <a:r>
              <a:rPr lang="zh-CN" altLang="en-US" sz="2400" baseline="-25000" dirty="0">
                <a:solidFill>
                  <a:srgbClr val="0000CC"/>
                </a:solidFill>
                <a:latin typeface="微软雅黑" panose="020B0503020204020204" pitchFamily="34" charset="-122"/>
                <a:ea typeface="微软雅黑" panose="020B0503020204020204" pitchFamily="34" charset="-122"/>
              </a:rPr>
              <a:t>10</a:t>
            </a:r>
            <a:r>
              <a:rPr lang="zh-CN" altLang="en-US" sz="2400" dirty="0">
                <a:solidFill>
                  <a:srgbClr val="0000CC"/>
                </a:solidFill>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G∧(G∨H)=G</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6" name="Rectangle 2"/>
          <p:cNvSpPr txBox="1">
            <a:spLocks noChangeArrowheads="1"/>
          </p:cNvSpPr>
          <p:nvPr/>
        </p:nvSpPr>
        <p:spPr>
          <a:xfrm>
            <a:off x="842896" y="343806"/>
            <a:ext cx="6551234" cy="461528"/>
          </a:xfrm>
          <a:prstGeom prst="rect">
            <a:avLst/>
          </a:prstGeom>
          <a:noFill/>
        </p:spPr>
        <p:txBody>
          <a:bodyPr vert="horz" lIns="121882" tIns="60940" rIns="121882" bIns="60940" rtlCol="0" anchor="ctr">
            <a:sp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r>
              <a:rPr lang="en-US" altLang="zh-CN" sz="2200" dirty="0">
                <a:solidFill>
                  <a:prstClr val="white"/>
                </a:solidFill>
                <a:latin typeface="微软雅黑" panose="020B0503020204020204" pitchFamily="34" charset="-122"/>
                <a:ea typeface="微软雅黑" panose="020B0503020204020204" pitchFamily="34" charset="-122"/>
              </a:rPr>
              <a:t>24</a:t>
            </a:r>
            <a:r>
              <a:rPr lang="zh-CN" altLang="en-US" sz="2200" dirty="0">
                <a:solidFill>
                  <a:prstClr val="white"/>
                </a:solidFill>
                <a:latin typeface="微软雅黑" panose="020B0503020204020204" pitchFamily="34" charset="-122"/>
                <a:ea typeface="微软雅黑" panose="020B0503020204020204" pitchFamily="34" charset="-122"/>
              </a:rPr>
              <a:t>个基本等价定律</a:t>
            </a:r>
            <a:endParaRPr lang="zh-CN" altLang="en-US" sz="2200" dirty="0">
              <a:solidFill>
                <a:prstClr val="white"/>
              </a:solidFill>
              <a:latin typeface="微软雅黑" panose="020B0503020204020204" pitchFamily="34" charset="-122"/>
              <a:ea typeface="微软雅黑" panose="020B0503020204020204" pitchFamily="34" charset="-122"/>
            </a:endParaRPr>
          </a:p>
        </p:txBody>
      </p:sp>
      <p:graphicFrame>
        <p:nvGraphicFramePr>
          <p:cNvPr id="8" name="表格 7"/>
          <p:cNvGraphicFramePr>
            <a:graphicFrameLocks noGrp="1"/>
          </p:cNvGraphicFramePr>
          <p:nvPr/>
        </p:nvGraphicFramePr>
        <p:xfrm>
          <a:off x="8020429" y="1907572"/>
          <a:ext cx="3639738" cy="1199719"/>
        </p:xfrm>
        <a:graphic>
          <a:graphicData uri="http://schemas.openxmlformats.org/drawingml/2006/table">
            <a:tbl>
              <a:tblPr firstRow="1" bandRow="1">
                <a:tableStyleId>{00A15C55-8517-42AA-B614-E9B94910E393}</a:tableStyleId>
              </a:tblPr>
              <a:tblGrid>
                <a:gridCol w="1213246"/>
                <a:gridCol w="1165340"/>
                <a:gridCol w="1261152"/>
              </a:tblGrid>
              <a:tr h="585310">
                <a:tc>
                  <a:txBody>
                    <a:bodyPr/>
                    <a:lstStyle/>
                    <a:p>
                      <a:pPr algn="ctr"/>
                      <a:r>
                        <a:rPr lang="zh-CN" altLang="en-US" sz="2400" b="1" dirty="0">
                          <a:solidFill>
                            <a:srgbClr val="0000FF"/>
                          </a:solidFill>
                          <a:latin typeface="+mn-ea"/>
                          <a:ea typeface="+mn-ea"/>
                        </a:rPr>
                        <a:t>集合</a:t>
                      </a:r>
                      <a:endParaRPr lang="zh-CN" altLang="en-US" sz="2400" b="1"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400" b="1" dirty="0">
                          <a:solidFill>
                            <a:srgbClr val="0000FF"/>
                          </a:solidFill>
                          <a:latin typeface="+mn-ea"/>
                          <a:ea typeface="+mn-ea"/>
                        </a:rPr>
                        <a:t>∩</a:t>
                      </a:r>
                      <a:endParaRPr lang="zh-CN" altLang="en-US" sz="2400" b="1"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400" b="1" dirty="0">
                          <a:solidFill>
                            <a:srgbClr val="0000FF"/>
                          </a:solidFill>
                          <a:latin typeface="+mn-ea"/>
                          <a:ea typeface="+mn-ea"/>
                        </a:rPr>
                        <a:t>∪</a:t>
                      </a:r>
                      <a:endParaRPr lang="zh-CN" altLang="en-US" sz="2400" b="1"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614409">
                <a:tc>
                  <a:txBody>
                    <a:bodyPr/>
                    <a:lstStyle/>
                    <a:p>
                      <a:pPr algn="ctr"/>
                      <a:r>
                        <a:rPr lang="zh-CN" altLang="en-US" sz="2400" b="1" dirty="0">
                          <a:solidFill>
                            <a:srgbClr val="C00000"/>
                          </a:solidFill>
                          <a:latin typeface="+mn-ea"/>
                          <a:ea typeface="+mn-ea"/>
                        </a:rPr>
                        <a:t>命题</a:t>
                      </a:r>
                      <a:endParaRPr lang="zh-CN" altLang="en-US" sz="2400" b="1" dirty="0">
                        <a:solidFill>
                          <a:srgbClr val="C00000"/>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1" kern="1200" dirty="0">
                          <a:solidFill>
                            <a:srgbClr val="C00000"/>
                          </a:solidFill>
                          <a:latin typeface="+mn-ea"/>
                          <a:ea typeface="+mn-ea"/>
                          <a:cs typeface="+mn-cs"/>
                        </a:rPr>
                        <a:t>∧</a:t>
                      </a:r>
                      <a:endParaRPr lang="zh-CN" altLang="en-US" sz="2400" b="1" kern="1200" dirty="0">
                        <a:solidFill>
                          <a:srgbClr val="C00000"/>
                        </a:solidFill>
                        <a:latin typeface="+mn-ea"/>
                        <a:ea typeface="+mn-ea"/>
                        <a:cs typeface="+mn-cs"/>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cap="none" normalizeH="0" baseline="0" dirty="0">
                          <a:ln>
                            <a:noFill/>
                          </a:ln>
                          <a:solidFill>
                            <a:srgbClr val="C00000"/>
                          </a:solidFill>
                          <a:effectLst/>
                          <a:latin typeface="+mn-ea"/>
                          <a:ea typeface="+mn-ea"/>
                          <a:cs typeface="Times New Roman" panose="02020603050405020304" pitchFamily="18" charset="0"/>
                        </a:rPr>
                        <a:t>∨</a:t>
                      </a:r>
                      <a:endParaRPr lang="zh-CN" altLang="en-US" sz="2400" b="1" dirty="0">
                        <a:solidFill>
                          <a:srgbClr val="C00000"/>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ustDataLst>
      <p:tags r:id="rId1"/>
    </p:custDataLst>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anim calcmode="lin" valueType="num">
                                      <p:cBhvr additive="base">
                                        <p:cTn id="7" dur="500" fill="hold"/>
                                        <p:tgtEl>
                                          <p:spTgt spid="593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93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9397">
                                            <p:txEl>
                                              <p:pRg st="0" end="0"/>
                                            </p:txEl>
                                          </p:spTgt>
                                        </p:tgtEl>
                                        <p:attrNameLst>
                                          <p:attrName>style.visibility</p:attrName>
                                        </p:attrNameLst>
                                      </p:cBhvr>
                                      <p:to>
                                        <p:strVal val="visible"/>
                                      </p:to>
                                    </p:set>
                                    <p:anim calcmode="lin" valueType="num">
                                      <p:cBhvr additive="base">
                                        <p:cTn id="13" dur="500" fill="hold"/>
                                        <p:tgtEl>
                                          <p:spTgt spid="5939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9397">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9397">
                                            <p:txEl>
                                              <p:pRg st="1" end="1"/>
                                            </p:txEl>
                                          </p:spTgt>
                                        </p:tgtEl>
                                        <p:attrNameLst>
                                          <p:attrName>style.visibility</p:attrName>
                                        </p:attrNameLst>
                                      </p:cBhvr>
                                      <p:to>
                                        <p:strVal val="visible"/>
                                      </p:to>
                                    </p:set>
                                    <p:anim calcmode="lin" valueType="num">
                                      <p:cBhvr additive="base">
                                        <p:cTn id="17" dur="500" fill="hold"/>
                                        <p:tgtEl>
                                          <p:spTgt spid="59397">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939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59397">
                                            <p:txEl>
                                              <p:pRg st="2" end="2"/>
                                            </p:txEl>
                                          </p:spTgt>
                                        </p:tgtEl>
                                        <p:attrNameLst>
                                          <p:attrName>style.visibility</p:attrName>
                                        </p:attrNameLst>
                                      </p:cBhvr>
                                      <p:to>
                                        <p:strVal val="visible"/>
                                      </p:to>
                                    </p:set>
                                    <p:anim calcmode="lin" valueType="num">
                                      <p:cBhvr additive="base">
                                        <p:cTn id="23" dur="500" fill="hold"/>
                                        <p:tgtEl>
                                          <p:spTgt spid="59397">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9397">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9397">
                                            <p:txEl>
                                              <p:pRg st="3" end="3"/>
                                            </p:txEl>
                                          </p:spTgt>
                                        </p:tgtEl>
                                        <p:attrNameLst>
                                          <p:attrName>style.visibility</p:attrName>
                                        </p:attrNameLst>
                                      </p:cBhvr>
                                      <p:to>
                                        <p:strVal val="visible"/>
                                      </p:to>
                                    </p:set>
                                    <p:anim calcmode="lin" valueType="num">
                                      <p:cBhvr additive="base">
                                        <p:cTn id="27" dur="500" fill="hold"/>
                                        <p:tgtEl>
                                          <p:spTgt spid="59397">
                                            <p:txEl>
                                              <p:pRg st="3" end="3"/>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939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59397">
                                            <p:txEl>
                                              <p:pRg st="4" end="4"/>
                                            </p:txEl>
                                          </p:spTgt>
                                        </p:tgtEl>
                                        <p:attrNameLst>
                                          <p:attrName>style.visibility</p:attrName>
                                        </p:attrNameLst>
                                      </p:cBhvr>
                                      <p:to>
                                        <p:strVal val="visible"/>
                                      </p:to>
                                    </p:set>
                                    <p:anim calcmode="lin" valueType="num">
                                      <p:cBhvr additive="base">
                                        <p:cTn id="33" dur="500" fill="hold"/>
                                        <p:tgtEl>
                                          <p:spTgt spid="59397">
                                            <p:txEl>
                                              <p:pRg st="4" end="4"/>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5939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59397">
                                            <p:txEl>
                                              <p:pRg st="5" end="5"/>
                                            </p:txEl>
                                          </p:spTgt>
                                        </p:tgtEl>
                                        <p:attrNameLst>
                                          <p:attrName>style.visibility</p:attrName>
                                        </p:attrNameLst>
                                      </p:cBhvr>
                                      <p:to>
                                        <p:strVal val="visible"/>
                                      </p:to>
                                    </p:set>
                                    <p:anim calcmode="lin" valueType="num">
                                      <p:cBhvr additive="base">
                                        <p:cTn id="39" dur="500" fill="hold"/>
                                        <p:tgtEl>
                                          <p:spTgt spid="59397">
                                            <p:txEl>
                                              <p:pRg st="5" end="5"/>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5939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nodeType="clickEffect">
                                  <p:stCondLst>
                                    <p:cond delay="0"/>
                                  </p:stCondLst>
                                  <p:childTnLst>
                                    <p:set>
                                      <p:cBhvr>
                                        <p:cTn id="44" dur="1" fill="hold">
                                          <p:stCondLst>
                                            <p:cond delay="0"/>
                                          </p:stCondLst>
                                        </p:cTn>
                                        <p:tgtEl>
                                          <p:spTgt spid="59397">
                                            <p:txEl>
                                              <p:pRg st="6" end="6"/>
                                            </p:txEl>
                                          </p:spTgt>
                                        </p:tgtEl>
                                        <p:attrNameLst>
                                          <p:attrName>style.visibility</p:attrName>
                                        </p:attrNameLst>
                                      </p:cBhvr>
                                      <p:to>
                                        <p:strVal val="visible"/>
                                      </p:to>
                                    </p:set>
                                    <p:animEffect transition="in" filter="circle(in)">
                                      <p:cBhvr>
                                        <p:cTn id="45" dur="2000"/>
                                        <p:tgtEl>
                                          <p:spTgt spid="59397">
                                            <p:txEl>
                                              <p:pRg st="6" end="6"/>
                                            </p:txEl>
                                          </p:spTgt>
                                        </p:tgtEl>
                                      </p:cBhvr>
                                    </p:animEffect>
                                  </p:childTnLst>
                                </p:cTn>
                              </p:par>
                              <p:par>
                                <p:cTn id="46" presetID="6" presetClass="entr" presetSubtype="16" fill="hold" nodeType="withEffect">
                                  <p:stCondLst>
                                    <p:cond delay="0"/>
                                  </p:stCondLst>
                                  <p:childTnLst>
                                    <p:set>
                                      <p:cBhvr>
                                        <p:cTn id="47" dur="1" fill="hold">
                                          <p:stCondLst>
                                            <p:cond delay="0"/>
                                          </p:stCondLst>
                                        </p:cTn>
                                        <p:tgtEl>
                                          <p:spTgt spid="59397">
                                            <p:txEl>
                                              <p:pRg st="7" end="7"/>
                                            </p:txEl>
                                          </p:spTgt>
                                        </p:tgtEl>
                                        <p:attrNameLst>
                                          <p:attrName>style.visibility</p:attrName>
                                        </p:attrNameLst>
                                      </p:cBhvr>
                                      <p:to>
                                        <p:strVal val="visible"/>
                                      </p:to>
                                    </p:set>
                                    <p:animEffect transition="in" filter="circle(in)">
                                      <p:cBhvr>
                                        <p:cTn id="48" dur="2000"/>
                                        <p:tgtEl>
                                          <p:spTgt spid="59397">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nodeType="clickEffect">
                                  <p:stCondLst>
                                    <p:cond delay="0"/>
                                  </p:stCondLst>
                                  <p:childTnLst>
                                    <p:set>
                                      <p:cBhvr>
                                        <p:cTn id="52" dur="1" fill="hold">
                                          <p:stCondLst>
                                            <p:cond delay="0"/>
                                          </p:stCondLst>
                                        </p:cTn>
                                        <p:tgtEl>
                                          <p:spTgt spid="59397">
                                            <p:txEl>
                                              <p:pRg st="8" end="8"/>
                                            </p:txEl>
                                          </p:spTgt>
                                        </p:tgtEl>
                                        <p:attrNameLst>
                                          <p:attrName>style.visibility</p:attrName>
                                        </p:attrNameLst>
                                      </p:cBhvr>
                                      <p:to>
                                        <p:strVal val="visible"/>
                                      </p:to>
                                    </p:set>
                                    <p:animEffect transition="in" filter="circle(in)">
                                      <p:cBhvr>
                                        <p:cTn id="53" dur="2000"/>
                                        <p:tgtEl>
                                          <p:spTgt spid="59397">
                                            <p:txEl>
                                              <p:pRg st="8" end="8"/>
                                            </p:txEl>
                                          </p:spTgt>
                                        </p:tgtEl>
                                      </p:cBhvr>
                                    </p:animEffect>
                                  </p:childTnLst>
                                </p:cTn>
                              </p:par>
                              <p:par>
                                <p:cTn id="54" presetID="6" presetClass="entr" presetSubtype="16" fill="hold" nodeType="withEffect">
                                  <p:stCondLst>
                                    <p:cond delay="0"/>
                                  </p:stCondLst>
                                  <p:childTnLst>
                                    <p:set>
                                      <p:cBhvr>
                                        <p:cTn id="55" dur="1" fill="hold">
                                          <p:stCondLst>
                                            <p:cond delay="0"/>
                                          </p:stCondLst>
                                        </p:cTn>
                                        <p:tgtEl>
                                          <p:spTgt spid="59397">
                                            <p:txEl>
                                              <p:pRg st="9" end="9"/>
                                            </p:txEl>
                                          </p:spTgt>
                                        </p:tgtEl>
                                        <p:attrNameLst>
                                          <p:attrName>style.visibility</p:attrName>
                                        </p:attrNameLst>
                                      </p:cBhvr>
                                      <p:to>
                                        <p:strVal val="visible"/>
                                      </p:to>
                                    </p:set>
                                    <p:animEffect transition="in" filter="circle(in)">
                                      <p:cBhvr>
                                        <p:cTn id="56" dur="2000"/>
                                        <p:tgtEl>
                                          <p:spTgt spid="59397">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circle(in)">
                                      <p:cBhvr>
                                        <p:cTn id="6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autoUpdateAnimBg="0" build="p"/>
      <p:bldP spid="59397" grpId="0" autoUpdateAnimBg="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9" name="Rectangle 2"/>
          <p:cNvSpPr>
            <a:spLocks noGrp="1" noChangeArrowheads="1"/>
          </p:cNvSpPr>
          <p:nvPr>
            <p:ph type="body" idx="4294967295"/>
          </p:nvPr>
        </p:nvSpPr>
        <p:spPr>
          <a:xfrm>
            <a:off x="690540" y="940207"/>
            <a:ext cx="7016828" cy="5688632"/>
          </a:xfrm>
        </p:spPr>
        <p:txBody>
          <a:bodyPr>
            <a:noAutofit/>
          </a:bodyPr>
          <a:lstStyle/>
          <a:p>
            <a:pPr marL="0" indent="0">
              <a:buClr>
                <a:srgbClr val="A50021"/>
              </a:buClr>
              <a:buNone/>
            </a:pPr>
            <a:r>
              <a:rPr lang="en-US" altLang="zh-CN" dirty="0">
                <a:solidFill>
                  <a:srgbClr val="C00000"/>
                </a:solidFill>
              </a:rPr>
              <a:t>6)   </a:t>
            </a:r>
            <a:r>
              <a:rPr lang="zh-CN" altLang="en-US" dirty="0">
                <a:solidFill>
                  <a:srgbClr val="0000CC"/>
                </a:solidFill>
              </a:rPr>
              <a:t>Ｅ</a:t>
            </a:r>
            <a:r>
              <a:rPr lang="en-US" altLang="zh-CN" baseline="-25000" dirty="0">
                <a:solidFill>
                  <a:srgbClr val="0000CC"/>
                </a:solidFill>
              </a:rPr>
              <a:t>11</a:t>
            </a:r>
            <a:r>
              <a:rPr lang="zh-CN" altLang="en-US" dirty="0">
                <a:solidFill>
                  <a:srgbClr val="0000CC"/>
                </a:solidFill>
              </a:rPr>
              <a:t>：</a:t>
            </a:r>
            <a:r>
              <a:rPr lang="en-US" altLang="zh-CN" dirty="0">
                <a:solidFill>
                  <a:srgbClr val="FF0000"/>
                </a:solidFill>
              </a:rPr>
              <a:t>G∨0</a:t>
            </a:r>
            <a:r>
              <a:rPr lang="zh-CN" altLang="en-US" dirty="0">
                <a:solidFill>
                  <a:srgbClr val="FF0000"/>
                </a:solidFill>
              </a:rPr>
              <a:t>＝</a:t>
            </a:r>
            <a:r>
              <a:rPr lang="en-US" altLang="zh-CN" dirty="0">
                <a:solidFill>
                  <a:srgbClr val="FF0000"/>
                </a:solidFill>
              </a:rPr>
              <a:t>G		</a:t>
            </a:r>
            <a:r>
              <a:rPr lang="en-US" altLang="zh-CN" dirty="0">
                <a:solidFill>
                  <a:srgbClr val="0000CC"/>
                </a:solidFill>
              </a:rPr>
              <a:t>(</a:t>
            </a:r>
            <a:r>
              <a:rPr lang="zh-CN" altLang="en-US" dirty="0">
                <a:solidFill>
                  <a:srgbClr val="0000CC"/>
                </a:solidFill>
              </a:rPr>
              <a:t>同一律</a:t>
            </a:r>
            <a:r>
              <a:rPr lang="en-US" altLang="zh-CN" dirty="0">
                <a:solidFill>
                  <a:srgbClr val="0000CC"/>
                </a:solidFill>
              </a:rPr>
              <a:t>)</a:t>
            </a:r>
            <a:endParaRPr lang="en-US" altLang="zh-CN" dirty="0">
              <a:solidFill>
                <a:srgbClr val="0000CC"/>
              </a:solidFill>
            </a:endParaRPr>
          </a:p>
          <a:p>
            <a:pPr marL="990600" lvl="1" indent="-533400">
              <a:buClr>
                <a:srgbClr val="A50021"/>
              </a:buClr>
              <a:buNone/>
            </a:pPr>
            <a:r>
              <a:rPr lang="zh-CN" altLang="en-US" dirty="0">
                <a:solidFill>
                  <a:srgbClr val="0000CC"/>
                </a:solidFill>
                <a:latin typeface="+mn-ea"/>
              </a:rPr>
              <a:t> Ｅ</a:t>
            </a:r>
            <a:r>
              <a:rPr lang="zh-CN" altLang="en-US" baseline="-25000" dirty="0">
                <a:solidFill>
                  <a:srgbClr val="0000CC"/>
                </a:solidFill>
                <a:latin typeface="+mn-ea"/>
              </a:rPr>
              <a:t>12</a:t>
            </a:r>
            <a:r>
              <a:rPr lang="zh-CN" altLang="en-US" dirty="0">
                <a:solidFill>
                  <a:srgbClr val="0000CC"/>
                </a:solidFill>
                <a:latin typeface="+mn-ea"/>
              </a:rPr>
              <a:t>：</a:t>
            </a:r>
            <a:r>
              <a:rPr lang="zh-CN" altLang="en-US" dirty="0">
                <a:solidFill>
                  <a:srgbClr val="FF0000"/>
                </a:solidFill>
                <a:latin typeface="+mn-ea"/>
              </a:rPr>
              <a:t>G∧１＝G     </a:t>
            </a:r>
            <a:endParaRPr lang="zh-CN" altLang="en-US" dirty="0">
              <a:solidFill>
                <a:srgbClr val="FF0000"/>
              </a:solidFill>
              <a:latin typeface="+mn-ea"/>
            </a:endParaRPr>
          </a:p>
          <a:p>
            <a:pPr marL="0" indent="0">
              <a:buClr>
                <a:srgbClr val="A50021"/>
              </a:buClr>
              <a:buNone/>
            </a:pPr>
            <a:r>
              <a:rPr lang="en-US" altLang="zh-CN" dirty="0">
                <a:solidFill>
                  <a:srgbClr val="C00000"/>
                </a:solidFill>
              </a:rPr>
              <a:t>7)  </a:t>
            </a:r>
            <a:r>
              <a:rPr lang="zh-CN" altLang="en-US" dirty="0">
                <a:solidFill>
                  <a:srgbClr val="0000CC"/>
                </a:solidFill>
              </a:rPr>
              <a:t>Ｅ</a:t>
            </a:r>
            <a:r>
              <a:rPr lang="en-US" altLang="zh-CN" baseline="-25000" dirty="0">
                <a:solidFill>
                  <a:srgbClr val="0000CC"/>
                </a:solidFill>
              </a:rPr>
              <a:t>13</a:t>
            </a:r>
            <a:r>
              <a:rPr lang="zh-CN" altLang="en-US" dirty="0">
                <a:solidFill>
                  <a:srgbClr val="0000CC"/>
                </a:solidFill>
              </a:rPr>
              <a:t>：</a:t>
            </a:r>
            <a:r>
              <a:rPr lang="en-US" altLang="zh-CN" dirty="0">
                <a:solidFill>
                  <a:srgbClr val="FF0000"/>
                </a:solidFill>
              </a:rPr>
              <a:t>G∨</a:t>
            </a:r>
            <a:r>
              <a:rPr lang="zh-CN" altLang="en-US" dirty="0">
                <a:solidFill>
                  <a:srgbClr val="FF0000"/>
                </a:solidFill>
              </a:rPr>
              <a:t>１＝１		</a:t>
            </a:r>
            <a:r>
              <a:rPr lang="en-US" altLang="zh-CN" dirty="0">
                <a:solidFill>
                  <a:srgbClr val="0000CC"/>
                </a:solidFill>
              </a:rPr>
              <a:t>(</a:t>
            </a:r>
            <a:r>
              <a:rPr lang="zh-CN" altLang="en-US" dirty="0">
                <a:solidFill>
                  <a:srgbClr val="0000CC"/>
                </a:solidFill>
              </a:rPr>
              <a:t>零律</a:t>
            </a:r>
            <a:r>
              <a:rPr lang="en-US" altLang="zh-CN" dirty="0">
                <a:solidFill>
                  <a:srgbClr val="0000CC"/>
                </a:solidFill>
              </a:rPr>
              <a:t>)</a:t>
            </a:r>
            <a:endParaRPr lang="en-US" altLang="zh-CN" dirty="0">
              <a:solidFill>
                <a:srgbClr val="0000CC"/>
              </a:solidFill>
            </a:endParaRPr>
          </a:p>
          <a:p>
            <a:pPr marL="990600" lvl="1" indent="-533400">
              <a:buClr>
                <a:srgbClr val="A50021"/>
              </a:buClr>
              <a:buNone/>
            </a:pPr>
            <a:r>
              <a:rPr lang="zh-CN" altLang="en-US" dirty="0">
                <a:solidFill>
                  <a:srgbClr val="0000CC"/>
                </a:solidFill>
                <a:latin typeface="+mn-ea"/>
              </a:rPr>
              <a:t> Ｅ</a:t>
            </a:r>
            <a:r>
              <a:rPr lang="zh-CN" altLang="en-US" baseline="-25000" dirty="0">
                <a:solidFill>
                  <a:srgbClr val="0000CC"/>
                </a:solidFill>
                <a:latin typeface="+mn-ea"/>
              </a:rPr>
              <a:t>14</a:t>
            </a:r>
            <a:r>
              <a:rPr lang="zh-CN" altLang="en-US" dirty="0">
                <a:solidFill>
                  <a:srgbClr val="0000CC"/>
                </a:solidFill>
                <a:latin typeface="+mn-ea"/>
              </a:rPr>
              <a:t>：</a:t>
            </a:r>
            <a:r>
              <a:rPr lang="zh-CN" altLang="en-US" dirty="0">
                <a:solidFill>
                  <a:srgbClr val="FF0000"/>
                </a:solidFill>
                <a:latin typeface="+mn-ea"/>
              </a:rPr>
              <a:t>G∧</a:t>
            </a:r>
            <a:r>
              <a:rPr lang="en-US" altLang="zh-CN" dirty="0">
                <a:solidFill>
                  <a:srgbClr val="FF0000"/>
                </a:solidFill>
                <a:latin typeface="+mn-ea"/>
              </a:rPr>
              <a:t>0</a:t>
            </a:r>
            <a:r>
              <a:rPr lang="zh-CN" altLang="en-US" dirty="0">
                <a:solidFill>
                  <a:srgbClr val="FF0000"/>
                </a:solidFill>
                <a:latin typeface="+mn-ea"/>
              </a:rPr>
              <a:t>＝</a:t>
            </a:r>
            <a:r>
              <a:rPr lang="en-US" altLang="zh-CN" dirty="0">
                <a:solidFill>
                  <a:srgbClr val="FF0000"/>
                </a:solidFill>
                <a:latin typeface="+mn-ea"/>
              </a:rPr>
              <a:t>0</a:t>
            </a:r>
            <a:endParaRPr lang="zh-CN" altLang="en-US" dirty="0">
              <a:solidFill>
                <a:srgbClr val="FF0000"/>
              </a:solidFill>
              <a:latin typeface="+mn-ea"/>
            </a:endParaRPr>
          </a:p>
          <a:p>
            <a:pPr marL="0" indent="0">
              <a:buClr>
                <a:srgbClr val="A50021"/>
              </a:buClr>
              <a:buNone/>
            </a:pPr>
            <a:r>
              <a:rPr lang="en-US" altLang="zh-CN" dirty="0">
                <a:solidFill>
                  <a:srgbClr val="C00000"/>
                </a:solidFill>
              </a:rPr>
              <a:t>8)  </a:t>
            </a:r>
            <a:r>
              <a:rPr lang="zh-CN" altLang="en-US" dirty="0">
                <a:solidFill>
                  <a:srgbClr val="0000CC"/>
                </a:solidFill>
              </a:rPr>
              <a:t>Ｅ</a:t>
            </a:r>
            <a:r>
              <a:rPr lang="en-US" altLang="zh-CN" baseline="-25000" dirty="0">
                <a:solidFill>
                  <a:srgbClr val="0000CC"/>
                </a:solidFill>
              </a:rPr>
              <a:t>15</a:t>
            </a:r>
            <a:r>
              <a:rPr lang="zh-CN" altLang="en-US" dirty="0">
                <a:solidFill>
                  <a:srgbClr val="0000CC"/>
                </a:solidFill>
              </a:rPr>
              <a:t>：</a:t>
            </a:r>
            <a:r>
              <a:rPr lang="zh-CN" altLang="en-US" dirty="0">
                <a:solidFill>
                  <a:srgbClr val="FF0000"/>
                </a:solidFill>
              </a:rPr>
              <a:t>┐</a:t>
            </a:r>
            <a:r>
              <a:rPr lang="en-US" altLang="zh-CN" dirty="0">
                <a:solidFill>
                  <a:srgbClr val="FF0000"/>
                </a:solidFill>
              </a:rPr>
              <a:t>(┐G)</a:t>
            </a:r>
            <a:r>
              <a:rPr lang="zh-CN" altLang="en-US" dirty="0">
                <a:solidFill>
                  <a:srgbClr val="FF0000"/>
                </a:solidFill>
              </a:rPr>
              <a:t>＝</a:t>
            </a:r>
            <a:r>
              <a:rPr lang="en-US" altLang="zh-CN" dirty="0">
                <a:solidFill>
                  <a:srgbClr val="FF0000"/>
                </a:solidFill>
              </a:rPr>
              <a:t>G	         	</a:t>
            </a:r>
            <a:r>
              <a:rPr lang="en-US" altLang="zh-CN" dirty="0">
                <a:solidFill>
                  <a:srgbClr val="0000CC"/>
                </a:solidFill>
              </a:rPr>
              <a:t>(</a:t>
            </a:r>
            <a:r>
              <a:rPr lang="zh-CN" altLang="en-US" dirty="0">
                <a:solidFill>
                  <a:srgbClr val="0000CC"/>
                </a:solidFill>
              </a:rPr>
              <a:t>双重否定律</a:t>
            </a:r>
            <a:r>
              <a:rPr lang="en-US" altLang="zh-CN" dirty="0">
                <a:solidFill>
                  <a:srgbClr val="0000CC"/>
                </a:solidFill>
              </a:rPr>
              <a:t>)</a:t>
            </a:r>
            <a:endParaRPr lang="en-US" altLang="zh-CN" dirty="0">
              <a:solidFill>
                <a:srgbClr val="0000CC"/>
              </a:solidFill>
            </a:endParaRPr>
          </a:p>
          <a:p>
            <a:pPr marL="0" indent="0">
              <a:buClr>
                <a:srgbClr val="A50021"/>
              </a:buClr>
              <a:buNone/>
            </a:pPr>
            <a:r>
              <a:rPr lang="en-US" altLang="zh-CN" dirty="0">
                <a:solidFill>
                  <a:srgbClr val="C00000"/>
                </a:solidFill>
              </a:rPr>
              <a:t>9)  </a:t>
            </a:r>
            <a:r>
              <a:rPr lang="zh-CN" altLang="en-US" dirty="0">
                <a:solidFill>
                  <a:srgbClr val="0000CC"/>
                </a:solidFill>
              </a:rPr>
              <a:t>Ｅ</a:t>
            </a:r>
            <a:r>
              <a:rPr lang="en-US" altLang="zh-CN" baseline="-25000" dirty="0">
                <a:solidFill>
                  <a:srgbClr val="0000CC"/>
                </a:solidFill>
              </a:rPr>
              <a:t>16</a:t>
            </a:r>
            <a:r>
              <a:rPr lang="zh-CN" altLang="en-US" dirty="0">
                <a:solidFill>
                  <a:srgbClr val="0000CC"/>
                </a:solidFill>
              </a:rPr>
              <a:t>：</a:t>
            </a:r>
            <a:r>
              <a:rPr lang="zh-CN" altLang="en-US" dirty="0">
                <a:solidFill>
                  <a:srgbClr val="FF0000"/>
                </a:solidFill>
              </a:rPr>
              <a:t>┐</a:t>
            </a:r>
            <a:r>
              <a:rPr lang="en-US" altLang="zh-CN" dirty="0">
                <a:solidFill>
                  <a:srgbClr val="FF0000"/>
                </a:solidFill>
              </a:rPr>
              <a:t>(G∨H)</a:t>
            </a:r>
            <a:r>
              <a:rPr lang="zh-CN" altLang="en-US" dirty="0">
                <a:solidFill>
                  <a:srgbClr val="FF0000"/>
                </a:solidFill>
              </a:rPr>
              <a:t>＝┐</a:t>
            </a:r>
            <a:r>
              <a:rPr lang="en-US" altLang="zh-CN" dirty="0">
                <a:solidFill>
                  <a:srgbClr val="FF0000"/>
                </a:solidFill>
              </a:rPr>
              <a:t>G∧┐H</a:t>
            </a:r>
            <a:r>
              <a:rPr lang="en-US" altLang="zh-CN" dirty="0">
                <a:solidFill>
                  <a:srgbClr val="0000CC"/>
                </a:solidFill>
              </a:rPr>
              <a:t>          (</a:t>
            </a:r>
            <a:r>
              <a:rPr lang="zh-CN" altLang="zh-CN" dirty="0">
                <a:solidFill>
                  <a:srgbClr val="0000CC"/>
                </a:solidFill>
              </a:rPr>
              <a:t>德</a:t>
            </a:r>
            <a:r>
              <a:rPr lang="en-US" altLang="zh-CN" dirty="0">
                <a:solidFill>
                  <a:srgbClr val="0000CC"/>
                </a:solidFill>
              </a:rPr>
              <a:t>·</a:t>
            </a:r>
            <a:r>
              <a:rPr lang="zh-CN" altLang="zh-CN" dirty="0">
                <a:solidFill>
                  <a:srgbClr val="0000CC"/>
                </a:solidFill>
              </a:rPr>
              <a:t>摩根律</a:t>
            </a:r>
            <a:r>
              <a:rPr lang="en-US" altLang="zh-CN" dirty="0">
                <a:solidFill>
                  <a:srgbClr val="0000CC"/>
                </a:solidFill>
              </a:rPr>
              <a:t>)</a:t>
            </a:r>
            <a:endParaRPr lang="en-US" altLang="zh-CN" dirty="0">
              <a:solidFill>
                <a:srgbClr val="0000CC"/>
              </a:solidFill>
            </a:endParaRPr>
          </a:p>
          <a:p>
            <a:pPr marL="990600" lvl="1" indent="-533400">
              <a:buClr>
                <a:srgbClr val="A50021"/>
              </a:buClr>
              <a:buNone/>
            </a:pPr>
            <a:r>
              <a:rPr lang="zh-CN" altLang="en-US" dirty="0">
                <a:solidFill>
                  <a:srgbClr val="0000CC"/>
                </a:solidFill>
                <a:latin typeface="+mn-ea"/>
              </a:rPr>
              <a:t> Ｅ</a:t>
            </a:r>
            <a:r>
              <a:rPr lang="zh-CN" altLang="en-US" baseline="-25000" dirty="0">
                <a:solidFill>
                  <a:srgbClr val="0000CC"/>
                </a:solidFill>
                <a:latin typeface="+mn-ea"/>
              </a:rPr>
              <a:t>1</a:t>
            </a:r>
            <a:r>
              <a:rPr lang="en-US" altLang="zh-CN" baseline="-25000" dirty="0">
                <a:solidFill>
                  <a:srgbClr val="0000CC"/>
                </a:solidFill>
                <a:latin typeface="+mn-ea"/>
              </a:rPr>
              <a:t>7</a:t>
            </a:r>
            <a:r>
              <a:rPr lang="zh-CN" altLang="en-US" dirty="0">
                <a:solidFill>
                  <a:srgbClr val="0000CC"/>
                </a:solidFill>
                <a:latin typeface="+mn-ea"/>
              </a:rPr>
              <a:t>：</a:t>
            </a:r>
            <a:r>
              <a:rPr lang="zh-CN" altLang="en-US" dirty="0">
                <a:solidFill>
                  <a:srgbClr val="FF0000"/>
                </a:solidFill>
                <a:latin typeface="+mn-ea"/>
              </a:rPr>
              <a:t>┐(G∧H)＝┐G∨┐H</a:t>
            </a:r>
            <a:endParaRPr lang="en-US" altLang="zh-CN" dirty="0">
              <a:solidFill>
                <a:srgbClr val="FF0000"/>
              </a:solidFill>
              <a:latin typeface="+mn-ea"/>
            </a:endParaRPr>
          </a:p>
          <a:p>
            <a:pPr marL="533400" indent="-533400">
              <a:buClr>
                <a:srgbClr val="A50021"/>
              </a:buClr>
              <a:buFont typeface="Wingdings" panose="05000000000000000000" pitchFamily="2" charset="2"/>
              <a:buAutoNum type="arabicParenR" startAt="10"/>
            </a:pPr>
            <a:r>
              <a:rPr lang="zh-CN" altLang="en-US" dirty="0">
                <a:solidFill>
                  <a:srgbClr val="0000CC"/>
                </a:solidFill>
              </a:rPr>
              <a:t>Ｅ</a:t>
            </a:r>
            <a:r>
              <a:rPr lang="en-US" altLang="zh-CN" baseline="-25000" dirty="0">
                <a:solidFill>
                  <a:srgbClr val="0000CC"/>
                </a:solidFill>
              </a:rPr>
              <a:t>18</a:t>
            </a:r>
            <a:r>
              <a:rPr lang="zh-CN" altLang="en-US" dirty="0">
                <a:solidFill>
                  <a:srgbClr val="0000CC"/>
                </a:solidFill>
              </a:rPr>
              <a:t>：</a:t>
            </a:r>
            <a:r>
              <a:rPr lang="en-US" altLang="zh-CN" dirty="0">
                <a:solidFill>
                  <a:srgbClr val="FF0000"/>
                </a:solidFill>
              </a:rPr>
              <a:t> G∧┐G </a:t>
            </a:r>
            <a:r>
              <a:rPr lang="zh-CN" altLang="en-US" dirty="0">
                <a:solidFill>
                  <a:srgbClr val="FF0000"/>
                </a:solidFill>
              </a:rPr>
              <a:t>＝</a:t>
            </a:r>
            <a:r>
              <a:rPr lang="en-US" altLang="zh-CN" dirty="0">
                <a:solidFill>
                  <a:srgbClr val="FF0000"/>
                </a:solidFill>
              </a:rPr>
              <a:t>0</a:t>
            </a:r>
            <a:r>
              <a:rPr lang="zh-CN" altLang="en-US" dirty="0">
                <a:solidFill>
                  <a:srgbClr val="FF0000"/>
                </a:solidFill>
              </a:rPr>
              <a:t>		</a:t>
            </a:r>
            <a:r>
              <a:rPr lang="en-US" altLang="zh-CN" dirty="0">
                <a:solidFill>
                  <a:srgbClr val="0000CC"/>
                </a:solidFill>
              </a:rPr>
              <a:t>(</a:t>
            </a:r>
            <a:r>
              <a:rPr lang="zh-CN" altLang="en-US" dirty="0">
                <a:solidFill>
                  <a:srgbClr val="0000CC"/>
                </a:solidFill>
              </a:rPr>
              <a:t>矛盾律</a:t>
            </a:r>
            <a:r>
              <a:rPr lang="en-US" altLang="zh-CN" dirty="0">
                <a:solidFill>
                  <a:srgbClr val="0000CC"/>
                </a:solidFill>
              </a:rPr>
              <a:t>)</a:t>
            </a:r>
            <a:endParaRPr lang="en-US" altLang="zh-CN" dirty="0">
              <a:solidFill>
                <a:srgbClr val="0000CC"/>
              </a:solidFill>
            </a:endParaRPr>
          </a:p>
          <a:p>
            <a:pPr marL="533400" indent="-533400">
              <a:buClr>
                <a:srgbClr val="A50021"/>
              </a:buClr>
              <a:buFont typeface="Wingdings" panose="05000000000000000000" pitchFamily="2" charset="2"/>
              <a:buAutoNum type="arabicParenR" startAt="10"/>
            </a:pPr>
            <a:r>
              <a:rPr lang="zh-CN" altLang="en-US" dirty="0">
                <a:solidFill>
                  <a:srgbClr val="0000CC"/>
                </a:solidFill>
              </a:rPr>
              <a:t>Ｅ</a:t>
            </a:r>
            <a:r>
              <a:rPr lang="en-US" altLang="zh-CN" baseline="-25000" dirty="0">
                <a:solidFill>
                  <a:srgbClr val="0000CC"/>
                </a:solidFill>
              </a:rPr>
              <a:t>19</a:t>
            </a:r>
            <a:r>
              <a:rPr lang="zh-CN" altLang="en-US" dirty="0">
                <a:solidFill>
                  <a:srgbClr val="0000CC"/>
                </a:solidFill>
              </a:rPr>
              <a:t>： </a:t>
            </a:r>
            <a:r>
              <a:rPr lang="en-US" altLang="zh-CN" dirty="0">
                <a:solidFill>
                  <a:srgbClr val="FF0000"/>
                </a:solidFill>
              </a:rPr>
              <a:t>G∨┐G </a:t>
            </a:r>
            <a:r>
              <a:rPr lang="zh-CN" altLang="en-US" dirty="0">
                <a:solidFill>
                  <a:srgbClr val="FF0000"/>
                </a:solidFill>
              </a:rPr>
              <a:t>＝１		</a:t>
            </a:r>
            <a:r>
              <a:rPr lang="en-US" altLang="zh-CN" dirty="0">
                <a:solidFill>
                  <a:srgbClr val="0000CC"/>
                </a:solidFill>
              </a:rPr>
              <a:t>(</a:t>
            </a:r>
            <a:r>
              <a:rPr lang="zh-CN" altLang="en-US" dirty="0">
                <a:solidFill>
                  <a:srgbClr val="0000CC"/>
                </a:solidFill>
              </a:rPr>
              <a:t>排中律</a:t>
            </a:r>
            <a:r>
              <a:rPr lang="en-US" altLang="zh-CN" dirty="0">
                <a:solidFill>
                  <a:srgbClr val="0000CC"/>
                </a:solidFill>
              </a:rPr>
              <a:t>)</a:t>
            </a:r>
            <a:endParaRPr lang="en-US" altLang="zh-CN" dirty="0">
              <a:solidFill>
                <a:srgbClr val="0000CC"/>
              </a:solidFill>
            </a:endParaRPr>
          </a:p>
          <a:p>
            <a:pPr marL="990600" lvl="1" indent="-533400">
              <a:buClr>
                <a:srgbClr val="A50021"/>
              </a:buClr>
              <a:buNone/>
            </a:pPr>
            <a:endParaRPr lang="zh-CN" altLang="en-US" dirty="0">
              <a:solidFill>
                <a:srgbClr val="FF0000"/>
              </a:solidFill>
              <a:latin typeface="+mn-ea"/>
            </a:endParaRPr>
          </a:p>
        </p:txBody>
      </p:sp>
      <p:sp>
        <p:nvSpPr>
          <p:cNvPr id="53252" name="Rectangle 3"/>
          <p:cNvSpPr>
            <a:spLocks noGrp="1" noChangeArrowheads="1"/>
          </p:cNvSpPr>
          <p:nvPr>
            <p:ph type="title" idx="4294967295"/>
          </p:nvPr>
        </p:nvSpPr>
        <p:spPr>
          <a:xfrm>
            <a:off x="863217" y="253870"/>
            <a:ext cx="8064034" cy="634963"/>
          </a:xfrm>
        </p:spPr>
        <p:txBody>
          <a:bodyPr/>
          <a:lstStyle/>
          <a:p>
            <a:r>
              <a:rPr lang="en-US" altLang="zh-CN" dirty="0"/>
              <a:t>24</a:t>
            </a:r>
            <a:r>
              <a:rPr lang="zh-CN" altLang="en-US" dirty="0"/>
              <a:t>个基本等价定律（续）</a:t>
            </a:r>
            <a:endParaRPr lang="zh-CN" altLang="en-US" dirty="0"/>
          </a:p>
        </p:txBody>
      </p:sp>
      <p:graphicFrame>
        <p:nvGraphicFramePr>
          <p:cNvPr id="5" name="表格 4"/>
          <p:cNvGraphicFramePr>
            <a:graphicFrameLocks noGrp="1"/>
          </p:cNvGraphicFramePr>
          <p:nvPr/>
        </p:nvGraphicFramePr>
        <p:xfrm>
          <a:off x="7413239" y="940207"/>
          <a:ext cx="4627102" cy="1228818"/>
        </p:xfrm>
        <a:graphic>
          <a:graphicData uri="http://schemas.openxmlformats.org/drawingml/2006/table">
            <a:tbl>
              <a:tblPr firstRow="1" bandRow="1">
                <a:tableStyleId>{00A15C55-8517-42AA-B614-E9B94910E393}</a:tableStyleId>
              </a:tblPr>
              <a:tblGrid>
                <a:gridCol w="1127761"/>
                <a:gridCol w="733592"/>
                <a:gridCol w="754525"/>
                <a:gridCol w="658880"/>
                <a:gridCol w="677818"/>
                <a:gridCol w="674526"/>
              </a:tblGrid>
              <a:tr h="614409">
                <a:tc>
                  <a:txBody>
                    <a:bodyPr/>
                    <a:lstStyle/>
                    <a:p>
                      <a:pPr algn="ctr"/>
                      <a:r>
                        <a:rPr lang="zh-CN" altLang="en-US" sz="2400" b="1" dirty="0">
                          <a:solidFill>
                            <a:srgbClr val="0000FF"/>
                          </a:solidFill>
                          <a:latin typeface="+mn-ea"/>
                          <a:ea typeface="+mn-ea"/>
                        </a:rPr>
                        <a:t>集合</a:t>
                      </a:r>
                      <a:endParaRPr lang="zh-CN" altLang="en-US" sz="2400" b="1"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400" b="1" baseline="30000" dirty="0">
                          <a:solidFill>
                            <a:srgbClr val="0000FF"/>
                          </a:solidFill>
                          <a:latin typeface="+mn-ea"/>
                          <a:ea typeface="+mn-ea"/>
                        </a:rPr>
                        <a:t>c</a:t>
                      </a:r>
                      <a:endParaRPr lang="zh-CN" altLang="en-US" sz="2400" b="1" baseline="30000"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400" b="1" dirty="0">
                          <a:solidFill>
                            <a:srgbClr val="0000FF"/>
                          </a:solidFill>
                          <a:latin typeface="+mn-ea"/>
                          <a:ea typeface="+mn-ea"/>
                        </a:rPr>
                        <a:t>∩</a:t>
                      </a:r>
                      <a:endParaRPr lang="zh-CN" altLang="en-US" sz="2400" b="1"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400" b="1" dirty="0">
                          <a:solidFill>
                            <a:srgbClr val="0000FF"/>
                          </a:solidFill>
                          <a:latin typeface="+mn-ea"/>
                          <a:ea typeface="+mn-ea"/>
                        </a:rPr>
                        <a:t>∪</a:t>
                      </a:r>
                      <a:endParaRPr lang="zh-CN" altLang="en-US" sz="2400" b="1"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400" b="1" dirty="0">
                          <a:solidFill>
                            <a:srgbClr val="0000FF"/>
                          </a:solidFill>
                          <a:latin typeface="+mn-ea"/>
                          <a:ea typeface="+mn-ea"/>
                        </a:rPr>
                        <a:t>Φ</a:t>
                      </a:r>
                      <a:endParaRPr lang="zh-CN" altLang="en-US" sz="2400" b="1"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400" b="1" dirty="0">
                          <a:solidFill>
                            <a:srgbClr val="0000FF"/>
                          </a:solidFill>
                          <a:latin typeface="+mn-ea"/>
                          <a:ea typeface="+mn-ea"/>
                        </a:rPr>
                        <a:t>U</a:t>
                      </a:r>
                      <a:endParaRPr lang="zh-CN" altLang="en-US" sz="2400" b="1"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614409">
                <a:tc>
                  <a:txBody>
                    <a:bodyPr/>
                    <a:lstStyle/>
                    <a:p>
                      <a:pPr algn="ctr"/>
                      <a:r>
                        <a:rPr lang="zh-CN" altLang="en-US" sz="2400" b="1" dirty="0">
                          <a:solidFill>
                            <a:srgbClr val="C00000"/>
                          </a:solidFill>
                          <a:latin typeface="+mn-ea"/>
                          <a:ea typeface="+mn-ea"/>
                        </a:rPr>
                        <a:t>命题</a:t>
                      </a:r>
                      <a:endParaRPr lang="zh-CN" altLang="en-US" sz="2400" b="1" dirty="0">
                        <a:solidFill>
                          <a:srgbClr val="C00000"/>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kern="1200" dirty="0">
                          <a:solidFill>
                            <a:srgbClr val="C00000"/>
                          </a:solidFill>
                          <a:latin typeface="+mn-ea"/>
                          <a:ea typeface="+mn-ea"/>
                          <a:cs typeface="+mn-cs"/>
                          <a:sym typeface="Symbol" panose="05050102010706020507" pitchFamily="18" charset="2"/>
                        </a:rPr>
                        <a:t></a:t>
                      </a:r>
                      <a:endParaRPr lang="zh-CN" altLang="en-US" sz="2400" b="1" kern="1200" dirty="0">
                        <a:solidFill>
                          <a:srgbClr val="C00000"/>
                        </a:solidFill>
                        <a:latin typeface="+mn-ea"/>
                        <a:ea typeface="+mn-ea"/>
                        <a:cs typeface="+mn-cs"/>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1" kern="1200" dirty="0">
                          <a:solidFill>
                            <a:srgbClr val="C00000"/>
                          </a:solidFill>
                          <a:latin typeface="+mn-ea"/>
                          <a:ea typeface="+mn-ea"/>
                          <a:cs typeface="+mn-cs"/>
                        </a:rPr>
                        <a:t>∧</a:t>
                      </a:r>
                      <a:endParaRPr lang="zh-CN" altLang="en-US" sz="2400" b="1" kern="1200" dirty="0">
                        <a:solidFill>
                          <a:srgbClr val="C00000"/>
                        </a:solidFill>
                        <a:latin typeface="+mn-ea"/>
                        <a:ea typeface="+mn-ea"/>
                        <a:cs typeface="+mn-cs"/>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cap="none" normalizeH="0" baseline="0" dirty="0">
                          <a:ln>
                            <a:noFill/>
                          </a:ln>
                          <a:solidFill>
                            <a:srgbClr val="C00000"/>
                          </a:solidFill>
                          <a:effectLst/>
                          <a:latin typeface="+mn-ea"/>
                          <a:ea typeface="+mn-ea"/>
                          <a:cs typeface="Times New Roman" panose="02020603050405020304" pitchFamily="18" charset="0"/>
                        </a:rPr>
                        <a:t>∨</a:t>
                      </a:r>
                      <a:endParaRPr lang="zh-CN" altLang="en-US" sz="2400" b="1" dirty="0">
                        <a:solidFill>
                          <a:srgbClr val="C00000"/>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rgbClr val="C00000"/>
                          </a:solidFill>
                          <a:latin typeface="+mn-ea"/>
                          <a:ea typeface="+mn-ea"/>
                        </a:rPr>
                        <a:t> 0</a:t>
                      </a:r>
                      <a:endParaRPr lang="zh-CN" altLang="en-US" sz="2400" b="1" dirty="0">
                        <a:solidFill>
                          <a:srgbClr val="C00000"/>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rgbClr val="C00000"/>
                          </a:solidFill>
                          <a:latin typeface="+mn-ea"/>
                          <a:ea typeface="+mn-ea"/>
                        </a:rPr>
                        <a:t>1</a:t>
                      </a:r>
                      <a:endParaRPr lang="zh-CN" altLang="en-US" sz="2400" b="1" dirty="0">
                        <a:solidFill>
                          <a:srgbClr val="C00000"/>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ustDataLst>
      <p:tags r:id="rId1"/>
    </p:custData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 calcmode="lin" valueType="num">
                                      <p:cBhvr additive="base">
                                        <p:cTn id="7" dur="500" fill="hold"/>
                                        <p:tgtEl>
                                          <p:spTgt spid="604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04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anim calcmode="lin" valueType="num">
                                      <p:cBhvr additive="base">
                                        <p:cTn id="11" dur="500" fill="hold"/>
                                        <p:tgtEl>
                                          <p:spTgt spid="6041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04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0419">
                                            <p:txEl>
                                              <p:pRg st="2" end="2"/>
                                            </p:txEl>
                                          </p:spTgt>
                                        </p:tgtEl>
                                        <p:attrNameLst>
                                          <p:attrName>style.visibility</p:attrName>
                                        </p:attrNameLst>
                                      </p:cBhvr>
                                      <p:to>
                                        <p:strVal val="visible"/>
                                      </p:to>
                                    </p:set>
                                    <p:anim calcmode="lin" valueType="num">
                                      <p:cBhvr additive="base">
                                        <p:cTn id="22" dur="500" fill="hold"/>
                                        <p:tgtEl>
                                          <p:spTgt spid="60419">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60419">
                                            <p:txEl>
                                              <p:pRg st="2" end="2"/>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60419">
                                            <p:txEl>
                                              <p:pRg st="3" end="3"/>
                                            </p:txEl>
                                          </p:spTgt>
                                        </p:tgtEl>
                                        <p:attrNameLst>
                                          <p:attrName>style.visibility</p:attrName>
                                        </p:attrNameLst>
                                      </p:cBhvr>
                                      <p:to>
                                        <p:strVal val="visible"/>
                                      </p:to>
                                    </p:set>
                                    <p:anim calcmode="lin" valueType="num">
                                      <p:cBhvr additive="base">
                                        <p:cTn id="26" dur="500" fill="hold"/>
                                        <p:tgtEl>
                                          <p:spTgt spid="60419">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604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60419">
                                            <p:txEl>
                                              <p:pRg st="4" end="4"/>
                                            </p:txEl>
                                          </p:spTgt>
                                        </p:tgtEl>
                                        <p:attrNameLst>
                                          <p:attrName>style.visibility</p:attrName>
                                        </p:attrNameLst>
                                      </p:cBhvr>
                                      <p:to>
                                        <p:strVal val="visible"/>
                                      </p:to>
                                    </p:set>
                                    <p:anim calcmode="lin" valueType="num">
                                      <p:cBhvr additive="base">
                                        <p:cTn id="32" dur="500" fill="hold"/>
                                        <p:tgtEl>
                                          <p:spTgt spid="60419">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04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60419">
                                            <p:txEl>
                                              <p:pRg st="5" end="5"/>
                                            </p:txEl>
                                          </p:spTgt>
                                        </p:tgtEl>
                                        <p:attrNameLst>
                                          <p:attrName>style.visibility</p:attrName>
                                        </p:attrNameLst>
                                      </p:cBhvr>
                                      <p:to>
                                        <p:strVal val="visible"/>
                                      </p:to>
                                    </p:set>
                                    <p:anim calcmode="lin" valueType="num">
                                      <p:cBhvr additive="base">
                                        <p:cTn id="38" dur="500" fill="hold"/>
                                        <p:tgtEl>
                                          <p:spTgt spid="60419">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60419">
                                            <p:txEl>
                                              <p:pRg st="5" end="5"/>
                                            </p:txEl>
                                          </p:spTgt>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60419">
                                            <p:txEl>
                                              <p:pRg st="6" end="6"/>
                                            </p:txEl>
                                          </p:spTgt>
                                        </p:tgtEl>
                                        <p:attrNameLst>
                                          <p:attrName>style.visibility</p:attrName>
                                        </p:attrNameLst>
                                      </p:cBhvr>
                                      <p:to>
                                        <p:strVal val="visible"/>
                                      </p:to>
                                    </p:set>
                                    <p:anim calcmode="lin" valueType="num">
                                      <p:cBhvr additive="base">
                                        <p:cTn id="42" dur="500" fill="hold"/>
                                        <p:tgtEl>
                                          <p:spTgt spid="60419">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6041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60419">
                                            <p:txEl>
                                              <p:pRg st="7" end="7"/>
                                            </p:txEl>
                                          </p:spTgt>
                                        </p:tgtEl>
                                        <p:attrNameLst>
                                          <p:attrName>style.visibility</p:attrName>
                                        </p:attrNameLst>
                                      </p:cBhvr>
                                      <p:to>
                                        <p:strVal val="visible"/>
                                      </p:to>
                                    </p:set>
                                    <p:anim calcmode="lin" valueType="num">
                                      <p:cBhvr additive="base">
                                        <p:cTn id="48" dur="500" fill="hold"/>
                                        <p:tgtEl>
                                          <p:spTgt spid="60419">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6041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60419">
                                            <p:txEl>
                                              <p:pRg st="8" end="8"/>
                                            </p:txEl>
                                          </p:spTgt>
                                        </p:tgtEl>
                                        <p:attrNameLst>
                                          <p:attrName>style.visibility</p:attrName>
                                        </p:attrNameLst>
                                      </p:cBhvr>
                                      <p:to>
                                        <p:strVal val="visible"/>
                                      </p:to>
                                    </p:set>
                                    <p:anim calcmode="lin" valueType="num">
                                      <p:cBhvr additive="base">
                                        <p:cTn id="54" dur="500" fill="hold"/>
                                        <p:tgtEl>
                                          <p:spTgt spid="60419">
                                            <p:txEl>
                                              <p:pRg st="8" end="8"/>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6041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autoUpdateAnimBg="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9" name="Rectangle 2"/>
          <p:cNvSpPr>
            <a:spLocks noGrp="1" noChangeArrowheads="1"/>
          </p:cNvSpPr>
          <p:nvPr>
            <p:ph type="body" idx="4294967295"/>
          </p:nvPr>
        </p:nvSpPr>
        <p:spPr>
          <a:xfrm>
            <a:off x="690539" y="1309567"/>
            <a:ext cx="11121148" cy="2966243"/>
          </a:xfrm>
        </p:spPr>
        <p:txBody>
          <a:bodyPr>
            <a:noAutofit/>
          </a:bodyPr>
          <a:lstStyle/>
          <a:p>
            <a:pPr marL="0" indent="0">
              <a:buClr>
                <a:srgbClr val="A50021"/>
              </a:buClr>
              <a:buNone/>
            </a:pPr>
            <a:r>
              <a:rPr lang="en-US" altLang="zh-CN" dirty="0">
                <a:solidFill>
                  <a:srgbClr val="C00000"/>
                </a:solidFill>
              </a:rPr>
              <a:t>12)</a:t>
            </a:r>
            <a:r>
              <a:rPr lang="zh-CN" altLang="en-US" dirty="0">
                <a:solidFill>
                  <a:srgbClr val="0000CC"/>
                </a:solidFill>
              </a:rPr>
              <a:t>Ｅ</a:t>
            </a:r>
            <a:r>
              <a:rPr lang="en-US" altLang="zh-CN" baseline="-25000" dirty="0">
                <a:solidFill>
                  <a:srgbClr val="0000CC"/>
                </a:solidFill>
              </a:rPr>
              <a:t>20</a:t>
            </a:r>
            <a:r>
              <a:rPr lang="en-US" altLang="zh-CN" dirty="0">
                <a:solidFill>
                  <a:srgbClr val="0000CC"/>
                </a:solidFill>
              </a:rPr>
              <a:t>:  </a:t>
            </a:r>
            <a:r>
              <a:rPr lang="en-US" altLang="zh-CN" dirty="0">
                <a:solidFill>
                  <a:srgbClr val="FF0000"/>
                </a:solidFill>
              </a:rPr>
              <a:t>G</a:t>
            </a:r>
            <a:r>
              <a:rPr lang="en-US" altLang="en-US" noProof="1">
                <a:solidFill>
                  <a:srgbClr val="FF0000"/>
                </a:solidFill>
                <a:sym typeface="Symbol" panose="05050102010706020507" pitchFamily="18" charset="2"/>
              </a:rPr>
              <a:t></a:t>
            </a:r>
            <a:r>
              <a:rPr lang="en-US" altLang="en-US" noProof="1">
                <a:solidFill>
                  <a:srgbClr val="FF0000"/>
                </a:solidFill>
              </a:rPr>
              <a:t>H＝</a:t>
            </a:r>
            <a:r>
              <a:rPr lang="en-US" altLang="zh-CN" dirty="0">
                <a:solidFill>
                  <a:srgbClr val="FF0000"/>
                </a:solidFill>
              </a:rPr>
              <a:t>(</a:t>
            </a:r>
            <a:r>
              <a:rPr lang="en-US" altLang="en-US" noProof="1">
                <a:solidFill>
                  <a:srgbClr val="FF0000"/>
                </a:solidFill>
              </a:rPr>
              <a:t>G→H)∧(H→G</a:t>
            </a:r>
            <a:r>
              <a:rPr lang="en-US" altLang="zh-CN" dirty="0">
                <a:solidFill>
                  <a:srgbClr val="FF0000"/>
                </a:solidFill>
              </a:rPr>
              <a:t>)		</a:t>
            </a:r>
            <a:r>
              <a:rPr lang="en-US" altLang="en-US" noProof="1">
                <a:solidFill>
                  <a:srgbClr val="0000CC"/>
                </a:solidFill>
              </a:rPr>
              <a:t>(</a:t>
            </a:r>
            <a:r>
              <a:rPr lang="zh-CN" altLang="en-US" noProof="1">
                <a:solidFill>
                  <a:srgbClr val="0000CC"/>
                </a:solidFill>
              </a:rPr>
              <a:t>等价</a:t>
            </a:r>
            <a:r>
              <a:rPr lang="zh-CN" altLang="en-US" dirty="0">
                <a:solidFill>
                  <a:srgbClr val="0000CC"/>
                </a:solidFill>
              </a:rPr>
              <a:t>式</a:t>
            </a:r>
            <a:r>
              <a:rPr lang="zh-CN" altLang="en-US" noProof="1">
                <a:solidFill>
                  <a:srgbClr val="0000CC"/>
                </a:solidFill>
              </a:rPr>
              <a:t>)</a:t>
            </a:r>
            <a:endParaRPr lang="en-US" altLang="zh-CN" dirty="0">
              <a:solidFill>
                <a:srgbClr val="0000CC"/>
              </a:solidFill>
            </a:endParaRPr>
          </a:p>
          <a:p>
            <a:pPr marL="0" indent="0">
              <a:buClr>
                <a:srgbClr val="A50021"/>
              </a:buClr>
              <a:buNone/>
            </a:pPr>
            <a:r>
              <a:rPr lang="en-US" altLang="zh-CN" dirty="0">
                <a:solidFill>
                  <a:srgbClr val="C00000"/>
                </a:solidFill>
              </a:rPr>
              <a:t>13) </a:t>
            </a:r>
            <a:r>
              <a:rPr lang="en-US" altLang="en-US" noProof="1">
                <a:solidFill>
                  <a:srgbClr val="0000CC"/>
                </a:solidFill>
              </a:rPr>
              <a:t>Ｅ</a:t>
            </a:r>
            <a:r>
              <a:rPr lang="en-US" altLang="zh-CN" baseline="-25000" dirty="0">
                <a:solidFill>
                  <a:srgbClr val="0000CC"/>
                </a:solidFill>
              </a:rPr>
              <a:t>21</a:t>
            </a:r>
            <a:r>
              <a:rPr lang="zh-CN" altLang="en-US" dirty="0">
                <a:solidFill>
                  <a:srgbClr val="0000CC"/>
                </a:solidFill>
              </a:rPr>
              <a:t>：</a:t>
            </a:r>
            <a:r>
              <a:rPr lang="en-US" altLang="zh-CN" dirty="0">
                <a:solidFill>
                  <a:srgbClr val="FF0000"/>
                </a:solidFill>
              </a:rPr>
              <a:t>G→H</a:t>
            </a:r>
            <a:r>
              <a:rPr lang="zh-CN" altLang="en-US" dirty="0">
                <a:solidFill>
                  <a:srgbClr val="FF0000"/>
                </a:solidFill>
              </a:rPr>
              <a:t>＝</a:t>
            </a:r>
            <a:r>
              <a:rPr lang="en-US" altLang="zh-CN" dirty="0">
                <a:solidFill>
                  <a:srgbClr val="FF0000"/>
                </a:solidFill>
              </a:rPr>
              <a:t>┐G∨H		             </a:t>
            </a:r>
            <a:r>
              <a:rPr lang="en-US" altLang="zh-CN" dirty="0">
                <a:solidFill>
                  <a:srgbClr val="0000CC"/>
                </a:solidFill>
              </a:rPr>
              <a:t>(</a:t>
            </a:r>
            <a:r>
              <a:rPr lang="zh-CN" altLang="en-US" dirty="0">
                <a:solidFill>
                  <a:srgbClr val="0000CC"/>
                </a:solidFill>
              </a:rPr>
              <a:t>蕴涵式</a:t>
            </a:r>
            <a:r>
              <a:rPr lang="en-US" altLang="zh-CN" dirty="0">
                <a:solidFill>
                  <a:srgbClr val="0000CC"/>
                </a:solidFill>
              </a:rPr>
              <a:t>)</a:t>
            </a:r>
            <a:endParaRPr lang="en-US" altLang="zh-CN" dirty="0">
              <a:solidFill>
                <a:srgbClr val="0000CC"/>
              </a:solidFill>
            </a:endParaRPr>
          </a:p>
          <a:p>
            <a:pPr marL="0" indent="0">
              <a:buClr>
                <a:srgbClr val="A50021"/>
              </a:buClr>
              <a:buNone/>
            </a:pPr>
            <a:r>
              <a:rPr lang="en-US" altLang="zh-CN" dirty="0">
                <a:solidFill>
                  <a:srgbClr val="C00000"/>
                </a:solidFill>
              </a:rPr>
              <a:t>14) </a:t>
            </a:r>
            <a:r>
              <a:rPr lang="en-US" altLang="zh-CN" dirty="0">
                <a:solidFill>
                  <a:srgbClr val="0000CC"/>
                </a:solidFill>
              </a:rPr>
              <a:t>E</a:t>
            </a:r>
            <a:r>
              <a:rPr lang="en-US" altLang="zh-CN" baseline="-25000" dirty="0">
                <a:solidFill>
                  <a:srgbClr val="0000CC"/>
                </a:solidFill>
              </a:rPr>
              <a:t>22</a:t>
            </a:r>
            <a:r>
              <a:rPr lang="zh-CN" altLang="en-US" dirty="0">
                <a:solidFill>
                  <a:srgbClr val="0000CC"/>
                </a:solidFill>
              </a:rPr>
              <a:t>：</a:t>
            </a:r>
            <a:r>
              <a:rPr lang="en-US" altLang="zh-CN" dirty="0">
                <a:solidFill>
                  <a:srgbClr val="FF0000"/>
                </a:solidFill>
              </a:rPr>
              <a:t>G</a:t>
            </a:r>
            <a:r>
              <a:rPr lang="zh-CN" altLang="en-US" dirty="0">
                <a:solidFill>
                  <a:srgbClr val="FF0000"/>
                </a:solidFill>
              </a:rPr>
              <a:t> →Ｈ＝</a:t>
            </a:r>
            <a:r>
              <a:rPr lang="zh-CN" altLang="en-US" dirty="0">
                <a:solidFill>
                  <a:srgbClr val="FF0000"/>
                </a:solidFill>
                <a:sym typeface="Symbol" panose="05050102010706020507" pitchFamily="18" charset="2"/>
              </a:rPr>
              <a:t></a:t>
            </a:r>
            <a:r>
              <a:rPr lang="zh-CN" altLang="en-US" dirty="0">
                <a:solidFill>
                  <a:srgbClr val="FF0000"/>
                </a:solidFill>
              </a:rPr>
              <a:t>Ｈ→</a:t>
            </a:r>
            <a:r>
              <a:rPr lang="zh-CN" altLang="en-US" dirty="0">
                <a:solidFill>
                  <a:srgbClr val="FF0000"/>
                </a:solidFill>
                <a:sym typeface="Symbol" panose="05050102010706020507" pitchFamily="18" charset="2"/>
              </a:rPr>
              <a:t></a:t>
            </a:r>
            <a:r>
              <a:rPr lang="en-US" altLang="zh-CN" dirty="0">
                <a:solidFill>
                  <a:srgbClr val="FF0000"/>
                </a:solidFill>
              </a:rPr>
              <a:t>G</a:t>
            </a:r>
            <a:r>
              <a:rPr lang="zh-CN" altLang="en-US" dirty="0">
                <a:solidFill>
                  <a:srgbClr val="FF0000"/>
                </a:solidFill>
              </a:rPr>
              <a:t>		</a:t>
            </a:r>
            <a:r>
              <a:rPr lang="en-US" altLang="zh-CN" dirty="0">
                <a:solidFill>
                  <a:srgbClr val="0000CC"/>
                </a:solidFill>
              </a:rPr>
              <a:t>(</a:t>
            </a:r>
            <a:r>
              <a:rPr lang="zh-CN" altLang="en-US" dirty="0">
                <a:solidFill>
                  <a:srgbClr val="0000CC"/>
                </a:solidFill>
              </a:rPr>
              <a:t>假言易位</a:t>
            </a:r>
            <a:r>
              <a:rPr lang="en-US" altLang="zh-CN" dirty="0">
                <a:solidFill>
                  <a:srgbClr val="0000CC"/>
                </a:solidFill>
              </a:rPr>
              <a:t>)</a:t>
            </a:r>
            <a:endParaRPr lang="en-US" altLang="zh-CN" dirty="0">
              <a:solidFill>
                <a:srgbClr val="0000CC"/>
              </a:solidFill>
            </a:endParaRPr>
          </a:p>
          <a:p>
            <a:pPr marL="0" indent="0">
              <a:buClr>
                <a:srgbClr val="A50021"/>
              </a:buClr>
              <a:buNone/>
            </a:pPr>
            <a:r>
              <a:rPr lang="en-US" altLang="zh-CN" dirty="0">
                <a:solidFill>
                  <a:srgbClr val="C00000"/>
                </a:solidFill>
              </a:rPr>
              <a:t>15) </a:t>
            </a:r>
            <a:r>
              <a:rPr lang="en-US" altLang="zh-CN" dirty="0">
                <a:solidFill>
                  <a:srgbClr val="0000CC"/>
                </a:solidFill>
              </a:rPr>
              <a:t>E</a:t>
            </a:r>
            <a:r>
              <a:rPr lang="en-US" altLang="zh-CN" baseline="-25000" dirty="0">
                <a:solidFill>
                  <a:srgbClr val="0000CC"/>
                </a:solidFill>
              </a:rPr>
              <a:t>23</a:t>
            </a:r>
            <a:r>
              <a:rPr lang="zh-CN" altLang="en-US" dirty="0">
                <a:solidFill>
                  <a:srgbClr val="0000CC"/>
                </a:solidFill>
              </a:rPr>
              <a:t>：</a:t>
            </a:r>
            <a:r>
              <a:rPr lang="en-US" altLang="zh-CN" dirty="0">
                <a:solidFill>
                  <a:srgbClr val="FF0000"/>
                </a:solidFill>
              </a:rPr>
              <a:t>G</a:t>
            </a:r>
            <a:r>
              <a:rPr lang="zh-CN" altLang="en-US" dirty="0">
                <a:solidFill>
                  <a:srgbClr val="FF0000"/>
                </a:solidFill>
              </a:rPr>
              <a:t> </a:t>
            </a:r>
            <a:r>
              <a:rPr lang="zh-CN" altLang="en-US" dirty="0">
                <a:solidFill>
                  <a:srgbClr val="FF0000"/>
                </a:solidFill>
                <a:sym typeface="Symbol" panose="05050102010706020507" pitchFamily="18" charset="2"/>
              </a:rPr>
              <a:t></a:t>
            </a:r>
            <a:r>
              <a:rPr lang="zh-CN" altLang="en-US" dirty="0">
                <a:solidFill>
                  <a:srgbClr val="FF0000"/>
                </a:solidFill>
              </a:rPr>
              <a:t>Ｈ＝</a:t>
            </a:r>
            <a:r>
              <a:rPr lang="zh-CN" altLang="en-US" dirty="0">
                <a:solidFill>
                  <a:srgbClr val="FF0000"/>
                </a:solidFill>
                <a:sym typeface="Symbol" panose="05050102010706020507" pitchFamily="18" charset="2"/>
              </a:rPr>
              <a:t></a:t>
            </a:r>
            <a:r>
              <a:rPr lang="en-US" altLang="zh-CN" dirty="0">
                <a:solidFill>
                  <a:srgbClr val="FF0000"/>
                </a:solidFill>
              </a:rPr>
              <a:t>G</a:t>
            </a:r>
            <a:r>
              <a:rPr lang="zh-CN" altLang="en-US" dirty="0">
                <a:solidFill>
                  <a:srgbClr val="FF0000"/>
                </a:solidFill>
                <a:sym typeface="Symbol" panose="05050102010706020507" pitchFamily="18" charset="2"/>
              </a:rPr>
              <a:t></a:t>
            </a:r>
            <a:r>
              <a:rPr lang="zh-CN" altLang="en-US" dirty="0">
                <a:solidFill>
                  <a:srgbClr val="FF0000"/>
                </a:solidFill>
              </a:rPr>
              <a:t>Ｈ		</a:t>
            </a:r>
            <a:r>
              <a:rPr lang="en-US" altLang="zh-CN" dirty="0">
                <a:solidFill>
                  <a:srgbClr val="0000CC"/>
                </a:solidFill>
              </a:rPr>
              <a:t>(</a:t>
            </a:r>
            <a:r>
              <a:rPr lang="zh-CN" altLang="en-US" dirty="0">
                <a:solidFill>
                  <a:srgbClr val="0000CC"/>
                </a:solidFill>
              </a:rPr>
              <a:t>等价否定等式</a:t>
            </a:r>
            <a:r>
              <a:rPr lang="en-US" altLang="zh-CN" dirty="0">
                <a:solidFill>
                  <a:srgbClr val="0000CC"/>
                </a:solidFill>
              </a:rPr>
              <a:t>)</a:t>
            </a:r>
            <a:endParaRPr lang="en-US" altLang="zh-CN" dirty="0">
              <a:solidFill>
                <a:srgbClr val="0000CC"/>
              </a:solidFill>
            </a:endParaRPr>
          </a:p>
          <a:p>
            <a:pPr marL="0" indent="0">
              <a:buClr>
                <a:srgbClr val="A50021"/>
              </a:buClr>
              <a:buNone/>
            </a:pPr>
            <a:r>
              <a:rPr lang="en-US" altLang="zh-CN" dirty="0">
                <a:solidFill>
                  <a:srgbClr val="C00000"/>
                </a:solidFill>
              </a:rPr>
              <a:t>16) </a:t>
            </a:r>
            <a:r>
              <a:rPr lang="en-US" altLang="zh-CN" dirty="0">
                <a:solidFill>
                  <a:srgbClr val="0000CC"/>
                </a:solidFill>
              </a:rPr>
              <a:t>E</a:t>
            </a:r>
            <a:r>
              <a:rPr lang="en-US" altLang="zh-CN" baseline="-25000" dirty="0">
                <a:solidFill>
                  <a:srgbClr val="0000CC"/>
                </a:solidFill>
              </a:rPr>
              <a:t>24</a:t>
            </a:r>
            <a:r>
              <a:rPr lang="zh-CN" altLang="en-US" dirty="0">
                <a:solidFill>
                  <a:srgbClr val="0000CC"/>
                </a:solidFill>
              </a:rPr>
              <a:t>：</a:t>
            </a:r>
            <a:r>
              <a:rPr lang="en-US" altLang="zh-CN" dirty="0">
                <a:solidFill>
                  <a:srgbClr val="FF0000"/>
                </a:solidFill>
              </a:rPr>
              <a:t>(G</a:t>
            </a:r>
            <a:r>
              <a:rPr lang="zh-CN" altLang="en-US" dirty="0">
                <a:solidFill>
                  <a:srgbClr val="FF0000"/>
                </a:solidFill>
              </a:rPr>
              <a:t> →Ｈ</a:t>
            </a:r>
            <a:r>
              <a:rPr lang="en-US" altLang="zh-CN" dirty="0">
                <a:solidFill>
                  <a:srgbClr val="FF0000"/>
                </a:solidFill>
              </a:rPr>
              <a:t>) ∧(G</a:t>
            </a:r>
            <a:r>
              <a:rPr lang="zh-CN" altLang="en-US" dirty="0">
                <a:solidFill>
                  <a:srgbClr val="FF0000"/>
                </a:solidFill>
              </a:rPr>
              <a:t>→</a:t>
            </a:r>
            <a:r>
              <a:rPr lang="zh-CN" altLang="en-US" dirty="0">
                <a:solidFill>
                  <a:srgbClr val="FF0000"/>
                </a:solidFill>
                <a:sym typeface="Symbol" panose="05050102010706020507" pitchFamily="18" charset="2"/>
              </a:rPr>
              <a:t></a:t>
            </a:r>
            <a:r>
              <a:rPr lang="zh-CN" altLang="en-US" dirty="0">
                <a:solidFill>
                  <a:srgbClr val="FF0000"/>
                </a:solidFill>
              </a:rPr>
              <a:t>Ｈ</a:t>
            </a:r>
            <a:r>
              <a:rPr lang="en-US" altLang="zh-CN" dirty="0">
                <a:solidFill>
                  <a:srgbClr val="FF0000"/>
                </a:solidFill>
              </a:rPr>
              <a:t>)</a:t>
            </a:r>
            <a:r>
              <a:rPr lang="zh-CN" altLang="en-US" dirty="0">
                <a:solidFill>
                  <a:srgbClr val="FF0000"/>
                </a:solidFill>
              </a:rPr>
              <a:t>＝</a:t>
            </a:r>
            <a:r>
              <a:rPr lang="zh-CN" altLang="en-US" dirty="0">
                <a:solidFill>
                  <a:srgbClr val="FF0000"/>
                </a:solidFill>
                <a:sym typeface="Symbol" panose="05050102010706020507" pitchFamily="18" charset="2"/>
              </a:rPr>
              <a:t></a:t>
            </a:r>
            <a:r>
              <a:rPr lang="en-US" altLang="zh-CN" dirty="0">
                <a:solidFill>
                  <a:srgbClr val="FF0000"/>
                </a:solidFill>
              </a:rPr>
              <a:t>G              </a:t>
            </a:r>
            <a:r>
              <a:rPr lang="en-US" altLang="zh-CN" dirty="0">
                <a:solidFill>
                  <a:srgbClr val="0000CC"/>
                </a:solidFill>
              </a:rPr>
              <a:t>(</a:t>
            </a:r>
            <a:r>
              <a:rPr lang="zh-CN" altLang="en-US" dirty="0">
                <a:solidFill>
                  <a:srgbClr val="0000CC"/>
                </a:solidFill>
              </a:rPr>
              <a:t>归谬论</a:t>
            </a:r>
            <a:r>
              <a:rPr lang="en-US" altLang="zh-CN" dirty="0">
                <a:solidFill>
                  <a:srgbClr val="0000CC"/>
                </a:solidFill>
              </a:rPr>
              <a:t>)</a:t>
            </a:r>
            <a:endParaRPr lang="zh-CN" altLang="en-US" dirty="0">
              <a:solidFill>
                <a:srgbClr val="0000CC"/>
              </a:solidFill>
            </a:endParaRPr>
          </a:p>
        </p:txBody>
      </p:sp>
      <p:sp>
        <p:nvSpPr>
          <p:cNvPr id="53252" name="Rectangle 3"/>
          <p:cNvSpPr>
            <a:spLocks noGrp="1" noChangeArrowheads="1"/>
          </p:cNvSpPr>
          <p:nvPr>
            <p:ph type="title" idx="4294967295"/>
          </p:nvPr>
        </p:nvSpPr>
        <p:spPr>
          <a:xfrm>
            <a:off x="830561" y="253870"/>
            <a:ext cx="8064034" cy="634963"/>
          </a:xfrm>
        </p:spPr>
        <p:txBody>
          <a:bodyPr/>
          <a:lstStyle/>
          <a:p>
            <a:r>
              <a:rPr lang="en-US" altLang="zh-CN" dirty="0"/>
              <a:t>24</a:t>
            </a:r>
            <a:r>
              <a:rPr lang="zh-CN" altLang="en-US" dirty="0"/>
              <a:t>个基本等价定律（续）</a:t>
            </a:r>
            <a:endParaRPr lang="zh-CN" altLang="en-US" dirty="0"/>
          </a:p>
        </p:txBody>
      </p:sp>
      <p:graphicFrame>
        <p:nvGraphicFramePr>
          <p:cNvPr id="5" name="表格 4"/>
          <p:cNvGraphicFramePr>
            <a:graphicFrameLocks noGrp="1"/>
          </p:cNvGraphicFramePr>
          <p:nvPr/>
        </p:nvGraphicFramePr>
        <p:xfrm>
          <a:off x="887709" y="4663888"/>
          <a:ext cx="9705968" cy="1228818"/>
        </p:xfrm>
        <a:graphic>
          <a:graphicData uri="http://schemas.openxmlformats.org/drawingml/2006/table">
            <a:tbl>
              <a:tblPr firstRow="1" bandRow="1">
                <a:tableStyleId>{00A15C55-8517-42AA-B614-E9B94910E393}</a:tableStyleId>
              </a:tblPr>
              <a:tblGrid>
                <a:gridCol w="1213246"/>
                <a:gridCol w="1213246"/>
                <a:gridCol w="1165340"/>
                <a:gridCol w="1261152"/>
                <a:gridCol w="1213246"/>
                <a:gridCol w="1213246"/>
                <a:gridCol w="1213246"/>
                <a:gridCol w="1213246"/>
              </a:tblGrid>
              <a:tr h="614409">
                <a:tc>
                  <a:txBody>
                    <a:bodyPr/>
                    <a:lstStyle/>
                    <a:p>
                      <a:pPr algn="ctr"/>
                      <a:r>
                        <a:rPr lang="zh-CN" altLang="en-US" sz="2400" b="1" dirty="0">
                          <a:solidFill>
                            <a:srgbClr val="0000FF"/>
                          </a:solidFill>
                          <a:latin typeface="+mn-ea"/>
                          <a:ea typeface="+mn-ea"/>
                        </a:rPr>
                        <a:t>集合</a:t>
                      </a:r>
                      <a:endParaRPr lang="zh-CN" altLang="en-US" sz="2400" b="1"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400" b="1" baseline="30000" dirty="0">
                          <a:solidFill>
                            <a:srgbClr val="0000FF"/>
                          </a:solidFill>
                          <a:latin typeface="+mn-ea"/>
                          <a:ea typeface="+mn-ea"/>
                        </a:rPr>
                        <a:t>c</a:t>
                      </a:r>
                      <a:endParaRPr lang="zh-CN" altLang="en-US" sz="2400" b="1" baseline="30000"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400" b="1" dirty="0">
                          <a:solidFill>
                            <a:srgbClr val="0000FF"/>
                          </a:solidFill>
                          <a:latin typeface="+mn-ea"/>
                          <a:ea typeface="+mn-ea"/>
                        </a:rPr>
                        <a:t>∩</a:t>
                      </a:r>
                      <a:endParaRPr lang="zh-CN" altLang="en-US" sz="2400" b="1"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400" b="1" dirty="0">
                          <a:solidFill>
                            <a:srgbClr val="0000FF"/>
                          </a:solidFill>
                          <a:latin typeface="+mn-ea"/>
                          <a:ea typeface="+mn-ea"/>
                        </a:rPr>
                        <a:t>∪</a:t>
                      </a:r>
                      <a:endParaRPr lang="zh-CN" altLang="en-US" sz="2400" b="1"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endParaRPr lang="zh-CN" altLang="en-US" sz="2400" b="1"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endParaRPr lang="zh-CN" altLang="en-US" sz="2400" b="1"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400" b="1" dirty="0">
                          <a:solidFill>
                            <a:srgbClr val="0000FF"/>
                          </a:solidFill>
                          <a:latin typeface="+mn-ea"/>
                          <a:ea typeface="+mn-ea"/>
                        </a:rPr>
                        <a:t>Φ</a:t>
                      </a:r>
                      <a:endParaRPr lang="zh-CN" altLang="en-US" sz="2400" b="1"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2400" b="1" dirty="0">
                          <a:solidFill>
                            <a:srgbClr val="0000FF"/>
                          </a:solidFill>
                          <a:latin typeface="+mn-ea"/>
                          <a:ea typeface="+mn-ea"/>
                        </a:rPr>
                        <a:t>U</a:t>
                      </a:r>
                      <a:endParaRPr lang="zh-CN" altLang="en-US" sz="2400" b="1" dirty="0">
                        <a:solidFill>
                          <a:srgbClr val="0000FF"/>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614409">
                <a:tc>
                  <a:txBody>
                    <a:bodyPr/>
                    <a:lstStyle/>
                    <a:p>
                      <a:pPr algn="ctr"/>
                      <a:r>
                        <a:rPr lang="zh-CN" altLang="en-US" sz="2400" b="1" dirty="0">
                          <a:solidFill>
                            <a:srgbClr val="C00000"/>
                          </a:solidFill>
                          <a:latin typeface="+mn-ea"/>
                          <a:ea typeface="+mn-ea"/>
                        </a:rPr>
                        <a:t>命题</a:t>
                      </a:r>
                      <a:endParaRPr lang="zh-CN" altLang="en-US" sz="2400" b="1" dirty="0">
                        <a:solidFill>
                          <a:srgbClr val="C00000"/>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kern="1200" dirty="0">
                          <a:solidFill>
                            <a:srgbClr val="C00000"/>
                          </a:solidFill>
                          <a:latin typeface="+mn-ea"/>
                          <a:ea typeface="+mn-ea"/>
                          <a:cs typeface="+mn-cs"/>
                          <a:sym typeface="Symbol" panose="05050102010706020507" pitchFamily="18" charset="2"/>
                        </a:rPr>
                        <a:t></a:t>
                      </a:r>
                      <a:endParaRPr lang="zh-CN" altLang="en-US" sz="2400" b="1" kern="1200" dirty="0">
                        <a:solidFill>
                          <a:srgbClr val="C00000"/>
                        </a:solidFill>
                        <a:latin typeface="+mn-ea"/>
                        <a:ea typeface="+mn-ea"/>
                        <a:cs typeface="+mn-cs"/>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b="1" kern="1200" dirty="0">
                          <a:solidFill>
                            <a:srgbClr val="C00000"/>
                          </a:solidFill>
                          <a:latin typeface="+mn-ea"/>
                          <a:ea typeface="+mn-ea"/>
                          <a:cs typeface="+mn-cs"/>
                        </a:rPr>
                        <a:t>∧</a:t>
                      </a:r>
                      <a:endParaRPr lang="zh-CN" altLang="en-US" sz="2400" b="1" kern="1200" dirty="0">
                        <a:solidFill>
                          <a:srgbClr val="C00000"/>
                        </a:solidFill>
                        <a:latin typeface="+mn-ea"/>
                        <a:ea typeface="+mn-ea"/>
                        <a:cs typeface="+mn-cs"/>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cap="none" normalizeH="0" baseline="0" dirty="0">
                          <a:ln>
                            <a:noFill/>
                          </a:ln>
                          <a:solidFill>
                            <a:srgbClr val="C00000"/>
                          </a:solidFill>
                          <a:effectLst/>
                          <a:latin typeface="+mn-ea"/>
                          <a:ea typeface="+mn-ea"/>
                          <a:cs typeface="Times New Roman" panose="02020603050405020304" pitchFamily="18" charset="0"/>
                        </a:rPr>
                        <a:t>∨</a:t>
                      </a:r>
                      <a:endParaRPr lang="zh-CN" altLang="en-US" sz="2400" b="1" dirty="0">
                        <a:solidFill>
                          <a:srgbClr val="C00000"/>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0" lang="zh-CN" altLang="en-US" sz="2400" b="1" i="0" u="none" strike="noStrike" cap="none" normalizeH="0" baseline="0" dirty="0">
                          <a:ln>
                            <a:noFill/>
                          </a:ln>
                          <a:solidFill>
                            <a:srgbClr val="C00000"/>
                          </a:solidFill>
                          <a:effectLst/>
                          <a:latin typeface="+mn-ea"/>
                          <a:ea typeface="+mn-ea"/>
                          <a:cs typeface="Times New Roman" panose="02020603050405020304" pitchFamily="18" charset="0"/>
                        </a:rPr>
                        <a:t> </a:t>
                      </a:r>
                      <a:r>
                        <a:rPr kumimoji="0" lang="en-US" altLang="zh-CN" sz="2400" b="1" i="0" u="none" strike="noStrike" cap="none" normalizeH="0" baseline="0" dirty="0">
                          <a:ln>
                            <a:noFill/>
                          </a:ln>
                          <a:solidFill>
                            <a:srgbClr val="C00000"/>
                          </a:solidFill>
                          <a:effectLst/>
                          <a:latin typeface="+mn-ea"/>
                          <a:ea typeface="+mn-ea"/>
                          <a:cs typeface="Times New Roman" panose="02020603050405020304" pitchFamily="18" charset="0"/>
                        </a:rPr>
                        <a:t>→</a:t>
                      </a:r>
                      <a:endParaRPr lang="zh-CN" altLang="en-US" sz="2400" b="1" dirty="0">
                        <a:solidFill>
                          <a:srgbClr val="C00000"/>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0" lang="en-US" altLang="zh-CN" sz="2400" b="1" i="0" u="none" strike="noStrike" cap="none" normalizeH="0" baseline="0" dirty="0">
                          <a:ln>
                            <a:noFill/>
                          </a:ln>
                          <a:solidFill>
                            <a:srgbClr val="C00000"/>
                          </a:solidFill>
                          <a:effectLst/>
                          <a:latin typeface="+mn-ea"/>
                          <a:ea typeface="+mn-ea"/>
                          <a:cs typeface="Times New Roman" panose="02020603050405020304" pitchFamily="18" charset="0"/>
                          <a:sym typeface="Symbol" panose="05050102010706020507" pitchFamily="18" charset="2"/>
                        </a:rPr>
                        <a:t></a:t>
                      </a:r>
                      <a:endParaRPr lang="zh-CN" altLang="en-US" sz="2400" b="1" dirty="0">
                        <a:solidFill>
                          <a:srgbClr val="C00000"/>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rgbClr val="C00000"/>
                          </a:solidFill>
                          <a:latin typeface="+mn-ea"/>
                          <a:ea typeface="+mn-ea"/>
                        </a:rPr>
                        <a:t> 0</a:t>
                      </a:r>
                      <a:endParaRPr lang="zh-CN" altLang="en-US" sz="2400" b="1" dirty="0">
                        <a:solidFill>
                          <a:srgbClr val="C00000"/>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1" dirty="0">
                          <a:solidFill>
                            <a:srgbClr val="C00000"/>
                          </a:solidFill>
                          <a:latin typeface="+mn-ea"/>
                          <a:ea typeface="+mn-ea"/>
                        </a:rPr>
                        <a:t>1</a:t>
                      </a:r>
                      <a:endParaRPr lang="zh-CN" altLang="en-US" sz="2400" b="1" dirty="0">
                        <a:solidFill>
                          <a:srgbClr val="C00000"/>
                        </a:solidFill>
                        <a:latin typeface="+mn-ea"/>
                        <a:ea typeface="+mn-ea"/>
                      </a:endParaRPr>
                    </a:p>
                  </a:txBody>
                  <a:tcPr marL="91434" marR="91434" marT="45648" marB="456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ustDataLst>
      <p:tags r:id="rId1"/>
    </p:custData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9330" name="Object 2"/>
          <p:cNvGraphicFramePr>
            <a:graphicFrameLocks noChangeAspect="1"/>
          </p:cNvGraphicFramePr>
          <p:nvPr/>
        </p:nvGraphicFramePr>
        <p:xfrm>
          <a:off x="3882512" y="2438965"/>
          <a:ext cx="4064941" cy="625620"/>
        </p:xfrm>
        <a:graphic>
          <a:graphicData uri="http://schemas.openxmlformats.org/presentationml/2006/ole">
            <mc:AlternateContent xmlns:mc="http://schemas.openxmlformats.org/markup-compatibility/2006">
              <mc:Choice xmlns:v="urn:schemas-microsoft-com:vml" Requires="v">
                <p:oleObj spid="_x0000_s71808" name="Equation" r:id="rId1" imgW="1625600" imgH="254000" progId="Equation.DSMT4">
                  <p:embed/>
                </p:oleObj>
              </mc:Choice>
              <mc:Fallback>
                <p:oleObj name="Equation" r:id="rId1" imgW="1625600" imgH="254000" progId="Equation.DSMT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2512" y="2438965"/>
                        <a:ext cx="4064941" cy="625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9331" name="Object 3"/>
          <p:cNvGraphicFramePr>
            <a:graphicFrameLocks noChangeAspect="1"/>
          </p:cNvGraphicFramePr>
          <p:nvPr/>
        </p:nvGraphicFramePr>
        <p:xfrm>
          <a:off x="3882512" y="3032828"/>
          <a:ext cx="4350757" cy="625620"/>
        </p:xfrm>
        <a:graphic>
          <a:graphicData uri="http://schemas.openxmlformats.org/presentationml/2006/ole">
            <mc:AlternateContent xmlns:mc="http://schemas.openxmlformats.org/markup-compatibility/2006">
              <mc:Choice xmlns:v="urn:schemas-microsoft-com:vml" Requires="v">
                <p:oleObj spid="_x0000_s71809" name="Equation" r:id="rId3" imgW="1739900" imgH="254000" progId="Equation.DSMT4">
                  <p:embed/>
                </p:oleObj>
              </mc:Choice>
              <mc:Fallback>
                <p:oleObj name="Equation" r:id="rId3" imgW="1739900" imgH="2540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2512" y="3032828"/>
                        <a:ext cx="4350757" cy="625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9332" name="Object 4"/>
          <p:cNvGraphicFramePr>
            <a:graphicFrameLocks noChangeAspect="1"/>
          </p:cNvGraphicFramePr>
          <p:nvPr/>
        </p:nvGraphicFramePr>
        <p:xfrm>
          <a:off x="3882512" y="3691793"/>
          <a:ext cx="5494021" cy="500178"/>
        </p:xfrm>
        <a:graphic>
          <a:graphicData uri="http://schemas.openxmlformats.org/presentationml/2006/ole">
            <mc:AlternateContent xmlns:mc="http://schemas.openxmlformats.org/markup-compatibility/2006">
              <mc:Choice xmlns:v="urn:schemas-microsoft-com:vml" Requires="v">
                <p:oleObj spid="_x0000_s71810" name="Equation" r:id="rId5" imgW="2197100" imgH="203200" progId="Equation.DSMT4">
                  <p:embed/>
                </p:oleObj>
              </mc:Choice>
              <mc:Fallback>
                <p:oleObj name="Equation" r:id="rId5" imgW="2197100" imgH="2032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2512" y="3691793"/>
                        <a:ext cx="5494021" cy="500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9333" name="Object 5"/>
          <p:cNvGraphicFramePr>
            <a:graphicFrameLocks noChangeAspect="1"/>
          </p:cNvGraphicFramePr>
          <p:nvPr/>
        </p:nvGraphicFramePr>
        <p:xfrm>
          <a:off x="3882512" y="4344406"/>
          <a:ext cx="4382514" cy="500179"/>
        </p:xfrm>
        <a:graphic>
          <a:graphicData uri="http://schemas.openxmlformats.org/presentationml/2006/ole">
            <mc:AlternateContent xmlns:mc="http://schemas.openxmlformats.org/markup-compatibility/2006">
              <mc:Choice xmlns:v="urn:schemas-microsoft-com:vml" Requires="v">
                <p:oleObj spid="_x0000_s71811" name="Equation" r:id="rId7" imgW="1752600" imgH="203200" progId="Equation.DSMT4">
                  <p:embed/>
                </p:oleObj>
              </mc:Choice>
              <mc:Fallback>
                <p:oleObj name="Equation" r:id="rId7" imgW="1752600" imgH="2032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2512" y="4344406"/>
                        <a:ext cx="4382514" cy="50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9334" name="Object 6"/>
          <p:cNvGraphicFramePr>
            <a:graphicFrameLocks noChangeAspect="1"/>
          </p:cNvGraphicFramePr>
          <p:nvPr/>
        </p:nvGraphicFramePr>
        <p:xfrm>
          <a:off x="3882512" y="4987492"/>
          <a:ext cx="3842639" cy="500178"/>
        </p:xfrm>
        <a:graphic>
          <a:graphicData uri="http://schemas.openxmlformats.org/presentationml/2006/ole">
            <mc:AlternateContent xmlns:mc="http://schemas.openxmlformats.org/markup-compatibility/2006">
              <mc:Choice xmlns:v="urn:schemas-microsoft-com:vml" Requires="v">
                <p:oleObj spid="_x0000_s71812" name="Equation" r:id="rId9" imgW="1536065" imgH="203200" progId="Equation.DSMT4">
                  <p:embed/>
                </p:oleObj>
              </mc:Choice>
              <mc:Fallback>
                <p:oleObj name="Equation" r:id="rId9" imgW="1536065" imgH="203200"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2512" y="4987492"/>
                        <a:ext cx="3842639" cy="500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99335" name="Group 7"/>
          <p:cNvGrpSpPr/>
          <p:nvPr/>
        </p:nvGrpSpPr>
        <p:grpSpPr bwMode="auto">
          <a:xfrm>
            <a:off x="2348633" y="5554360"/>
            <a:ext cx="5427331" cy="585924"/>
            <a:chOff x="518" y="3498"/>
            <a:chExt cx="3418" cy="369"/>
          </a:xfrm>
        </p:grpSpPr>
        <p:sp>
          <p:nvSpPr>
            <p:cNvPr id="115731" name="Text Box 8"/>
            <p:cNvSpPr txBox="1">
              <a:spLocks noChangeArrowheads="1"/>
            </p:cNvSpPr>
            <p:nvPr/>
          </p:nvSpPr>
          <p:spPr bwMode="auto">
            <a:xfrm>
              <a:off x="518" y="3498"/>
              <a:ext cx="39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v"/>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800" b="0"/>
                <a:t>故</a:t>
              </a:r>
              <a:r>
                <a:rPr kumimoji="1" lang="zh-CN" altLang="en-US" sz="2800" b="0">
                  <a:latin typeface="Times New Roman" panose="02020603050405020304" pitchFamily="18" charset="0"/>
                </a:rPr>
                <a:t> </a:t>
              </a:r>
              <a:endParaRPr kumimoji="1" lang="zh-CN" altLang="en-US" sz="2800" b="0">
                <a:latin typeface="Times New Roman" panose="02020603050405020304" pitchFamily="18" charset="0"/>
              </a:endParaRPr>
            </a:p>
          </p:txBody>
        </p:sp>
        <p:graphicFrame>
          <p:nvGraphicFramePr>
            <p:cNvPr id="115732" name="Object 9"/>
            <p:cNvGraphicFramePr>
              <a:graphicFrameLocks noChangeAspect="1"/>
            </p:cNvGraphicFramePr>
            <p:nvPr/>
          </p:nvGraphicFramePr>
          <p:xfrm>
            <a:off x="816" y="3552"/>
            <a:ext cx="3120" cy="315"/>
          </p:xfrm>
          <a:graphic>
            <a:graphicData uri="http://schemas.openxmlformats.org/presentationml/2006/ole">
              <mc:AlternateContent xmlns:mc="http://schemas.openxmlformats.org/markup-compatibility/2006">
                <mc:Choice xmlns:v="urn:schemas-microsoft-com:vml" Requires="v">
                  <p:oleObj spid="_x0000_s71813" name="Equation" r:id="rId11" imgW="1981200" imgH="203200" progId="Equation.DSMT4">
                    <p:embed/>
                  </p:oleObj>
                </mc:Choice>
                <mc:Fallback>
                  <p:oleObj name="Equation" r:id="rId11" imgW="1981200" imgH="203200"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6" y="3552"/>
                          <a:ext cx="3120"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15720" name="Group 10"/>
          <p:cNvGrpSpPr/>
          <p:nvPr/>
        </p:nvGrpSpPr>
        <p:grpSpPr bwMode="auto">
          <a:xfrm>
            <a:off x="1830987" y="1295701"/>
            <a:ext cx="8174342" cy="576396"/>
            <a:chOff x="192" y="816"/>
            <a:chExt cx="5148" cy="363"/>
          </a:xfrm>
        </p:grpSpPr>
        <p:sp>
          <p:nvSpPr>
            <p:cNvPr id="115728" name="Text Box 11"/>
            <p:cNvSpPr txBox="1">
              <a:spLocks noChangeArrowheads="1"/>
            </p:cNvSpPr>
            <p:nvPr/>
          </p:nvSpPr>
          <p:spPr bwMode="auto">
            <a:xfrm>
              <a:off x="192" y="816"/>
              <a:ext cx="124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v"/>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800" b="0" dirty="0"/>
                <a:t>证明分配律</a:t>
              </a:r>
              <a:endParaRPr kumimoji="1" lang="zh-CN" altLang="en-US" sz="2800" b="0" dirty="0"/>
            </a:p>
          </p:txBody>
        </p:sp>
        <p:graphicFrame>
          <p:nvGraphicFramePr>
            <p:cNvPr id="115729" name="Object 12"/>
            <p:cNvGraphicFramePr>
              <a:graphicFrameLocks noChangeAspect="1"/>
            </p:cNvGraphicFramePr>
            <p:nvPr/>
          </p:nvGraphicFramePr>
          <p:xfrm>
            <a:off x="1968" y="864"/>
            <a:ext cx="3120" cy="315"/>
          </p:xfrm>
          <a:graphic>
            <a:graphicData uri="http://schemas.openxmlformats.org/presentationml/2006/ole">
              <mc:AlternateContent xmlns:mc="http://schemas.openxmlformats.org/markup-compatibility/2006">
                <mc:Choice xmlns:v="urn:schemas-microsoft-com:vml" Requires="v">
                  <p:oleObj spid="_x0000_s71814" name="Equation" r:id="rId13" imgW="1981200" imgH="203200" progId="Equation.DSMT4">
                    <p:embed/>
                  </p:oleObj>
                </mc:Choice>
                <mc:Fallback>
                  <p:oleObj name="Equation" r:id="rId13" imgW="1981200" imgH="203200" progId="Equation.DSMT4">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68" y="864"/>
                          <a:ext cx="3120"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5730" name="Rectangle 13"/>
            <p:cNvSpPr>
              <a:spLocks noChangeArrowheads="1"/>
            </p:cNvSpPr>
            <p:nvPr/>
          </p:nvSpPr>
          <p:spPr bwMode="auto">
            <a:xfrm>
              <a:off x="4944" y="816"/>
              <a:ext cx="39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v"/>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800" b="0">
                  <a:latin typeface="Times New Roman" panose="02020603050405020304" pitchFamily="18" charset="0"/>
                </a:rPr>
                <a:t> </a:t>
              </a:r>
              <a:r>
                <a:rPr kumimoji="1" lang="zh-CN" altLang="en-US" sz="2800" b="0"/>
                <a:t>。</a:t>
              </a:r>
              <a:endParaRPr kumimoji="1" lang="zh-CN" altLang="en-US" sz="2800" b="0"/>
            </a:p>
          </p:txBody>
        </p:sp>
      </p:grpSp>
      <p:grpSp>
        <p:nvGrpSpPr>
          <p:cNvPr id="99342" name="Group 14"/>
          <p:cNvGrpSpPr/>
          <p:nvPr/>
        </p:nvGrpSpPr>
        <p:grpSpPr bwMode="auto">
          <a:xfrm>
            <a:off x="1830987" y="1843516"/>
            <a:ext cx="5030364" cy="581159"/>
            <a:chOff x="192" y="1161"/>
            <a:chExt cx="3168" cy="366"/>
          </a:xfrm>
        </p:grpSpPr>
        <p:graphicFrame>
          <p:nvGraphicFramePr>
            <p:cNvPr id="115722" name="Object 15"/>
            <p:cNvGraphicFramePr>
              <a:graphicFrameLocks noChangeAspect="1"/>
            </p:cNvGraphicFramePr>
            <p:nvPr/>
          </p:nvGraphicFramePr>
          <p:xfrm>
            <a:off x="1536" y="1273"/>
            <a:ext cx="200" cy="215"/>
          </p:xfrm>
          <a:graphic>
            <a:graphicData uri="http://schemas.openxmlformats.org/presentationml/2006/ole">
              <mc:AlternateContent xmlns:mc="http://schemas.openxmlformats.org/markup-compatibility/2006">
                <mc:Choice xmlns:v="urn:schemas-microsoft-com:vml" Requires="v">
                  <p:oleObj spid="_x0000_s71815" name="Equation" r:id="rId14" imgW="127000" imgH="139700" progId="Equation.DSMT4">
                    <p:embed/>
                  </p:oleObj>
                </mc:Choice>
                <mc:Fallback>
                  <p:oleObj name="Equation" r:id="rId14" imgW="127000" imgH="139700" progId="Equation.DSMT4">
                    <p:embed/>
                    <p:pic>
                      <p:nvPicPr>
                        <p:cNvPr id="0" name="Object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36" y="1273"/>
                          <a:ext cx="20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5723" name="Group 16"/>
            <p:cNvGrpSpPr/>
            <p:nvPr/>
          </p:nvGrpSpPr>
          <p:grpSpPr bwMode="auto">
            <a:xfrm>
              <a:off x="192" y="1161"/>
              <a:ext cx="3168" cy="366"/>
              <a:chOff x="192" y="1161"/>
              <a:chExt cx="3168" cy="366"/>
            </a:xfrm>
          </p:grpSpPr>
          <p:sp>
            <p:nvSpPr>
              <p:cNvPr id="115724" name="Text Box 17"/>
              <p:cNvSpPr txBox="1">
                <a:spLocks noChangeArrowheads="1"/>
              </p:cNvSpPr>
              <p:nvPr/>
            </p:nvSpPr>
            <p:spPr bwMode="auto">
              <a:xfrm>
                <a:off x="192" y="1200"/>
                <a:ext cx="8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v"/>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800"/>
                  <a:t>证明：</a:t>
                </a:r>
                <a:r>
                  <a:rPr kumimoji="1" lang="zh-CN" altLang="en-US" sz="2800" b="0">
                    <a:latin typeface="Times New Roman" panose="02020603050405020304" pitchFamily="18" charset="0"/>
                  </a:rPr>
                  <a:t> </a:t>
                </a:r>
                <a:endParaRPr kumimoji="1" lang="zh-CN" altLang="en-US" sz="2800" b="0">
                  <a:latin typeface="Times New Roman" panose="02020603050405020304" pitchFamily="18" charset="0"/>
                </a:endParaRPr>
              </a:p>
            </p:txBody>
          </p:sp>
          <p:sp>
            <p:nvSpPr>
              <p:cNvPr id="115725" name="Text Box 18"/>
              <p:cNvSpPr txBox="1">
                <a:spLocks noChangeArrowheads="1"/>
              </p:cNvSpPr>
              <p:nvPr/>
            </p:nvSpPr>
            <p:spPr bwMode="auto">
              <a:xfrm>
                <a:off x="806" y="1180"/>
                <a:ext cx="7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v"/>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800" b="0"/>
                  <a:t>对任意</a:t>
                </a:r>
                <a:endParaRPr kumimoji="1" lang="zh-CN" altLang="en-US" sz="2800" b="0"/>
              </a:p>
            </p:txBody>
          </p:sp>
          <p:graphicFrame>
            <p:nvGraphicFramePr>
              <p:cNvPr id="115726" name="Object 19"/>
              <p:cNvGraphicFramePr>
                <a:graphicFrameLocks noChangeAspect="1"/>
              </p:cNvGraphicFramePr>
              <p:nvPr/>
            </p:nvGraphicFramePr>
            <p:xfrm>
              <a:off x="1820" y="1212"/>
              <a:ext cx="1540" cy="315"/>
            </p:xfrm>
            <a:graphic>
              <a:graphicData uri="http://schemas.openxmlformats.org/presentationml/2006/ole">
                <mc:AlternateContent xmlns:mc="http://schemas.openxmlformats.org/markup-compatibility/2006">
                  <mc:Choice xmlns:v="urn:schemas-microsoft-com:vml" Requires="v">
                    <p:oleObj spid="_x0000_s71816" name="Equation" r:id="rId16" imgW="977265" imgH="203200" progId="Equation.DSMT4">
                      <p:embed/>
                    </p:oleObj>
                  </mc:Choice>
                  <mc:Fallback>
                    <p:oleObj name="Equation" r:id="rId16" imgW="977265" imgH="203200" progId="Equation.DSMT4">
                      <p:embed/>
                      <p:pic>
                        <p:nvPicPr>
                          <p:cNvPr id="0" name="Object 1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20" y="1212"/>
                            <a:ext cx="1540"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5727" name="Rectangle 20"/>
              <p:cNvSpPr>
                <a:spLocks noChangeArrowheads="1"/>
              </p:cNvSpPr>
              <p:nvPr/>
            </p:nvSpPr>
            <p:spPr bwMode="auto">
              <a:xfrm>
                <a:off x="1628" y="1161"/>
                <a:ext cx="3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SzPct val="75000"/>
                  <a:buFont typeface="Wingdings" panose="05000000000000000000" pitchFamily="2" charset="2"/>
                  <a:buChar char="v"/>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5000"/>
                  <a:buFont typeface="Wingdings" panose="05000000000000000000" pitchFamily="2" charset="2"/>
                  <a:buChar char="v"/>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zh-CN" altLang="en-US" sz="2800" b="0"/>
                  <a:t>，</a:t>
                </a:r>
                <a:endParaRPr kumimoji="1" lang="zh-CN" altLang="en-US" sz="2800" b="0"/>
              </a:p>
            </p:txBody>
          </p:sp>
        </p:grpSp>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9342"/>
                                        </p:tgtEl>
                                        <p:attrNameLst>
                                          <p:attrName>style.visibility</p:attrName>
                                        </p:attrNameLst>
                                      </p:cBhvr>
                                      <p:to>
                                        <p:strVal val="visible"/>
                                      </p:to>
                                    </p:set>
                                    <p:animEffect transition="in" filter="wipe(left)">
                                      <p:cBhvr>
                                        <p:cTn id="7" dur="500"/>
                                        <p:tgtEl>
                                          <p:spTgt spid="9934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9330"/>
                                        </p:tgtEl>
                                        <p:attrNameLst>
                                          <p:attrName>style.visibility</p:attrName>
                                        </p:attrNameLst>
                                      </p:cBhvr>
                                      <p:to>
                                        <p:strVal val="visible"/>
                                      </p:to>
                                    </p:set>
                                    <p:animEffect transition="in" filter="wipe(left)">
                                      <p:cBhvr>
                                        <p:cTn id="11" dur="500"/>
                                        <p:tgtEl>
                                          <p:spTgt spid="9933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9331"/>
                                        </p:tgtEl>
                                        <p:attrNameLst>
                                          <p:attrName>style.visibility</p:attrName>
                                        </p:attrNameLst>
                                      </p:cBhvr>
                                      <p:to>
                                        <p:strVal val="visible"/>
                                      </p:to>
                                    </p:set>
                                    <p:animEffect transition="in" filter="wipe(left)">
                                      <p:cBhvr>
                                        <p:cTn id="16" dur="500"/>
                                        <p:tgtEl>
                                          <p:spTgt spid="9933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9332"/>
                                        </p:tgtEl>
                                        <p:attrNameLst>
                                          <p:attrName>style.visibility</p:attrName>
                                        </p:attrNameLst>
                                      </p:cBhvr>
                                      <p:to>
                                        <p:strVal val="visible"/>
                                      </p:to>
                                    </p:set>
                                    <p:animEffect transition="in" filter="wipe(left)">
                                      <p:cBhvr>
                                        <p:cTn id="21" dur="500"/>
                                        <p:tgtEl>
                                          <p:spTgt spid="993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9333"/>
                                        </p:tgtEl>
                                        <p:attrNameLst>
                                          <p:attrName>style.visibility</p:attrName>
                                        </p:attrNameLst>
                                      </p:cBhvr>
                                      <p:to>
                                        <p:strVal val="visible"/>
                                      </p:to>
                                    </p:set>
                                    <p:animEffect transition="in" filter="wipe(left)">
                                      <p:cBhvr>
                                        <p:cTn id="26" dur="500"/>
                                        <p:tgtEl>
                                          <p:spTgt spid="9933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9334"/>
                                        </p:tgtEl>
                                        <p:attrNameLst>
                                          <p:attrName>style.visibility</p:attrName>
                                        </p:attrNameLst>
                                      </p:cBhvr>
                                      <p:to>
                                        <p:strVal val="visible"/>
                                      </p:to>
                                    </p:set>
                                    <p:animEffect transition="in" filter="wipe(left)">
                                      <p:cBhvr>
                                        <p:cTn id="31" dur="500"/>
                                        <p:tgtEl>
                                          <p:spTgt spid="9933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99335"/>
                                        </p:tgtEl>
                                        <p:attrNameLst>
                                          <p:attrName>style.visibility</p:attrName>
                                        </p:attrNameLst>
                                      </p:cBhvr>
                                      <p:to>
                                        <p:strVal val="visible"/>
                                      </p:to>
                                    </p:set>
                                    <p:animEffect transition="in" filter="wipe(left)">
                                      <p:cBhvr>
                                        <p:cTn id="36" dur="500"/>
                                        <p:tgtEl>
                                          <p:spTgt spid="99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Rectangle 2"/>
          <p:cNvSpPr>
            <a:spLocks noGrp="1" noChangeArrowheads="1"/>
          </p:cNvSpPr>
          <p:nvPr>
            <p:ph type="title" idx="4294967295"/>
          </p:nvPr>
        </p:nvSpPr>
        <p:spPr>
          <a:xfrm>
            <a:off x="309651" y="933518"/>
            <a:ext cx="9427335" cy="492296"/>
          </a:xfrm>
          <a:noFill/>
        </p:spPr>
        <p:txBody>
          <a:bodyPr wrap="square">
            <a:spAutoFit/>
          </a:bodyPr>
          <a:lstStyle/>
          <a:p>
            <a:r>
              <a:rPr lang="zh-CN" altLang="en-US" sz="2400" dirty="0">
                <a:solidFill>
                  <a:srgbClr val="C00000"/>
                </a:solidFill>
              </a:rPr>
              <a:t>例</a:t>
            </a:r>
            <a:r>
              <a:rPr lang="en-US" altLang="zh-CN" sz="2400" dirty="0">
                <a:solidFill>
                  <a:srgbClr val="C00000"/>
                </a:solidFill>
              </a:rPr>
              <a:t>2.16  </a:t>
            </a:r>
            <a:r>
              <a:rPr lang="zh-CN" altLang="en-US" sz="2400" dirty="0">
                <a:solidFill>
                  <a:schemeClr val="tx1"/>
                </a:solidFill>
              </a:rPr>
              <a:t>设</a:t>
            </a:r>
            <a:r>
              <a:rPr lang="en-US" altLang="zh-CN" sz="2400" dirty="0">
                <a:solidFill>
                  <a:schemeClr val="tx1"/>
                </a:solidFill>
              </a:rPr>
              <a:t>G(P,Q)=(P∨Q)∧¬P))→Q</a:t>
            </a:r>
            <a:r>
              <a:rPr lang="zh-CN" altLang="en-US" sz="2400" dirty="0">
                <a:solidFill>
                  <a:schemeClr val="tx1"/>
                </a:solidFill>
              </a:rPr>
              <a:t>。</a:t>
            </a:r>
            <a:endParaRPr lang="zh-CN" altLang="en-US" sz="2400" dirty="0">
              <a:solidFill>
                <a:schemeClr val="tx1"/>
              </a:solidFill>
            </a:endParaRPr>
          </a:p>
        </p:txBody>
      </p:sp>
      <p:sp>
        <p:nvSpPr>
          <p:cNvPr id="64516" name="Rectangle 3"/>
          <p:cNvSpPr>
            <a:spLocks noGrp="1" noChangeArrowheads="1"/>
          </p:cNvSpPr>
          <p:nvPr>
            <p:ph type="body" sz="half" idx="4294967295"/>
          </p:nvPr>
        </p:nvSpPr>
        <p:spPr>
          <a:xfrm>
            <a:off x="504822" y="1465525"/>
            <a:ext cx="11188707" cy="1788927"/>
          </a:xfrm>
          <a:solidFill>
            <a:schemeClr val="bg1"/>
          </a:solidFill>
        </p:spPr>
        <p:txBody>
          <a:bodyPr vert="horz" lIns="35997" tIns="35997" rIns="35997" bIns="35997" rtlCol="0">
            <a:normAutofit/>
          </a:bodyPr>
          <a:lstStyle/>
          <a:p>
            <a:pPr marL="0" indent="0">
              <a:buNone/>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）证明公式</a:t>
            </a:r>
            <a:r>
              <a:rPr lang="en-US" altLang="zh-CN" dirty="0">
                <a:latin typeface="Times New Roman" panose="02020603050405020304" pitchFamily="18" charset="0"/>
                <a:cs typeface="Times New Roman" panose="02020603050405020304" pitchFamily="18" charset="0"/>
              </a:rPr>
              <a:t>G(P,Q)</a:t>
            </a:r>
            <a:r>
              <a:rPr lang="zh-CN" altLang="en-US" dirty="0">
                <a:latin typeface="Times New Roman" panose="02020603050405020304" pitchFamily="18" charset="0"/>
                <a:cs typeface="Times New Roman" panose="02020603050405020304" pitchFamily="18" charset="0"/>
              </a:rPr>
              <a:t>是一个永真公式。</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）将公式</a:t>
            </a:r>
            <a:r>
              <a:rPr lang="en-US" altLang="zh-CN" dirty="0">
                <a:latin typeface="Times New Roman" panose="02020603050405020304" pitchFamily="18" charset="0"/>
                <a:cs typeface="Times New Roman" panose="02020603050405020304" pitchFamily="18" charset="0"/>
              </a:rPr>
              <a:t>G(P,Q)</a:t>
            </a:r>
            <a:r>
              <a:rPr lang="zh-CN" altLang="en-US" dirty="0">
                <a:latin typeface="Times New Roman" panose="02020603050405020304" pitchFamily="18" charset="0"/>
                <a:cs typeface="Times New Roman" panose="02020603050405020304" pitchFamily="18" charset="0"/>
              </a:rPr>
              <a:t>中的</a:t>
            </a:r>
            <a:r>
              <a:rPr lang="en-US" altLang="zh-CN" dirty="0">
                <a:latin typeface="Times New Roman" panose="02020603050405020304" pitchFamily="18" charset="0"/>
                <a:cs typeface="Times New Roman" panose="02020603050405020304" pitchFamily="18" charset="0"/>
              </a:rPr>
              <a:t>P</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分别用</a:t>
            </a:r>
            <a:r>
              <a:rPr lang="en-US" altLang="zh-CN" dirty="0">
                <a:latin typeface="Times New Roman" panose="02020603050405020304" pitchFamily="18" charset="0"/>
                <a:cs typeface="Times New Roman" panose="02020603050405020304" pitchFamily="18" charset="0"/>
              </a:rPr>
              <a:t>H(P,Q)=P→Q</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S(P,Q)=P∧¬Q</a:t>
            </a:r>
            <a:r>
              <a:rPr lang="zh-CN" altLang="en-US" dirty="0">
                <a:latin typeface="Times New Roman" panose="02020603050405020304" pitchFamily="18" charset="0"/>
                <a:cs typeface="Times New Roman" panose="02020603050405020304" pitchFamily="18" charset="0"/>
              </a:rPr>
              <a:t>代替，得到新公式</a:t>
            </a:r>
            <a:r>
              <a:rPr lang="en-US" altLang="zh-CN" dirty="0">
                <a:latin typeface="Times New Roman" panose="02020603050405020304" pitchFamily="18" charset="0"/>
                <a:cs typeface="Times New Roman" panose="02020603050405020304" pitchFamily="18" charset="0"/>
              </a:rPr>
              <a:t>W(P,Q)</a:t>
            </a:r>
            <a:r>
              <a:rPr lang="zh-CN" altLang="en-US" dirty="0">
                <a:latin typeface="Times New Roman" panose="02020603050405020304" pitchFamily="18" charset="0"/>
                <a:cs typeface="Times New Roman" panose="02020603050405020304" pitchFamily="18" charset="0"/>
              </a:rPr>
              <a:t>，试判断</a:t>
            </a:r>
            <a:r>
              <a:rPr lang="en-US" altLang="zh-CN" dirty="0">
                <a:latin typeface="Times New Roman" panose="02020603050405020304" pitchFamily="18" charset="0"/>
                <a:cs typeface="Times New Roman" panose="02020603050405020304" pitchFamily="18" charset="0"/>
              </a:rPr>
              <a:t>W(P,Q)</a:t>
            </a:r>
            <a:r>
              <a:rPr lang="zh-CN" altLang="en-US" dirty="0">
                <a:latin typeface="Times New Roman" panose="02020603050405020304" pitchFamily="18" charset="0"/>
                <a:cs typeface="Times New Roman" panose="02020603050405020304" pitchFamily="18" charset="0"/>
              </a:rPr>
              <a:t>的类型。</a:t>
            </a:r>
            <a:endParaRPr lang="zh-CN" altLang="en-US" dirty="0">
              <a:latin typeface="Times New Roman" panose="02020603050405020304" pitchFamily="18" charset="0"/>
              <a:cs typeface="Times New Roman" panose="02020603050405020304" pitchFamily="18" charset="0"/>
            </a:endParaRPr>
          </a:p>
        </p:txBody>
      </p:sp>
      <p:sp>
        <p:nvSpPr>
          <p:cNvPr id="64517" name="Rectangle 4"/>
          <p:cNvSpPr>
            <a:spLocks noChangeArrowheads="1"/>
          </p:cNvSpPr>
          <p:nvPr/>
        </p:nvSpPr>
        <p:spPr bwMode="auto">
          <a:xfrm>
            <a:off x="467666" y="3254451"/>
            <a:ext cx="11728920" cy="478205"/>
          </a:xfrm>
          <a:prstGeom prst="rect">
            <a:avLst/>
          </a:prstGeom>
          <a:noFill/>
          <a:ln>
            <a:noFill/>
          </a:ln>
        </p:spPr>
        <p:txBody>
          <a:bodyPr wrap="square" lIns="35997" tIns="35997" rIns="35997" bIns="35997">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buNone/>
            </a:pPr>
            <a:r>
              <a:rPr lang="zh-CN" altLang="en-US" sz="2400" dirty="0">
                <a:solidFill>
                  <a:srgbClr val="C00000"/>
                </a:solidFill>
                <a:latin typeface="微软雅黑" panose="020B0503020204020204" pitchFamily="34" charset="-122"/>
                <a:ea typeface="微软雅黑" panose="020B0503020204020204" pitchFamily="34" charset="-122"/>
              </a:rPr>
              <a:t>解</a:t>
            </a:r>
            <a:r>
              <a:rPr lang="zh-CN" altLang="en-US" sz="2400" dirty="0">
                <a:solidFill>
                  <a:srgbClr val="FF0000"/>
                </a:solidFill>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构造公式</a:t>
            </a:r>
            <a:r>
              <a:rPr lang="en-US" altLang="zh-CN" sz="2400" dirty="0">
                <a:latin typeface="微软雅黑" panose="020B0503020204020204" pitchFamily="34" charset="-122"/>
                <a:ea typeface="微软雅黑" panose="020B0503020204020204" pitchFamily="34" charset="-122"/>
              </a:rPr>
              <a:t>G(P,Q)</a:t>
            </a:r>
            <a:r>
              <a:rPr lang="zh-CN" altLang="zh-CN"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W(P,Q)</a:t>
            </a:r>
            <a:r>
              <a:rPr lang="zh-CN" altLang="zh-CN" sz="2400" dirty="0">
                <a:latin typeface="微软雅黑" panose="020B0503020204020204" pitchFamily="34" charset="-122"/>
                <a:ea typeface="微软雅黑" panose="020B0503020204020204" pitchFamily="34" charset="-122"/>
              </a:rPr>
              <a:t>的真值表如</a:t>
            </a:r>
            <a:r>
              <a:rPr lang="zh-CN" altLang="en-US" sz="2400" dirty="0">
                <a:latin typeface="微软雅黑" panose="020B0503020204020204" pitchFamily="34" charset="-122"/>
                <a:ea typeface="微软雅黑" panose="020B0503020204020204" pitchFamily="34" charset="-122"/>
              </a:rPr>
              <a:t>下</a:t>
            </a:r>
            <a:r>
              <a:rPr lang="zh-CN" altLang="zh-CN" sz="2400" dirty="0">
                <a:latin typeface="微软雅黑" panose="020B0503020204020204" pitchFamily="34" charset="-122"/>
                <a:ea typeface="微软雅黑" panose="020B0503020204020204" pitchFamily="34" charset="-122"/>
              </a:rPr>
              <a:t>表</a:t>
            </a:r>
            <a:r>
              <a:rPr lang="zh-CN" altLang="en-US" sz="2400" dirty="0">
                <a:latin typeface="微软雅黑" panose="020B0503020204020204" pitchFamily="34" charset="-122"/>
                <a:ea typeface="微软雅黑" panose="020B0503020204020204" pitchFamily="34" charset="-122"/>
              </a:rPr>
              <a:t>，显然</a:t>
            </a:r>
            <a:r>
              <a:rPr lang="en-US" altLang="zh-CN" sz="2400" dirty="0">
                <a:latin typeface="微软雅黑" panose="020B0503020204020204" pitchFamily="34" charset="-122"/>
                <a:ea typeface="微软雅黑" panose="020B0503020204020204" pitchFamily="34" charset="-122"/>
              </a:rPr>
              <a:t>G(P,Q)</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W(P,Q)</a:t>
            </a:r>
            <a:r>
              <a:rPr lang="zh-CN" altLang="en-US" sz="2400" dirty="0">
                <a:latin typeface="微软雅黑" panose="020B0503020204020204" pitchFamily="34" charset="-122"/>
                <a:ea typeface="微软雅黑" panose="020B0503020204020204" pitchFamily="34" charset="-122"/>
              </a:rPr>
              <a:t>都是永真公式</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7" name="Rectangle 3"/>
          <p:cNvSpPr txBox="1">
            <a:spLocks noChangeArrowheads="1"/>
          </p:cNvSpPr>
          <p:nvPr/>
        </p:nvSpPr>
        <p:spPr>
          <a:xfrm>
            <a:off x="838725" y="262034"/>
            <a:ext cx="8064034" cy="634963"/>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r>
              <a:rPr lang="zh-CN" altLang="en-US" sz="2200" noProof="1">
                <a:solidFill>
                  <a:prstClr val="white"/>
                </a:solidFill>
              </a:rPr>
              <a:t>例</a:t>
            </a:r>
            <a:r>
              <a:rPr lang="en-US" altLang="zh-CN" sz="2200" noProof="1">
                <a:solidFill>
                  <a:prstClr val="white"/>
                </a:solidFill>
              </a:rPr>
              <a:t>2.16</a:t>
            </a:r>
            <a:endParaRPr lang="zh-CN" altLang="en-US" sz="2200" dirty="0">
              <a:solidFill>
                <a:prstClr val="white"/>
              </a:solidFill>
            </a:endParaRPr>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nvGraphicFramePr>
            <p:xfrm>
              <a:off x="696266" y="4129242"/>
              <a:ext cx="10735367" cy="2443820"/>
            </p:xfrm>
            <a:graphic>
              <a:graphicData uri="http://schemas.openxmlformats.org/drawingml/2006/table">
                <a:tbl>
                  <a:tblPr>
                    <a:tableStyleId>{5C22544A-7EE6-4342-B048-85BDC9FD1C3A}</a:tableStyleId>
                  </a:tblPr>
                  <a:tblGrid>
                    <a:gridCol w="1271067"/>
                    <a:gridCol w="3300971"/>
                    <a:gridCol w="6163329"/>
                  </a:tblGrid>
                  <a:tr h="488764">
                    <a:tc>
                      <a:txBody>
                        <a:bodyPr/>
                        <a:lstStyle/>
                        <a:p>
                          <a:pPr algn="ctr">
                            <a:spcAft>
                              <a:spcPts val="0"/>
                            </a:spcAft>
                          </a:pPr>
                          <a:r>
                            <a:rPr lang="en-US" sz="2400" b="1" kern="100" dirty="0">
                              <a:solidFill>
                                <a:schemeClr val="bg1"/>
                              </a:solidFill>
                              <a:effectLst/>
                              <a:latin typeface="+mn-ea"/>
                              <a:ea typeface="+mn-ea"/>
                            </a:rPr>
                            <a:t>P  Q</a:t>
                          </a:r>
                          <a:endParaRPr lang="zh-CN" sz="2400" b="1" kern="100" dirty="0">
                            <a:solidFill>
                              <a:schemeClr val="bg1"/>
                            </a:solidFill>
                            <a:effectLst/>
                            <a:latin typeface="+mn-ea"/>
                            <a:ea typeface="+mn-ea"/>
                            <a:cs typeface="黑体" panose="02010609060101010101" pitchFamily="49" charset="-122"/>
                          </a:endParaRPr>
                        </a:p>
                      </a:txBody>
                      <a:tcPr marL="17775" marR="17775" marT="0" marB="0">
                        <a:solidFill>
                          <a:schemeClr val="tx2"/>
                        </a:solidFill>
                      </a:tcPr>
                    </a:tc>
                    <a:tc>
                      <a:txBody>
                        <a:bodyPr/>
                        <a:lstStyle/>
                        <a:p>
                          <a:pPr algn="ctr">
                            <a:spcAft>
                              <a:spcPts val="0"/>
                            </a:spcAft>
                          </a:pPr>
                          <a:r>
                            <a:rPr lang="en-US" sz="2400" b="1" kern="100" dirty="0">
                              <a:solidFill>
                                <a:schemeClr val="bg1"/>
                              </a:solidFill>
                              <a:effectLst/>
                              <a:latin typeface="+mn-ea"/>
                              <a:ea typeface="+mn-ea"/>
                            </a:rPr>
                            <a:t>(P</a:t>
                          </a:r>
                          <a:r>
                            <a:rPr lang="zh-CN" sz="2400" b="1" kern="100" dirty="0">
                              <a:solidFill>
                                <a:schemeClr val="bg1"/>
                              </a:solidFill>
                              <a:effectLst/>
                              <a:latin typeface="+mn-ea"/>
                              <a:ea typeface="+mn-ea"/>
                            </a:rPr>
                            <a:t>∨</a:t>
                          </a:r>
                          <a:r>
                            <a:rPr lang="en-US" sz="2400" b="1" kern="100" dirty="0">
                              <a:solidFill>
                                <a:schemeClr val="bg1"/>
                              </a:solidFill>
                              <a:effectLst/>
                              <a:latin typeface="+mn-ea"/>
                              <a:ea typeface="+mn-ea"/>
                            </a:rPr>
                            <a:t>Q)</a:t>
                          </a:r>
                          <a:r>
                            <a:rPr lang="zh-CN" sz="2400" b="1" kern="100" dirty="0">
                              <a:solidFill>
                                <a:schemeClr val="bg1"/>
                              </a:solidFill>
                              <a:effectLst/>
                              <a:latin typeface="+mn-ea"/>
                              <a:ea typeface="+mn-ea"/>
                            </a:rPr>
                            <a:t>∧</a:t>
                          </a:r>
                          <a14:m>
                            <m:oMath xmlns:m="http://schemas.openxmlformats.org/officeDocument/2006/math">
                              <m:r>
                                <a:rPr lang="en-US" sz="2400" b="1" kern="0" smtClean="0">
                                  <a:solidFill>
                                    <a:schemeClr val="bg1"/>
                                  </a:solidFill>
                                  <a:effectLst/>
                                  <a:latin typeface="Cambria Math" panose="02040503050406030204" pitchFamily="18" charset="0"/>
                                  <a:ea typeface="+mn-ea"/>
                                </a:rPr>
                                <m:t>¬</m:t>
                              </m:r>
                            </m:oMath>
                          </a14:m>
                          <a:r>
                            <a:rPr lang="en-US" sz="2400" b="1" kern="100" dirty="0">
                              <a:solidFill>
                                <a:schemeClr val="bg1"/>
                              </a:solidFill>
                              <a:effectLst/>
                              <a:latin typeface="+mn-ea"/>
                              <a:ea typeface="+mn-ea"/>
                            </a:rPr>
                            <a:t>P))→Q</a:t>
                          </a:r>
                          <a:endParaRPr lang="zh-CN" sz="2400" b="1" kern="100" dirty="0">
                            <a:solidFill>
                              <a:schemeClr val="bg1"/>
                            </a:solidFill>
                            <a:effectLst/>
                            <a:latin typeface="+mn-ea"/>
                            <a:ea typeface="+mn-ea"/>
                            <a:cs typeface="黑体" panose="02010609060101010101" pitchFamily="49" charset="-122"/>
                          </a:endParaRPr>
                        </a:p>
                      </a:txBody>
                      <a:tcPr marL="17775" marR="17775" marT="0" marB="0">
                        <a:solidFill>
                          <a:schemeClr val="tx2"/>
                        </a:solidFill>
                      </a:tcPr>
                    </a:tc>
                    <a:tc>
                      <a:txBody>
                        <a:bodyPr/>
                        <a:lstStyle/>
                        <a:p>
                          <a:pPr algn="ctr">
                            <a:spcAft>
                              <a:spcPts val="0"/>
                            </a:spcAft>
                          </a:pPr>
                          <a:r>
                            <a:rPr lang="en-US" sz="2400" b="1" kern="100" dirty="0">
                              <a:solidFill>
                                <a:schemeClr val="bg1"/>
                              </a:solidFill>
                              <a:effectLst/>
                              <a:latin typeface="+mn-ea"/>
                              <a:ea typeface="+mn-ea"/>
                            </a:rPr>
                            <a:t>((P→Q)</a:t>
                          </a:r>
                          <a:r>
                            <a:rPr lang="zh-CN" sz="2400" b="1" kern="100" dirty="0">
                              <a:solidFill>
                                <a:schemeClr val="bg1"/>
                              </a:solidFill>
                              <a:effectLst/>
                              <a:latin typeface="+mn-ea"/>
                              <a:ea typeface="+mn-ea"/>
                            </a:rPr>
                            <a:t>∨</a:t>
                          </a:r>
                          <a:r>
                            <a:rPr lang="en-US" sz="2400" b="1" kern="100" dirty="0">
                              <a:solidFill>
                                <a:schemeClr val="bg1"/>
                              </a:solidFill>
                              <a:effectLst/>
                              <a:latin typeface="+mn-ea"/>
                              <a:ea typeface="+mn-ea"/>
                            </a:rPr>
                            <a:t>(P</a:t>
                          </a:r>
                          <a:r>
                            <a:rPr lang="zh-CN" sz="2400" b="1" kern="100" dirty="0">
                              <a:solidFill>
                                <a:schemeClr val="bg1"/>
                              </a:solidFill>
                              <a:effectLst/>
                              <a:latin typeface="+mn-ea"/>
                              <a:ea typeface="+mn-ea"/>
                            </a:rPr>
                            <a:t>∧</a:t>
                          </a:r>
                          <a14:m>
                            <m:oMath xmlns:m="http://schemas.openxmlformats.org/officeDocument/2006/math">
                              <m:r>
                                <a:rPr lang="en-US" sz="2400" b="1" kern="0" smtClean="0">
                                  <a:solidFill>
                                    <a:schemeClr val="bg1"/>
                                  </a:solidFill>
                                  <a:effectLst/>
                                  <a:latin typeface="Cambria Math" panose="02040503050406030204" pitchFamily="18" charset="0"/>
                                  <a:ea typeface="+mn-ea"/>
                                </a:rPr>
                                <m:t>¬</m:t>
                              </m:r>
                            </m:oMath>
                          </a14:m>
                          <a:r>
                            <a:rPr lang="en-US" sz="2400" b="1" kern="100" dirty="0">
                              <a:solidFill>
                                <a:schemeClr val="bg1"/>
                              </a:solidFill>
                              <a:effectLst/>
                              <a:latin typeface="+mn-ea"/>
                              <a:ea typeface="+mn-ea"/>
                            </a:rPr>
                            <a:t>Q))</a:t>
                          </a:r>
                          <a:r>
                            <a:rPr lang="zh-CN" sz="2400" b="1" kern="100" dirty="0">
                              <a:solidFill>
                                <a:schemeClr val="bg1"/>
                              </a:solidFill>
                              <a:effectLst/>
                              <a:latin typeface="+mn-ea"/>
                              <a:ea typeface="+mn-ea"/>
                            </a:rPr>
                            <a:t>∧</a:t>
                          </a:r>
                          <a14:m>
                            <m:oMath xmlns:m="http://schemas.openxmlformats.org/officeDocument/2006/math">
                              <m:r>
                                <a:rPr lang="en-US" sz="2400" b="1" kern="0" smtClean="0">
                                  <a:solidFill>
                                    <a:schemeClr val="bg1"/>
                                  </a:solidFill>
                                  <a:effectLst/>
                                  <a:latin typeface="Cambria Math" panose="02040503050406030204" pitchFamily="18" charset="0"/>
                                  <a:ea typeface="+mn-ea"/>
                                </a:rPr>
                                <m:t>¬</m:t>
                              </m:r>
                            </m:oMath>
                          </a14:m>
                          <a:r>
                            <a:rPr lang="en-US" sz="2400" b="1" kern="100" dirty="0">
                              <a:solidFill>
                                <a:schemeClr val="bg1"/>
                              </a:solidFill>
                              <a:effectLst/>
                              <a:latin typeface="+mn-ea"/>
                              <a:ea typeface="+mn-ea"/>
                            </a:rPr>
                            <a:t> (P→Q))→(P</a:t>
                          </a:r>
                          <a:r>
                            <a:rPr lang="zh-CN" sz="2400" b="1" kern="100" dirty="0">
                              <a:solidFill>
                                <a:schemeClr val="bg1"/>
                              </a:solidFill>
                              <a:effectLst/>
                              <a:latin typeface="+mn-ea"/>
                              <a:ea typeface="+mn-ea"/>
                            </a:rPr>
                            <a:t>∧</a:t>
                          </a:r>
                          <a14:m>
                            <m:oMath xmlns:m="http://schemas.openxmlformats.org/officeDocument/2006/math">
                              <m:r>
                                <a:rPr lang="en-US" sz="2400" b="1" kern="0" smtClean="0">
                                  <a:solidFill>
                                    <a:schemeClr val="bg1"/>
                                  </a:solidFill>
                                  <a:effectLst/>
                                  <a:latin typeface="Cambria Math" panose="02040503050406030204" pitchFamily="18" charset="0"/>
                                  <a:ea typeface="+mn-ea"/>
                                </a:rPr>
                                <m:t>¬</m:t>
                              </m:r>
                            </m:oMath>
                          </a14:m>
                          <a:r>
                            <a:rPr lang="en-US" sz="2400" b="1" kern="100" dirty="0">
                              <a:solidFill>
                                <a:schemeClr val="bg1"/>
                              </a:solidFill>
                              <a:effectLst/>
                              <a:latin typeface="+mn-ea"/>
                              <a:ea typeface="+mn-ea"/>
                            </a:rPr>
                            <a:t>Q)</a:t>
                          </a:r>
                          <a:endParaRPr lang="zh-CN" sz="2400" b="1" kern="100" dirty="0">
                            <a:solidFill>
                              <a:schemeClr val="bg1"/>
                            </a:solidFill>
                            <a:effectLst/>
                            <a:latin typeface="+mn-ea"/>
                            <a:ea typeface="+mn-ea"/>
                            <a:cs typeface="黑体" panose="02010609060101010101" pitchFamily="49" charset="-122"/>
                          </a:endParaRPr>
                        </a:p>
                      </a:txBody>
                      <a:tcPr marL="17775" marR="17775" marT="0" marB="0">
                        <a:solidFill>
                          <a:schemeClr val="tx2"/>
                        </a:solidFill>
                      </a:tcPr>
                    </a:tc>
                  </a:tr>
                  <a:tr h="488764">
                    <a:tc>
                      <a:txBody>
                        <a:bodyPr/>
                        <a:lstStyle/>
                        <a:p>
                          <a:pPr algn="ctr">
                            <a:spcAft>
                              <a:spcPts val="0"/>
                            </a:spcAft>
                          </a:pPr>
                          <a:r>
                            <a:rPr lang="en-US" sz="2400" b="1" kern="100">
                              <a:effectLst/>
                              <a:latin typeface="+mn-ea"/>
                              <a:ea typeface="+mn-ea"/>
                            </a:rPr>
                            <a:t>0  0</a:t>
                          </a:r>
                          <a:endParaRPr lang="zh-CN" sz="2400" b="1" kern="10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0    0 1     1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1     1    0 1     0 0     1       1   0  1</a:t>
                          </a:r>
                          <a:endParaRPr lang="zh-CN" sz="2400" b="1" kern="100" dirty="0">
                            <a:effectLst/>
                            <a:latin typeface="+mn-ea"/>
                            <a:ea typeface="+mn-ea"/>
                            <a:cs typeface="黑体" panose="02010609060101010101" pitchFamily="49" charset="-122"/>
                          </a:endParaRPr>
                        </a:p>
                      </a:txBody>
                      <a:tcPr marL="17775" marR="17775" marT="0" marB="0"/>
                    </a:tc>
                  </a:tr>
                  <a:tr h="488764">
                    <a:tc>
                      <a:txBody>
                        <a:bodyPr/>
                        <a:lstStyle/>
                        <a:p>
                          <a:pPr algn="ctr">
                            <a:spcAft>
                              <a:spcPts val="0"/>
                            </a:spcAft>
                          </a:pPr>
                          <a:r>
                            <a:rPr lang="en-US" sz="2400" b="1" kern="100">
                              <a:effectLst/>
                              <a:latin typeface="+mn-ea"/>
                              <a:ea typeface="+mn-ea"/>
                            </a:rPr>
                            <a:t>0  1</a:t>
                          </a:r>
                          <a:endParaRPr lang="zh-CN" sz="2400" b="1" kern="10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1    1 1     1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1     1    0 0     0 0     1       1   0  0</a:t>
                          </a:r>
                          <a:endParaRPr lang="zh-CN" sz="2400" b="1" kern="100" dirty="0">
                            <a:effectLst/>
                            <a:latin typeface="+mn-ea"/>
                            <a:ea typeface="+mn-ea"/>
                            <a:cs typeface="黑体" panose="02010609060101010101" pitchFamily="49" charset="-122"/>
                          </a:endParaRPr>
                        </a:p>
                      </a:txBody>
                      <a:tcPr marL="17775" marR="17775" marT="0" marB="0"/>
                    </a:tc>
                  </a:tr>
                  <a:tr h="488764">
                    <a:tc>
                      <a:txBody>
                        <a:bodyPr/>
                        <a:lstStyle/>
                        <a:p>
                          <a:pPr algn="ctr">
                            <a:spcAft>
                              <a:spcPts val="0"/>
                            </a:spcAft>
                          </a:pPr>
                          <a:r>
                            <a:rPr lang="en-US" sz="2400" b="1" kern="100">
                              <a:effectLst/>
                              <a:latin typeface="+mn-ea"/>
                              <a:ea typeface="+mn-ea"/>
                            </a:rPr>
                            <a:t>1  0</a:t>
                          </a:r>
                          <a:endParaRPr lang="zh-CN" sz="2400" b="1" kern="10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1    0 0     1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0     1    1 1     1 1     0       1   1  1</a:t>
                          </a:r>
                          <a:endParaRPr lang="zh-CN" sz="2400" b="1" kern="100" dirty="0">
                            <a:effectLst/>
                            <a:latin typeface="+mn-ea"/>
                            <a:ea typeface="+mn-ea"/>
                            <a:cs typeface="黑体" panose="02010609060101010101" pitchFamily="49" charset="-122"/>
                          </a:endParaRPr>
                        </a:p>
                      </a:txBody>
                      <a:tcPr marL="17775" marR="17775" marT="0" marB="0"/>
                    </a:tc>
                  </a:tr>
                  <a:tr h="488764">
                    <a:tc>
                      <a:txBody>
                        <a:bodyPr/>
                        <a:lstStyle/>
                        <a:p>
                          <a:pPr algn="ctr">
                            <a:spcAft>
                              <a:spcPts val="0"/>
                            </a:spcAft>
                          </a:pPr>
                          <a:r>
                            <a:rPr lang="en-US" sz="2400" b="1" kern="100">
                              <a:effectLst/>
                              <a:latin typeface="+mn-ea"/>
                              <a:ea typeface="+mn-ea"/>
                            </a:rPr>
                            <a:t>1  1</a:t>
                          </a:r>
                          <a:endParaRPr lang="zh-CN" sz="2400" b="1" kern="10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1    0 0     1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1     1    0 0     0 0     1       1   0  0</a:t>
                          </a:r>
                          <a:endParaRPr lang="zh-CN" sz="2400" b="1" kern="100" dirty="0">
                            <a:effectLst/>
                            <a:latin typeface="+mn-ea"/>
                            <a:ea typeface="+mn-ea"/>
                            <a:cs typeface="黑体" panose="02010609060101010101" pitchFamily="49" charset="-122"/>
                          </a:endParaRPr>
                        </a:p>
                      </a:txBody>
                      <a:tcPr marL="17775" marR="17775" marT="0" marB="0"/>
                    </a:tc>
                  </a:tr>
                </a:tbl>
              </a:graphicData>
            </a:graphic>
          </p:graphicFrame>
        </mc:Choice>
        <mc:Fallback xmlns="">
          <p:graphicFrame>
            <p:nvGraphicFramePr>
              <p:cNvPr id="2" name="表格 1"/>
              <p:cNvGraphicFramePr>
                <a:graphicFrameLocks noGrp="1"/>
              </p:cNvGraphicFramePr>
              <p:nvPr/>
            </p:nvGraphicFramePr>
            <p:xfrm>
              <a:off x="696266" y="4129242"/>
              <a:ext cx="10735367" cy="2443820"/>
            </p:xfrm>
            <a:graphic>
              <a:graphicData uri="http://schemas.openxmlformats.org/drawingml/2006/table">
                <a:tbl>
                  <a:tblPr>
                    <a:tableStyleId>{5C22544A-7EE6-4342-B048-85BDC9FD1C3A}</a:tableStyleId>
                  </a:tblPr>
                  <a:tblGrid>
                    <a:gridCol w="1271067"/>
                    <a:gridCol w="3300971"/>
                    <a:gridCol w="6163329"/>
                  </a:tblGrid>
                  <a:tr h="488950">
                    <a:tc>
                      <a:txBody>
                        <a:bodyPr/>
                        <a:lstStyle/>
                        <a:p>
                          <a:pPr algn="ctr">
                            <a:spcAft>
                              <a:spcPts val="0"/>
                            </a:spcAft>
                          </a:pPr>
                          <a:r>
                            <a:rPr lang="en-US" sz="2400" b="1" kern="100" dirty="0">
                              <a:solidFill>
                                <a:schemeClr val="bg1"/>
                              </a:solidFill>
                              <a:effectLst/>
                              <a:latin typeface="+mn-ea"/>
                              <a:ea typeface="+mn-ea"/>
                            </a:rPr>
                            <a:t>P  Q</a:t>
                          </a:r>
                          <a:endParaRPr lang="zh-CN" sz="2400" b="1" kern="100" dirty="0">
                            <a:solidFill>
                              <a:schemeClr val="bg1"/>
                            </a:solidFill>
                            <a:effectLst/>
                            <a:latin typeface="+mn-ea"/>
                            <a:ea typeface="+mn-ea"/>
                            <a:cs typeface="黑体" panose="02010609060101010101" pitchFamily="49" charset="-122"/>
                          </a:endParaRPr>
                        </a:p>
                      </a:txBody>
                      <a:tcPr marL="17775" marR="17775" marT="0" marB="0">
                        <a:solidFill>
                          <a:schemeClr val="tx2"/>
                        </a:solidFill>
                      </a:tcPr>
                    </a:tc>
                    <a:tc>
                      <a:txBody>
                        <a:bodyPr/>
                        <a:lstStyle/>
                        <a:p>
                          <a:endParaRPr lang="zh-CN"/>
                        </a:p>
                      </a:txBody>
                      <a:tcPr marL="17775" marR="17775" marT="0" marB="0">
                        <a:blipFill>
                          <a:blip r:embed="rId1"/>
                        </a:blipFill>
                      </a:tcPr>
                    </a:tc>
                    <a:tc>
                      <a:txBody>
                        <a:bodyPr/>
                        <a:lstStyle/>
                        <a:p>
                          <a:endParaRPr lang="zh-CN"/>
                        </a:p>
                      </a:txBody>
                      <a:tcPr marL="17775" marR="17775" marT="0" marB="0">
                        <a:blipFill>
                          <a:blip r:embed="rId1"/>
                        </a:blipFill>
                      </a:tcPr>
                    </a:tc>
                  </a:tr>
                  <a:tr h="488764">
                    <a:tc>
                      <a:txBody>
                        <a:bodyPr/>
                        <a:lstStyle/>
                        <a:p>
                          <a:pPr algn="ctr">
                            <a:spcAft>
                              <a:spcPts val="0"/>
                            </a:spcAft>
                          </a:pPr>
                          <a:r>
                            <a:rPr lang="en-US" sz="2400" b="1" kern="100">
                              <a:effectLst/>
                              <a:latin typeface="+mn-ea"/>
                              <a:ea typeface="+mn-ea"/>
                            </a:rPr>
                            <a:t>0  0</a:t>
                          </a:r>
                          <a:endParaRPr lang="zh-CN" sz="2400" b="1" kern="10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0    0 1     1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1     1    0 1     0 0     1       1   0  1</a:t>
                          </a:r>
                          <a:endParaRPr lang="zh-CN" sz="2400" b="1" kern="100" dirty="0">
                            <a:effectLst/>
                            <a:latin typeface="+mn-ea"/>
                            <a:ea typeface="+mn-ea"/>
                            <a:cs typeface="黑体" panose="02010609060101010101" pitchFamily="49" charset="-122"/>
                          </a:endParaRPr>
                        </a:p>
                      </a:txBody>
                      <a:tcPr marL="17775" marR="17775" marT="0" marB="0"/>
                    </a:tc>
                  </a:tr>
                  <a:tr h="488764">
                    <a:tc>
                      <a:txBody>
                        <a:bodyPr/>
                        <a:lstStyle/>
                        <a:p>
                          <a:pPr algn="ctr">
                            <a:spcAft>
                              <a:spcPts val="0"/>
                            </a:spcAft>
                          </a:pPr>
                          <a:r>
                            <a:rPr lang="en-US" sz="2400" b="1" kern="100">
                              <a:effectLst/>
                              <a:latin typeface="+mn-ea"/>
                              <a:ea typeface="+mn-ea"/>
                            </a:rPr>
                            <a:t>0  1</a:t>
                          </a:r>
                          <a:endParaRPr lang="zh-CN" sz="2400" b="1" kern="10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1    1 1     1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1     1    0 0     0 0     1       1   0  0</a:t>
                          </a:r>
                          <a:endParaRPr lang="zh-CN" sz="2400" b="1" kern="100" dirty="0">
                            <a:effectLst/>
                            <a:latin typeface="+mn-ea"/>
                            <a:ea typeface="+mn-ea"/>
                            <a:cs typeface="黑体" panose="02010609060101010101" pitchFamily="49" charset="-122"/>
                          </a:endParaRPr>
                        </a:p>
                      </a:txBody>
                      <a:tcPr marL="17775" marR="17775" marT="0" marB="0"/>
                    </a:tc>
                  </a:tr>
                  <a:tr h="488764">
                    <a:tc>
                      <a:txBody>
                        <a:bodyPr/>
                        <a:lstStyle/>
                        <a:p>
                          <a:pPr algn="ctr">
                            <a:spcAft>
                              <a:spcPts val="0"/>
                            </a:spcAft>
                          </a:pPr>
                          <a:r>
                            <a:rPr lang="en-US" sz="2400" b="1" kern="100">
                              <a:effectLst/>
                              <a:latin typeface="+mn-ea"/>
                              <a:ea typeface="+mn-ea"/>
                            </a:rPr>
                            <a:t>1  0</a:t>
                          </a:r>
                          <a:endParaRPr lang="zh-CN" sz="2400" b="1" kern="10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1    0 0     1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0     1    1 1     1 1     0       1   1  1</a:t>
                          </a:r>
                          <a:endParaRPr lang="zh-CN" sz="2400" b="1" kern="100" dirty="0">
                            <a:effectLst/>
                            <a:latin typeface="+mn-ea"/>
                            <a:ea typeface="+mn-ea"/>
                            <a:cs typeface="黑体" panose="02010609060101010101" pitchFamily="49" charset="-122"/>
                          </a:endParaRPr>
                        </a:p>
                      </a:txBody>
                      <a:tcPr marL="17775" marR="17775" marT="0" marB="0"/>
                    </a:tc>
                  </a:tr>
                  <a:tr h="488764">
                    <a:tc>
                      <a:txBody>
                        <a:bodyPr/>
                        <a:lstStyle/>
                        <a:p>
                          <a:pPr algn="ctr">
                            <a:spcAft>
                              <a:spcPts val="0"/>
                            </a:spcAft>
                          </a:pPr>
                          <a:r>
                            <a:rPr lang="en-US" sz="2400" b="1" kern="100">
                              <a:effectLst/>
                              <a:latin typeface="+mn-ea"/>
                              <a:ea typeface="+mn-ea"/>
                            </a:rPr>
                            <a:t>1  1</a:t>
                          </a:r>
                          <a:endParaRPr lang="zh-CN" sz="2400" b="1" kern="10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1    0 0     1</a:t>
                          </a:r>
                          <a:endParaRPr lang="zh-CN" sz="2400" b="1" kern="100" dirty="0">
                            <a:effectLst/>
                            <a:latin typeface="+mn-ea"/>
                            <a:ea typeface="+mn-ea"/>
                            <a:cs typeface="黑体" panose="02010609060101010101" pitchFamily="49" charset="-122"/>
                          </a:endParaRPr>
                        </a:p>
                      </a:txBody>
                      <a:tcPr marL="17775" marR="17775" marT="0" marB="0"/>
                    </a:tc>
                    <a:tc>
                      <a:txBody>
                        <a:bodyPr/>
                        <a:lstStyle/>
                        <a:p>
                          <a:pPr algn="l">
                            <a:spcAft>
                              <a:spcPts val="0"/>
                            </a:spcAft>
                          </a:pPr>
                          <a:r>
                            <a:rPr lang="en-US" sz="2400" b="1" kern="100" dirty="0">
                              <a:effectLst/>
                              <a:latin typeface="+mn-ea"/>
                              <a:ea typeface="+mn-ea"/>
                            </a:rPr>
                            <a:t>        1     1    0 0     0 0     1       1   0  0</a:t>
                          </a:r>
                          <a:endParaRPr lang="zh-CN" sz="2400" b="1" kern="100" dirty="0">
                            <a:effectLst/>
                            <a:latin typeface="+mn-ea"/>
                            <a:ea typeface="+mn-ea"/>
                            <a:cs typeface="黑体" panose="02010609060101010101" pitchFamily="49" charset="-122"/>
                          </a:endParaRPr>
                        </a:p>
                      </a:txBody>
                      <a:tcPr marL="17775" marR="17775" marT="0" marB="0"/>
                    </a:tc>
                  </a:tr>
                </a:tbl>
              </a:graphicData>
            </a:graphic>
          </p:graphicFrame>
        </mc:Fallback>
      </mc:AlternateContent>
      <p:sp>
        <p:nvSpPr>
          <p:cNvPr id="3" name="矩形 2"/>
          <p:cNvSpPr/>
          <p:nvPr/>
        </p:nvSpPr>
        <p:spPr>
          <a:xfrm>
            <a:off x="4194726" y="4630718"/>
            <a:ext cx="380890" cy="1924421"/>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Arial" panose="020B0604020202020204"/>
              <a:ea typeface="微软雅黑" panose="020B0503020204020204" pitchFamily="34" charset="-122"/>
            </a:endParaRPr>
          </a:p>
        </p:txBody>
      </p:sp>
      <p:sp>
        <p:nvSpPr>
          <p:cNvPr id="11" name="矩形 10"/>
          <p:cNvSpPr/>
          <p:nvPr/>
        </p:nvSpPr>
        <p:spPr>
          <a:xfrm>
            <a:off x="9736985" y="4617006"/>
            <a:ext cx="380890" cy="1924421"/>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Arial" panose="020B0604020202020204"/>
              <a:ea typeface="微软雅黑" panose="020B0503020204020204" pitchFamily="34" charset="-122"/>
            </a:endParaRPr>
          </a:p>
        </p:txBody>
      </p:sp>
      <p:sp>
        <p:nvSpPr>
          <p:cNvPr id="9" name="矩形 8"/>
          <p:cNvSpPr/>
          <p:nvPr/>
        </p:nvSpPr>
        <p:spPr>
          <a:xfrm>
            <a:off x="5260782" y="4129242"/>
            <a:ext cx="6241303" cy="24258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latin typeface="Arial" panose="020B0604020202020204"/>
              <a:ea typeface="微软雅黑" panose="020B0503020204020204" pitchFamily="34" charset="-122"/>
            </a:endParaRPr>
          </a:p>
        </p:txBody>
      </p:sp>
      <p:sp>
        <p:nvSpPr>
          <p:cNvPr id="14" name="矩形 13"/>
          <p:cNvSpPr/>
          <p:nvPr/>
        </p:nvSpPr>
        <p:spPr>
          <a:xfrm>
            <a:off x="6938501" y="3166844"/>
            <a:ext cx="5042136" cy="575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latin typeface="Arial" panose="020B0604020202020204"/>
              <a:ea typeface="微软雅黑" panose="020B0503020204020204" pitchFamily="3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517"/>
                                        </p:tgtEl>
                                        <p:attrNameLst>
                                          <p:attrName>style.visibility</p:attrName>
                                        </p:attrNameLst>
                                      </p:cBhvr>
                                      <p:to>
                                        <p:strVal val="visible"/>
                                      </p:to>
                                    </p:set>
                                    <p:anim calcmode="lin" valueType="num">
                                      <p:cBhvr additive="base">
                                        <p:cTn id="7" dur="500" fill="hold"/>
                                        <p:tgtEl>
                                          <p:spTgt spid="64517"/>
                                        </p:tgtEl>
                                        <p:attrNameLst>
                                          <p:attrName>ppt_x</p:attrName>
                                        </p:attrNameLst>
                                      </p:cBhvr>
                                      <p:tavLst>
                                        <p:tav tm="0">
                                          <p:val>
                                            <p:strVal val="#ppt_x"/>
                                          </p:val>
                                        </p:tav>
                                        <p:tav tm="100000">
                                          <p:val>
                                            <p:strVal val="#ppt_x"/>
                                          </p:val>
                                        </p:tav>
                                      </p:tavLst>
                                    </p:anim>
                                    <p:anim calcmode="lin" valueType="num">
                                      <p:cBhvr additive="base">
                                        <p:cTn id="8" dur="500" fill="hold"/>
                                        <p:tgtEl>
                                          <p:spTgt spid="645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1" presetClass="exit" presetSubtype="1" fill="hold" grpId="1" nodeType="clickEffect">
                                  <p:stCondLst>
                                    <p:cond delay="0"/>
                                  </p:stCondLst>
                                  <p:childTnLst>
                                    <p:animEffect transition="out" filter="wheel(1)">
                                      <p:cBhvr>
                                        <p:cTn id="31" dur="2000"/>
                                        <p:tgtEl>
                                          <p:spTgt spid="9"/>
                                        </p:tgtEl>
                                      </p:cBhvr>
                                    </p:animEffect>
                                    <p:set>
                                      <p:cBhvr>
                                        <p:cTn id="32" dur="1" fill="hold">
                                          <p:stCondLst>
                                            <p:cond delay="1999"/>
                                          </p:stCondLst>
                                        </p:cTn>
                                        <p:tgtEl>
                                          <p:spTgt spid="9"/>
                                        </p:tgtEl>
                                        <p:attrNameLst>
                                          <p:attrName>style.visibility</p:attrName>
                                        </p:attrNameLst>
                                      </p:cBhvr>
                                      <p:to>
                                        <p:strVal val="hidden"/>
                                      </p:to>
                                    </p:set>
                                  </p:childTnLst>
                                </p:cTn>
                              </p:par>
                              <p:par>
                                <p:cTn id="33" presetID="42"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1" presetClass="exit" presetSubtype="1" fill="hold" grpId="1" nodeType="clickEffect">
                                  <p:stCondLst>
                                    <p:cond delay="0"/>
                                  </p:stCondLst>
                                  <p:childTnLst>
                                    <p:animEffect transition="out" filter="wheel(1)">
                                      <p:cBhvr>
                                        <p:cTn id="41" dur="2000"/>
                                        <p:tgtEl>
                                          <p:spTgt spid="14"/>
                                        </p:tgtEl>
                                      </p:cBhvr>
                                    </p:animEffect>
                                    <p:set>
                                      <p:cBhvr>
                                        <p:cTn id="42" dur="1" fill="hold">
                                          <p:stCondLst>
                                            <p:cond delay="1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7" grpId="0"/>
      <p:bldP spid="3" grpId="0" animBg="1"/>
      <p:bldP spid="11" grpId="0" animBg="1"/>
      <p:bldP spid="9" grpId="0" animBg="1"/>
      <p:bldP spid="9" grpId="1" animBg="1"/>
      <p:bldP spid="14" grpId="0" animBg="1"/>
      <p:bldP spid="14" grpId="1" animBg="1"/>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1" name="Rectangle 2"/>
          <p:cNvSpPr>
            <a:spLocks noGrp="1" noChangeArrowheads="1"/>
          </p:cNvSpPr>
          <p:nvPr>
            <p:ph type="body" idx="4294967295"/>
          </p:nvPr>
        </p:nvSpPr>
        <p:spPr>
          <a:xfrm>
            <a:off x="309651" y="921489"/>
            <a:ext cx="11655228" cy="3574797"/>
          </a:xfrm>
          <a:noFill/>
        </p:spPr>
        <p:txBody>
          <a:bodyPr/>
          <a:lstStyle/>
          <a:p>
            <a:pPr marL="0" indent="0">
              <a:buNone/>
            </a:pPr>
            <a:r>
              <a:rPr lang="zh-CN" altLang="en-US" noProof="1">
                <a:solidFill>
                  <a:srgbClr val="C00000"/>
                </a:solidFill>
              </a:rPr>
              <a:t>定理</a:t>
            </a:r>
            <a:r>
              <a:rPr lang="en-US" altLang="zh-CN" noProof="1">
                <a:solidFill>
                  <a:srgbClr val="C00000"/>
                </a:solidFill>
              </a:rPr>
              <a:t>2.2</a:t>
            </a:r>
            <a:r>
              <a:rPr lang="zh-CN" altLang="en-US" noProof="1">
                <a:solidFill>
                  <a:srgbClr val="C00000"/>
                </a:solidFill>
              </a:rPr>
              <a:t>（代入定理）</a:t>
            </a:r>
            <a:r>
              <a:rPr lang="en-US" altLang="zh-CN" noProof="1">
                <a:solidFill>
                  <a:srgbClr val="C00000"/>
                </a:solidFill>
              </a:rPr>
              <a:t> </a:t>
            </a:r>
            <a:r>
              <a:rPr lang="zh-CN" altLang="en-US" noProof="1"/>
              <a:t>设</a:t>
            </a:r>
            <a:r>
              <a:rPr lang="en-US" altLang="en-US" noProof="1"/>
              <a:t>G</a:t>
            </a:r>
            <a:r>
              <a:rPr lang="en-US" altLang="zh-CN" dirty="0"/>
              <a:t>(</a:t>
            </a:r>
            <a:r>
              <a:rPr lang="en-US" altLang="en-US" noProof="1"/>
              <a:t>P</a:t>
            </a:r>
            <a:r>
              <a:rPr lang="en-US" altLang="en-US" baseline="-25000" noProof="1"/>
              <a:t>1</a:t>
            </a:r>
            <a:r>
              <a:rPr lang="en-US" altLang="zh-CN" dirty="0"/>
              <a:t>,</a:t>
            </a:r>
            <a:r>
              <a:rPr lang="en-US" altLang="en-US" noProof="1"/>
              <a:t>P</a:t>
            </a:r>
            <a:r>
              <a:rPr lang="en-US" altLang="en-US" baseline="-25000" noProof="1"/>
              <a:t>2</a:t>
            </a:r>
            <a:r>
              <a:rPr lang="en-US" altLang="zh-CN" dirty="0"/>
              <a:t>,</a:t>
            </a:r>
            <a:r>
              <a:rPr lang="en-US" altLang="zh-CN" dirty="0">
                <a:latin typeface="宋体" panose="02010600030101010101" pitchFamily="2" charset="-122"/>
              </a:rPr>
              <a:t>…</a:t>
            </a:r>
            <a:r>
              <a:rPr lang="en-US" altLang="zh-CN" dirty="0"/>
              <a:t>,</a:t>
            </a:r>
            <a:r>
              <a:rPr lang="en-US" altLang="en-US" noProof="1"/>
              <a:t>P</a:t>
            </a:r>
            <a:r>
              <a:rPr lang="en-US" altLang="en-US" baseline="-25000" noProof="1"/>
              <a:t>n</a:t>
            </a:r>
            <a:r>
              <a:rPr lang="en-US" altLang="zh-CN" dirty="0"/>
              <a:t>)</a:t>
            </a:r>
            <a:r>
              <a:rPr lang="zh-CN" altLang="en-US" noProof="1"/>
              <a:t>是一个命题公式，</a:t>
            </a:r>
            <a:r>
              <a:rPr lang="en-US" altLang="en-US" noProof="1"/>
              <a:t>G</a:t>
            </a:r>
            <a:r>
              <a:rPr lang="en-US" altLang="en-US" baseline="-25000" noProof="1"/>
              <a:t>1</a:t>
            </a:r>
            <a:r>
              <a:rPr lang="en-US" altLang="en-US" noProof="1"/>
              <a:t>(P</a:t>
            </a:r>
            <a:r>
              <a:rPr lang="en-US" altLang="en-US" baseline="-25000" noProof="1"/>
              <a:t>1</a:t>
            </a:r>
            <a:r>
              <a:rPr lang="en-US" altLang="zh-CN" dirty="0"/>
              <a:t>,</a:t>
            </a:r>
            <a:r>
              <a:rPr lang="en-US" altLang="en-US" noProof="1"/>
              <a:t>P</a:t>
            </a:r>
            <a:r>
              <a:rPr lang="en-US" altLang="en-US" baseline="-25000" noProof="1"/>
              <a:t>2</a:t>
            </a:r>
            <a:r>
              <a:rPr lang="en-US" altLang="zh-CN" dirty="0"/>
              <a:t>,</a:t>
            </a:r>
            <a:r>
              <a:rPr lang="en-US" altLang="zh-CN" dirty="0">
                <a:latin typeface="宋体" panose="02010600030101010101" pitchFamily="2" charset="-122"/>
              </a:rPr>
              <a:t>…</a:t>
            </a:r>
            <a:r>
              <a:rPr lang="en-US" altLang="zh-CN" dirty="0"/>
              <a:t>,</a:t>
            </a:r>
            <a:r>
              <a:rPr lang="en-US" altLang="en-US" noProof="1"/>
              <a:t>P</a:t>
            </a:r>
            <a:r>
              <a:rPr lang="en-US" altLang="en-US" baseline="-25000" noProof="1"/>
              <a:t>n</a:t>
            </a:r>
            <a:r>
              <a:rPr lang="en-US" altLang="en-US" noProof="1"/>
              <a:t>)、G</a:t>
            </a:r>
            <a:r>
              <a:rPr lang="en-US" altLang="en-US" baseline="-25000" noProof="1"/>
              <a:t>2</a:t>
            </a:r>
            <a:r>
              <a:rPr lang="en-US" altLang="en-US" noProof="1"/>
              <a:t>(P</a:t>
            </a:r>
            <a:r>
              <a:rPr lang="en-US" altLang="en-US" baseline="-25000" noProof="1"/>
              <a:t>1</a:t>
            </a:r>
            <a:r>
              <a:rPr lang="en-US" altLang="zh-CN" dirty="0"/>
              <a:t>,</a:t>
            </a:r>
            <a:r>
              <a:rPr lang="en-US" altLang="en-US" noProof="1"/>
              <a:t>P</a:t>
            </a:r>
            <a:r>
              <a:rPr lang="en-US" altLang="en-US" baseline="-25000" noProof="1"/>
              <a:t>2</a:t>
            </a:r>
            <a:r>
              <a:rPr lang="en-US" altLang="zh-CN" dirty="0"/>
              <a:t>,</a:t>
            </a:r>
            <a:r>
              <a:rPr lang="en-US" altLang="zh-CN" dirty="0">
                <a:latin typeface="宋体" panose="02010600030101010101" pitchFamily="2" charset="-122"/>
              </a:rPr>
              <a:t>…</a:t>
            </a:r>
            <a:r>
              <a:rPr lang="en-US" altLang="zh-CN" dirty="0"/>
              <a:t>,</a:t>
            </a:r>
            <a:r>
              <a:rPr lang="en-US" altLang="en-US" noProof="1"/>
              <a:t>P</a:t>
            </a:r>
            <a:r>
              <a:rPr lang="en-US" altLang="en-US" baseline="-25000" noProof="1"/>
              <a:t>n</a:t>
            </a:r>
            <a:r>
              <a:rPr lang="en-US" altLang="en-US" noProof="1"/>
              <a:t>)、...、G</a:t>
            </a:r>
            <a:r>
              <a:rPr lang="en-US" altLang="en-US" baseline="-25000" noProof="1"/>
              <a:t>n</a:t>
            </a:r>
            <a:r>
              <a:rPr lang="en-US" altLang="en-US" noProof="1"/>
              <a:t>(P</a:t>
            </a:r>
            <a:r>
              <a:rPr lang="en-US" altLang="en-US" baseline="-25000" noProof="1"/>
              <a:t>1</a:t>
            </a:r>
            <a:r>
              <a:rPr lang="en-US" altLang="zh-CN" dirty="0"/>
              <a:t>,</a:t>
            </a:r>
            <a:r>
              <a:rPr lang="en-US" altLang="en-US" noProof="1"/>
              <a:t>P</a:t>
            </a:r>
            <a:r>
              <a:rPr lang="en-US" altLang="en-US" baseline="-25000" noProof="1"/>
              <a:t>2</a:t>
            </a:r>
            <a:r>
              <a:rPr lang="en-US" altLang="zh-CN" dirty="0"/>
              <a:t>,</a:t>
            </a:r>
            <a:r>
              <a:rPr lang="en-US" altLang="zh-CN" dirty="0">
                <a:latin typeface="宋体" panose="02010600030101010101" pitchFamily="2" charset="-122"/>
              </a:rPr>
              <a:t>…</a:t>
            </a:r>
            <a:r>
              <a:rPr lang="en-US" altLang="zh-CN" dirty="0"/>
              <a:t>,</a:t>
            </a:r>
            <a:r>
              <a:rPr lang="en-US" altLang="en-US" noProof="1"/>
              <a:t>P</a:t>
            </a:r>
            <a:r>
              <a:rPr lang="en-US" altLang="en-US" baseline="-25000" noProof="1"/>
              <a:t>n</a:t>
            </a:r>
            <a:r>
              <a:rPr lang="en-US" altLang="en-US" noProof="1"/>
              <a:t>)</a:t>
            </a:r>
            <a:r>
              <a:rPr lang="zh-CN" altLang="en-US" noProof="1"/>
              <a:t>是任意命题公式</a:t>
            </a:r>
            <a:r>
              <a:rPr lang="zh-CN" altLang="zh-CN" dirty="0"/>
              <a:t>，其中</a:t>
            </a:r>
            <a:r>
              <a:rPr lang="en-US" altLang="zh-CN" dirty="0"/>
              <a:t>P</a:t>
            </a:r>
            <a:r>
              <a:rPr lang="en-US" altLang="zh-CN" baseline="-25000" dirty="0"/>
              <a:t>1</a:t>
            </a:r>
            <a:r>
              <a:rPr lang="zh-CN" altLang="zh-CN" dirty="0"/>
              <a:t>，</a:t>
            </a:r>
            <a:r>
              <a:rPr lang="en-US" altLang="zh-CN" dirty="0"/>
              <a:t>P</a:t>
            </a:r>
            <a:r>
              <a:rPr lang="en-US" altLang="zh-CN" baseline="-25000" dirty="0"/>
              <a:t>2</a:t>
            </a:r>
            <a:r>
              <a:rPr lang="zh-CN" altLang="zh-CN" dirty="0"/>
              <a:t>，</a:t>
            </a:r>
            <a:r>
              <a:rPr lang="en-US" altLang="zh-CN" dirty="0"/>
              <a:t>…</a:t>
            </a:r>
            <a:r>
              <a:rPr lang="zh-CN" altLang="zh-CN" dirty="0"/>
              <a:t>，</a:t>
            </a:r>
            <a:r>
              <a:rPr lang="en-US" altLang="zh-CN" dirty="0" err="1"/>
              <a:t>P</a:t>
            </a:r>
            <a:r>
              <a:rPr lang="en-US" altLang="zh-CN" baseline="-25000" dirty="0" err="1"/>
              <a:t>n</a:t>
            </a:r>
            <a:r>
              <a:rPr lang="zh-CN" altLang="zh-CN" dirty="0"/>
              <a:t>是命题变元。</a:t>
            </a:r>
            <a:r>
              <a:rPr lang="zh-CN" altLang="zh-CN" dirty="0">
                <a:solidFill>
                  <a:srgbClr val="3333FF"/>
                </a:solidFill>
              </a:rPr>
              <a:t>若</a:t>
            </a:r>
            <a:r>
              <a:rPr lang="en-US" altLang="zh-CN" dirty="0">
                <a:solidFill>
                  <a:srgbClr val="3333FF"/>
                </a:solidFill>
              </a:rPr>
              <a:t>G</a:t>
            </a:r>
            <a:r>
              <a:rPr lang="zh-CN" altLang="zh-CN" dirty="0">
                <a:solidFill>
                  <a:srgbClr val="3333FF"/>
                </a:solidFill>
              </a:rPr>
              <a:t>是永真公式或永假公式</a:t>
            </a:r>
            <a:r>
              <a:rPr lang="zh-CN" altLang="zh-CN" dirty="0"/>
              <a:t>，则用</a:t>
            </a:r>
            <a:r>
              <a:rPr lang="en-US" altLang="zh-CN" dirty="0"/>
              <a:t>G</a:t>
            </a:r>
            <a:r>
              <a:rPr lang="en-US" altLang="zh-CN" baseline="-25000" dirty="0"/>
              <a:t>1</a:t>
            </a:r>
            <a:r>
              <a:rPr lang="zh-CN" altLang="zh-CN" dirty="0"/>
              <a:t>，</a:t>
            </a:r>
            <a:r>
              <a:rPr lang="en-US" altLang="zh-CN" dirty="0"/>
              <a:t>G</a:t>
            </a:r>
            <a:r>
              <a:rPr lang="en-US" altLang="zh-CN" baseline="-25000" dirty="0"/>
              <a:t>2</a:t>
            </a:r>
            <a:r>
              <a:rPr lang="zh-CN" altLang="zh-CN" dirty="0"/>
              <a:t>，</a:t>
            </a:r>
            <a:r>
              <a:rPr lang="en-US" altLang="zh-CN" dirty="0"/>
              <a:t>…</a:t>
            </a:r>
            <a:r>
              <a:rPr lang="zh-CN" altLang="zh-CN" dirty="0"/>
              <a:t>，</a:t>
            </a:r>
            <a:r>
              <a:rPr lang="en-US" altLang="zh-CN" dirty="0" err="1"/>
              <a:t>G</a:t>
            </a:r>
            <a:r>
              <a:rPr lang="en-US" altLang="zh-CN" baseline="-25000" dirty="0" err="1"/>
              <a:t>n</a:t>
            </a:r>
            <a:r>
              <a:rPr lang="zh-CN" altLang="zh-CN" dirty="0"/>
              <a:t>分别取代</a:t>
            </a:r>
            <a:r>
              <a:rPr lang="en-US" altLang="zh-CN" dirty="0"/>
              <a:t>P</a:t>
            </a:r>
            <a:r>
              <a:rPr lang="en-US" altLang="zh-CN" baseline="-25000" dirty="0"/>
              <a:t>1</a:t>
            </a:r>
            <a:r>
              <a:rPr lang="zh-CN" altLang="zh-CN" dirty="0"/>
              <a:t>，</a:t>
            </a:r>
            <a:r>
              <a:rPr lang="en-US" altLang="zh-CN" dirty="0"/>
              <a:t>P</a:t>
            </a:r>
            <a:r>
              <a:rPr lang="en-US" altLang="zh-CN" baseline="-25000" dirty="0"/>
              <a:t>2</a:t>
            </a:r>
            <a:r>
              <a:rPr lang="zh-CN" altLang="zh-CN" dirty="0"/>
              <a:t>，</a:t>
            </a:r>
            <a:r>
              <a:rPr lang="en-US" altLang="zh-CN" dirty="0"/>
              <a:t>…</a:t>
            </a:r>
            <a:r>
              <a:rPr lang="zh-CN" altLang="zh-CN" dirty="0"/>
              <a:t>，</a:t>
            </a:r>
            <a:r>
              <a:rPr lang="en-US" altLang="zh-CN" dirty="0" err="1"/>
              <a:t>P</a:t>
            </a:r>
            <a:r>
              <a:rPr lang="en-US" altLang="zh-CN" baseline="-25000" dirty="0" err="1"/>
              <a:t>n</a:t>
            </a:r>
            <a:r>
              <a:rPr lang="zh-CN" altLang="zh-CN" dirty="0"/>
              <a:t>后得到的新命题公式：</a:t>
            </a:r>
            <a:endParaRPr lang="zh-CN" altLang="zh-CN" dirty="0"/>
          </a:p>
          <a:p>
            <a:pPr marL="0" indent="0" algn="ctr">
              <a:buNone/>
            </a:pPr>
            <a:r>
              <a:rPr lang="en-US" altLang="en-US" noProof="1">
                <a:solidFill>
                  <a:srgbClr val="FF0000"/>
                </a:solidFill>
              </a:rPr>
              <a:t>G(G</a:t>
            </a:r>
            <a:r>
              <a:rPr lang="en-US" altLang="en-US" baseline="-25000" noProof="1">
                <a:solidFill>
                  <a:srgbClr val="FF0000"/>
                </a:solidFill>
              </a:rPr>
              <a:t>1</a:t>
            </a:r>
            <a:r>
              <a:rPr lang="en-US" altLang="zh-CN" dirty="0">
                <a:solidFill>
                  <a:srgbClr val="FF0000"/>
                </a:solidFill>
              </a:rPr>
              <a:t>,</a:t>
            </a:r>
            <a:r>
              <a:rPr lang="en-US" altLang="en-US" noProof="1">
                <a:solidFill>
                  <a:srgbClr val="FF0000"/>
                </a:solidFill>
              </a:rPr>
              <a:t>G</a:t>
            </a:r>
            <a:r>
              <a:rPr lang="en-US" altLang="en-US" baseline="-25000" noProof="1">
                <a:solidFill>
                  <a:srgbClr val="FF0000"/>
                </a:solidFill>
              </a:rPr>
              <a:t>2</a:t>
            </a:r>
            <a:r>
              <a:rPr lang="en-US" altLang="zh-CN" dirty="0">
                <a:solidFill>
                  <a:srgbClr val="FF0000"/>
                </a:solidFill>
              </a:rPr>
              <a:t>,</a:t>
            </a:r>
            <a:r>
              <a:rPr lang="en-US" altLang="zh-CN" dirty="0">
                <a:solidFill>
                  <a:srgbClr val="FF0000"/>
                </a:solidFill>
                <a:latin typeface="宋体" panose="02010600030101010101" pitchFamily="2" charset="-122"/>
              </a:rPr>
              <a:t>…</a:t>
            </a:r>
            <a:r>
              <a:rPr lang="en-US" altLang="zh-CN" dirty="0">
                <a:solidFill>
                  <a:srgbClr val="FF0000"/>
                </a:solidFill>
              </a:rPr>
              <a:t>,</a:t>
            </a:r>
            <a:r>
              <a:rPr lang="en-US" altLang="en-US" noProof="1">
                <a:solidFill>
                  <a:srgbClr val="FF0000"/>
                </a:solidFill>
              </a:rPr>
              <a:t>G</a:t>
            </a:r>
            <a:r>
              <a:rPr lang="en-US" altLang="en-US" baseline="-25000" noProof="1">
                <a:solidFill>
                  <a:srgbClr val="FF0000"/>
                </a:solidFill>
              </a:rPr>
              <a:t>n</a:t>
            </a:r>
            <a:r>
              <a:rPr lang="en-US" altLang="en-US" noProof="1">
                <a:solidFill>
                  <a:srgbClr val="FF0000"/>
                </a:solidFill>
              </a:rPr>
              <a:t>)＝G</a:t>
            </a:r>
            <a:r>
              <a:rPr lang="en-US" altLang="zh-CN" dirty="0">
                <a:solidFill>
                  <a:srgbClr val="FF0000"/>
                </a:solidFill>
                <a:latin typeface="宋体" panose="02010600030101010101" pitchFamily="2" charset="-122"/>
              </a:rPr>
              <a:t>’</a:t>
            </a:r>
            <a:r>
              <a:rPr lang="en-US" altLang="en-US" noProof="1">
                <a:solidFill>
                  <a:srgbClr val="FF0000"/>
                </a:solidFill>
              </a:rPr>
              <a:t>(P</a:t>
            </a:r>
            <a:r>
              <a:rPr lang="en-US" altLang="en-US" baseline="-25000" noProof="1">
                <a:solidFill>
                  <a:srgbClr val="FF0000"/>
                </a:solidFill>
              </a:rPr>
              <a:t>1</a:t>
            </a:r>
            <a:r>
              <a:rPr lang="en-US" altLang="zh-CN" dirty="0">
                <a:solidFill>
                  <a:srgbClr val="FF0000"/>
                </a:solidFill>
              </a:rPr>
              <a:t>,</a:t>
            </a:r>
            <a:r>
              <a:rPr lang="en-US" altLang="en-US" noProof="1">
                <a:solidFill>
                  <a:srgbClr val="FF0000"/>
                </a:solidFill>
              </a:rPr>
              <a:t>P</a:t>
            </a:r>
            <a:r>
              <a:rPr lang="en-US" altLang="en-US" baseline="-25000" noProof="1">
                <a:solidFill>
                  <a:srgbClr val="FF0000"/>
                </a:solidFill>
              </a:rPr>
              <a:t>2</a:t>
            </a:r>
            <a:r>
              <a:rPr lang="en-US" altLang="zh-CN" dirty="0">
                <a:solidFill>
                  <a:srgbClr val="FF0000"/>
                </a:solidFill>
              </a:rPr>
              <a:t>,</a:t>
            </a:r>
            <a:r>
              <a:rPr lang="en-US" altLang="zh-CN" dirty="0">
                <a:solidFill>
                  <a:srgbClr val="FF0000"/>
                </a:solidFill>
                <a:latin typeface="宋体" panose="02010600030101010101" pitchFamily="2" charset="-122"/>
              </a:rPr>
              <a:t>…</a:t>
            </a:r>
            <a:r>
              <a:rPr lang="en-US" altLang="zh-CN" dirty="0">
                <a:solidFill>
                  <a:srgbClr val="FF0000"/>
                </a:solidFill>
              </a:rPr>
              <a:t>,</a:t>
            </a:r>
            <a:r>
              <a:rPr lang="en-US" altLang="en-US" noProof="1">
                <a:solidFill>
                  <a:srgbClr val="FF0000"/>
                </a:solidFill>
              </a:rPr>
              <a:t>P</a:t>
            </a:r>
            <a:r>
              <a:rPr lang="en-US" altLang="en-US" baseline="-25000" noProof="1">
                <a:solidFill>
                  <a:srgbClr val="FF0000"/>
                </a:solidFill>
              </a:rPr>
              <a:t>n</a:t>
            </a:r>
            <a:r>
              <a:rPr lang="en-US" altLang="en-US" noProof="1">
                <a:solidFill>
                  <a:srgbClr val="FF0000"/>
                </a:solidFill>
              </a:rPr>
              <a:t>)</a:t>
            </a:r>
            <a:endParaRPr lang="en-US" altLang="zh-CN" dirty="0">
              <a:solidFill>
                <a:srgbClr val="FF0000"/>
              </a:solidFill>
            </a:endParaRPr>
          </a:p>
          <a:p>
            <a:pPr marL="0" indent="0">
              <a:buNone/>
            </a:pPr>
            <a:r>
              <a:rPr lang="zh-CN" altLang="zh-CN" dirty="0">
                <a:solidFill>
                  <a:srgbClr val="3333FF"/>
                </a:solidFill>
              </a:rPr>
              <a:t>也是一个永真公式或永假公式。</a:t>
            </a:r>
            <a:endParaRPr lang="zh-CN" altLang="en-US" dirty="0">
              <a:solidFill>
                <a:srgbClr val="3333FF"/>
              </a:solidFill>
            </a:endParaRPr>
          </a:p>
        </p:txBody>
      </p:sp>
      <p:sp>
        <p:nvSpPr>
          <p:cNvPr id="5" name="Rectangle 3"/>
          <p:cNvSpPr txBox="1">
            <a:spLocks noChangeArrowheads="1"/>
          </p:cNvSpPr>
          <p:nvPr/>
        </p:nvSpPr>
        <p:spPr>
          <a:xfrm>
            <a:off x="822903" y="240346"/>
            <a:ext cx="8064034" cy="634963"/>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r>
              <a:rPr lang="zh-CN" altLang="en-US" sz="2200" dirty="0">
                <a:solidFill>
                  <a:prstClr val="white"/>
                </a:solidFill>
                <a:latin typeface="微软雅黑" panose="020B0503020204020204" pitchFamily="34" charset="-122"/>
                <a:ea typeface="微软雅黑" panose="020B0503020204020204" pitchFamily="34" charset="-122"/>
              </a:rPr>
              <a:t>定理</a:t>
            </a:r>
            <a:r>
              <a:rPr lang="en-US" altLang="zh-CN" sz="2200" dirty="0">
                <a:solidFill>
                  <a:prstClr val="white"/>
                </a:solidFill>
                <a:latin typeface="微软雅黑" panose="020B0503020204020204" pitchFamily="34" charset="-122"/>
                <a:ea typeface="微软雅黑" panose="020B0503020204020204" pitchFamily="34" charset="-122"/>
              </a:rPr>
              <a:t>2.2</a:t>
            </a:r>
            <a:r>
              <a:rPr lang="zh-CN" altLang="en-US" sz="2200" dirty="0">
                <a:solidFill>
                  <a:prstClr val="white"/>
                </a:solidFill>
                <a:latin typeface="微软雅黑" panose="020B0503020204020204" pitchFamily="34" charset="-122"/>
                <a:ea typeface="微软雅黑" panose="020B0503020204020204" pitchFamily="34" charset="-122"/>
              </a:rPr>
              <a:t>和定理</a:t>
            </a:r>
            <a:r>
              <a:rPr lang="en-US" altLang="zh-CN" sz="2200" dirty="0">
                <a:solidFill>
                  <a:prstClr val="white"/>
                </a:solidFill>
                <a:latin typeface="微软雅黑" panose="020B0503020204020204" pitchFamily="34" charset="-122"/>
                <a:ea typeface="微软雅黑" panose="020B0503020204020204" pitchFamily="34" charset="-122"/>
              </a:rPr>
              <a:t>2.3</a:t>
            </a:r>
            <a:endParaRPr lang="zh-CN" altLang="en-US" sz="2200" dirty="0">
              <a:solidFill>
                <a:prstClr val="white"/>
              </a:solidFill>
              <a:latin typeface="微软雅黑" panose="020B0503020204020204" pitchFamily="34" charset="-122"/>
              <a:ea typeface="微软雅黑" panose="020B0503020204020204" pitchFamily="34" charset="-122"/>
            </a:endParaRPr>
          </a:p>
        </p:txBody>
      </p:sp>
      <p:sp>
        <p:nvSpPr>
          <p:cNvPr id="6" name="Rectangle 3"/>
          <p:cNvSpPr txBox="1">
            <a:spLocks noChangeArrowheads="1"/>
          </p:cNvSpPr>
          <p:nvPr/>
        </p:nvSpPr>
        <p:spPr>
          <a:xfrm>
            <a:off x="330748" y="4474674"/>
            <a:ext cx="10969627" cy="1630268"/>
          </a:xfrm>
          <a:prstGeom prst="rect">
            <a:avLst/>
          </a:prstGeom>
        </p:spPr>
        <p:txBody>
          <a:bodyPr vert="horz" lIns="121882" tIns="60940" rIns="121882" bIns="60940" rtlCol="0">
            <a:normAutofit lnSpcReduction="10000"/>
          </a:bodyPr>
          <a:lstStyle>
            <a:lvl1pPr marL="457200" indent="-457200" algn="l" defTabSz="1219835" rtl="0" eaLnBrk="1" latinLnBrk="0" hangingPunct="1">
              <a:lnSpc>
                <a:spcPct val="150000"/>
              </a:lnSpc>
              <a:spcBef>
                <a:spcPts val="0"/>
              </a:spcBef>
              <a:buSzPct val="80000"/>
              <a:buFont typeface="Wingdings" panose="05000000000000000000" pitchFamily="2" charset="2"/>
              <a:buChar char="l"/>
              <a:defRPr sz="2400" b="1" kern="1200">
                <a:solidFill>
                  <a:schemeClr val="tx1"/>
                </a:solidFill>
                <a:latin typeface="+mn-ea"/>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defTabSz="1219200">
              <a:buNone/>
            </a:pPr>
            <a:r>
              <a:rPr lang="zh-CN" altLang="zh-CN" sz="2400" dirty="0">
                <a:solidFill>
                  <a:srgbClr val="C00000"/>
                </a:solidFill>
                <a:latin typeface="微软雅黑" panose="020B0503020204020204" pitchFamily="34" charset="-122"/>
                <a:ea typeface="微软雅黑" panose="020B0503020204020204" pitchFamily="34" charset="-122"/>
              </a:rPr>
              <a:t>定理</a:t>
            </a:r>
            <a:r>
              <a:rPr lang="en-US" altLang="zh-CN" sz="2400" dirty="0">
                <a:solidFill>
                  <a:srgbClr val="C00000"/>
                </a:solidFill>
                <a:latin typeface="微软雅黑" panose="020B0503020204020204" pitchFamily="34" charset="-122"/>
                <a:ea typeface="微软雅黑" panose="020B0503020204020204" pitchFamily="34" charset="-122"/>
              </a:rPr>
              <a:t>2.3(</a:t>
            </a:r>
            <a:r>
              <a:rPr lang="zh-CN" altLang="zh-CN" sz="2400" dirty="0">
                <a:solidFill>
                  <a:srgbClr val="C00000"/>
                </a:solidFill>
                <a:latin typeface="微软雅黑" panose="020B0503020204020204" pitchFamily="34" charset="-122"/>
                <a:ea typeface="微软雅黑" panose="020B0503020204020204" pitchFamily="34" charset="-122"/>
              </a:rPr>
              <a:t>替换定理</a:t>
            </a:r>
            <a:r>
              <a:rPr lang="en-US" altLang="zh-CN" sz="2400" dirty="0">
                <a:solidFill>
                  <a:srgbClr val="C00000"/>
                </a:solidFill>
                <a:latin typeface="微软雅黑" panose="020B0503020204020204" pitchFamily="34" charset="-122"/>
                <a:ea typeface="微软雅黑" panose="020B0503020204020204" pitchFamily="34" charset="-122"/>
              </a:rPr>
              <a:t>)  </a:t>
            </a:r>
            <a:r>
              <a:rPr lang="zh-CN" altLang="en-US" sz="2400" noProof="1">
                <a:solidFill>
                  <a:prstClr val="black"/>
                </a:solidFill>
                <a:latin typeface="微软雅黑" panose="020B0503020204020204" pitchFamily="34" charset="-122"/>
                <a:ea typeface="微软雅黑" panose="020B0503020204020204" pitchFamily="34" charset="-122"/>
              </a:rPr>
              <a:t>设</a:t>
            </a:r>
            <a:r>
              <a:rPr lang="en-US" altLang="en-US" sz="2400" noProof="1">
                <a:solidFill>
                  <a:prstClr val="black"/>
                </a:solidFill>
                <a:latin typeface="微软雅黑" panose="020B0503020204020204" pitchFamily="34" charset="-122"/>
                <a:ea typeface="微软雅黑" panose="020B0503020204020204" pitchFamily="34" charset="-122"/>
              </a:rPr>
              <a:t>G</a:t>
            </a:r>
            <a:r>
              <a:rPr lang="en-US" altLang="en-US" sz="2400" baseline="-25000" noProof="1">
                <a:solidFill>
                  <a:prstClr val="black"/>
                </a:solidFill>
                <a:latin typeface="微软雅黑" panose="020B0503020204020204" pitchFamily="34" charset="-122"/>
                <a:ea typeface="微软雅黑" panose="020B0503020204020204" pitchFamily="34" charset="-122"/>
              </a:rPr>
              <a:t>1</a:t>
            </a:r>
            <a:r>
              <a:rPr lang="zh-CN" altLang="en-US" sz="2400" noProof="1">
                <a:solidFill>
                  <a:prstClr val="black"/>
                </a:solidFill>
                <a:latin typeface="微软雅黑" panose="020B0503020204020204" pitchFamily="34" charset="-122"/>
                <a:ea typeface="微软雅黑" panose="020B0503020204020204" pitchFamily="34" charset="-122"/>
              </a:rPr>
              <a:t>是</a:t>
            </a:r>
            <a:r>
              <a:rPr lang="en-US" altLang="en-US" sz="2400" noProof="1">
                <a:solidFill>
                  <a:prstClr val="black"/>
                </a:solidFill>
                <a:latin typeface="微软雅黑" panose="020B0503020204020204" pitchFamily="34" charset="-122"/>
                <a:ea typeface="微软雅黑" panose="020B0503020204020204" pitchFamily="34" charset="-122"/>
              </a:rPr>
              <a:t>G</a:t>
            </a:r>
            <a:r>
              <a:rPr lang="zh-CN" altLang="en-US" sz="2400" noProof="1">
                <a:solidFill>
                  <a:prstClr val="black"/>
                </a:solidFill>
                <a:latin typeface="微软雅黑" panose="020B0503020204020204" pitchFamily="34" charset="-122"/>
                <a:ea typeface="微软雅黑" panose="020B0503020204020204" pitchFamily="34" charset="-122"/>
              </a:rPr>
              <a:t>的子公式</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noProof="1">
                <a:solidFill>
                  <a:prstClr val="black"/>
                </a:solidFill>
                <a:latin typeface="微软雅黑" panose="020B0503020204020204" pitchFamily="34" charset="-122"/>
                <a:ea typeface="微软雅黑" panose="020B0503020204020204" pitchFamily="34" charset="-122"/>
              </a:rPr>
              <a:t>即</a:t>
            </a:r>
            <a:r>
              <a:rPr lang="en-US" altLang="en-US" sz="2400" noProof="1">
                <a:solidFill>
                  <a:prstClr val="black"/>
                </a:solidFill>
                <a:latin typeface="微软雅黑" panose="020B0503020204020204" pitchFamily="34" charset="-122"/>
                <a:ea typeface="微软雅黑" panose="020B0503020204020204" pitchFamily="34" charset="-122"/>
              </a:rPr>
              <a:t> G</a:t>
            </a:r>
            <a:r>
              <a:rPr lang="en-US" altLang="en-US" sz="2400" baseline="-25000" noProof="1">
                <a:solidFill>
                  <a:prstClr val="black"/>
                </a:solidFill>
                <a:latin typeface="微软雅黑" panose="020B0503020204020204" pitchFamily="34" charset="-122"/>
                <a:ea typeface="微软雅黑" panose="020B0503020204020204" pitchFamily="34" charset="-122"/>
              </a:rPr>
              <a:t>1</a:t>
            </a:r>
            <a:r>
              <a:rPr lang="zh-CN" altLang="en-US" sz="2400" noProof="1">
                <a:solidFill>
                  <a:prstClr val="black"/>
                </a:solidFill>
                <a:latin typeface="微软雅黑" panose="020B0503020204020204" pitchFamily="34" charset="-122"/>
                <a:ea typeface="微软雅黑" panose="020B0503020204020204" pitchFamily="34" charset="-122"/>
              </a:rPr>
              <a:t>是公式</a:t>
            </a:r>
            <a:r>
              <a:rPr lang="en-US" altLang="en-US" sz="2400" noProof="1">
                <a:solidFill>
                  <a:prstClr val="black"/>
                </a:solidFill>
                <a:latin typeface="微软雅黑" panose="020B0503020204020204" pitchFamily="34" charset="-122"/>
                <a:ea typeface="微软雅黑" panose="020B0503020204020204" pitchFamily="34" charset="-122"/>
              </a:rPr>
              <a:t>G</a:t>
            </a:r>
            <a:r>
              <a:rPr lang="zh-CN" altLang="en-US" sz="2400" noProof="1">
                <a:solidFill>
                  <a:prstClr val="black"/>
                </a:solidFill>
                <a:latin typeface="微软雅黑" panose="020B0503020204020204" pitchFamily="34" charset="-122"/>
                <a:ea typeface="微软雅黑" panose="020B0503020204020204" pitchFamily="34" charset="-122"/>
              </a:rPr>
              <a:t>的一部分</a:t>
            </a:r>
            <a:r>
              <a:rPr lang="en-US" altLang="zh-CN" sz="2400" dirty="0">
                <a:solidFill>
                  <a:prstClr val="black"/>
                </a:solidFill>
                <a:latin typeface="微软雅黑" panose="020B0503020204020204" pitchFamily="34" charset="-122"/>
                <a:ea typeface="微软雅黑" panose="020B0503020204020204" pitchFamily="34" charset="-122"/>
              </a:rPr>
              <a:t>)</a:t>
            </a:r>
            <a:r>
              <a:rPr lang="en-US" altLang="en-US" sz="2400" noProof="1">
                <a:solidFill>
                  <a:prstClr val="black"/>
                </a:solidFill>
                <a:latin typeface="微软雅黑" panose="020B0503020204020204" pitchFamily="34" charset="-122"/>
                <a:ea typeface="微软雅黑" panose="020B0503020204020204" pitchFamily="34" charset="-122"/>
              </a:rPr>
              <a:t>，H</a:t>
            </a:r>
            <a:r>
              <a:rPr lang="en-US" altLang="en-US" sz="2400" baseline="-25000" noProof="1">
                <a:solidFill>
                  <a:prstClr val="black"/>
                </a:solidFill>
                <a:latin typeface="微软雅黑" panose="020B0503020204020204" pitchFamily="34" charset="-122"/>
                <a:ea typeface="微软雅黑" panose="020B0503020204020204" pitchFamily="34" charset="-122"/>
              </a:rPr>
              <a:t>1</a:t>
            </a:r>
            <a:r>
              <a:rPr lang="zh-CN" altLang="en-US" sz="2400" noProof="1">
                <a:solidFill>
                  <a:prstClr val="black"/>
                </a:solidFill>
                <a:latin typeface="微软雅黑" panose="020B0503020204020204" pitchFamily="34" charset="-122"/>
                <a:ea typeface="微软雅黑" panose="020B0503020204020204" pitchFamily="34" charset="-122"/>
              </a:rPr>
              <a:t>是任意的命题公式。在</a:t>
            </a:r>
            <a:r>
              <a:rPr lang="en-US" altLang="en-US" sz="2400" noProof="1">
                <a:solidFill>
                  <a:prstClr val="black"/>
                </a:solidFill>
                <a:latin typeface="微软雅黑" panose="020B0503020204020204" pitchFamily="34" charset="-122"/>
                <a:ea typeface="微软雅黑" panose="020B0503020204020204" pitchFamily="34" charset="-122"/>
              </a:rPr>
              <a:t>G</a:t>
            </a:r>
            <a:r>
              <a:rPr lang="zh-CN" altLang="en-US" sz="2400" noProof="1">
                <a:solidFill>
                  <a:prstClr val="black"/>
                </a:solidFill>
                <a:latin typeface="微软雅黑" panose="020B0503020204020204" pitchFamily="34" charset="-122"/>
                <a:ea typeface="微软雅黑" panose="020B0503020204020204" pitchFamily="34" charset="-122"/>
              </a:rPr>
              <a:t>中凡出现</a:t>
            </a:r>
            <a:r>
              <a:rPr lang="en-US" altLang="en-US" sz="2400" noProof="1">
                <a:solidFill>
                  <a:prstClr val="black"/>
                </a:solidFill>
                <a:latin typeface="微软雅黑" panose="020B0503020204020204" pitchFamily="34" charset="-122"/>
                <a:ea typeface="微软雅黑" panose="020B0503020204020204" pitchFamily="34" charset="-122"/>
              </a:rPr>
              <a:t>G</a:t>
            </a:r>
            <a:r>
              <a:rPr lang="en-US" altLang="en-US" sz="2400" baseline="-25000" noProof="1">
                <a:solidFill>
                  <a:prstClr val="black"/>
                </a:solidFill>
                <a:latin typeface="微软雅黑" panose="020B0503020204020204" pitchFamily="34" charset="-122"/>
                <a:ea typeface="微软雅黑" panose="020B0503020204020204" pitchFamily="34" charset="-122"/>
              </a:rPr>
              <a:t>1</a:t>
            </a:r>
            <a:r>
              <a:rPr lang="zh-CN" altLang="en-US" sz="2400" noProof="1">
                <a:solidFill>
                  <a:prstClr val="black"/>
                </a:solidFill>
                <a:latin typeface="微软雅黑" panose="020B0503020204020204" pitchFamily="34" charset="-122"/>
                <a:ea typeface="微软雅黑" panose="020B0503020204020204" pitchFamily="34" charset="-122"/>
              </a:rPr>
              <a:t>处都用</a:t>
            </a:r>
            <a:r>
              <a:rPr lang="en-US" altLang="en-US" sz="2400" noProof="1">
                <a:solidFill>
                  <a:prstClr val="black"/>
                </a:solidFill>
                <a:latin typeface="微软雅黑" panose="020B0503020204020204" pitchFamily="34" charset="-122"/>
                <a:ea typeface="微软雅黑" panose="020B0503020204020204" pitchFamily="34" charset="-122"/>
              </a:rPr>
              <a:t>H</a:t>
            </a:r>
            <a:r>
              <a:rPr lang="en-US" altLang="en-US" sz="2400" baseline="-25000" noProof="1">
                <a:solidFill>
                  <a:prstClr val="black"/>
                </a:solidFill>
                <a:latin typeface="微软雅黑" panose="020B0503020204020204" pitchFamily="34" charset="-122"/>
                <a:ea typeface="微软雅黑" panose="020B0503020204020204" pitchFamily="34" charset="-122"/>
              </a:rPr>
              <a:t>1</a:t>
            </a:r>
            <a:r>
              <a:rPr lang="zh-CN" altLang="en-US" sz="2400" noProof="1">
                <a:solidFill>
                  <a:prstClr val="black"/>
                </a:solidFill>
                <a:latin typeface="微软雅黑" panose="020B0503020204020204" pitchFamily="34" charset="-122"/>
                <a:ea typeface="微软雅黑" panose="020B0503020204020204" pitchFamily="34" charset="-122"/>
              </a:rPr>
              <a:t>替换，得到新的命题公式</a:t>
            </a:r>
            <a:r>
              <a:rPr lang="en-US" altLang="en-US" sz="2400" noProof="1">
                <a:solidFill>
                  <a:prstClr val="black"/>
                </a:solidFill>
                <a:latin typeface="微软雅黑" panose="020B0503020204020204" pitchFamily="34" charset="-122"/>
                <a:ea typeface="微软雅黑" panose="020B0503020204020204" pitchFamily="34" charset="-122"/>
              </a:rPr>
              <a:t>H</a:t>
            </a:r>
            <a:r>
              <a:rPr lang="zh-CN" altLang="en-US" sz="2400" noProof="1">
                <a:solidFill>
                  <a:prstClr val="black"/>
                </a:solidFill>
                <a:latin typeface="微软雅黑" panose="020B0503020204020204" pitchFamily="34" charset="-122"/>
                <a:ea typeface="微软雅黑" panose="020B0503020204020204" pitchFamily="34" charset="-122"/>
              </a:rPr>
              <a:t>，</a:t>
            </a:r>
            <a:endParaRPr lang="en-US" altLang="zh-CN" sz="2400" noProof="1">
              <a:solidFill>
                <a:prstClr val="black"/>
              </a:solidFill>
              <a:latin typeface="微软雅黑" panose="020B0503020204020204" pitchFamily="34" charset="-122"/>
              <a:ea typeface="微软雅黑" panose="020B0503020204020204" pitchFamily="34" charset="-122"/>
            </a:endParaRPr>
          </a:p>
          <a:p>
            <a:pPr marL="0" indent="0" algn="ctr" defTabSz="1219200">
              <a:buNone/>
            </a:pPr>
            <a:r>
              <a:rPr lang="zh-CN" altLang="en-US" sz="2400" noProof="1">
                <a:solidFill>
                  <a:srgbClr val="3333FF"/>
                </a:solidFill>
                <a:latin typeface="微软雅黑" panose="020B0503020204020204" pitchFamily="34" charset="-122"/>
                <a:ea typeface="微软雅黑" panose="020B0503020204020204" pitchFamily="34" charset="-122"/>
              </a:rPr>
              <a:t>若</a:t>
            </a:r>
            <a:r>
              <a:rPr lang="en-US" altLang="en-US" sz="2400" noProof="1">
                <a:solidFill>
                  <a:srgbClr val="3333FF"/>
                </a:solidFill>
                <a:latin typeface="微软雅黑" panose="020B0503020204020204" pitchFamily="34" charset="-122"/>
                <a:ea typeface="微软雅黑" panose="020B0503020204020204" pitchFamily="34" charset="-122"/>
              </a:rPr>
              <a:t>G</a:t>
            </a:r>
            <a:r>
              <a:rPr lang="en-US" altLang="en-US" sz="2400" baseline="-25000" noProof="1">
                <a:solidFill>
                  <a:srgbClr val="3333FF"/>
                </a:solidFill>
                <a:latin typeface="微软雅黑" panose="020B0503020204020204" pitchFamily="34" charset="-122"/>
                <a:ea typeface="微软雅黑" panose="020B0503020204020204" pitchFamily="34" charset="-122"/>
              </a:rPr>
              <a:t>1</a:t>
            </a:r>
            <a:r>
              <a:rPr lang="en-US" altLang="en-US" sz="2400" noProof="1">
                <a:solidFill>
                  <a:srgbClr val="3333FF"/>
                </a:solidFill>
                <a:latin typeface="微软雅黑" panose="020B0503020204020204" pitchFamily="34" charset="-122"/>
                <a:ea typeface="微软雅黑" panose="020B0503020204020204" pitchFamily="34" charset="-122"/>
              </a:rPr>
              <a:t>＝H</a:t>
            </a:r>
            <a:r>
              <a:rPr lang="en-US" altLang="en-US" sz="2400" baseline="-25000" noProof="1">
                <a:solidFill>
                  <a:srgbClr val="3333FF"/>
                </a:solidFill>
                <a:latin typeface="微软雅黑" panose="020B0503020204020204" pitchFamily="34" charset="-122"/>
                <a:ea typeface="微软雅黑" panose="020B0503020204020204" pitchFamily="34" charset="-122"/>
              </a:rPr>
              <a:t>1</a:t>
            </a:r>
            <a:r>
              <a:rPr lang="zh-CN" altLang="en-US" sz="2400" noProof="1">
                <a:solidFill>
                  <a:srgbClr val="3333FF"/>
                </a:solidFill>
                <a:latin typeface="微软雅黑" panose="020B0503020204020204" pitchFamily="34" charset="-122"/>
                <a:ea typeface="微软雅黑" panose="020B0503020204020204" pitchFamily="34" charset="-122"/>
              </a:rPr>
              <a:t>，则</a:t>
            </a:r>
            <a:r>
              <a:rPr lang="en-US" altLang="en-US" sz="2400" noProof="1">
                <a:solidFill>
                  <a:srgbClr val="3333FF"/>
                </a:solidFill>
                <a:latin typeface="微软雅黑" panose="020B0503020204020204" pitchFamily="34" charset="-122"/>
                <a:ea typeface="微软雅黑" panose="020B0503020204020204" pitchFamily="34" charset="-122"/>
              </a:rPr>
              <a:t>G＝H。</a:t>
            </a:r>
            <a:endParaRPr lang="zh-CN" altLang="en-US" sz="2400" dirty="0">
              <a:solidFill>
                <a:srgbClr val="3333FF"/>
              </a:solidFill>
              <a:latin typeface="微软雅黑" panose="020B0503020204020204" pitchFamily="34" charset="-122"/>
              <a:ea typeface="微软雅黑" panose="020B0503020204020204" pitchFamily="34" charset="-122"/>
            </a:endParaRPr>
          </a:p>
        </p:txBody>
      </p:sp>
      <p:sp>
        <p:nvSpPr>
          <p:cNvPr id="7" name="Text Box 4"/>
          <p:cNvSpPr txBox="1">
            <a:spLocks noChangeArrowheads="1"/>
          </p:cNvSpPr>
          <p:nvPr/>
        </p:nvSpPr>
        <p:spPr bwMode="auto">
          <a:xfrm>
            <a:off x="157294" y="6302774"/>
            <a:ext cx="11807585" cy="497813"/>
          </a:xfrm>
          <a:prstGeom prst="rect">
            <a:avLst/>
          </a:prstGeom>
          <a:solidFill>
            <a:srgbClr val="1157AB"/>
          </a:solidFill>
          <a:ln w="9525">
            <a:solidFill>
              <a:srgbClr val="000000"/>
            </a:solidFill>
            <a:miter lim="800000"/>
          </a:ln>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buClrTx/>
              <a:buNone/>
            </a:pPr>
            <a:r>
              <a:rPr lang="zh-CN" altLang="en-US" sz="2400" spc="-200" dirty="0">
                <a:solidFill>
                  <a:prstClr val="white"/>
                </a:solidFill>
                <a:latin typeface="微软雅黑" panose="020B0503020204020204" pitchFamily="34" charset="-122"/>
                <a:ea typeface="微软雅黑" panose="020B0503020204020204" pitchFamily="34" charset="-122"/>
              </a:rPr>
              <a:t>利用代入定理、替换定理和</a:t>
            </a:r>
            <a:r>
              <a:rPr lang="en-US" altLang="zh-CN" sz="2400" spc="-200" dirty="0">
                <a:solidFill>
                  <a:prstClr val="white"/>
                </a:solidFill>
                <a:latin typeface="微软雅黑" panose="020B0503020204020204" pitchFamily="34" charset="-122"/>
                <a:ea typeface="微软雅黑" panose="020B0503020204020204" pitchFamily="34" charset="-122"/>
              </a:rPr>
              <a:t>24</a:t>
            </a:r>
            <a:r>
              <a:rPr lang="zh-CN" altLang="en-US" sz="2400" spc="-200" dirty="0">
                <a:solidFill>
                  <a:prstClr val="white"/>
                </a:solidFill>
                <a:latin typeface="微软雅黑" panose="020B0503020204020204" pitchFamily="34" charset="-122"/>
                <a:ea typeface="微软雅黑" panose="020B0503020204020204" pitchFamily="34" charset="-122"/>
              </a:rPr>
              <a:t>个基本等价定律判定两个公式是否等价的新方法称为</a:t>
            </a:r>
            <a:r>
              <a:rPr lang="zh-CN" altLang="en-US" sz="2400" spc="-200" dirty="0">
                <a:solidFill>
                  <a:srgbClr val="FFFF00"/>
                </a:solidFill>
                <a:latin typeface="微软雅黑" panose="020B0503020204020204" pitchFamily="34" charset="-122"/>
                <a:ea typeface="微软雅黑" panose="020B0503020204020204" pitchFamily="34" charset="-122"/>
              </a:rPr>
              <a:t>公式推演法</a:t>
            </a:r>
            <a:r>
              <a:rPr lang="en-US" altLang="zh-CN" sz="2400" spc="-200" dirty="0">
                <a:solidFill>
                  <a:srgbClr val="FFFF00"/>
                </a:solidFill>
                <a:latin typeface="微软雅黑" panose="020B0503020204020204" pitchFamily="34" charset="-122"/>
                <a:ea typeface="微软雅黑" panose="020B0503020204020204" pitchFamily="34" charset="-122"/>
              </a:rPr>
              <a:t>.</a:t>
            </a:r>
            <a:endParaRPr lang="zh-CN" altLang="en-US" sz="2400" b="0" spc="-200" dirty="0">
              <a:solidFill>
                <a:srgbClr val="FFFF00"/>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anim calcmode="lin" valueType="num">
                                      <p:cBhvr additive="base">
                                        <p:cTn id="7" dur="500" fill="hold"/>
                                        <p:tgtEl>
                                          <p:spTgt spid="6349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34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3491">
                                            <p:txEl>
                                              <p:pRg st="1" end="1"/>
                                            </p:txEl>
                                          </p:spTgt>
                                        </p:tgtEl>
                                        <p:attrNameLst>
                                          <p:attrName>style.visibility</p:attrName>
                                        </p:attrNameLst>
                                      </p:cBhvr>
                                      <p:to>
                                        <p:strVal val="visible"/>
                                      </p:to>
                                    </p:set>
                                    <p:anim calcmode="lin" valueType="num">
                                      <p:cBhvr additive="base">
                                        <p:cTn id="13" dur="500" fill="hold"/>
                                        <p:tgtEl>
                                          <p:spTgt spid="6349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6349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3491">
                                            <p:txEl>
                                              <p:pRg st="2" end="2"/>
                                            </p:txEl>
                                          </p:spTgt>
                                        </p:tgtEl>
                                        <p:attrNameLst>
                                          <p:attrName>style.visibility</p:attrName>
                                        </p:attrNameLst>
                                      </p:cBhvr>
                                      <p:to>
                                        <p:strVal val="visible"/>
                                      </p:to>
                                    </p:set>
                                    <p:anim calcmode="lin" valueType="num">
                                      <p:cBhvr additive="base">
                                        <p:cTn id="19" dur="500" fill="hold"/>
                                        <p:tgtEl>
                                          <p:spTgt spid="63491">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6349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 calcmode="lin" valueType="num">
                                      <p:cBhvr additive="base">
                                        <p:cTn id="3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0-#ppt_w/2"/>
                                          </p:val>
                                        </p:tav>
                                        <p:tav tm="100000">
                                          <p:val>
                                            <p:strVal val="#ppt_x"/>
                                          </p:val>
                                        </p:tav>
                                      </p:tavLst>
                                    </p:anim>
                                    <p:anim calcmode="lin" valueType="num">
                                      <p:cBhvr additive="base">
                                        <p:cTn id="3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autoUpdateAnimBg="0" build="p"/>
      <p:bldP spid="6" grpId="0" autoUpdateAnimBg="0" build="p"/>
      <p:bldP spid="7" grpId="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7588" name="Rectangle 3"/>
              <p:cNvSpPr>
                <a:spLocks noGrp="1" noChangeArrowheads="1"/>
              </p:cNvSpPr>
              <p:nvPr>
                <p:ph type="body" idx="4294967295"/>
              </p:nvPr>
            </p:nvSpPr>
            <p:spPr>
              <a:xfrm>
                <a:off x="385828" y="1032808"/>
                <a:ext cx="11579051" cy="797250"/>
              </a:xfrm>
            </p:spPr>
            <p:txBody>
              <a:bodyPr/>
              <a:lstStyle/>
              <a:p>
                <a:pPr marL="0" indent="0">
                  <a:buNone/>
                </a:pPr>
                <a:r>
                  <a:rPr lang="zh-CN" altLang="zh-CN" dirty="0">
                    <a:solidFill>
                      <a:srgbClr val="C00000"/>
                    </a:solidFill>
                  </a:rPr>
                  <a:t>例</a:t>
                </a:r>
                <a:r>
                  <a:rPr lang="en-US" altLang="zh-CN" dirty="0">
                    <a:solidFill>
                      <a:srgbClr val="C00000"/>
                    </a:solidFill>
                  </a:rPr>
                  <a:t>2.17  </a:t>
                </a:r>
                <a:r>
                  <a:rPr lang="zh-CN" altLang="zh-CN" dirty="0"/>
                  <a:t>试用公式推演法证明</a:t>
                </a:r>
                <a:r>
                  <a:rPr lang="en-US" altLang="zh-CN" dirty="0"/>
                  <a:t>((P</a:t>
                </a:r>
                <a:r>
                  <a:rPr lang="zh-CN" altLang="zh-CN" dirty="0"/>
                  <a:t>∧</a:t>
                </a:r>
                <a:r>
                  <a:rPr lang="en-US" altLang="zh-CN" dirty="0"/>
                  <a:t>Q)</a:t>
                </a:r>
                <a:r>
                  <a:rPr lang="zh-CN" altLang="zh-CN" dirty="0"/>
                  <a:t>∨</a:t>
                </a:r>
                <a:r>
                  <a:rPr lang="en-US" altLang="zh-CN" dirty="0"/>
                  <a:t>(</a:t>
                </a:r>
                <a14:m>
                  <m:oMath xmlns:m="http://schemas.openxmlformats.org/officeDocument/2006/math">
                    <m:r>
                      <a:rPr lang="en-US" altLang="zh-CN" i="1">
                        <a:latin typeface="Cambria Math" panose="02040503050406030204" pitchFamily="18" charset="0"/>
                      </a:rPr>
                      <m:t>¬</m:t>
                    </m:r>
                  </m:oMath>
                </a14:m>
                <a:r>
                  <a:rPr lang="en-US" altLang="zh-CN" dirty="0"/>
                  <a:t>P</a:t>
                </a:r>
                <a:r>
                  <a:rPr lang="zh-CN" altLang="zh-CN" dirty="0"/>
                  <a:t>∧</a:t>
                </a:r>
                <a:r>
                  <a:rPr lang="en-US" altLang="zh-CN" dirty="0"/>
                  <a:t>Q)</a:t>
                </a:r>
                <a:r>
                  <a:rPr lang="zh-CN" altLang="zh-CN" dirty="0"/>
                  <a:t>∨</a:t>
                </a:r>
                <a:r>
                  <a:rPr lang="en-US" altLang="zh-CN" dirty="0"/>
                  <a:t>(P</a:t>
                </a:r>
                <a:r>
                  <a:rPr lang="zh-CN" altLang="zh-CN" dirty="0"/>
                  <a:t>∧</a:t>
                </a:r>
                <a14:m>
                  <m:oMath xmlns:m="http://schemas.openxmlformats.org/officeDocument/2006/math">
                    <m:r>
                      <a:rPr lang="en-US" altLang="zh-CN" i="1">
                        <a:latin typeface="Cambria Math" panose="02040503050406030204" pitchFamily="18" charset="0"/>
                      </a:rPr>
                      <m:t>¬</m:t>
                    </m:r>
                  </m:oMath>
                </a14:m>
                <a:r>
                  <a:rPr lang="en-US" altLang="zh-CN" dirty="0"/>
                  <a:t>Q)</a:t>
                </a:r>
                <a:r>
                  <a:rPr lang="zh-CN" altLang="zh-CN" dirty="0"/>
                  <a:t>∨</a:t>
                </a:r>
                <a:r>
                  <a:rPr lang="en-US" altLang="zh-CN" dirty="0"/>
                  <a:t>(</a:t>
                </a:r>
                <a14:m>
                  <m:oMath xmlns:m="http://schemas.openxmlformats.org/officeDocument/2006/math">
                    <m:r>
                      <a:rPr lang="en-US" altLang="zh-CN" i="1">
                        <a:latin typeface="Cambria Math" panose="02040503050406030204" pitchFamily="18" charset="0"/>
                      </a:rPr>
                      <m:t>¬</m:t>
                    </m:r>
                  </m:oMath>
                </a14:m>
                <a:r>
                  <a:rPr lang="en-US" altLang="zh-CN" dirty="0"/>
                  <a:t>P</a:t>
                </a:r>
                <a:r>
                  <a:rPr lang="zh-CN" altLang="zh-CN" dirty="0"/>
                  <a:t>∧</a:t>
                </a:r>
                <a14:m>
                  <m:oMath xmlns:m="http://schemas.openxmlformats.org/officeDocument/2006/math">
                    <m:r>
                      <a:rPr lang="en-US" altLang="zh-CN" i="1">
                        <a:latin typeface="Cambria Math" panose="02040503050406030204" pitchFamily="18" charset="0"/>
                      </a:rPr>
                      <m:t>¬</m:t>
                    </m:r>
                  </m:oMath>
                </a14:m>
                <a:r>
                  <a:rPr lang="en-US" altLang="zh-CN" dirty="0"/>
                  <a:t>Q))</a:t>
                </a:r>
                <a:r>
                  <a:rPr lang="zh-CN" altLang="zh-CN" dirty="0"/>
                  <a:t>∧</a:t>
                </a:r>
                <a:r>
                  <a:rPr lang="en-US" altLang="zh-CN" dirty="0"/>
                  <a:t>R=R</a:t>
                </a:r>
                <a:r>
                  <a:rPr lang="zh-CN" altLang="zh-CN" dirty="0"/>
                  <a:t>。</a:t>
                </a:r>
                <a:endParaRPr lang="zh-CN" altLang="zh-CN" dirty="0"/>
              </a:p>
            </p:txBody>
          </p:sp>
        </mc:Choice>
        <mc:Fallback>
          <p:sp>
            <p:nvSpPr>
              <p:cNvPr id="67588" name="Rectangle 3"/>
              <p:cNvSpPr>
                <a:spLocks noRot="1" noChangeAspect="1" noMove="1" noResize="1" noEditPoints="1" noAdjustHandles="1" noChangeArrowheads="1" noChangeShapeType="1" noTextEdit="1"/>
              </p:cNvSpPr>
              <p:nvPr>
                <p:ph type="body" idx="4294967295"/>
              </p:nvPr>
            </p:nvSpPr>
            <p:spPr>
              <a:xfrm>
                <a:off x="385828" y="1032808"/>
                <a:ext cx="11579051" cy="797250"/>
              </a:xfrm>
              <a:blipFill rotWithShape="1">
                <a:blip r:embed="rId1"/>
                <a:stretch>
                  <a:fillRect l="-3" t="-37" r="2" b="78"/>
                </a:stretch>
              </a:blipFill>
            </p:spPr>
            <p:txBody>
              <a:bodyPr/>
              <a:lstStyle/>
              <a:p>
                <a:r>
                  <a:rPr lang="zh-CN" altLang="en-US">
                    <a:noFill/>
                  </a:rPr>
                  <a:t> </a:t>
                </a:r>
              </a:p>
            </p:txBody>
          </p:sp>
        </mc:Fallback>
      </mc:AlternateContent>
      <p:sp>
        <p:nvSpPr>
          <p:cNvPr id="5" name="Rectangle 3"/>
          <p:cNvSpPr txBox="1">
            <a:spLocks noChangeArrowheads="1"/>
          </p:cNvSpPr>
          <p:nvPr/>
        </p:nvSpPr>
        <p:spPr>
          <a:xfrm>
            <a:off x="850765" y="249582"/>
            <a:ext cx="8064034" cy="634963"/>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r>
              <a:rPr lang="zh-CN" altLang="en-US" sz="2200" noProof="1">
                <a:solidFill>
                  <a:prstClr val="white"/>
                </a:solidFill>
              </a:rPr>
              <a:t>例</a:t>
            </a:r>
            <a:r>
              <a:rPr lang="en-US" altLang="zh-CN" sz="2200" noProof="1">
                <a:solidFill>
                  <a:prstClr val="white"/>
                </a:solidFill>
              </a:rPr>
              <a:t>2.17</a:t>
            </a:r>
            <a:endParaRPr lang="zh-CN" altLang="en-US" sz="2200" dirty="0">
              <a:solidFill>
                <a:prstClr val="white"/>
              </a:solidFill>
            </a:endParaRPr>
          </a:p>
        </p:txBody>
      </p:sp>
      <mc:AlternateContent xmlns:mc="http://schemas.openxmlformats.org/markup-compatibility/2006">
        <mc:Choice xmlns:a14="http://schemas.microsoft.com/office/drawing/2010/main" Requires="a14">
          <p:sp>
            <p:nvSpPr>
              <p:cNvPr id="2" name="矩形 1"/>
              <p:cNvSpPr/>
              <p:nvPr/>
            </p:nvSpPr>
            <p:spPr>
              <a:xfrm>
                <a:off x="157296" y="1933208"/>
                <a:ext cx="11426179" cy="3904665"/>
              </a:xfrm>
              <a:prstGeom prst="rect">
                <a:avLst/>
              </a:prstGeom>
            </p:spPr>
            <p:txBody>
              <a:bodyPr wrap="square">
                <a:spAutoFit/>
              </a:bodyPr>
              <a:lstStyle/>
              <a:p>
                <a:pPr indent="267970" algn="just" defTabSz="1219200">
                  <a:lnSpc>
                    <a:spcPct val="150000"/>
                  </a:lnSpc>
                </a:pPr>
                <a:r>
                  <a:rPr lang="zh-CN"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证明</a:t>
                </a:r>
                <a:r>
                  <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左边</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		</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（结合律）</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933450" algn="just" defTabSz="1219200">
                  <a:lnSpc>
                    <a:spcPct val="150000"/>
                  </a:lnSpc>
                </a:pP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			</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（分配律）</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933450" algn="just" defTabSz="1219200">
                  <a:lnSpc>
                    <a:spcPct val="150000"/>
                  </a:lnSpc>
                </a:pP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					</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排中律</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933450" algn="just" defTabSz="1219200">
                  <a:lnSpc>
                    <a:spcPct val="150000"/>
                  </a:lnSpc>
                </a:pP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						</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（同一律）</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933450" algn="just" defTabSz="1219200">
                  <a:lnSpc>
                    <a:spcPct val="150000"/>
                  </a:lnSpc>
                </a:pP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=1</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	        			              	</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（排中律）</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933450" algn="just" defTabSz="1219200">
                  <a:lnSpc>
                    <a:spcPct val="150000"/>
                  </a:lnSpc>
                </a:pP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=R</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同一律</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933450" algn="just" defTabSz="1219200">
                  <a:lnSpc>
                    <a:spcPct val="150000"/>
                  </a:lnSpc>
                </a:pP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右边</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mc:Choice>
        <mc:Fallback>
          <p:sp>
            <p:nvSpPr>
              <p:cNvPr id="2" name="矩形 1"/>
              <p:cNvSpPr>
                <a:spLocks noRot="1" noChangeAspect="1" noMove="1" noResize="1" noEditPoints="1" noAdjustHandles="1" noChangeArrowheads="1" noChangeShapeType="1" noTextEdit="1"/>
              </p:cNvSpPr>
              <p:nvPr/>
            </p:nvSpPr>
            <p:spPr>
              <a:xfrm>
                <a:off x="157296" y="1933208"/>
                <a:ext cx="11426179" cy="3904665"/>
              </a:xfrm>
              <a:prstGeom prst="rect">
                <a:avLst/>
              </a:prstGeom>
              <a:blipFill rotWithShape="1">
                <a:blip r:embed="rId2"/>
                <a:stretch>
                  <a:fillRect l="-4" t="-7" r="4" b="8"/>
                </a:stretch>
              </a:blipFill>
            </p:spPr>
            <p:txBody>
              <a:bodyPr/>
              <a:lstStyle/>
              <a:p>
                <a:r>
                  <a:rPr lang="zh-CN" altLang="en-US">
                    <a:noFill/>
                  </a:rPr>
                  <a:t> </a:t>
                </a:r>
              </a:p>
            </p:txBody>
          </p:sp>
        </mc:Fallback>
      </mc:AlternateContent>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7588">
                                            <p:txEl>
                                              <p:pRg st="0" end="0"/>
                                            </p:txEl>
                                          </p:spTgt>
                                        </p:tgtEl>
                                        <p:attrNameLst>
                                          <p:attrName>style.visibility</p:attrName>
                                        </p:attrNameLst>
                                      </p:cBhvr>
                                      <p:to>
                                        <p:strVal val="visible"/>
                                      </p:to>
                                    </p:set>
                                    <p:anim calcmode="lin" valueType="num">
                                      <p:cBhvr additive="base">
                                        <p:cTn id="7" dur="500" fill="hold"/>
                                        <p:tgtEl>
                                          <p:spTgt spid="6758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758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1000"/>
                                        <p:tgtEl>
                                          <p:spTgt spid="2">
                                            <p:txEl>
                                              <p:pRg st="0" end="0"/>
                                            </p:txEl>
                                          </p:spTgt>
                                        </p:tgtEl>
                                      </p:cBhvr>
                                    </p:animEffect>
                                    <p:anim calcmode="lin" valueType="num">
                                      <p:cBhvr>
                                        <p:cTn id="14"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Effect transition="in" filter="fade">
                                      <p:cBhvr>
                                        <p:cTn id="20" dur="1000"/>
                                        <p:tgtEl>
                                          <p:spTgt spid="2">
                                            <p:txEl>
                                              <p:pRg st="1" end="1"/>
                                            </p:txEl>
                                          </p:spTgt>
                                        </p:tgtEl>
                                      </p:cBhvr>
                                    </p:animEffect>
                                    <p:anim calcmode="lin" valueType="num">
                                      <p:cBhvr>
                                        <p:cTn id="21"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1000"/>
                                        <p:tgtEl>
                                          <p:spTgt spid="2">
                                            <p:txEl>
                                              <p:pRg st="2" end="2"/>
                                            </p:txEl>
                                          </p:spTgt>
                                        </p:tgtEl>
                                      </p:cBhvr>
                                    </p:animEffect>
                                    <p:anim calcmode="lin" valueType="num">
                                      <p:cBhvr>
                                        <p:cTn id="2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
                                            <p:txEl>
                                              <p:pRg st="3" end="3"/>
                                            </p:txEl>
                                          </p:spTgt>
                                        </p:tgtEl>
                                        <p:attrNameLst>
                                          <p:attrName>style.visibility</p:attrName>
                                        </p:attrNameLst>
                                      </p:cBhvr>
                                      <p:to>
                                        <p:strVal val="visible"/>
                                      </p:to>
                                    </p:set>
                                    <p:animEffect transition="in" filter="fade">
                                      <p:cBhvr>
                                        <p:cTn id="34" dur="1000"/>
                                        <p:tgtEl>
                                          <p:spTgt spid="2">
                                            <p:txEl>
                                              <p:pRg st="3" end="3"/>
                                            </p:txEl>
                                          </p:spTgt>
                                        </p:tgtEl>
                                      </p:cBhvr>
                                    </p:animEffect>
                                    <p:anim calcmode="lin" valueType="num">
                                      <p:cBhvr>
                                        <p:cTn id="3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
                                            <p:txEl>
                                              <p:pRg st="4" end="4"/>
                                            </p:txEl>
                                          </p:spTgt>
                                        </p:tgtEl>
                                        <p:attrNameLst>
                                          <p:attrName>style.visibility</p:attrName>
                                        </p:attrNameLst>
                                      </p:cBhvr>
                                      <p:to>
                                        <p:strVal val="visible"/>
                                      </p:to>
                                    </p:set>
                                    <p:animEffect transition="in" filter="fade">
                                      <p:cBhvr>
                                        <p:cTn id="41" dur="1000"/>
                                        <p:tgtEl>
                                          <p:spTgt spid="2">
                                            <p:txEl>
                                              <p:pRg st="4" end="4"/>
                                            </p:txEl>
                                          </p:spTgt>
                                        </p:tgtEl>
                                      </p:cBhvr>
                                    </p:animEffect>
                                    <p:anim calcmode="lin" valueType="num">
                                      <p:cBhvr>
                                        <p:cTn id="4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
                                            <p:txEl>
                                              <p:pRg st="5" end="5"/>
                                            </p:txEl>
                                          </p:spTgt>
                                        </p:tgtEl>
                                        <p:attrNameLst>
                                          <p:attrName>style.visibility</p:attrName>
                                        </p:attrNameLst>
                                      </p:cBhvr>
                                      <p:to>
                                        <p:strVal val="visible"/>
                                      </p:to>
                                    </p:set>
                                    <p:animEffect transition="in" filter="fade">
                                      <p:cBhvr>
                                        <p:cTn id="48" dur="1000"/>
                                        <p:tgtEl>
                                          <p:spTgt spid="2">
                                            <p:txEl>
                                              <p:pRg st="5" end="5"/>
                                            </p:txEl>
                                          </p:spTgt>
                                        </p:tgtEl>
                                      </p:cBhvr>
                                    </p:animEffect>
                                    <p:anim calcmode="lin" valueType="num">
                                      <p:cBhvr>
                                        <p:cTn id="49"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1000"/>
                                        <p:tgtEl>
                                          <p:spTgt spid="2">
                                            <p:txEl>
                                              <p:pRg st="6" end="6"/>
                                            </p:txEl>
                                          </p:spTgt>
                                        </p:tgtEl>
                                      </p:cBhvr>
                                    </p:animEffect>
                                    <p:anim calcmode="lin" valueType="num">
                                      <p:cBhvr>
                                        <p:cTn id="56"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7"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autoUpdateAnimBg="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7588" name="Rectangle 3"/>
              <p:cNvSpPr>
                <a:spLocks noGrp="1" noChangeArrowheads="1"/>
              </p:cNvSpPr>
              <p:nvPr>
                <p:ph type="body" idx="4294967295"/>
              </p:nvPr>
            </p:nvSpPr>
            <p:spPr>
              <a:xfrm>
                <a:off x="309650" y="1730111"/>
                <a:ext cx="7930691" cy="4793973"/>
              </a:xfrm>
            </p:spPr>
            <p:txBody>
              <a:bodyPr/>
              <a:lstStyle/>
              <a:p>
                <a:pPr marL="0" indent="0">
                  <a:spcBef>
                    <a:spcPts val="1200"/>
                  </a:spcBef>
                  <a:buNone/>
                </a:pPr>
                <a:r>
                  <a:rPr lang="zh-CN" altLang="en-US" dirty="0">
                    <a:solidFill>
                      <a:srgbClr val="3333FF"/>
                    </a:solidFill>
                  </a:rPr>
                  <a:t>（</a:t>
                </a:r>
                <a:r>
                  <a:rPr lang="en-US" altLang="zh-CN" dirty="0">
                    <a:solidFill>
                      <a:srgbClr val="3333FF"/>
                    </a:solidFill>
                  </a:rPr>
                  <a:t>1</a:t>
                </a:r>
                <a:r>
                  <a:rPr lang="zh-CN" altLang="en-US" dirty="0">
                    <a:solidFill>
                      <a:srgbClr val="3333FF"/>
                    </a:solidFill>
                  </a:rPr>
                  <a:t>）判断公式的类型。</a:t>
                </a:r>
                <a:endParaRPr lang="zh-CN" altLang="en-US" dirty="0">
                  <a:solidFill>
                    <a:srgbClr val="3333FF"/>
                  </a:solidFill>
                </a:endParaRPr>
              </a:p>
              <a:p>
                <a:pPr marL="0" indent="0">
                  <a:spcBef>
                    <a:spcPts val="1200"/>
                  </a:spcBef>
                  <a:buNone/>
                </a:pPr>
                <a:r>
                  <a:rPr lang="en-US" altLang="zh-CN" dirty="0"/>
                  <a:t>         P</a:t>
                </a:r>
                <a:r>
                  <a:rPr lang="zh-CN" altLang="zh-CN" dirty="0"/>
                  <a:t>∧</a:t>
                </a:r>
                <a:r>
                  <a:rPr lang="en-US" altLang="zh-CN" dirty="0"/>
                  <a:t>((P</a:t>
                </a:r>
                <a:r>
                  <a:rPr lang="zh-CN" altLang="zh-CN" dirty="0"/>
                  <a:t>∨</a:t>
                </a:r>
                <a:r>
                  <a:rPr lang="en-US" altLang="zh-CN" dirty="0"/>
                  <a:t>Q)</a:t>
                </a:r>
                <a:r>
                  <a:rPr lang="zh-CN" altLang="zh-CN" dirty="0"/>
                  <a:t>∧</a:t>
                </a:r>
                <a14:m>
                  <m:oMath xmlns:m="http://schemas.openxmlformats.org/officeDocument/2006/math">
                    <m:r>
                      <a:rPr lang="en-US" altLang="zh-CN" i="1">
                        <a:latin typeface="Cambria Math" panose="02040503050406030204" pitchFamily="18" charset="0"/>
                      </a:rPr>
                      <m:t>¬</m:t>
                    </m:r>
                  </m:oMath>
                </a14:m>
                <a:r>
                  <a:rPr lang="en-US" altLang="zh-CN" dirty="0"/>
                  <a:t>P→Q)</a:t>
                </a:r>
                <a:endParaRPr lang="en-US" altLang="zh-CN" dirty="0"/>
              </a:p>
              <a:p>
                <a:pPr marL="0" indent="0">
                  <a:spcBef>
                    <a:spcPts val="1200"/>
                  </a:spcBef>
                  <a:buNone/>
                </a:pPr>
                <a:r>
                  <a:rPr lang="zh-CN" altLang="en-US" dirty="0">
                    <a:solidFill>
                      <a:srgbClr val="3333FF"/>
                    </a:solidFill>
                  </a:rPr>
                  <a:t>（</a:t>
                </a:r>
                <a:r>
                  <a:rPr lang="en-US" altLang="zh-CN" dirty="0">
                    <a:solidFill>
                      <a:srgbClr val="3333FF"/>
                    </a:solidFill>
                  </a:rPr>
                  <a:t>2</a:t>
                </a:r>
                <a:r>
                  <a:rPr lang="zh-CN" altLang="en-US" dirty="0">
                    <a:solidFill>
                      <a:srgbClr val="3333FF"/>
                    </a:solidFill>
                  </a:rPr>
                  <a:t>）证明公式之间的等价关系。</a:t>
                </a:r>
                <a:endParaRPr lang="zh-CN" altLang="en-US" dirty="0">
                  <a:solidFill>
                    <a:srgbClr val="3333FF"/>
                  </a:solidFill>
                </a:endParaRPr>
              </a:p>
              <a:p>
                <a:pPr marL="0" indent="0">
                  <a:spcBef>
                    <a:spcPts val="1200"/>
                  </a:spcBef>
                  <a:buNone/>
                </a:pPr>
                <a:r>
                  <a:rPr lang="zh-CN" altLang="en-US" dirty="0"/>
                  <a:t>        证明Ｐ→</a:t>
                </a:r>
                <a:r>
                  <a:rPr lang="en-US" altLang="zh-CN" dirty="0"/>
                  <a:t>(</a:t>
                </a:r>
                <a:r>
                  <a:rPr lang="zh-CN" altLang="en-US" dirty="0"/>
                  <a:t>Ｑ→Ｒ</a:t>
                </a:r>
                <a:r>
                  <a:rPr lang="en-US" altLang="zh-CN" dirty="0"/>
                  <a:t>) = (</a:t>
                </a:r>
                <a:r>
                  <a:rPr lang="zh-CN" altLang="en-US" dirty="0"/>
                  <a:t>Ｐ∧Ｑ</a:t>
                </a:r>
                <a:r>
                  <a:rPr lang="en-US" altLang="zh-CN" dirty="0"/>
                  <a:t>)→</a:t>
                </a:r>
                <a:r>
                  <a:rPr lang="zh-CN" altLang="en-US" dirty="0"/>
                  <a:t>Ｒ</a:t>
                </a:r>
                <a:endParaRPr lang="zh-CN" altLang="en-US" dirty="0"/>
              </a:p>
              <a:p>
                <a:pPr marL="0" indent="0">
                  <a:spcBef>
                    <a:spcPts val="1200"/>
                  </a:spcBef>
                  <a:buNone/>
                </a:pPr>
                <a:r>
                  <a:rPr lang="zh-CN" altLang="en-US" dirty="0">
                    <a:solidFill>
                      <a:srgbClr val="3333FF"/>
                    </a:solidFill>
                  </a:rPr>
                  <a:t>（</a:t>
                </a:r>
                <a:r>
                  <a:rPr lang="en-US" altLang="zh-CN" dirty="0">
                    <a:solidFill>
                      <a:srgbClr val="3333FF"/>
                    </a:solidFill>
                  </a:rPr>
                  <a:t>3</a:t>
                </a:r>
                <a:r>
                  <a:rPr lang="zh-CN" altLang="en-US" dirty="0">
                    <a:solidFill>
                      <a:srgbClr val="3333FF"/>
                    </a:solidFill>
                  </a:rPr>
                  <a:t>）化简公式。</a:t>
                </a:r>
                <a:endParaRPr lang="zh-CN" altLang="en-US" dirty="0">
                  <a:solidFill>
                    <a:srgbClr val="3333FF"/>
                  </a:solidFill>
                </a:endParaRPr>
              </a:p>
              <a:p>
                <a:pPr marL="0" indent="0">
                  <a:spcBef>
                    <a:spcPts val="120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P</a:t>
                </a:r>
                <a:r>
                  <a:rPr lang="zh-CN" altLang="zh-CN" dirty="0"/>
                  <a:t>∧</a:t>
                </a:r>
                <a:r>
                  <a:rPr lang="en-US" altLang="zh-CN" dirty="0"/>
                  <a:t>(</a:t>
                </a:r>
                <a14:m>
                  <m:oMath xmlns:m="http://schemas.openxmlformats.org/officeDocument/2006/math">
                    <m:r>
                      <a:rPr lang="en-US" altLang="zh-CN" i="1">
                        <a:latin typeface="Cambria Math" panose="02040503050406030204" pitchFamily="18" charset="0"/>
                      </a:rPr>
                      <m:t>¬</m:t>
                    </m:r>
                  </m:oMath>
                </a14:m>
                <a:r>
                  <a:rPr lang="en-US" altLang="zh-CN" dirty="0"/>
                  <a:t>Q</a:t>
                </a:r>
                <a:r>
                  <a:rPr lang="zh-CN" altLang="zh-CN" dirty="0"/>
                  <a:t>∧</a:t>
                </a:r>
                <a:r>
                  <a:rPr lang="en-US" altLang="zh-CN" dirty="0"/>
                  <a:t>R))</a:t>
                </a:r>
                <a:r>
                  <a:rPr lang="zh-CN" altLang="zh-CN" dirty="0"/>
                  <a:t>∨</a:t>
                </a:r>
                <a:r>
                  <a:rPr lang="en-US" altLang="zh-CN" dirty="0"/>
                  <a:t>((Q</a:t>
                </a:r>
                <a:r>
                  <a:rPr lang="zh-CN" altLang="zh-CN" dirty="0"/>
                  <a:t>∧</a:t>
                </a:r>
                <a:r>
                  <a:rPr lang="en-US" altLang="zh-CN" dirty="0"/>
                  <a:t>R)</a:t>
                </a:r>
                <a:r>
                  <a:rPr lang="zh-CN" altLang="zh-CN" dirty="0"/>
                  <a:t>∨</a:t>
                </a:r>
                <a:r>
                  <a:rPr lang="en-US" altLang="zh-CN" dirty="0"/>
                  <a:t>(P</a:t>
                </a:r>
                <a:r>
                  <a:rPr lang="zh-CN" altLang="zh-CN" dirty="0"/>
                  <a:t>∧</a:t>
                </a:r>
                <a:r>
                  <a:rPr lang="en-US" altLang="zh-CN" dirty="0"/>
                  <a:t>R))</a:t>
                </a:r>
                <a:endParaRPr lang="zh-CN" altLang="zh-CN" dirty="0"/>
              </a:p>
            </p:txBody>
          </p:sp>
        </mc:Choice>
        <mc:Fallback>
          <p:sp>
            <p:nvSpPr>
              <p:cNvPr id="67588" name="Rectangle 3"/>
              <p:cNvSpPr>
                <a:spLocks noRot="1" noChangeAspect="1" noMove="1" noResize="1" noEditPoints="1" noAdjustHandles="1" noChangeArrowheads="1" noChangeShapeType="1" noTextEdit="1"/>
              </p:cNvSpPr>
              <p:nvPr>
                <p:ph type="body" idx="4294967295"/>
              </p:nvPr>
            </p:nvSpPr>
            <p:spPr>
              <a:xfrm>
                <a:off x="309650" y="1730111"/>
                <a:ext cx="7930691" cy="4793973"/>
              </a:xfrm>
              <a:blipFill rotWithShape="1">
                <a:blip r:embed="rId1"/>
                <a:stretch>
                  <a:fillRect l="-5" t="-8" r="7" b="2"/>
                </a:stretch>
              </a:blipFill>
            </p:spPr>
            <p:txBody>
              <a:bodyPr/>
              <a:lstStyle/>
              <a:p>
                <a:r>
                  <a:rPr lang="zh-CN" altLang="en-US">
                    <a:noFill/>
                  </a:rPr>
                  <a:t> </a:t>
                </a:r>
              </a:p>
            </p:txBody>
          </p:sp>
        </mc:Fallback>
      </mc:AlternateContent>
      <p:sp>
        <p:nvSpPr>
          <p:cNvPr id="5" name="Rectangle 3"/>
          <p:cNvSpPr txBox="1">
            <a:spLocks noChangeArrowheads="1"/>
          </p:cNvSpPr>
          <p:nvPr/>
        </p:nvSpPr>
        <p:spPr>
          <a:xfrm>
            <a:off x="860001" y="240346"/>
            <a:ext cx="8064034" cy="634963"/>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r>
              <a:rPr lang="zh-CN" altLang="en-US" sz="2200" noProof="1">
                <a:solidFill>
                  <a:prstClr val="white"/>
                </a:solidFill>
              </a:rPr>
              <a:t>例</a:t>
            </a:r>
            <a:r>
              <a:rPr lang="en-US" altLang="zh-CN" sz="2200" noProof="1">
                <a:solidFill>
                  <a:prstClr val="white"/>
                </a:solidFill>
              </a:rPr>
              <a:t>2.18</a:t>
            </a:r>
            <a:endParaRPr lang="zh-CN" altLang="en-US" sz="2200" dirty="0">
              <a:solidFill>
                <a:prstClr val="white"/>
              </a:solidFill>
            </a:endParaRPr>
          </a:p>
        </p:txBody>
      </p:sp>
      <p:sp>
        <p:nvSpPr>
          <p:cNvPr id="2" name="矩形 1"/>
          <p:cNvSpPr/>
          <p:nvPr/>
        </p:nvSpPr>
        <p:spPr>
          <a:xfrm>
            <a:off x="1765" y="1097418"/>
            <a:ext cx="5902793" cy="461532"/>
          </a:xfrm>
          <a:prstGeom prst="rect">
            <a:avLst/>
          </a:prstGeom>
        </p:spPr>
        <p:txBody>
          <a:bodyPr wrap="none">
            <a:spAutoFit/>
          </a:bodyPr>
          <a:lstStyle/>
          <a:p>
            <a:pPr indent="262255" algn="just" defTabSz="1219200"/>
            <a:r>
              <a:rPr lang="zh-CN"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4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rPr>
              <a:t>2.18  </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利用公式推演法完成如下工作。</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28" name="Group 47"/>
          <p:cNvGrpSpPr/>
          <p:nvPr/>
        </p:nvGrpSpPr>
        <p:grpSpPr bwMode="auto">
          <a:xfrm>
            <a:off x="1033453" y="1891771"/>
            <a:ext cx="1301142" cy="1016737"/>
            <a:chOff x="0" y="5"/>
            <a:chExt cx="668" cy="647"/>
          </a:xfrm>
          <a:solidFill>
            <a:srgbClr val="00B0F0"/>
          </a:solidFill>
        </p:grpSpPr>
        <p:sp>
          <p:nvSpPr>
            <p:cNvPr id="12331" name="Oval 47"/>
            <p:cNvSpPr>
              <a:spLocks noChangeArrowheads="1"/>
            </p:cNvSpPr>
            <p:nvPr/>
          </p:nvSpPr>
          <p:spPr bwMode="auto">
            <a:xfrm>
              <a:off x="0" y="73"/>
              <a:ext cx="668" cy="52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0">
                <a:solidFill>
                  <a:srgbClr val="FF0000"/>
                </a:solidFill>
                <a:latin typeface="+mn-ea"/>
                <a:ea typeface="+mn-ea"/>
              </a:endParaRPr>
            </a:p>
          </p:txBody>
        </p:sp>
        <p:sp>
          <p:nvSpPr>
            <p:cNvPr id="12332" name="Oval 48"/>
            <p:cNvSpPr>
              <a:spLocks noChangeArrowheads="1"/>
            </p:cNvSpPr>
            <p:nvPr/>
          </p:nvSpPr>
          <p:spPr bwMode="auto">
            <a:xfrm>
              <a:off x="7" y="5"/>
              <a:ext cx="646" cy="64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0">
                <a:solidFill>
                  <a:srgbClr val="FF0000"/>
                </a:solidFill>
                <a:latin typeface="+mn-ea"/>
                <a:ea typeface="+mn-ea"/>
              </a:endParaRPr>
            </a:p>
          </p:txBody>
        </p:sp>
        <p:sp>
          <p:nvSpPr>
            <p:cNvPr id="12333" name="Oval 49"/>
            <p:cNvSpPr>
              <a:spLocks noChangeArrowheads="1"/>
            </p:cNvSpPr>
            <p:nvPr/>
          </p:nvSpPr>
          <p:spPr bwMode="auto">
            <a:xfrm>
              <a:off x="15" y="9"/>
              <a:ext cx="631" cy="63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0">
                <a:solidFill>
                  <a:srgbClr val="FF0000"/>
                </a:solidFill>
                <a:latin typeface="+mn-ea"/>
                <a:ea typeface="+mn-ea"/>
              </a:endParaRPr>
            </a:p>
          </p:txBody>
        </p:sp>
        <p:sp>
          <p:nvSpPr>
            <p:cNvPr id="12334" name="Oval 50"/>
            <p:cNvSpPr>
              <a:spLocks noChangeArrowheads="1"/>
            </p:cNvSpPr>
            <p:nvPr/>
          </p:nvSpPr>
          <p:spPr bwMode="auto">
            <a:xfrm>
              <a:off x="22" y="15"/>
              <a:ext cx="600" cy="58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0">
                <a:solidFill>
                  <a:srgbClr val="FF0000"/>
                </a:solidFill>
                <a:latin typeface="+mn-ea"/>
                <a:ea typeface="+mn-ea"/>
              </a:endParaRPr>
            </a:p>
          </p:txBody>
        </p:sp>
        <p:sp>
          <p:nvSpPr>
            <p:cNvPr id="12335" name="Oval 51"/>
            <p:cNvSpPr>
              <a:spLocks noChangeArrowheads="1"/>
            </p:cNvSpPr>
            <p:nvPr/>
          </p:nvSpPr>
          <p:spPr bwMode="auto">
            <a:xfrm>
              <a:off x="57" y="31"/>
              <a:ext cx="533" cy="47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0">
                <a:solidFill>
                  <a:srgbClr val="FF0000"/>
                </a:solidFill>
                <a:latin typeface="+mn-ea"/>
                <a:ea typeface="+mn-ea"/>
              </a:endParaRPr>
            </a:p>
          </p:txBody>
        </p:sp>
      </p:grpSp>
      <p:sp>
        <p:nvSpPr>
          <p:cNvPr id="12329" name="Text Box 52"/>
          <p:cNvSpPr txBox="1">
            <a:spLocks noChangeArrowheads="1"/>
          </p:cNvSpPr>
          <p:nvPr/>
        </p:nvSpPr>
        <p:spPr bwMode="auto">
          <a:xfrm>
            <a:off x="1169069" y="2122573"/>
            <a:ext cx="983161" cy="523220"/>
          </a:xfrm>
          <a:prstGeom prst="rect">
            <a:avLst/>
          </a:prstGeom>
          <a:solidFill>
            <a:srgbClr val="74B836"/>
          </a:solidFill>
          <a:ln>
            <a:noFill/>
          </a:ln>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 typeface="Arial" panose="020B0604020202020204" pitchFamily="34" charset="0"/>
              <a:buNone/>
            </a:pPr>
            <a:r>
              <a:rPr lang="zh-CN" altLang="en-US" dirty="0">
                <a:solidFill>
                  <a:schemeClr val="bg1"/>
                </a:solidFill>
                <a:latin typeface="+mn-ea"/>
                <a:ea typeface="+mn-ea"/>
                <a:cs typeface="Times New Roman" panose="02020603050405020304" pitchFamily="18" charset="0"/>
              </a:rPr>
              <a:t>重点</a:t>
            </a:r>
            <a:endParaRPr lang="en-US" altLang="zh-CN" dirty="0">
              <a:solidFill>
                <a:schemeClr val="bg1"/>
              </a:solidFill>
              <a:latin typeface="+mn-ea"/>
              <a:ea typeface="+mn-ea"/>
              <a:cs typeface="Times New Roman" panose="02020603050405020304" pitchFamily="18" charset="0"/>
            </a:endParaRPr>
          </a:p>
        </p:txBody>
      </p:sp>
      <p:sp>
        <p:nvSpPr>
          <p:cNvPr id="12330" name="Text Box 53"/>
          <p:cNvSpPr txBox="1">
            <a:spLocks noChangeArrowheads="1"/>
          </p:cNvSpPr>
          <p:nvPr/>
        </p:nvSpPr>
        <p:spPr bwMode="auto">
          <a:xfrm>
            <a:off x="2329968" y="1204114"/>
            <a:ext cx="7489865" cy="2797048"/>
          </a:xfrm>
          <a:prstGeom prst="rect">
            <a:avLst/>
          </a:prstGeom>
          <a:solidFill>
            <a:schemeClr val="accent2">
              <a:lumMod val="20000"/>
              <a:lumOff val="80000"/>
            </a:schemeClr>
          </a:solidFill>
          <a:ln>
            <a:noFill/>
          </a:ln>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50000"/>
              </a:lnSpc>
              <a:spcBef>
                <a:spcPct val="0"/>
              </a:spcBef>
              <a:buClrTx/>
              <a:buFont typeface="Arial" panose="020B0604020202020204" pitchFamily="34" charset="0"/>
              <a:buNone/>
            </a:pPr>
            <a:r>
              <a:rPr lang="en-US" altLang="zh-CN" sz="2400" dirty="0">
                <a:solidFill>
                  <a:srgbClr val="003300"/>
                </a:solidFill>
                <a:latin typeface="+mn-ea"/>
                <a:ea typeface="+mn-ea"/>
              </a:rPr>
              <a:t>1 </a:t>
            </a:r>
            <a:r>
              <a:rPr lang="zh-CN" altLang="en-US" sz="2400" dirty="0">
                <a:solidFill>
                  <a:srgbClr val="003300"/>
                </a:solidFill>
                <a:latin typeface="+mn-ea"/>
                <a:ea typeface="+mn-ea"/>
              </a:rPr>
              <a:t>命题联结词、真值规定及真值表的构建</a:t>
            </a:r>
            <a:endParaRPr lang="zh-CN" altLang="en-US" sz="2400" dirty="0">
              <a:solidFill>
                <a:srgbClr val="003300"/>
              </a:solidFill>
              <a:latin typeface="+mn-ea"/>
              <a:ea typeface="+mn-ea"/>
            </a:endParaRPr>
          </a:p>
          <a:p>
            <a:pPr algn="l">
              <a:lnSpc>
                <a:spcPct val="150000"/>
              </a:lnSpc>
              <a:spcBef>
                <a:spcPct val="0"/>
              </a:spcBef>
              <a:buClrTx/>
              <a:buNone/>
            </a:pPr>
            <a:r>
              <a:rPr lang="en-US" altLang="zh-CN" sz="2400" dirty="0">
                <a:solidFill>
                  <a:srgbClr val="003300"/>
                </a:solidFill>
                <a:latin typeface="+mn-ea"/>
                <a:ea typeface="+mn-ea"/>
              </a:rPr>
              <a:t>2</a:t>
            </a:r>
            <a:r>
              <a:rPr lang="zh-CN" altLang="en-US" sz="2400" dirty="0">
                <a:solidFill>
                  <a:srgbClr val="003300"/>
                </a:solidFill>
                <a:latin typeface="+mn-ea"/>
                <a:ea typeface="+mn-ea"/>
              </a:rPr>
              <a:t>自然语言的命题符号化</a:t>
            </a:r>
            <a:endParaRPr lang="zh-CN" altLang="en-US" sz="2400" dirty="0">
              <a:solidFill>
                <a:srgbClr val="003300"/>
              </a:solidFill>
              <a:latin typeface="+mn-ea"/>
              <a:ea typeface="+mn-ea"/>
            </a:endParaRPr>
          </a:p>
          <a:p>
            <a:pPr algn="l" eaLnBrk="1" hangingPunct="1">
              <a:lnSpc>
                <a:spcPct val="150000"/>
              </a:lnSpc>
              <a:spcBef>
                <a:spcPct val="0"/>
              </a:spcBef>
              <a:buClrTx/>
              <a:buFont typeface="Arial" panose="020B0604020202020204" pitchFamily="34" charset="0"/>
              <a:buNone/>
            </a:pPr>
            <a:r>
              <a:rPr lang="en-US" altLang="zh-CN" sz="2400" dirty="0">
                <a:solidFill>
                  <a:srgbClr val="003300"/>
                </a:solidFill>
                <a:latin typeface="+mn-ea"/>
                <a:ea typeface="+mn-ea"/>
              </a:rPr>
              <a:t>3 </a:t>
            </a:r>
            <a:r>
              <a:rPr lang="zh-CN" altLang="en-US" sz="2400" dirty="0">
                <a:solidFill>
                  <a:srgbClr val="003300"/>
                </a:solidFill>
                <a:latin typeface="+mn-ea"/>
                <a:ea typeface="+mn-ea"/>
              </a:rPr>
              <a:t>等价定律的运用</a:t>
            </a:r>
            <a:endParaRPr lang="zh-CN" altLang="en-US" sz="2400" dirty="0">
              <a:solidFill>
                <a:srgbClr val="003300"/>
              </a:solidFill>
              <a:latin typeface="+mn-ea"/>
              <a:ea typeface="+mn-ea"/>
            </a:endParaRPr>
          </a:p>
          <a:p>
            <a:pPr algn="l" eaLnBrk="1" hangingPunct="1">
              <a:lnSpc>
                <a:spcPct val="150000"/>
              </a:lnSpc>
              <a:spcBef>
                <a:spcPct val="0"/>
              </a:spcBef>
              <a:buClrTx/>
              <a:buFont typeface="Arial" panose="020B0604020202020204" pitchFamily="34" charset="0"/>
              <a:buNone/>
            </a:pPr>
            <a:r>
              <a:rPr lang="en-US" altLang="zh-CN" sz="2400" dirty="0">
                <a:solidFill>
                  <a:srgbClr val="003300"/>
                </a:solidFill>
                <a:latin typeface="+mn-ea"/>
                <a:ea typeface="+mn-ea"/>
              </a:rPr>
              <a:t>4 </a:t>
            </a:r>
            <a:r>
              <a:rPr lang="zh-CN" altLang="en-US" sz="2400" dirty="0">
                <a:solidFill>
                  <a:srgbClr val="003300"/>
                </a:solidFill>
                <a:latin typeface="+mn-ea"/>
                <a:ea typeface="+mn-ea"/>
              </a:rPr>
              <a:t>主合取</a:t>
            </a:r>
            <a:r>
              <a:rPr lang="en-US" altLang="zh-CN" sz="2400" dirty="0">
                <a:solidFill>
                  <a:srgbClr val="003300"/>
                </a:solidFill>
                <a:latin typeface="+mn-ea"/>
                <a:ea typeface="+mn-ea"/>
              </a:rPr>
              <a:t>/</a:t>
            </a:r>
            <a:r>
              <a:rPr lang="zh-CN" altLang="en-US" sz="2400" dirty="0">
                <a:solidFill>
                  <a:srgbClr val="003300"/>
                </a:solidFill>
                <a:latin typeface="+mn-ea"/>
                <a:ea typeface="+mn-ea"/>
              </a:rPr>
              <a:t>析取范式的计算</a:t>
            </a:r>
            <a:endParaRPr lang="en-US" altLang="zh-CN" sz="2400" dirty="0">
              <a:solidFill>
                <a:srgbClr val="003300"/>
              </a:solidFill>
              <a:latin typeface="+mn-ea"/>
              <a:ea typeface="+mn-ea"/>
            </a:endParaRPr>
          </a:p>
          <a:p>
            <a:pPr algn="l" eaLnBrk="1" hangingPunct="1">
              <a:lnSpc>
                <a:spcPct val="150000"/>
              </a:lnSpc>
              <a:spcBef>
                <a:spcPct val="0"/>
              </a:spcBef>
              <a:buClrTx/>
              <a:buFont typeface="Arial" panose="020B0604020202020204" pitchFamily="34" charset="0"/>
              <a:buNone/>
            </a:pPr>
            <a:r>
              <a:rPr lang="en-US" altLang="zh-CN" sz="2400" dirty="0">
                <a:solidFill>
                  <a:srgbClr val="003300"/>
                </a:solidFill>
                <a:latin typeface="+mn-ea"/>
                <a:ea typeface="+mn-ea"/>
              </a:rPr>
              <a:t>5 </a:t>
            </a:r>
            <a:r>
              <a:rPr lang="zh-CN" altLang="en-US" sz="2400" dirty="0">
                <a:solidFill>
                  <a:srgbClr val="003300"/>
                </a:solidFill>
                <a:latin typeface="+mn-ea"/>
                <a:ea typeface="+mn-ea"/>
              </a:rPr>
              <a:t>命题逻辑的推理</a:t>
            </a:r>
            <a:endParaRPr lang="en-US" altLang="zh-CN" sz="2400" dirty="0">
              <a:solidFill>
                <a:srgbClr val="003300"/>
              </a:solidFill>
              <a:latin typeface="+mn-ea"/>
              <a:ea typeface="+mn-ea"/>
            </a:endParaRPr>
          </a:p>
        </p:txBody>
      </p:sp>
      <p:grpSp>
        <p:nvGrpSpPr>
          <p:cNvPr id="82" name="Group 47"/>
          <p:cNvGrpSpPr/>
          <p:nvPr/>
        </p:nvGrpSpPr>
        <p:grpSpPr bwMode="auto">
          <a:xfrm>
            <a:off x="1071678" y="4535027"/>
            <a:ext cx="1301142" cy="1016737"/>
            <a:chOff x="0" y="5"/>
            <a:chExt cx="668" cy="647"/>
          </a:xfrm>
          <a:solidFill>
            <a:srgbClr val="00B0F0"/>
          </a:solidFill>
        </p:grpSpPr>
        <p:sp>
          <p:nvSpPr>
            <p:cNvPr id="83" name="Oval 47"/>
            <p:cNvSpPr>
              <a:spLocks noChangeArrowheads="1"/>
            </p:cNvSpPr>
            <p:nvPr/>
          </p:nvSpPr>
          <p:spPr bwMode="auto">
            <a:xfrm>
              <a:off x="0" y="73"/>
              <a:ext cx="668" cy="52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0">
                <a:solidFill>
                  <a:srgbClr val="FF0000"/>
                </a:solidFill>
                <a:latin typeface="+mn-ea"/>
                <a:ea typeface="+mn-ea"/>
              </a:endParaRPr>
            </a:p>
          </p:txBody>
        </p:sp>
        <p:sp>
          <p:nvSpPr>
            <p:cNvPr id="84" name="Oval 48"/>
            <p:cNvSpPr>
              <a:spLocks noChangeArrowheads="1"/>
            </p:cNvSpPr>
            <p:nvPr/>
          </p:nvSpPr>
          <p:spPr bwMode="auto">
            <a:xfrm>
              <a:off x="7" y="5"/>
              <a:ext cx="646" cy="64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0">
                <a:solidFill>
                  <a:srgbClr val="FF0000"/>
                </a:solidFill>
                <a:latin typeface="+mn-ea"/>
                <a:ea typeface="+mn-ea"/>
              </a:endParaRPr>
            </a:p>
          </p:txBody>
        </p:sp>
        <p:sp>
          <p:nvSpPr>
            <p:cNvPr id="85" name="Oval 49"/>
            <p:cNvSpPr>
              <a:spLocks noChangeArrowheads="1"/>
            </p:cNvSpPr>
            <p:nvPr/>
          </p:nvSpPr>
          <p:spPr bwMode="auto">
            <a:xfrm>
              <a:off x="15" y="9"/>
              <a:ext cx="631" cy="63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0">
                <a:solidFill>
                  <a:srgbClr val="FF0000"/>
                </a:solidFill>
                <a:latin typeface="+mn-ea"/>
                <a:ea typeface="+mn-ea"/>
              </a:endParaRPr>
            </a:p>
          </p:txBody>
        </p:sp>
        <p:sp>
          <p:nvSpPr>
            <p:cNvPr id="86" name="Oval 50"/>
            <p:cNvSpPr>
              <a:spLocks noChangeArrowheads="1"/>
            </p:cNvSpPr>
            <p:nvPr/>
          </p:nvSpPr>
          <p:spPr bwMode="auto">
            <a:xfrm>
              <a:off x="22" y="15"/>
              <a:ext cx="600" cy="58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0">
                <a:solidFill>
                  <a:srgbClr val="FF0000"/>
                </a:solidFill>
                <a:latin typeface="+mn-ea"/>
                <a:ea typeface="+mn-ea"/>
              </a:endParaRPr>
            </a:p>
          </p:txBody>
        </p:sp>
        <p:sp>
          <p:nvSpPr>
            <p:cNvPr id="87" name="Oval 51"/>
            <p:cNvSpPr>
              <a:spLocks noChangeArrowheads="1"/>
            </p:cNvSpPr>
            <p:nvPr/>
          </p:nvSpPr>
          <p:spPr bwMode="auto">
            <a:xfrm>
              <a:off x="57" y="31"/>
              <a:ext cx="533" cy="47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 typeface="Arial" panose="020B0604020202020204" pitchFamily="34" charset="0"/>
                <a:buNone/>
              </a:pPr>
              <a:endParaRPr lang="zh-CN" altLang="en-US" sz="3200">
                <a:solidFill>
                  <a:srgbClr val="FF0000"/>
                </a:solidFill>
                <a:latin typeface="+mn-ea"/>
                <a:ea typeface="+mn-ea"/>
              </a:endParaRPr>
            </a:p>
          </p:txBody>
        </p:sp>
      </p:grpSp>
      <p:sp>
        <p:nvSpPr>
          <p:cNvPr id="88" name="Text Box 52"/>
          <p:cNvSpPr txBox="1">
            <a:spLocks noChangeArrowheads="1"/>
          </p:cNvSpPr>
          <p:nvPr/>
        </p:nvSpPr>
        <p:spPr bwMode="auto">
          <a:xfrm>
            <a:off x="1216413" y="4776362"/>
            <a:ext cx="983161" cy="523220"/>
          </a:xfrm>
          <a:prstGeom prst="rect">
            <a:avLst/>
          </a:prstGeom>
          <a:solidFill>
            <a:srgbClr val="74B836"/>
          </a:solidFill>
          <a:ln>
            <a:noFill/>
          </a:ln>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 typeface="Arial" panose="020B0604020202020204" pitchFamily="34" charset="0"/>
              <a:buNone/>
            </a:pPr>
            <a:r>
              <a:rPr lang="zh-CN" altLang="en-US" dirty="0">
                <a:solidFill>
                  <a:schemeClr val="bg1"/>
                </a:solidFill>
                <a:latin typeface="+mn-ea"/>
                <a:ea typeface="+mn-ea"/>
                <a:cs typeface="Times New Roman" panose="02020603050405020304" pitchFamily="18" charset="0"/>
              </a:rPr>
              <a:t>难点</a:t>
            </a:r>
            <a:endParaRPr lang="en-US" altLang="zh-CN" dirty="0">
              <a:solidFill>
                <a:schemeClr val="bg1"/>
              </a:solidFill>
              <a:latin typeface="+mn-ea"/>
              <a:ea typeface="+mn-ea"/>
              <a:cs typeface="Times New Roman" panose="02020603050405020304" pitchFamily="18" charset="0"/>
            </a:endParaRPr>
          </a:p>
        </p:txBody>
      </p:sp>
      <p:sp>
        <p:nvSpPr>
          <p:cNvPr id="89" name="Text Box 53"/>
          <p:cNvSpPr txBox="1">
            <a:spLocks noChangeArrowheads="1"/>
          </p:cNvSpPr>
          <p:nvPr/>
        </p:nvSpPr>
        <p:spPr bwMode="auto">
          <a:xfrm>
            <a:off x="2368193" y="4267994"/>
            <a:ext cx="7480594" cy="2243050"/>
          </a:xfrm>
          <a:prstGeom prst="rect">
            <a:avLst/>
          </a:prstGeom>
          <a:solidFill>
            <a:schemeClr val="accent2">
              <a:lumMod val="20000"/>
              <a:lumOff val="80000"/>
            </a:schemeClr>
          </a:solidFill>
          <a:ln>
            <a:noFill/>
          </a:ln>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50000"/>
              </a:lnSpc>
              <a:spcBef>
                <a:spcPct val="0"/>
              </a:spcBef>
              <a:buClrTx/>
              <a:buFont typeface="Arial" panose="020B0604020202020204" pitchFamily="34" charset="0"/>
              <a:buNone/>
            </a:pPr>
            <a:r>
              <a:rPr lang="en-US" altLang="zh-CN" sz="2400" dirty="0">
                <a:solidFill>
                  <a:srgbClr val="003300"/>
                </a:solidFill>
                <a:latin typeface="+mn-ea"/>
                <a:ea typeface="+mn-ea"/>
              </a:rPr>
              <a:t>1 </a:t>
            </a:r>
            <a:r>
              <a:rPr lang="zh-CN" altLang="en-US" sz="2400" dirty="0">
                <a:solidFill>
                  <a:srgbClr val="003300"/>
                </a:solidFill>
                <a:latin typeface="+mn-ea"/>
                <a:ea typeface="+mn-ea"/>
              </a:rPr>
              <a:t>自然语言的命题符号化</a:t>
            </a:r>
            <a:endParaRPr lang="en-US" altLang="zh-CN" sz="2400" dirty="0">
              <a:solidFill>
                <a:srgbClr val="003300"/>
              </a:solidFill>
              <a:latin typeface="+mn-ea"/>
              <a:ea typeface="+mn-ea"/>
            </a:endParaRPr>
          </a:p>
          <a:p>
            <a:pPr algn="l" eaLnBrk="1" hangingPunct="1">
              <a:lnSpc>
                <a:spcPct val="150000"/>
              </a:lnSpc>
              <a:spcBef>
                <a:spcPct val="0"/>
              </a:spcBef>
              <a:buClrTx/>
              <a:buFont typeface="Arial" panose="020B0604020202020204" pitchFamily="34" charset="0"/>
              <a:buNone/>
            </a:pPr>
            <a:r>
              <a:rPr lang="en-US" altLang="zh-CN" sz="2400" dirty="0">
                <a:solidFill>
                  <a:srgbClr val="003300"/>
                </a:solidFill>
                <a:latin typeface="+mn-ea"/>
                <a:ea typeface="+mn-ea"/>
              </a:rPr>
              <a:t>2 </a:t>
            </a:r>
            <a:r>
              <a:rPr lang="zh-CN" altLang="en-US" sz="2400" dirty="0">
                <a:solidFill>
                  <a:srgbClr val="003300"/>
                </a:solidFill>
                <a:latin typeface="+mn-ea"/>
                <a:ea typeface="+mn-ea"/>
              </a:rPr>
              <a:t>极大（小）项编码的理解</a:t>
            </a:r>
            <a:endParaRPr lang="zh-CN" altLang="en-US" sz="2400" dirty="0">
              <a:solidFill>
                <a:srgbClr val="003300"/>
              </a:solidFill>
              <a:latin typeface="+mn-ea"/>
              <a:ea typeface="+mn-ea"/>
            </a:endParaRPr>
          </a:p>
          <a:p>
            <a:pPr algn="l" eaLnBrk="1" hangingPunct="1">
              <a:lnSpc>
                <a:spcPct val="150000"/>
              </a:lnSpc>
              <a:spcBef>
                <a:spcPct val="0"/>
              </a:spcBef>
              <a:buClrTx/>
              <a:buFont typeface="Arial" panose="020B0604020202020204" pitchFamily="34" charset="0"/>
              <a:buNone/>
            </a:pPr>
            <a:r>
              <a:rPr lang="en-US" altLang="zh-CN" sz="2400" dirty="0">
                <a:solidFill>
                  <a:srgbClr val="003300"/>
                </a:solidFill>
                <a:latin typeface="+mn-ea"/>
                <a:ea typeface="+mn-ea"/>
              </a:rPr>
              <a:t>3 </a:t>
            </a:r>
            <a:r>
              <a:rPr lang="zh-CN" altLang="en-US" sz="2400" dirty="0">
                <a:solidFill>
                  <a:srgbClr val="003300"/>
                </a:solidFill>
                <a:latin typeface="+mn-ea"/>
                <a:ea typeface="+mn-ea"/>
              </a:rPr>
              <a:t>命题公式的等价变形</a:t>
            </a:r>
            <a:endParaRPr lang="en-US" altLang="zh-CN" sz="2400" dirty="0">
              <a:solidFill>
                <a:srgbClr val="003300"/>
              </a:solidFill>
              <a:latin typeface="+mn-ea"/>
              <a:ea typeface="+mn-ea"/>
            </a:endParaRPr>
          </a:p>
          <a:p>
            <a:pPr algn="l" eaLnBrk="1" hangingPunct="1">
              <a:lnSpc>
                <a:spcPct val="150000"/>
              </a:lnSpc>
              <a:spcBef>
                <a:spcPct val="0"/>
              </a:spcBef>
              <a:buClrTx/>
              <a:buFont typeface="Arial" panose="020B0604020202020204" pitchFamily="34" charset="0"/>
              <a:buNone/>
            </a:pPr>
            <a:r>
              <a:rPr lang="en-US" altLang="zh-CN" sz="2400" dirty="0">
                <a:solidFill>
                  <a:srgbClr val="003300"/>
                </a:solidFill>
                <a:latin typeface="+mn-ea"/>
                <a:ea typeface="+mn-ea"/>
              </a:rPr>
              <a:t>4 </a:t>
            </a:r>
            <a:r>
              <a:rPr lang="zh-CN" altLang="en-US" sz="2400" dirty="0">
                <a:solidFill>
                  <a:srgbClr val="003300"/>
                </a:solidFill>
                <a:latin typeface="+mn-ea"/>
                <a:ea typeface="+mn-ea"/>
              </a:rPr>
              <a:t>推理有效性的判别方法</a:t>
            </a:r>
            <a:endParaRPr lang="en-US" altLang="zh-CN" sz="2400" dirty="0">
              <a:solidFill>
                <a:srgbClr val="003300"/>
              </a:solidFill>
              <a:latin typeface="+mn-ea"/>
              <a:ea typeface="+mn-ea"/>
            </a:endParaRPr>
          </a:p>
        </p:txBody>
      </p:sp>
      <p:sp>
        <p:nvSpPr>
          <p:cNvPr id="92" name="Rectangle 2"/>
          <p:cNvSpPr txBox="1">
            <a:spLocks noChangeArrowheads="1"/>
          </p:cNvSpPr>
          <p:nvPr/>
        </p:nvSpPr>
        <p:spPr>
          <a:xfrm>
            <a:off x="772942" y="362834"/>
            <a:ext cx="5305686" cy="399960"/>
          </a:xfrm>
          <a:prstGeom prst="rect">
            <a:avLst/>
          </a:prstGeom>
        </p:spPr>
        <p:txBody>
          <a:bodyPr vert="horz" lIns="121917" tIns="60958" rIns="121917" bIns="60958" rtlCol="0" anchor="ctr">
            <a:noAutofit/>
          </a:bodyPr>
          <a:lstStyle>
            <a:lvl1pPr algn="l" defTabSz="1219835" rtl="0" eaLnBrk="1" latinLnBrk="0" hangingPunct="1">
              <a:spcBef>
                <a:spcPct val="0"/>
              </a:spcBef>
              <a:buNone/>
              <a:defRPr sz="2200" kern="1200">
                <a:solidFill>
                  <a:schemeClr val="bg1"/>
                </a:solidFill>
                <a:latin typeface="+mj-lt"/>
                <a:ea typeface="+mj-ea"/>
                <a:cs typeface="+mj-cs"/>
              </a:defRPr>
            </a:lvl1pPr>
          </a:lstStyle>
          <a:p>
            <a:r>
              <a:rPr lang="zh-CN" altLang="en-US" b="1" dirty="0">
                <a:latin typeface="+mn-ea"/>
                <a:ea typeface="+mn-ea"/>
              </a:rPr>
              <a:t>学习要求</a:t>
            </a:r>
            <a:endParaRPr lang="zh-CN" altLang="en-US" b="1" dirty="0">
              <a:latin typeface="+mn-ea"/>
              <a:ea typeface="+mn-ea"/>
            </a:endParaRPr>
          </a:p>
        </p:txBody>
      </p:sp>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8612" name="Rectangle 3"/>
              <p:cNvSpPr>
                <a:spLocks noGrp="1" noChangeArrowheads="1"/>
              </p:cNvSpPr>
              <p:nvPr>
                <p:ph type="body" idx="4294967295"/>
              </p:nvPr>
            </p:nvSpPr>
            <p:spPr>
              <a:xfrm>
                <a:off x="268814" y="1148945"/>
                <a:ext cx="4685452" cy="4561701"/>
              </a:xfrm>
            </p:spPr>
            <p:txBody>
              <a:bodyPr>
                <a:normAutofit/>
              </a:bodyPr>
              <a:lstStyle/>
              <a:p>
                <a:pPr marL="0" indent="0">
                  <a:buNone/>
                </a:pPr>
                <a:r>
                  <a:rPr lang="zh-CN" altLang="zh-CN" dirty="0"/>
                  <a:t>（</a:t>
                </a:r>
                <a:r>
                  <a:rPr lang="en-US" altLang="zh-CN" dirty="0"/>
                  <a:t>1</a:t>
                </a:r>
                <a:r>
                  <a:rPr lang="zh-CN" altLang="zh-CN" dirty="0"/>
                  <a:t>）</a:t>
                </a:r>
                <a:r>
                  <a:rPr lang="zh-CN" altLang="zh-CN" dirty="0">
                    <a:solidFill>
                      <a:srgbClr val="C00000"/>
                    </a:solidFill>
                  </a:rPr>
                  <a:t>解</a:t>
                </a:r>
                <a:r>
                  <a:rPr lang="en-US" altLang="zh-CN" dirty="0">
                    <a:solidFill>
                      <a:srgbClr val="C00000"/>
                    </a:solidFill>
                  </a:rPr>
                  <a:t> </a:t>
                </a:r>
                <a:r>
                  <a:rPr lang="en-US" altLang="zh-CN" dirty="0"/>
                  <a:t> P</a:t>
                </a:r>
                <a:r>
                  <a:rPr lang="zh-CN" altLang="zh-CN" dirty="0"/>
                  <a:t>∧</a:t>
                </a:r>
                <a:r>
                  <a:rPr lang="en-US" altLang="zh-CN" dirty="0"/>
                  <a:t>((P</a:t>
                </a:r>
                <a:r>
                  <a:rPr lang="zh-CN" altLang="zh-CN" dirty="0"/>
                  <a:t>∨</a:t>
                </a:r>
                <a:r>
                  <a:rPr lang="en-US" altLang="zh-CN" dirty="0"/>
                  <a:t>Q)</a:t>
                </a:r>
                <a:r>
                  <a:rPr lang="zh-CN" altLang="zh-CN" dirty="0"/>
                  <a:t>∧</a:t>
                </a:r>
                <a14:m>
                  <m:oMath xmlns:m="http://schemas.openxmlformats.org/officeDocument/2006/math">
                    <m:r>
                      <a:rPr lang="en-US" altLang="zh-CN" i="1">
                        <a:latin typeface="Cambria Math" panose="02040503050406030204" pitchFamily="18" charset="0"/>
                      </a:rPr>
                      <m:t>¬</m:t>
                    </m:r>
                  </m:oMath>
                </a14:m>
                <a:r>
                  <a:rPr lang="en-US" altLang="zh-CN" dirty="0"/>
                  <a:t>P→Q)</a:t>
                </a:r>
                <a:endParaRPr lang="zh-CN" altLang="zh-CN" dirty="0"/>
              </a:p>
              <a:p>
                <a:pPr marL="0" indent="0">
                  <a:buNone/>
                </a:pPr>
                <a:r>
                  <a:rPr lang="en-US" altLang="zh-CN" dirty="0"/>
                  <a:t>         =P</a:t>
                </a:r>
                <a:r>
                  <a:rPr lang="zh-CN" altLang="zh-CN" dirty="0"/>
                  <a:t>∧</a:t>
                </a:r>
                <a:r>
                  <a:rPr lang="en-US" altLang="zh-CN" dirty="0"/>
                  <a:t>(</a:t>
                </a:r>
                <a14:m>
                  <m:oMath xmlns:m="http://schemas.openxmlformats.org/officeDocument/2006/math">
                    <m:r>
                      <a:rPr lang="en-US" altLang="zh-CN" i="1">
                        <a:latin typeface="Cambria Math" panose="02040503050406030204" pitchFamily="18" charset="0"/>
                      </a:rPr>
                      <m:t>¬</m:t>
                    </m:r>
                  </m:oMath>
                </a14:m>
                <a:r>
                  <a:rPr lang="en-US" altLang="zh-CN" dirty="0"/>
                  <a:t>((P</a:t>
                </a:r>
                <a:r>
                  <a:rPr lang="zh-CN" altLang="zh-CN" dirty="0"/>
                  <a:t>∨</a:t>
                </a:r>
                <a:r>
                  <a:rPr lang="en-US" altLang="zh-CN" dirty="0"/>
                  <a:t>Q)</a:t>
                </a:r>
                <a:r>
                  <a:rPr lang="zh-CN" altLang="zh-CN" dirty="0"/>
                  <a:t>∧</a:t>
                </a:r>
                <a14:m>
                  <m:oMath xmlns:m="http://schemas.openxmlformats.org/officeDocument/2006/math">
                    <m:r>
                      <a:rPr lang="en-US" altLang="zh-CN" i="1">
                        <a:latin typeface="Cambria Math" panose="02040503050406030204" pitchFamily="18" charset="0"/>
                      </a:rPr>
                      <m:t>¬</m:t>
                    </m:r>
                  </m:oMath>
                </a14:m>
                <a:r>
                  <a:rPr lang="en-US" altLang="zh-CN" dirty="0"/>
                  <a:t>P)</a:t>
                </a:r>
                <a:r>
                  <a:rPr lang="zh-CN" altLang="zh-CN" dirty="0"/>
                  <a:t>∨</a:t>
                </a:r>
                <a:r>
                  <a:rPr lang="en-US" altLang="zh-CN" dirty="0"/>
                  <a:t>Q)</a:t>
                </a:r>
                <a:endParaRPr lang="zh-CN" altLang="zh-CN" dirty="0"/>
              </a:p>
              <a:p>
                <a:pPr marL="0" indent="0">
                  <a:buNone/>
                </a:pPr>
                <a:r>
                  <a:rPr lang="en-US" altLang="zh-CN" dirty="0"/>
                  <a:t>         =P</a:t>
                </a:r>
                <a:r>
                  <a:rPr lang="zh-CN" altLang="zh-CN" dirty="0"/>
                  <a:t>∧</a:t>
                </a:r>
                <a:r>
                  <a:rPr lang="en-US" altLang="zh-CN" dirty="0"/>
                  <a:t>(</a:t>
                </a:r>
                <a14:m>
                  <m:oMath xmlns:m="http://schemas.openxmlformats.org/officeDocument/2006/math">
                    <m:r>
                      <a:rPr lang="en-US" altLang="zh-CN" i="1">
                        <a:latin typeface="Cambria Math" panose="02040503050406030204" pitchFamily="18" charset="0"/>
                      </a:rPr>
                      <m:t>¬</m:t>
                    </m:r>
                  </m:oMath>
                </a14:m>
                <a:r>
                  <a:rPr lang="en-US" altLang="zh-CN" dirty="0"/>
                  <a:t>(P</a:t>
                </a:r>
                <a:r>
                  <a:rPr lang="zh-CN" altLang="zh-CN" dirty="0"/>
                  <a:t>∨</a:t>
                </a:r>
                <a:r>
                  <a:rPr lang="en-US" altLang="zh-CN" dirty="0"/>
                  <a:t>Q)</a:t>
                </a:r>
                <a:r>
                  <a:rPr lang="zh-CN" altLang="zh-CN" dirty="0"/>
                  <a:t>∨</a:t>
                </a:r>
                <a:r>
                  <a:rPr lang="en-US" altLang="zh-CN" dirty="0"/>
                  <a:t>P)</a:t>
                </a:r>
                <a:r>
                  <a:rPr lang="zh-CN" altLang="zh-CN" dirty="0"/>
                  <a:t>∨</a:t>
                </a:r>
                <a:r>
                  <a:rPr lang="en-US" altLang="zh-CN" dirty="0"/>
                  <a:t>Q)</a:t>
                </a:r>
                <a:endParaRPr lang="en-US" altLang="zh-CN" dirty="0"/>
              </a:p>
              <a:p>
                <a:pPr marL="0" indent="0">
                  <a:buNone/>
                </a:pPr>
                <a:r>
                  <a:rPr lang="en-US" altLang="zh-CN" dirty="0"/>
                  <a:t>         =P</a:t>
                </a:r>
                <a:r>
                  <a:rPr lang="zh-CN" altLang="zh-CN" dirty="0"/>
                  <a:t>∧</a:t>
                </a:r>
                <a:r>
                  <a:rPr lang="en-US" altLang="zh-CN" dirty="0"/>
                  <a:t>(</a:t>
                </a:r>
                <a14:m>
                  <m:oMath xmlns:m="http://schemas.openxmlformats.org/officeDocument/2006/math">
                    <m:r>
                      <a:rPr lang="en-US" altLang="zh-CN" i="1">
                        <a:latin typeface="Cambria Math" panose="02040503050406030204" pitchFamily="18" charset="0"/>
                      </a:rPr>
                      <m:t>¬</m:t>
                    </m:r>
                  </m:oMath>
                </a14:m>
                <a:r>
                  <a:rPr lang="en-US" altLang="zh-CN" dirty="0"/>
                  <a:t>(P</a:t>
                </a:r>
                <a:r>
                  <a:rPr lang="zh-CN" altLang="zh-CN" dirty="0"/>
                  <a:t>∨</a:t>
                </a:r>
                <a:r>
                  <a:rPr lang="en-US" altLang="zh-CN" dirty="0"/>
                  <a:t>Q)</a:t>
                </a:r>
                <a:r>
                  <a:rPr lang="zh-CN" altLang="zh-CN" dirty="0"/>
                  <a:t>∨</a:t>
                </a:r>
                <a:r>
                  <a:rPr lang="en-US" altLang="zh-CN" dirty="0"/>
                  <a:t>(P</a:t>
                </a:r>
                <a:r>
                  <a:rPr lang="zh-CN" altLang="zh-CN" dirty="0"/>
                  <a:t>∨</a:t>
                </a:r>
                <a:r>
                  <a:rPr lang="en-US" altLang="zh-CN" dirty="0"/>
                  <a:t>Q))</a:t>
                </a:r>
                <a:endParaRPr lang="zh-CN" altLang="zh-CN" dirty="0"/>
              </a:p>
              <a:p>
                <a:pPr marL="0" indent="0">
                  <a:buNone/>
                </a:pPr>
                <a:r>
                  <a:rPr lang="en-US" altLang="zh-CN" dirty="0"/>
                  <a:t>         =P</a:t>
                </a:r>
                <a:r>
                  <a:rPr lang="zh-CN" altLang="zh-CN" dirty="0"/>
                  <a:t>∧</a:t>
                </a:r>
                <a:r>
                  <a:rPr lang="en-US" altLang="zh-CN" dirty="0"/>
                  <a:t>1=P</a:t>
                </a:r>
                <a:endParaRPr lang="zh-CN" altLang="zh-CN" dirty="0"/>
              </a:p>
              <a:p>
                <a:pPr marL="0" indent="0">
                  <a:buNone/>
                </a:pPr>
                <a:r>
                  <a:rPr lang="zh-CN" altLang="zh-CN" dirty="0"/>
                  <a:t>显然公式</a:t>
                </a:r>
                <a:r>
                  <a:rPr lang="en-US" altLang="zh-CN" dirty="0"/>
                  <a:t>P</a:t>
                </a:r>
                <a:r>
                  <a:rPr lang="zh-CN" altLang="zh-CN" dirty="0"/>
                  <a:t>∧</a:t>
                </a:r>
                <a:r>
                  <a:rPr lang="en-US" altLang="zh-CN" dirty="0"/>
                  <a:t>((P</a:t>
                </a:r>
                <a:r>
                  <a:rPr lang="zh-CN" altLang="zh-CN" dirty="0"/>
                  <a:t>∨</a:t>
                </a:r>
                <a:r>
                  <a:rPr lang="en-US" altLang="zh-CN" dirty="0"/>
                  <a:t>Q)</a:t>
                </a:r>
                <a:r>
                  <a:rPr lang="zh-CN" altLang="zh-CN" dirty="0"/>
                  <a:t>∧</a:t>
                </a:r>
                <a14:m>
                  <m:oMath xmlns:m="http://schemas.openxmlformats.org/officeDocument/2006/math">
                    <m:r>
                      <a:rPr lang="en-US" altLang="zh-CN" i="1">
                        <a:latin typeface="Cambria Math" panose="02040503050406030204" pitchFamily="18" charset="0"/>
                      </a:rPr>
                      <m:t>¬</m:t>
                    </m:r>
                  </m:oMath>
                </a14:m>
                <a:r>
                  <a:rPr lang="en-US" altLang="zh-CN" dirty="0"/>
                  <a:t>P→Q)</a:t>
                </a:r>
                <a:r>
                  <a:rPr lang="zh-CN" altLang="zh-CN" dirty="0"/>
                  <a:t>的类型等价于</a:t>
                </a:r>
                <a:r>
                  <a:rPr lang="en-US" altLang="zh-CN" dirty="0"/>
                  <a:t>P</a:t>
                </a:r>
                <a:r>
                  <a:rPr lang="zh-CN" altLang="zh-CN" dirty="0"/>
                  <a:t>的类型，从而</a:t>
                </a:r>
                <a:r>
                  <a:rPr lang="zh-CN" altLang="zh-CN" dirty="0">
                    <a:solidFill>
                      <a:srgbClr val="C00000"/>
                    </a:solidFill>
                  </a:rPr>
                  <a:t>该公式是可满足式。</a:t>
                </a:r>
                <a:endParaRPr lang="zh-CN" altLang="zh-CN" dirty="0">
                  <a:solidFill>
                    <a:srgbClr val="C00000"/>
                  </a:solidFill>
                </a:endParaRPr>
              </a:p>
              <a:p>
                <a:pPr marL="0" indent="0">
                  <a:lnSpc>
                    <a:spcPct val="110000"/>
                  </a:lnSpc>
                  <a:spcBef>
                    <a:spcPct val="0"/>
                  </a:spcBef>
                  <a:buNone/>
                </a:pPr>
                <a:endParaRPr lang="zh-CN" altLang="en-US" dirty="0"/>
              </a:p>
            </p:txBody>
          </p:sp>
        </mc:Choice>
        <mc:Fallback>
          <p:sp>
            <p:nvSpPr>
              <p:cNvPr id="68612" name="Rectangle 3"/>
              <p:cNvSpPr>
                <a:spLocks noRot="1" noChangeAspect="1" noMove="1" noResize="1" noEditPoints="1" noAdjustHandles="1" noChangeArrowheads="1" noChangeShapeType="1" noTextEdit="1"/>
              </p:cNvSpPr>
              <p:nvPr>
                <p:ph type="body" idx="4294967295"/>
              </p:nvPr>
            </p:nvSpPr>
            <p:spPr>
              <a:xfrm>
                <a:off x="268814" y="1148945"/>
                <a:ext cx="4685452" cy="4561701"/>
              </a:xfrm>
              <a:blipFill rotWithShape="1">
                <a:blip r:embed="rId1"/>
                <a:stretch>
                  <a:fillRect l="-4" t="-5" r="13" b="-6346"/>
                </a:stretch>
              </a:blipFill>
            </p:spPr>
            <p:txBody>
              <a:bodyPr/>
              <a:lstStyle/>
              <a:p>
                <a:r>
                  <a:rPr lang="zh-CN" altLang="en-US">
                    <a:noFill/>
                  </a:rPr>
                  <a:t> </a:t>
                </a:r>
              </a:p>
            </p:txBody>
          </p:sp>
        </mc:Fallback>
      </mc:AlternateContent>
      <p:sp>
        <p:nvSpPr>
          <p:cNvPr id="5" name="Rectangle 3"/>
          <p:cNvSpPr txBox="1">
            <a:spLocks noChangeArrowheads="1"/>
          </p:cNvSpPr>
          <p:nvPr/>
        </p:nvSpPr>
        <p:spPr>
          <a:xfrm>
            <a:off x="804431" y="238630"/>
            <a:ext cx="8064034" cy="634963"/>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r>
              <a:rPr lang="zh-CN" altLang="en-US" sz="2200" dirty="0">
                <a:solidFill>
                  <a:prstClr val="white"/>
                </a:solidFill>
                <a:latin typeface="微软雅黑" panose="020B0503020204020204" pitchFamily="34" charset="-122"/>
                <a:ea typeface="微软雅黑" panose="020B0503020204020204" pitchFamily="34" charset="-122"/>
              </a:rPr>
              <a:t>例</a:t>
            </a:r>
            <a:r>
              <a:rPr lang="en-US" altLang="zh-CN" sz="2200" dirty="0">
                <a:solidFill>
                  <a:prstClr val="white"/>
                </a:solidFill>
                <a:latin typeface="微软雅黑" panose="020B0503020204020204" pitchFamily="34" charset="-122"/>
                <a:ea typeface="微软雅黑" panose="020B0503020204020204" pitchFamily="34" charset="-122"/>
              </a:rPr>
              <a:t>2.18 </a:t>
            </a:r>
            <a:r>
              <a:rPr lang="zh-CN" altLang="en-US" sz="2200" dirty="0">
                <a:solidFill>
                  <a:prstClr val="white"/>
                </a:solidFill>
                <a:latin typeface="微软雅黑" panose="020B0503020204020204" pitchFamily="34" charset="-122"/>
                <a:ea typeface="微软雅黑" panose="020B0503020204020204" pitchFamily="34" charset="-122"/>
              </a:rPr>
              <a:t>（续）</a:t>
            </a:r>
            <a:endParaRPr lang="zh-CN" altLang="en-US" sz="2200" dirty="0">
              <a:solidFill>
                <a:prstClr val="white"/>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6" name="Rectangle 3"/>
              <p:cNvSpPr txBox="1">
                <a:spLocks noChangeArrowheads="1"/>
              </p:cNvSpPr>
              <p:nvPr/>
            </p:nvSpPr>
            <p:spPr>
              <a:xfrm>
                <a:off x="6782537" y="1148945"/>
                <a:ext cx="4916226" cy="4561701"/>
              </a:xfrm>
              <a:prstGeom prst="rect">
                <a:avLst/>
              </a:prstGeom>
            </p:spPr>
            <p:txBody>
              <a:bodyPr vert="horz" lIns="121882" tIns="60940" rIns="121882" bIns="60940" rtlCol="0">
                <a:normAutofit/>
              </a:bodyPr>
              <a:lstStyle>
                <a:lvl1pPr marL="457200" indent="-457200" algn="l" defTabSz="1219835" rtl="0" eaLnBrk="1" latinLnBrk="0" hangingPunct="1">
                  <a:lnSpc>
                    <a:spcPct val="150000"/>
                  </a:lnSpc>
                  <a:spcBef>
                    <a:spcPts val="0"/>
                  </a:spcBef>
                  <a:buSzPct val="80000"/>
                  <a:buFont typeface="Wingdings" panose="05000000000000000000" pitchFamily="2" charset="2"/>
                  <a:buChar char="l"/>
                  <a:defRPr sz="2400" b="1" kern="1200">
                    <a:solidFill>
                      <a:schemeClr val="tx1"/>
                    </a:solidFill>
                    <a:latin typeface="+mn-ea"/>
                    <a:ea typeface="+mn-ea"/>
                    <a:cs typeface="+mn-cs"/>
                  </a:defRPr>
                </a:lvl1pPr>
                <a:lvl2pPr marL="991235" indent="-381000" algn="l" defTabSz="1219835"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defTabSz="1219200">
                  <a:buNone/>
                </a:pPr>
                <a:r>
                  <a:rPr lang="zh-CN" altLang="zh-CN"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2</a:t>
                </a:r>
                <a:r>
                  <a:rPr lang="zh-CN" altLang="zh-CN" sz="2400" dirty="0">
                    <a:solidFill>
                      <a:prstClr val="black"/>
                    </a:solidFill>
                    <a:latin typeface="微软雅黑" panose="020B0503020204020204" pitchFamily="34" charset="-122"/>
                    <a:ea typeface="微软雅黑" panose="020B0503020204020204" pitchFamily="34" charset="-122"/>
                  </a:rPr>
                  <a:t>）</a:t>
                </a:r>
                <a:r>
                  <a:rPr lang="zh-CN" altLang="zh-CN" sz="2400" dirty="0">
                    <a:solidFill>
                      <a:srgbClr val="C00000"/>
                    </a:solidFill>
                    <a:latin typeface="微软雅黑" panose="020B0503020204020204" pitchFamily="34" charset="-122"/>
                    <a:ea typeface="微软雅黑" panose="020B0503020204020204" pitchFamily="34" charset="-122"/>
                  </a:rPr>
                  <a:t>证明</a:t>
                </a:r>
                <a:r>
                  <a:rPr lang="zh-CN" altLang="zh-CN" sz="2400" dirty="0">
                    <a:solidFill>
                      <a:prstClr val="black"/>
                    </a:solidFill>
                    <a:latin typeface="微软雅黑" panose="020B0503020204020204" pitchFamily="34" charset="-122"/>
                    <a:ea typeface="微软雅黑" panose="020B0503020204020204" pitchFamily="34" charset="-122"/>
                  </a:rPr>
                  <a:t> 左边</a:t>
                </a:r>
                <a:r>
                  <a:rPr lang="en-US" altLang="zh-CN" sz="2400" dirty="0">
                    <a:solidFill>
                      <a:prstClr val="black"/>
                    </a:solidFill>
                    <a:latin typeface="微软雅黑" panose="020B0503020204020204" pitchFamily="34" charset="-122"/>
                    <a:ea typeface="微软雅黑" panose="020B0503020204020204" pitchFamily="34" charset="-122"/>
                  </a:rPr>
                  <a:t>=P→(Q→R)</a:t>
                </a:r>
                <a:endParaRPr lang="zh-CN" altLang="zh-CN" sz="2400" dirty="0">
                  <a:solidFill>
                    <a:prstClr val="black"/>
                  </a:solidFill>
                  <a:latin typeface="微软雅黑" panose="020B0503020204020204" pitchFamily="34" charset="-122"/>
                  <a:ea typeface="微软雅黑" panose="020B0503020204020204" pitchFamily="34" charset="-122"/>
                </a:endParaRPr>
              </a:p>
              <a:p>
                <a:pPr marL="0" indent="0" defTabSz="1219200">
                  <a:buNone/>
                </a:pPr>
                <a:r>
                  <a:rPr lang="en-US" altLang="zh-CN" sz="2400" dirty="0">
                    <a:solidFill>
                      <a:prstClr val="black"/>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400" i="1">
                        <a:solidFill>
                          <a:prstClr val="black"/>
                        </a:solidFill>
                        <a:latin typeface="Cambria Math" panose="02040503050406030204" pitchFamily="18" charset="0"/>
                      </a:rPr>
                      <m:t>¬</m:t>
                    </m:r>
                  </m:oMath>
                </a14:m>
                <a:r>
                  <a:rPr lang="en-US" altLang="zh-CN" sz="2400" dirty="0">
                    <a:solidFill>
                      <a:prstClr val="black"/>
                    </a:solidFill>
                    <a:latin typeface="微软雅黑" panose="020B0503020204020204" pitchFamily="34" charset="-122"/>
                    <a:ea typeface="微软雅黑" panose="020B0503020204020204" pitchFamily="34" charset="-122"/>
                  </a:rPr>
                  <a:t>P</a:t>
                </a:r>
                <a:r>
                  <a:rPr lang="zh-CN" altLang="zh-CN"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(Q→R)</a:t>
                </a:r>
                <a:endParaRPr lang="zh-CN" altLang="zh-CN" sz="2400" dirty="0">
                  <a:solidFill>
                    <a:prstClr val="black"/>
                  </a:solidFill>
                  <a:latin typeface="微软雅黑" panose="020B0503020204020204" pitchFamily="34" charset="-122"/>
                  <a:ea typeface="微软雅黑" panose="020B0503020204020204" pitchFamily="34" charset="-122"/>
                </a:endParaRPr>
              </a:p>
              <a:p>
                <a:pPr marL="0" indent="0" defTabSz="1219200">
                  <a:buNone/>
                </a:pPr>
                <a:r>
                  <a:rPr lang="en-US" altLang="zh-CN" sz="2400" dirty="0">
                    <a:solidFill>
                      <a:prstClr val="black"/>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400" i="1">
                        <a:solidFill>
                          <a:prstClr val="black"/>
                        </a:solidFill>
                        <a:latin typeface="Cambria Math" panose="02040503050406030204" pitchFamily="18" charset="0"/>
                      </a:rPr>
                      <m:t>¬</m:t>
                    </m:r>
                  </m:oMath>
                </a14:m>
                <a:r>
                  <a:rPr lang="en-US" altLang="zh-CN" sz="2400" dirty="0">
                    <a:solidFill>
                      <a:prstClr val="black"/>
                    </a:solidFill>
                    <a:latin typeface="微软雅黑" panose="020B0503020204020204" pitchFamily="34" charset="-122"/>
                    <a:ea typeface="微软雅黑" panose="020B0503020204020204" pitchFamily="34" charset="-122"/>
                  </a:rPr>
                  <a:t>P</a:t>
                </a:r>
                <a:r>
                  <a:rPr lang="zh-CN" altLang="zh-CN"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400" i="1">
                        <a:solidFill>
                          <a:prstClr val="black"/>
                        </a:solidFill>
                        <a:latin typeface="Cambria Math" panose="02040503050406030204" pitchFamily="18" charset="0"/>
                      </a:rPr>
                      <m:t>¬</m:t>
                    </m:r>
                  </m:oMath>
                </a14:m>
                <a:r>
                  <a:rPr lang="en-US" altLang="zh-CN" sz="2400" dirty="0">
                    <a:solidFill>
                      <a:prstClr val="black"/>
                    </a:solidFill>
                    <a:latin typeface="微软雅黑" panose="020B0503020204020204" pitchFamily="34" charset="-122"/>
                    <a:ea typeface="微软雅黑" panose="020B0503020204020204" pitchFamily="34" charset="-122"/>
                  </a:rPr>
                  <a:t>Q</a:t>
                </a:r>
                <a:r>
                  <a:rPr lang="zh-CN" altLang="zh-CN"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R)</a:t>
                </a:r>
                <a:endParaRPr lang="zh-CN" altLang="zh-CN" sz="2400" dirty="0">
                  <a:solidFill>
                    <a:prstClr val="black"/>
                  </a:solidFill>
                  <a:latin typeface="微软雅黑" panose="020B0503020204020204" pitchFamily="34" charset="-122"/>
                  <a:ea typeface="微软雅黑" panose="020B0503020204020204" pitchFamily="34" charset="-122"/>
                </a:endParaRPr>
              </a:p>
              <a:p>
                <a:pPr marL="0" indent="0" defTabSz="1219200">
                  <a:buNone/>
                </a:pPr>
                <a:r>
                  <a:rPr lang="en-US" altLang="zh-CN" sz="2400" dirty="0">
                    <a:solidFill>
                      <a:prstClr val="black"/>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400" i="1">
                        <a:solidFill>
                          <a:prstClr val="black"/>
                        </a:solidFill>
                        <a:latin typeface="Cambria Math" panose="02040503050406030204" pitchFamily="18" charset="0"/>
                      </a:rPr>
                      <m:t>¬</m:t>
                    </m:r>
                  </m:oMath>
                </a14:m>
                <a:r>
                  <a:rPr lang="en-US" altLang="zh-CN" sz="2400" dirty="0">
                    <a:solidFill>
                      <a:prstClr val="black"/>
                    </a:solidFill>
                    <a:latin typeface="微软雅黑" panose="020B0503020204020204" pitchFamily="34" charset="-122"/>
                    <a:ea typeface="微软雅黑" panose="020B0503020204020204" pitchFamily="34" charset="-122"/>
                  </a:rPr>
                  <a:t>P</a:t>
                </a:r>
                <a:r>
                  <a:rPr lang="zh-CN" altLang="zh-CN" sz="2400" dirty="0">
                    <a:solidFill>
                      <a:prstClr val="black"/>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400" i="1">
                        <a:solidFill>
                          <a:prstClr val="black"/>
                        </a:solidFill>
                        <a:latin typeface="Cambria Math" panose="02040503050406030204" pitchFamily="18" charset="0"/>
                      </a:rPr>
                      <m:t>¬</m:t>
                    </m:r>
                  </m:oMath>
                </a14:m>
                <a:r>
                  <a:rPr lang="en-US" altLang="zh-CN" sz="2400" dirty="0">
                    <a:solidFill>
                      <a:prstClr val="black"/>
                    </a:solidFill>
                    <a:latin typeface="微软雅黑" panose="020B0503020204020204" pitchFamily="34" charset="-122"/>
                    <a:ea typeface="微软雅黑" panose="020B0503020204020204" pitchFamily="34" charset="-122"/>
                  </a:rPr>
                  <a:t>Q)</a:t>
                </a:r>
                <a:r>
                  <a:rPr lang="zh-CN" altLang="zh-CN"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R</a:t>
                </a:r>
                <a:endParaRPr lang="zh-CN" altLang="zh-CN" sz="2400" dirty="0">
                  <a:solidFill>
                    <a:prstClr val="black"/>
                  </a:solidFill>
                  <a:latin typeface="微软雅黑" panose="020B0503020204020204" pitchFamily="34" charset="-122"/>
                  <a:ea typeface="微软雅黑" panose="020B0503020204020204" pitchFamily="34" charset="-122"/>
                </a:endParaRPr>
              </a:p>
              <a:p>
                <a:pPr marL="0" indent="0" defTabSz="1219200">
                  <a:buNone/>
                </a:pPr>
                <a:r>
                  <a:rPr lang="en-US" altLang="zh-CN" sz="2400" dirty="0">
                    <a:solidFill>
                      <a:prstClr val="black"/>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400" i="1">
                        <a:solidFill>
                          <a:prstClr val="black"/>
                        </a:solidFill>
                        <a:latin typeface="Cambria Math" panose="02040503050406030204" pitchFamily="18" charset="0"/>
                      </a:rPr>
                      <m:t>¬</m:t>
                    </m:r>
                  </m:oMath>
                </a14:m>
                <a:r>
                  <a:rPr lang="en-US" altLang="zh-CN" sz="2400" dirty="0">
                    <a:solidFill>
                      <a:prstClr val="black"/>
                    </a:solidFill>
                    <a:latin typeface="微软雅黑" panose="020B0503020204020204" pitchFamily="34" charset="-122"/>
                    <a:ea typeface="微软雅黑" panose="020B0503020204020204" pitchFamily="34" charset="-122"/>
                  </a:rPr>
                  <a:t>(P</a:t>
                </a:r>
                <a:r>
                  <a:rPr lang="zh-CN" altLang="zh-CN"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Q)</a:t>
                </a:r>
                <a:r>
                  <a:rPr lang="zh-CN" altLang="zh-CN"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R</a:t>
                </a:r>
                <a:endParaRPr lang="zh-CN" altLang="zh-CN" sz="2400" dirty="0">
                  <a:solidFill>
                    <a:prstClr val="black"/>
                  </a:solidFill>
                  <a:latin typeface="微软雅黑" panose="020B0503020204020204" pitchFamily="34" charset="-122"/>
                  <a:ea typeface="微软雅黑" panose="020B0503020204020204" pitchFamily="34" charset="-122"/>
                </a:endParaRPr>
              </a:p>
              <a:p>
                <a:pPr marL="0" indent="0" defTabSz="1219200">
                  <a:buNone/>
                </a:pPr>
                <a:r>
                  <a:rPr lang="en-US" altLang="zh-CN" sz="2400" dirty="0">
                    <a:solidFill>
                      <a:prstClr val="black"/>
                    </a:solidFill>
                    <a:latin typeface="微软雅黑" panose="020B0503020204020204" pitchFamily="34" charset="-122"/>
                    <a:ea typeface="微软雅黑" panose="020B0503020204020204" pitchFamily="34" charset="-122"/>
                  </a:rPr>
                  <a:t>                =(P</a:t>
                </a:r>
                <a:r>
                  <a:rPr lang="zh-CN" altLang="zh-CN"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Q)→R=</a:t>
                </a:r>
                <a:r>
                  <a:rPr lang="zh-CN" altLang="zh-CN" sz="2400" dirty="0">
                    <a:solidFill>
                      <a:prstClr val="black"/>
                    </a:solidFill>
                    <a:latin typeface="微软雅黑" panose="020B0503020204020204" pitchFamily="34" charset="-122"/>
                    <a:ea typeface="微软雅黑" panose="020B0503020204020204" pitchFamily="34" charset="-122"/>
                  </a:rPr>
                  <a:t>右边</a:t>
                </a:r>
                <a:endParaRPr lang="zh-CN" altLang="zh-CN" sz="2400" dirty="0">
                  <a:solidFill>
                    <a:prstClr val="black"/>
                  </a:solidFill>
                  <a:latin typeface="微软雅黑" panose="020B0503020204020204" pitchFamily="34" charset="-122"/>
                  <a:ea typeface="微软雅黑" panose="020B0503020204020204" pitchFamily="34" charset="-122"/>
                </a:endParaRPr>
              </a:p>
              <a:p>
                <a:pPr marL="0" indent="0" defTabSz="1219200">
                  <a:buNone/>
                </a:pPr>
                <a:r>
                  <a:rPr lang="zh-CN" altLang="en-US" sz="2400" dirty="0">
                    <a:solidFill>
                      <a:prstClr val="black"/>
                    </a:solidFill>
                    <a:latin typeface="微软雅黑" panose="020B0503020204020204" pitchFamily="34" charset="-122"/>
                    <a:ea typeface="微软雅黑" panose="020B0503020204020204" pitchFamily="34" charset="-122"/>
                  </a:rPr>
                  <a:t>      </a:t>
                </a:r>
                <a:r>
                  <a:rPr lang="zh-CN" altLang="zh-CN" sz="2400" dirty="0">
                    <a:solidFill>
                      <a:prstClr val="black"/>
                    </a:solidFill>
                    <a:latin typeface="微软雅黑" panose="020B0503020204020204" pitchFamily="34" charset="-122"/>
                    <a:ea typeface="微软雅黑" panose="020B0503020204020204" pitchFamily="34" charset="-122"/>
                  </a:rPr>
                  <a:t>即有</a:t>
                </a:r>
                <a:r>
                  <a:rPr lang="en-US" altLang="zh-CN" sz="2400" dirty="0">
                    <a:solidFill>
                      <a:prstClr val="black"/>
                    </a:solidFill>
                    <a:latin typeface="微软雅黑" panose="020B0503020204020204" pitchFamily="34" charset="-122"/>
                    <a:ea typeface="微软雅黑" panose="020B0503020204020204" pitchFamily="34" charset="-122"/>
                  </a:rPr>
                  <a:t>P→(Q→R)=(P</a:t>
                </a:r>
                <a:r>
                  <a:rPr lang="zh-CN" altLang="zh-CN"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Q)→R</a:t>
                </a:r>
                <a:r>
                  <a:rPr lang="zh-CN" altLang="zh-CN" sz="2400" dirty="0">
                    <a:solidFill>
                      <a:prstClr val="black"/>
                    </a:solidFill>
                    <a:latin typeface="微软雅黑" panose="020B0503020204020204" pitchFamily="34" charset="-122"/>
                    <a:ea typeface="微软雅黑" panose="020B0503020204020204" pitchFamily="34" charset="-122"/>
                  </a:rPr>
                  <a:t>。</a:t>
                </a:r>
                <a:endParaRPr lang="zh-CN" altLang="en-US" sz="2400" dirty="0">
                  <a:solidFill>
                    <a:prstClr val="black"/>
                  </a:solidFill>
                  <a:latin typeface="微软雅黑" panose="020B0503020204020204" pitchFamily="34" charset="-122"/>
                  <a:ea typeface="微软雅黑" panose="020B0503020204020204" pitchFamily="34" charset="-122"/>
                </a:endParaRPr>
              </a:p>
            </p:txBody>
          </p:sp>
        </mc:Choice>
        <mc:Fallback>
          <p:sp>
            <p:nvSpPr>
              <p:cNvPr id="6" name="Rectangle 3"/>
              <p:cNvSpPr txBox="1">
                <a:spLocks noRot="1" noChangeAspect="1" noMove="1" noResize="1" noEditPoints="1" noAdjustHandles="1" noChangeArrowheads="1" noChangeShapeType="1" noTextEdit="1"/>
              </p:cNvSpPr>
              <p:nvPr/>
            </p:nvSpPr>
            <p:spPr>
              <a:xfrm>
                <a:off x="6782537" y="1148945"/>
                <a:ext cx="4916226" cy="4561701"/>
              </a:xfrm>
              <a:prstGeom prst="rect">
                <a:avLst/>
              </a:prstGeom>
              <a:blipFill rotWithShape="1">
                <a:blip r:embed="rId2"/>
                <a:stretch>
                  <a:fillRect l="-2" t="-5" r="3" b="2"/>
                </a:stretch>
              </a:blipFill>
            </p:spPr>
            <p:txBody>
              <a:bodyPr/>
              <a:lstStyle/>
              <a:p>
                <a:r>
                  <a:rPr lang="zh-CN" altLang="en-US">
                    <a:noFill/>
                  </a:rPr>
                  <a:t> </a:t>
                </a:r>
              </a:p>
            </p:txBody>
          </p:sp>
        </mc:Fallback>
      </mc:AlternateContent>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612">
                                            <p:txEl>
                                              <p:pRg st="0" end="0"/>
                                            </p:txEl>
                                          </p:spTgt>
                                        </p:tgtEl>
                                        <p:attrNameLst>
                                          <p:attrName>style.visibility</p:attrName>
                                        </p:attrNameLst>
                                      </p:cBhvr>
                                      <p:to>
                                        <p:strVal val="visible"/>
                                      </p:to>
                                    </p:set>
                                    <p:anim calcmode="lin" valueType="num">
                                      <p:cBhvr additive="base">
                                        <p:cTn id="7" dur="500" fill="hold"/>
                                        <p:tgtEl>
                                          <p:spTgt spid="686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86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8612">
                                            <p:txEl>
                                              <p:pRg st="1" end="1"/>
                                            </p:txEl>
                                          </p:spTgt>
                                        </p:tgtEl>
                                        <p:attrNameLst>
                                          <p:attrName>style.visibility</p:attrName>
                                        </p:attrNameLst>
                                      </p:cBhvr>
                                      <p:to>
                                        <p:strVal val="visible"/>
                                      </p:to>
                                    </p:set>
                                    <p:anim calcmode="lin" valueType="num">
                                      <p:cBhvr additive="base">
                                        <p:cTn id="13" dur="500" fill="hold"/>
                                        <p:tgtEl>
                                          <p:spTgt spid="686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86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8612">
                                            <p:txEl>
                                              <p:pRg st="2" end="2"/>
                                            </p:txEl>
                                          </p:spTgt>
                                        </p:tgtEl>
                                        <p:attrNameLst>
                                          <p:attrName>style.visibility</p:attrName>
                                        </p:attrNameLst>
                                      </p:cBhvr>
                                      <p:to>
                                        <p:strVal val="visible"/>
                                      </p:to>
                                    </p:set>
                                    <p:anim calcmode="lin" valueType="num">
                                      <p:cBhvr additive="base">
                                        <p:cTn id="19" dur="500" fill="hold"/>
                                        <p:tgtEl>
                                          <p:spTgt spid="686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86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8612">
                                            <p:txEl>
                                              <p:pRg st="3" end="3"/>
                                            </p:txEl>
                                          </p:spTgt>
                                        </p:tgtEl>
                                        <p:attrNameLst>
                                          <p:attrName>style.visibility</p:attrName>
                                        </p:attrNameLst>
                                      </p:cBhvr>
                                      <p:to>
                                        <p:strVal val="visible"/>
                                      </p:to>
                                    </p:set>
                                    <p:anim calcmode="lin" valueType="num">
                                      <p:cBhvr additive="base">
                                        <p:cTn id="25" dur="500" fill="hold"/>
                                        <p:tgtEl>
                                          <p:spTgt spid="6861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86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8612">
                                            <p:txEl>
                                              <p:pRg st="4" end="4"/>
                                            </p:txEl>
                                          </p:spTgt>
                                        </p:tgtEl>
                                        <p:attrNameLst>
                                          <p:attrName>style.visibility</p:attrName>
                                        </p:attrNameLst>
                                      </p:cBhvr>
                                      <p:to>
                                        <p:strVal val="visible"/>
                                      </p:to>
                                    </p:set>
                                    <p:anim calcmode="lin" valueType="num">
                                      <p:cBhvr additive="base">
                                        <p:cTn id="31" dur="500" fill="hold"/>
                                        <p:tgtEl>
                                          <p:spTgt spid="6861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861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8612">
                                            <p:txEl>
                                              <p:pRg st="5" end="5"/>
                                            </p:txEl>
                                          </p:spTgt>
                                        </p:tgtEl>
                                        <p:attrNameLst>
                                          <p:attrName>style.visibility</p:attrName>
                                        </p:attrNameLst>
                                      </p:cBhvr>
                                      <p:to>
                                        <p:strVal val="visible"/>
                                      </p:to>
                                    </p:set>
                                    <p:anim calcmode="lin" valueType="num">
                                      <p:cBhvr additive="base">
                                        <p:cTn id="37" dur="500" fill="hold"/>
                                        <p:tgtEl>
                                          <p:spTgt spid="6861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861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anim calcmode="lin" valueType="num">
                                      <p:cBhvr additive="base">
                                        <p:cTn id="4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xEl>
                                              <p:pRg st="1" end="1"/>
                                            </p:txEl>
                                          </p:spTgt>
                                        </p:tgtEl>
                                        <p:attrNameLst>
                                          <p:attrName>style.visibility</p:attrName>
                                        </p:attrNameLst>
                                      </p:cBhvr>
                                      <p:to>
                                        <p:strVal val="visible"/>
                                      </p:to>
                                    </p:set>
                                    <p:anim calcmode="lin" valueType="num">
                                      <p:cBhvr additive="base">
                                        <p:cTn id="4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txEl>
                                              <p:pRg st="2" end="2"/>
                                            </p:txEl>
                                          </p:spTgt>
                                        </p:tgtEl>
                                        <p:attrNameLst>
                                          <p:attrName>style.visibility</p:attrName>
                                        </p:attrNameLst>
                                      </p:cBhvr>
                                      <p:to>
                                        <p:strVal val="visible"/>
                                      </p:to>
                                    </p:set>
                                    <p:anim calcmode="lin" valueType="num">
                                      <p:cBhvr additive="base">
                                        <p:cTn id="5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 calcmode="lin" valueType="num">
                                      <p:cBhvr additive="base">
                                        <p:cTn id="6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6">
                                            <p:txEl>
                                              <p:pRg st="4" end="4"/>
                                            </p:txEl>
                                          </p:spTgt>
                                        </p:tgtEl>
                                        <p:attrNameLst>
                                          <p:attrName>style.visibility</p:attrName>
                                        </p:attrNameLst>
                                      </p:cBhvr>
                                      <p:to>
                                        <p:strVal val="visible"/>
                                      </p:to>
                                    </p:set>
                                    <p:anim calcmode="lin" valueType="num">
                                      <p:cBhvr additive="base">
                                        <p:cTn id="6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6">
                                            <p:txEl>
                                              <p:pRg st="5" end="5"/>
                                            </p:txEl>
                                          </p:spTgt>
                                        </p:tgtEl>
                                        <p:attrNameLst>
                                          <p:attrName>style.visibility</p:attrName>
                                        </p:attrNameLst>
                                      </p:cBhvr>
                                      <p:to>
                                        <p:strVal val="visible"/>
                                      </p:to>
                                    </p:set>
                                    <p:anim calcmode="lin" valueType="num">
                                      <p:cBhvr additive="base">
                                        <p:cTn id="73"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6">
                                            <p:txEl>
                                              <p:pRg st="6" end="6"/>
                                            </p:txEl>
                                          </p:spTgt>
                                        </p:tgtEl>
                                        <p:attrNameLst>
                                          <p:attrName>style.visibility</p:attrName>
                                        </p:attrNameLst>
                                      </p:cBhvr>
                                      <p:to>
                                        <p:strVal val="visible"/>
                                      </p:to>
                                    </p:set>
                                    <p:anim calcmode="lin" valueType="num">
                                      <p:cBhvr additive="base">
                                        <p:cTn id="79"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2" grpId="0" autoUpdateAnimBg="0" build="p"/>
      <p:bldP spid="6" grpId="0" autoUpdateAnimBg="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3"/>
          <p:cNvSpPr>
            <a:spLocks noGrp="1" noChangeArrowheads="1"/>
          </p:cNvSpPr>
          <p:nvPr>
            <p:ph type="body" idx="4294967295"/>
          </p:nvPr>
        </p:nvSpPr>
        <p:spPr>
          <a:xfrm>
            <a:off x="157294" y="921489"/>
            <a:ext cx="8281509" cy="3650975"/>
          </a:xfrm>
        </p:spPr>
        <p:txBody>
          <a:bodyPr/>
          <a:lstStyle/>
          <a:p>
            <a:pPr marL="0" indent="0">
              <a:buNone/>
            </a:pPr>
            <a:r>
              <a:rPr lang="zh-CN" altLang="en-US" dirty="0"/>
              <a:t>（</a:t>
            </a:r>
            <a:r>
              <a:rPr lang="en-US" altLang="zh-CN" dirty="0"/>
              <a:t>3</a:t>
            </a:r>
            <a:r>
              <a:rPr lang="zh-CN" altLang="en-US" dirty="0"/>
              <a:t>） </a:t>
            </a:r>
            <a:r>
              <a:rPr lang="en-US" altLang="zh-CN" dirty="0"/>
              <a:t>(</a:t>
            </a:r>
            <a:r>
              <a:rPr lang="en-US" altLang="zh-CN" dirty="0">
                <a:sym typeface="Symbol" panose="05050102010706020507" pitchFamily="18" charset="2"/>
              </a:rPr>
              <a:t></a:t>
            </a:r>
            <a:r>
              <a:rPr lang="en-US" altLang="zh-CN" dirty="0"/>
              <a:t> P∧(</a:t>
            </a:r>
            <a:r>
              <a:rPr lang="en-US" altLang="zh-CN" dirty="0">
                <a:sym typeface="Symbol" panose="05050102010706020507" pitchFamily="18" charset="2"/>
              </a:rPr>
              <a:t></a:t>
            </a:r>
            <a:r>
              <a:rPr lang="en-US" altLang="zh-CN" dirty="0"/>
              <a:t> Q∧R))∨((Q∧R)∨(P∧R)) </a:t>
            </a:r>
            <a:endParaRPr lang="en-US" altLang="zh-CN" dirty="0"/>
          </a:p>
          <a:p>
            <a:pPr marL="0" indent="0">
              <a:buNone/>
            </a:pPr>
            <a:r>
              <a:rPr lang="en-US" altLang="zh-CN" dirty="0"/>
              <a:t>      = (</a:t>
            </a:r>
            <a:r>
              <a:rPr lang="en-US" altLang="zh-CN" dirty="0">
                <a:sym typeface="Symbol" panose="05050102010706020507" pitchFamily="18" charset="2"/>
              </a:rPr>
              <a:t></a:t>
            </a:r>
            <a:r>
              <a:rPr lang="en-US" altLang="zh-CN" dirty="0"/>
              <a:t> P∧ </a:t>
            </a:r>
            <a:r>
              <a:rPr lang="en-US" altLang="zh-CN" dirty="0">
                <a:sym typeface="Symbol" panose="05050102010706020507" pitchFamily="18" charset="2"/>
              </a:rPr>
              <a:t></a:t>
            </a:r>
            <a:r>
              <a:rPr lang="en-US" altLang="zh-CN" dirty="0"/>
              <a:t> Q)∧R)∨((Q∨P)∧R)</a:t>
            </a:r>
            <a:endParaRPr lang="en-US" altLang="zh-CN" dirty="0"/>
          </a:p>
          <a:p>
            <a:pPr marL="0" indent="0">
              <a:buNone/>
            </a:pPr>
            <a:r>
              <a:rPr lang="en-US" altLang="zh-CN" dirty="0"/>
              <a:t>      = (</a:t>
            </a:r>
            <a:r>
              <a:rPr lang="en-US" altLang="zh-CN" dirty="0">
                <a:sym typeface="Symbol" panose="05050102010706020507" pitchFamily="18" charset="2"/>
              </a:rPr>
              <a:t></a:t>
            </a:r>
            <a:r>
              <a:rPr lang="en-US" altLang="zh-CN" dirty="0"/>
              <a:t>(P∨Q)∧R)∨((Q∨P)∧R)</a:t>
            </a:r>
            <a:endParaRPr lang="pt-BR" altLang="en-US" dirty="0"/>
          </a:p>
          <a:p>
            <a:pPr marL="0" indent="0">
              <a:buNone/>
            </a:pPr>
            <a:r>
              <a:rPr lang="pt-BR" altLang="en-US" dirty="0"/>
              <a:t>      = (</a:t>
            </a:r>
            <a:r>
              <a:rPr lang="en-US" altLang="zh-CN" dirty="0">
                <a:sym typeface="Symbol" panose="05050102010706020507" pitchFamily="18" charset="2"/>
              </a:rPr>
              <a:t></a:t>
            </a:r>
            <a:r>
              <a:rPr lang="pt-BR" altLang="en-US" dirty="0"/>
              <a:t>(P∨Q)∨(Q∨P))∧R</a:t>
            </a:r>
            <a:endParaRPr lang="pt-BR" altLang="en-US" dirty="0"/>
          </a:p>
          <a:p>
            <a:pPr marL="0" indent="0">
              <a:buNone/>
            </a:pPr>
            <a:r>
              <a:rPr lang="pt-BR" altLang="en-US" dirty="0"/>
              <a:t>      =1∧R= R</a:t>
            </a:r>
            <a:endParaRPr lang="en-US" altLang="en-US" dirty="0"/>
          </a:p>
          <a:p>
            <a:pPr marL="0" indent="0">
              <a:buNone/>
            </a:pPr>
            <a:r>
              <a:rPr lang="zh-CN" altLang="en-US" dirty="0">
                <a:solidFill>
                  <a:srgbClr val="FF0000"/>
                </a:solidFill>
              </a:rPr>
              <a:t>即有</a:t>
            </a:r>
            <a:r>
              <a:rPr lang="en-US" altLang="zh-CN" dirty="0">
                <a:solidFill>
                  <a:srgbClr val="FF0000"/>
                </a:solidFill>
              </a:rPr>
              <a:t>:  </a:t>
            </a:r>
            <a:r>
              <a:rPr lang="pt-BR" altLang="en-US" dirty="0"/>
              <a:t>(</a:t>
            </a:r>
            <a:r>
              <a:rPr lang="en-US" altLang="zh-CN" dirty="0">
                <a:sym typeface="Symbol" panose="05050102010706020507" pitchFamily="18" charset="2"/>
              </a:rPr>
              <a:t></a:t>
            </a:r>
            <a:r>
              <a:rPr lang="pt-BR" altLang="en-US" dirty="0"/>
              <a:t> P∧(</a:t>
            </a:r>
            <a:r>
              <a:rPr lang="en-US" altLang="zh-CN" dirty="0">
                <a:sym typeface="Symbol" panose="05050102010706020507" pitchFamily="18" charset="2"/>
              </a:rPr>
              <a:t></a:t>
            </a:r>
            <a:r>
              <a:rPr lang="pt-BR" altLang="en-US" dirty="0"/>
              <a:t> Q∧R))∨((Q∧R)∨(P∧R)) = R</a:t>
            </a:r>
            <a:r>
              <a:rPr lang="zh-CN" altLang="en-US" dirty="0"/>
              <a:t>。 </a:t>
            </a:r>
            <a:endParaRPr lang="zh-CN" altLang="en-US" dirty="0"/>
          </a:p>
        </p:txBody>
      </p:sp>
      <p:sp>
        <p:nvSpPr>
          <p:cNvPr id="5" name="Rectangle 3"/>
          <p:cNvSpPr txBox="1">
            <a:spLocks noChangeArrowheads="1"/>
          </p:cNvSpPr>
          <p:nvPr/>
        </p:nvSpPr>
        <p:spPr>
          <a:xfrm>
            <a:off x="804585" y="258818"/>
            <a:ext cx="8064034" cy="634963"/>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r>
              <a:rPr lang="zh-CN" altLang="en-US" sz="2200" dirty="0">
                <a:solidFill>
                  <a:prstClr val="white"/>
                </a:solidFill>
                <a:latin typeface="微软雅黑" panose="020B0503020204020204" pitchFamily="34" charset="-122"/>
                <a:ea typeface="微软雅黑" panose="020B0503020204020204" pitchFamily="34" charset="-122"/>
              </a:rPr>
              <a:t>例</a:t>
            </a:r>
            <a:r>
              <a:rPr lang="en-US" altLang="zh-CN" sz="2200" dirty="0">
                <a:solidFill>
                  <a:prstClr val="white"/>
                </a:solidFill>
                <a:latin typeface="微软雅黑" panose="020B0503020204020204" pitchFamily="34" charset="-122"/>
                <a:ea typeface="微软雅黑" panose="020B0503020204020204" pitchFamily="34" charset="-122"/>
              </a:rPr>
              <a:t>2.18 </a:t>
            </a:r>
            <a:r>
              <a:rPr lang="zh-CN" altLang="en-US" sz="2200" dirty="0">
                <a:solidFill>
                  <a:prstClr val="white"/>
                </a:solidFill>
                <a:latin typeface="微软雅黑" panose="020B0503020204020204" pitchFamily="34" charset="-122"/>
                <a:ea typeface="微软雅黑" panose="020B0503020204020204" pitchFamily="34" charset="-122"/>
              </a:rPr>
              <a:t>（续）</a:t>
            </a:r>
            <a:endParaRPr lang="zh-CN" altLang="en-US" sz="2200" dirty="0">
              <a:solidFill>
                <a:prstClr val="white"/>
              </a:solidFill>
              <a:latin typeface="微软雅黑" panose="020B0503020204020204" pitchFamily="34" charset="-122"/>
              <a:ea typeface="微软雅黑" panose="020B0503020204020204" pitchFamily="34" charset="-122"/>
            </a:endParaRPr>
          </a:p>
        </p:txBody>
      </p:sp>
      <p:sp>
        <p:nvSpPr>
          <p:cNvPr id="2" name="矩形 1"/>
          <p:cNvSpPr/>
          <p:nvPr/>
        </p:nvSpPr>
        <p:spPr>
          <a:xfrm>
            <a:off x="233472" y="4572464"/>
            <a:ext cx="11655228" cy="1688564"/>
          </a:xfrm>
          <a:prstGeom prst="rect">
            <a:avLst/>
          </a:prstGeom>
          <a:solidFill>
            <a:srgbClr val="003366"/>
          </a:solidFill>
        </p:spPr>
        <p:txBody>
          <a:bodyPr wrap="square">
            <a:spAutoFit/>
          </a:bodyPr>
          <a:lstStyle/>
          <a:p>
            <a:pPr indent="267970" algn="just" defTabSz="1219200">
              <a:lnSpc>
                <a:spcPct val="150000"/>
              </a:lnSpc>
            </a:pPr>
            <a:r>
              <a:rPr lang="zh-CN" altLang="zh-CN" sz="24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注意：（</a:t>
            </a:r>
            <a:r>
              <a:rPr lang="en-US" altLang="zh-CN" sz="24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）命题公式化简只能使用公式推演法。</a:t>
            </a:r>
            <a:endParaRPr lang="zh-CN" altLang="zh-CN" sz="2400" b="1" kern="100" dirty="0">
              <a:solidFill>
                <a:prstClr val="white"/>
              </a:solidFill>
              <a:latin typeface="微软雅黑" panose="020B0503020204020204" pitchFamily="34" charset="-122"/>
              <a:ea typeface="微软雅黑" panose="020B0503020204020204" pitchFamily="34" charset="-122"/>
              <a:cs typeface="黑体" panose="02010609060101010101" pitchFamily="49" charset="-122"/>
            </a:endParaRPr>
          </a:p>
          <a:p>
            <a:pPr indent="266700" algn="just" defTabSz="1219200">
              <a:lnSpc>
                <a:spcPct val="150000"/>
              </a:lnSpc>
            </a:pPr>
            <a:r>
              <a:rPr lang="zh-CN" altLang="zh-CN" sz="24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）判定两个公式的等价性和公式的类型，可使用真值表方法，也可使用公式推演法，可根据具体情况进行选择。</a:t>
            </a:r>
            <a:endParaRPr lang="zh-CN" altLang="zh-CN" sz="2400" b="1" kern="100" dirty="0">
              <a:solidFill>
                <a:prstClr val="white"/>
              </a:solidFill>
              <a:latin typeface="微软雅黑" panose="020B0503020204020204" pitchFamily="34" charset="-122"/>
              <a:ea typeface="微软雅黑" panose="020B0503020204020204" pitchFamily="34" charset="-122"/>
              <a:cs typeface="黑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636">
                                            <p:txEl>
                                              <p:pRg st="0" end="0"/>
                                            </p:txEl>
                                          </p:spTgt>
                                        </p:tgtEl>
                                        <p:attrNameLst>
                                          <p:attrName>style.visibility</p:attrName>
                                        </p:attrNameLst>
                                      </p:cBhvr>
                                      <p:to>
                                        <p:strVal val="visible"/>
                                      </p:to>
                                    </p:set>
                                    <p:anim calcmode="lin" valueType="num">
                                      <p:cBhvr additive="base">
                                        <p:cTn id="7" dur="500" fill="hold"/>
                                        <p:tgtEl>
                                          <p:spTgt spid="6963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96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9636">
                                            <p:txEl>
                                              <p:pRg st="1" end="1"/>
                                            </p:txEl>
                                          </p:spTgt>
                                        </p:tgtEl>
                                        <p:attrNameLst>
                                          <p:attrName>style.visibility</p:attrName>
                                        </p:attrNameLst>
                                      </p:cBhvr>
                                      <p:to>
                                        <p:strVal val="visible"/>
                                      </p:to>
                                    </p:set>
                                    <p:anim calcmode="lin" valueType="num">
                                      <p:cBhvr additive="base">
                                        <p:cTn id="13" dur="500" fill="hold"/>
                                        <p:tgtEl>
                                          <p:spTgt spid="6963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963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9636">
                                            <p:txEl>
                                              <p:pRg st="2" end="2"/>
                                            </p:txEl>
                                          </p:spTgt>
                                        </p:tgtEl>
                                        <p:attrNameLst>
                                          <p:attrName>style.visibility</p:attrName>
                                        </p:attrNameLst>
                                      </p:cBhvr>
                                      <p:to>
                                        <p:strVal val="visible"/>
                                      </p:to>
                                    </p:set>
                                    <p:anim calcmode="lin" valueType="num">
                                      <p:cBhvr additive="base">
                                        <p:cTn id="19" dur="500" fill="hold"/>
                                        <p:tgtEl>
                                          <p:spTgt spid="6963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963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9636">
                                            <p:txEl>
                                              <p:pRg st="3" end="3"/>
                                            </p:txEl>
                                          </p:spTgt>
                                        </p:tgtEl>
                                        <p:attrNameLst>
                                          <p:attrName>style.visibility</p:attrName>
                                        </p:attrNameLst>
                                      </p:cBhvr>
                                      <p:to>
                                        <p:strVal val="visible"/>
                                      </p:to>
                                    </p:set>
                                    <p:anim calcmode="lin" valueType="num">
                                      <p:cBhvr additive="base">
                                        <p:cTn id="25" dur="500" fill="hold"/>
                                        <p:tgtEl>
                                          <p:spTgt spid="6963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963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9636">
                                            <p:txEl>
                                              <p:pRg st="4" end="4"/>
                                            </p:txEl>
                                          </p:spTgt>
                                        </p:tgtEl>
                                        <p:attrNameLst>
                                          <p:attrName>style.visibility</p:attrName>
                                        </p:attrNameLst>
                                      </p:cBhvr>
                                      <p:to>
                                        <p:strVal val="visible"/>
                                      </p:to>
                                    </p:set>
                                    <p:anim calcmode="lin" valueType="num">
                                      <p:cBhvr additive="base">
                                        <p:cTn id="31" dur="500" fill="hold"/>
                                        <p:tgtEl>
                                          <p:spTgt spid="6963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963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9636">
                                            <p:txEl>
                                              <p:pRg st="5" end="5"/>
                                            </p:txEl>
                                          </p:spTgt>
                                        </p:tgtEl>
                                        <p:attrNameLst>
                                          <p:attrName>style.visibility</p:attrName>
                                        </p:attrNameLst>
                                      </p:cBhvr>
                                      <p:to>
                                        <p:strVal val="visible"/>
                                      </p:to>
                                    </p:set>
                                    <p:anim calcmode="lin" valueType="num">
                                      <p:cBhvr additive="base">
                                        <p:cTn id="37" dur="500" fill="hold"/>
                                        <p:tgtEl>
                                          <p:spTgt spid="6963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963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down)">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6" grpId="0" autoUpdateAnimBg="0" uiExpand="1" build="p"/>
      <p:bldP spid="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练习：判断分析改错</a:t>
            </a:r>
            <a:endParaRPr lang="zh-CN" altLang="en-US" dirty="0"/>
          </a:p>
        </p:txBody>
      </p:sp>
      <p:sp>
        <p:nvSpPr>
          <p:cNvPr id="3" name="内容占位符 2"/>
          <p:cNvSpPr>
            <a:spLocks noGrp="1"/>
          </p:cNvSpPr>
          <p:nvPr>
            <p:ph idx="1"/>
          </p:nvPr>
        </p:nvSpPr>
        <p:spPr>
          <a:xfrm>
            <a:off x="816870" y="1222584"/>
            <a:ext cx="10755156" cy="746702"/>
          </a:xfrm>
        </p:spPr>
        <p:txBody>
          <a:bodyPr/>
          <a:lstStyle/>
          <a:p>
            <a:r>
              <a:rPr lang="zh-CN" altLang="en-US" dirty="0"/>
              <a:t>下列表达式是否成立？为什么？</a:t>
            </a:r>
            <a:endParaRPr lang="zh-CN" altLang="en-US" dirty="0"/>
          </a:p>
        </p:txBody>
      </p:sp>
      <mc:AlternateContent xmlns:mc="http://schemas.openxmlformats.org/markup-compatibility/2006">
        <mc:Choice xmlns:a14="http://schemas.microsoft.com/office/drawing/2010/main" Requires="a14">
          <p:sp>
            <p:nvSpPr>
              <p:cNvPr id="5" name="对象 4"/>
              <p:cNvSpPr txBox="1"/>
              <p:nvPr/>
            </p:nvSpPr>
            <p:spPr bwMode="auto">
              <a:xfrm>
                <a:off x="1146175" y="2000560"/>
                <a:ext cx="8624887" cy="768350"/>
              </a:xfrm>
              <a:prstGeom prst="rect">
                <a:avLst/>
              </a:prstGeom>
              <a:noFill/>
            </p:spPr>
            <p:txBody>
              <a:bodyPr>
                <a:normAutofit/>
              </a:bodyPr>
              <a:lstStyle/>
              <a:p>
                <a14:m>
                  <m:oMathPara xmlns:m="http://schemas.openxmlformats.org/officeDocument/2006/math">
                    <m:oMathParaPr>
                      <m:jc m:val="centerGroup"/>
                    </m:oMathParaPr>
                    <m:oMath xmlns:m="http://schemas.openxmlformats.org/officeDocument/2006/math">
                      <m:r>
                        <a:rPr lang="zh-CN" altLang="en-US" sz="3600" b="1" i="1">
                          <a:solidFill>
                            <a:srgbClr val="000000"/>
                          </a:solidFill>
                          <a:latin typeface="Cambria Math" panose="02040503050406030204" pitchFamily="18" charset="0"/>
                        </a:rPr>
                        <m:t>(</m:t>
                      </m:r>
                      <m:r>
                        <a:rPr lang="zh-CN" altLang="en-US" sz="3600" b="1" i="1">
                          <a:solidFill>
                            <a:srgbClr val="000000"/>
                          </a:solidFill>
                          <a:latin typeface="Cambria Math" panose="02040503050406030204" pitchFamily="18" charset="0"/>
                        </a:rPr>
                        <m:t>𝑷</m:t>
                      </m:r>
                      <m:r>
                        <a:rPr lang="zh-CN" altLang="en-US" sz="3600" b="1" i="1">
                          <a:solidFill>
                            <a:srgbClr val="000000"/>
                          </a:solidFill>
                          <a:latin typeface="Cambria Math" panose="02040503050406030204" pitchFamily="18" charset="0"/>
                        </a:rPr>
                        <m:t>→</m:t>
                      </m:r>
                      <m:r>
                        <a:rPr lang="zh-CN" altLang="en-US" sz="3600" b="1" i="1">
                          <a:solidFill>
                            <a:srgbClr val="000000"/>
                          </a:solidFill>
                          <a:latin typeface="Cambria Math" panose="02040503050406030204" pitchFamily="18" charset="0"/>
                        </a:rPr>
                        <m:t>𝑹</m:t>
                      </m:r>
                      <m:r>
                        <a:rPr lang="zh-CN" altLang="en-US" sz="3600" b="1" i="1">
                          <a:solidFill>
                            <a:srgbClr val="000000"/>
                          </a:solidFill>
                          <a:latin typeface="Cambria Math" panose="02040503050406030204" pitchFamily="18" charset="0"/>
                        </a:rPr>
                        <m:t>)∧(</m:t>
                      </m:r>
                      <m:r>
                        <a:rPr lang="zh-CN" altLang="en-US" sz="3600" b="1" i="1">
                          <a:solidFill>
                            <a:srgbClr val="000000"/>
                          </a:solidFill>
                          <a:latin typeface="Cambria Math" panose="02040503050406030204" pitchFamily="18" charset="0"/>
                        </a:rPr>
                        <m:t>𝑸</m:t>
                      </m:r>
                      <m:r>
                        <a:rPr lang="zh-CN" altLang="en-US" sz="3600" b="1" i="1">
                          <a:solidFill>
                            <a:srgbClr val="000000"/>
                          </a:solidFill>
                          <a:latin typeface="Cambria Math" panose="02040503050406030204" pitchFamily="18" charset="0"/>
                        </a:rPr>
                        <m:t>→</m:t>
                      </m:r>
                      <m:r>
                        <a:rPr lang="zh-CN" altLang="en-US" sz="3600" b="1" i="1">
                          <a:solidFill>
                            <a:srgbClr val="000000"/>
                          </a:solidFill>
                          <a:latin typeface="Cambria Math" panose="02040503050406030204" pitchFamily="18" charset="0"/>
                        </a:rPr>
                        <m:t>𝑹</m:t>
                      </m:r>
                      <m:r>
                        <a:rPr lang="zh-CN" altLang="en-US" sz="3600" b="1" i="1">
                          <a:solidFill>
                            <a:srgbClr val="000000"/>
                          </a:solidFill>
                          <a:latin typeface="Cambria Math" panose="02040503050406030204" pitchFamily="18" charset="0"/>
                        </a:rPr>
                        <m:t>)=(</m:t>
                      </m:r>
                      <m:r>
                        <a:rPr lang="zh-CN" altLang="en-US" sz="3600" b="1" i="1">
                          <a:solidFill>
                            <a:srgbClr val="000000"/>
                          </a:solidFill>
                          <a:latin typeface="Cambria Math" panose="02040503050406030204" pitchFamily="18" charset="0"/>
                        </a:rPr>
                        <m:t>𝑷</m:t>
                      </m:r>
                      <m:r>
                        <a:rPr lang="zh-CN" altLang="en-US" sz="3600" b="1" i="1">
                          <a:solidFill>
                            <a:srgbClr val="000000"/>
                          </a:solidFill>
                          <a:latin typeface="Cambria Math" panose="02040503050406030204" pitchFamily="18" charset="0"/>
                        </a:rPr>
                        <m:t>∨</m:t>
                      </m:r>
                      <m:r>
                        <a:rPr lang="zh-CN" altLang="en-US" sz="3600" b="1" i="1">
                          <a:solidFill>
                            <a:srgbClr val="000000"/>
                          </a:solidFill>
                          <a:latin typeface="Cambria Math" panose="02040503050406030204" pitchFamily="18" charset="0"/>
                        </a:rPr>
                        <m:t>𝑸</m:t>
                      </m:r>
                      <m:r>
                        <a:rPr lang="zh-CN" altLang="en-US" sz="3600" b="1" i="1">
                          <a:solidFill>
                            <a:srgbClr val="000000"/>
                          </a:solidFill>
                          <a:latin typeface="Cambria Math" panose="02040503050406030204" pitchFamily="18" charset="0"/>
                        </a:rPr>
                        <m:t>)→</m:t>
                      </m:r>
                      <m:r>
                        <a:rPr lang="zh-CN" altLang="en-US" sz="3600" b="1" i="1">
                          <a:solidFill>
                            <a:srgbClr val="000000"/>
                          </a:solidFill>
                          <a:latin typeface="Cambria Math" panose="02040503050406030204" pitchFamily="18" charset="0"/>
                        </a:rPr>
                        <m:t>𝑹</m:t>
                      </m:r>
                    </m:oMath>
                  </m:oMathPara>
                </a14:m>
                <a:endParaRPr lang="zh-CN" altLang="en-US" sz="3600" b="1" dirty="0"/>
              </a:p>
            </p:txBody>
          </p:sp>
        </mc:Choice>
        <mc:Fallback>
          <p:sp>
            <p:nvSpPr>
              <p:cNvPr id="5" name="对象 4"/>
              <p:cNvSpPr txBox="1">
                <a:spLocks noRot="1" noChangeAspect="1" noMove="1" noResize="1" noEditPoints="1" noAdjustHandles="1" noChangeArrowheads="1" noChangeShapeType="1" noTextEdit="1"/>
              </p:cNvSpPr>
              <p:nvPr/>
            </p:nvSpPr>
            <p:spPr bwMode="auto">
              <a:xfrm>
                <a:off x="1146175" y="2000560"/>
                <a:ext cx="8624887" cy="768350"/>
              </a:xfrm>
              <a:prstGeom prst="rect">
                <a:avLst/>
              </a:prstGeom>
              <a:blipFill rotWithShape="1">
                <a:blip r:embed="rId1"/>
                <a:stretch>
                  <a:fillRect t="-40" r="4" b="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1984375" y="3198961"/>
                <a:ext cx="6934912" cy="64633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3600" b="1" i="1" smtClean="0">
                          <a:solidFill>
                            <a:srgbClr val="000000"/>
                          </a:solidFill>
                          <a:latin typeface="Cambria Math" panose="02040503050406030204" pitchFamily="18" charset="0"/>
                        </a:rPr>
                        <m:t>(</m:t>
                      </m:r>
                      <m:r>
                        <a:rPr lang="zh-CN" altLang="en-US" sz="3600" b="1" i="1" smtClean="0">
                          <a:solidFill>
                            <a:srgbClr val="000000"/>
                          </a:solidFill>
                          <a:latin typeface="Cambria Math" panose="02040503050406030204" pitchFamily="18" charset="0"/>
                        </a:rPr>
                        <m:t>𝑷</m:t>
                      </m:r>
                      <m:r>
                        <a:rPr lang="zh-CN" altLang="en-US" sz="3600" b="1" i="1">
                          <a:solidFill>
                            <a:srgbClr val="000000"/>
                          </a:solidFill>
                          <a:latin typeface="Cambria Math" panose="02040503050406030204" pitchFamily="18" charset="0"/>
                        </a:rPr>
                        <m:t>∧</m:t>
                      </m:r>
                      <m:r>
                        <m:rPr>
                          <m:nor/>
                        </m:rPr>
                        <a:rPr lang="en-US" altLang="zh-CN" sz="3600" dirty="0">
                          <a:latin typeface="Cambria Math" panose="02040503050406030204" pitchFamily="18" charset="0"/>
                          <a:sym typeface="Symbol" panose="05050102010706020507" pitchFamily="18" charset="2"/>
                        </a:rPr>
                        <m:t></m:t>
                      </m:r>
                      <m:r>
                        <a:rPr lang="en-US" altLang="zh-CN" sz="3600" b="1" i="1" dirty="0" smtClean="0">
                          <a:latin typeface="Cambria Math" panose="02040503050406030204" pitchFamily="18" charset="0"/>
                          <a:sym typeface="Symbol" panose="05050102010706020507" pitchFamily="18" charset="2"/>
                        </a:rPr>
                        <m:t>𝑸</m:t>
                      </m:r>
                      <m:r>
                        <a:rPr lang="zh-CN" altLang="en-US" sz="3600" b="1" i="1">
                          <a:solidFill>
                            <a:srgbClr val="000000"/>
                          </a:solidFill>
                          <a:latin typeface="Cambria Math" panose="02040503050406030204" pitchFamily="18" charset="0"/>
                        </a:rPr>
                        <m:t>)∨(</m:t>
                      </m:r>
                      <m:r>
                        <m:rPr>
                          <m:nor/>
                        </m:rPr>
                        <a:rPr lang="en-US" altLang="zh-CN" sz="3600" dirty="0">
                          <a:latin typeface="Cambria Math" panose="02040503050406030204" pitchFamily="18" charset="0"/>
                          <a:sym typeface="Symbol" panose="05050102010706020507" pitchFamily="18" charset="2"/>
                        </a:rPr>
                        <m:t></m:t>
                      </m:r>
                      <m:r>
                        <a:rPr lang="en-US" altLang="zh-CN" sz="3600" b="1" i="1" dirty="0" smtClean="0">
                          <a:latin typeface="Cambria Math" panose="02040503050406030204" pitchFamily="18" charset="0"/>
                          <a:sym typeface="Symbol" panose="05050102010706020507" pitchFamily="18" charset="2"/>
                        </a:rPr>
                        <m:t>𝑷</m:t>
                      </m:r>
                      <m:r>
                        <a:rPr lang="zh-CN" altLang="en-US" sz="3600" b="1" i="1">
                          <a:solidFill>
                            <a:srgbClr val="000000"/>
                          </a:solidFill>
                          <a:latin typeface="Cambria Math" panose="02040503050406030204" pitchFamily="18" charset="0"/>
                        </a:rPr>
                        <m:t>∧</m:t>
                      </m:r>
                      <m:r>
                        <a:rPr lang="en-US" altLang="zh-CN" sz="3600" b="1" i="1" smtClean="0">
                          <a:solidFill>
                            <a:srgbClr val="000000"/>
                          </a:solidFill>
                          <a:latin typeface="Cambria Math" panose="02040503050406030204" pitchFamily="18" charset="0"/>
                        </a:rPr>
                        <m:t>𝑸</m:t>
                      </m:r>
                      <m:r>
                        <a:rPr lang="zh-CN" altLang="en-US" sz="3600" b="1" i="1">
                          <a:solidFill>
                            <a:srgbClr val="000000"/>
                          </a:solidFill>
                          <a:latin typeface="Cambria Math" panose="02040503050406030204" pitchFamily="18" charset="0"/>
                        </a:rPr>
                        <m:t>)=</m:t>
                      </m:r>
                      <m:r>
                        <m:rPr>
                          <m:nor/>
                        </m:rPr>
                        <a:rPr lang="en-US" altLang="zh-CN" sz="3600" dirty="0">
                          <a:latin typeface="Cambria Math" panose="02040503050406030204" pitchFamily="18" charset="0"/>
                          <a:sym typeface="Symbol" panose="05050102010706020507" pitchFamily="18" charset="2"/>
                        </a:rPr>
                        <m:t></m:t>
                      </m:r>
                      <m:r>
                        <a:rPr lang="zh-CN" altLang="en-US" sz="3600" b="1" i="1">
                          <a:solidFill>
                            <a:srgbClr val="000000"/>
                          </a:solidFill>
                          <a:latin typeface="Cambria Math" panose="02040503050406030204" pitchFamily="18" charset="0"/>
                        </a:rPr>
                        <m:t>(</m:t>
                      </m:r>
                      <m:r>
                        <a:rPr lang="zh-CN" altLang="en-US" sz="3600" b="1" i="1">
                          <a:solidFill>
                            <a:srgbClr val="000000"/>
                          </a:solidFill>
                          <a:latin typeface="Cambria Math" panose="02040503050406030204" pitchFamily="18" charset="0"/>
                        </a:rPr>
                        <m:t>𝑷</m:t>
                      </m:r>
                      <m:r>
                        <m:rPr>
                          <m:nor/>
                        </m:rPr>
                        <a:rPr lang="zh-CN" altLang="en-US" sz="3600" noProof="1">
                          <a:latin typeface="Cambria Math" panose="02040503050406030204" pitchFamily="18" charset="0"/>
                          <a:sym typeface="Symbol" panose="05050102010706020507" pitchFamily="18" charset="2"/>
                        </a:rPr>
                        <m:t></m:t>
                      </m:r>
                      <m:r>
                        <a:rPr lang="zh-CN" altLang="en-US" sz="3600" b="1" i="1">
                          <a:solidFill>
                            <a:srgbClr val="000000"/>
                          </a:solidFill>
                          <a:latin typeface="Cambria Math" panose="02040503050406030204" pitchFamily="18" charset="0"/>
                        </a:rPr>
                        <m:t>𝑸</m:t>
                      </m:r>
                      <m:r>
                        <a:rPr lang="zh-CN" altLang="en-US" sz="3600" b="1" i="1">
                          <a:solidFill>
                            <a:srgbClr val="000000"/>
                          </a:solidFill>
                          <a:latin typeface="Cambria Math" panose="02040503050406030204" pitchFamily="18" charset="0"/>
                        </a:rPr>
                        <m:t>)</m:t>
                      </m:r>
                    </m:oMath>
                  </m:oMathPara>
                </a14:m>
                <a:endParaRPr lang="zh-CN" altLang="en-US" sz="3600" b="1" dirty="0"/>
              </a:p>
            </p:txBody>
          </p:sp>
        </mc:Choice>
        <mc:Fallback>
          <p:sp>
            <p:nvSpPr>
              <p:cNvPr id="7" name="矩形 6"/>
              <p:cNvSpPr>
                <a:spLocks noRot="1" noChangeAspect="1" noMove="1" noResize="1" noEditPoints="1" noAdjustHandles="1" noChangeArrowheads="1" noChangeShapeType="1" noTextEdit="1"/>
              </p:cNvSpPr>
              <p:nvPr/>
            </p:nvSpPr>
            <p:spPr>
              <a:xfrm>
                <a:off x="1984375" y="3198961"/>
                <a:ext cx="6934912" cy="646331"/>
              </a:xfrm>
              <a:prstGeom prst="rect">
                <a:avLst/>
              </a:prstGeom>
              <a:blipFill rotWithShape="1">
                <a:blip r:embed="rId2"/>
                <a:stretch>
                  <a:fillRect t="-72" r="1" b="5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67738"/>
            <a:ext cx="6629400" cy="5510051"/>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29" name="矩形 28"/>
          <p:cNvSpPr/>
          <p:nvPr/>
        </p:nvSpPr>
        <p:spPr>
          <a:xfrm>
            <a:off x="5757541" y="4090346"/>
            <a:ext cx="4913633" cy="439022"/>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bg1"/>
              </a:solidFill>
              <a:effectLst/>
              <a:uLnTx/>
              <a:uFillTx/>
              <a:latin typeface="Arial" panose="020B0604020202020204"/>
              <a:ea typeface="微软雅黑" panose="020B0503020204020204" pitchFamily="34" charset="-122"/>
              <a:cs typeface="+mn-cs"/>
            </a:endParaRPr>
          </a:p>
        </p:txBody>
      </p:sp>
      <p:sp>
        <p:nvSpPr>
          <p:cNvPr id="17" name="TextBox 1"/>
          <p:cNvSpPr txBox="1"/>
          <p:nvPr/>
        </p:nvSpPr>
        <p:spPr>
          <a:xfrm>
            <a:off x="7013575" y="2368891"/>
            <a:ext cx="1231106" cy="369353"/>
          </a:xfrm>
          <a:prstGeom prst="rect">
            <a:avLst/>
          </a:prstGeom>
          <a:noFill/>
          <a:ln>
            <a:noFill/>
          </a:ln>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历史人物</a:t>
            </a:r>
            <a:endParaRPr kumimoji="0" lang="zh-CN" altLang="en-US" sz="2400" b="1" i="0" u="none" strike="noStrike" kern="1200" cap="none" spc="0" normalizeH="0" baseline="0" noProof="0" dirty="0">
              <a:ln>
                <a:noFill/>
              </a:ln>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18" name="TextBox 1"/>
          <p:cNvSpPr txBox="1"/>
          <p:nvPr/>
        </p:nvSpPr>
        <p:spPr>
          <a:xfrm>
            <a:off x="7013575" y="1771674"/>
            <a:ext cx="2769989" cy="369353"/>
          </a:xfrm>
          <a:prstGeom prst="rect">
            <a:avLst/>
          </a:prstGeom>
          <a:noFill/>
        </p:spPr>
        <p:txBody>
          <a:bodyPr wrap="none" lIns="0" tIns="0" rIns="0" bIns="60981" rtlCol="0">
            <a:spAutoFit/>
          </a:bodyPr>
          <a:lstStyle/>
          <a:p>
            <a:pPr lvl="0">
              <a:lnSpc>
                <a:spcPts val="2400"/>
              </a:lnSpc>
            </a:pPr>
            <a:r>
              <a:rPr lang="zh-CN" altLang="en-US" b="1" dirty="0">
                <a:latin typeface="Microsoft YaHei UI" panose="020B0503020204020204" pitchFamily="18" charset="-122"/>
                <a:cs typeface="Microsoft YaHei UI" panose="020B0503020204020204" pitchFamily="18" charset="-122"/>
              </a:rPr>
              <a:t>本章导读及学习要求</a:t>
            </a:r>
            <a:endParaRPr lang="zh-CN" altLang="en-US" b="1" dirty="0">
              <a:latin typeface="Microsoft YaHei UI" panose="020B0503020204020204" pitchFamily="18" charset="-122"/>
              <a:cs typeface="Microsoft YaHei UI" panose="020B0503020204020204" pitchFamily="18" charset="-122"/>
            </a:endParaRPr>
          </a:p>
        </p:txBody>
      </p:sp>
      <p:sp>
        <p:nvSpPr>
          <p:cNvPr id="47" name="TextBox 1"/>
          <p:cNvSpPr txBox="1"/>
          <p:nvPr/>
        </p:nvSpPr>
        <p:spPr>
          <a:xfrm>
            <a:off x="7013575" y="3010694"/>
            <a:ext cx="246221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命题与命题联结词</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8" name="TextBox 1"/>
          <p:cNvSpPr txBox="1"/>
          <p:nvPr/>
        </p:nvSpPr>
        <p:spPr>
          <a:xfrm>
            <a:off x="7013575" y="3549826"/>
            <a:ext cx="3385542"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命题公式、解释与真值表</a:t>
            </a:r>
            <a:endParaRPr kumimoji="0" lang="zh-CN" altLang="en-US" sz="2400" b="1" i="0" u="none" strike="noStrike" kern="1200" cap="none" spc="0" normalizeH="0" baseline="0" noProof="0" dirty="0">
              <a:ln>
                <a:noFill/>
              </a:ln>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51" name="Freeform 3"/>
          <p:cNvSpPr/>
          <p:nvPr/>
        </p:nvSpPr>
        <p:spPr>
          <a:xfrm>
            <a:off x="6695261" y="1305604"/>
            <a:ext cx="45719" cy="5024095"/>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52" name="Freeform 3"/>
          <p:cNvSpPr/>
          <p:nvPr/>
        </p:nvSpPr>
        <p:spPr>
          <a:xfrm>
            <a:off x="6632575" y="181272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7" name="Freeform 3"/>
          <p:cNvSpPr/>
          <p:nvPr/>
        </p:nvSpPr>
        <p:spPr>
          <a:xfrm>
            <a:off x="6632575" y="241969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3" name="Freeform 3"/>
          <p:cNvSpPr/>
          <p:nvPr/>
        </p:nvSpPr>
        <p:spPr>
          <a:xfrm>
            <a:off x="6632575" y="30511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4" name="Freeform 3"/>
          <p:cNvSpPr/>
          <p:nvPr/>
        </p:nvSpPr>
        <p:spPr>
          <a:xfrm>
            <a:off x="6632575" y="35923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74B836"/>
          </a:solidFill>
          <a:ln w="12700">
            <a:solidFill>
              <a:srgbClr val="92D05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6" name="TextBox 1"/>
          <p:cNvSpPr txBox="1"/>
          <p:nvPr/>
        </p:nvSpPr>
        <p:spPr>
          <a:xfrm>
            <a:off x="6048108" y="1777080"/>
            <a:ext cx="426399"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icrosoft YaHei UI" panose="020B0503020204020204" pitchFamily="18" charset="-122"/>
              </a:rPr>
              <a:t>   1</a:t>
            </a:r>
            <a:endParaRPr kumimoji="0" lang="zh-CN" altLang="en-US" sz="24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icrosoft YaHei UI" panose="020B0503020204020204" pitchFamily="18" charset="-122"/>
            </a:endParaRPr>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marL="0" marR="0" lvl="0" indent="0" algn="l" defTabSz="1219835" rtl="0" eaLnBrk="1" fontAlgn="auto" latinLnBrk="0" hangingPunct="1">
              <a:lnSpc>
                <a:spcPts val="6935"/>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4197DF"/>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内容导航</a:t>
            </a:r>
            <a:endParaRPr kumimoji="0" lang="en-US" altLang="zh-CN" sz="3600" b="1" i="0" u="none" strike="noStrike" kern="1200" cap="none" spc="0" normalizeH="0" baseline="0" noProof="0" dirty="0">
              <a:ln>
                <a:noFill/>
              </a:ln>
              <a:solidFill>
                <a:srgbClr val="4197DF"/>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marL="0" marR="0" lvl="0" indent="0" algn="dist" defTabSz="1219835" rtl="0" eaLnBrk="1" fontAlgn="auto" latinLnBrk="0" hangingPunct="1">
              <a:lnSpc>
                <a:spcPts val="1600"/>
              </a:lnSpc>
              <a:spcBef>
                <a:spcPts val="0"/>
              </a:spcBef>
              <a:spcAft>
                <a:spcPts val="0"/>
              </a:spcAft>
              <a:buClrTx/>
              <a:buSzTx/>
              <a:buFontTx/>
              <a:buNone/>
              <a:defRPr/>
            </a:pPr>
            <a:r>
              <a:rPr kumimoji="0" lang="en-US" altLang="zh-CN" sz="1900" b="1" i="0" u="none" strike="noStrike" kern="1200" cap="none" spc="0" normalizeH="0" baseline="0" noProof="0" dirty="0">
                <a:ln>
                  <a:noFill/>
                </a:ln>
                <a:solidFill>
                  <a:srgbClr val="4197D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CONTENTS</a:t>
            </a:r>
            <a:endParaRPr kumimoji="0" lang="en-US" altLang="zh-CN" sz="1900" b="1" i="0" u="none" strike="noStrike" kern="1200" cap="none" spc="0" normalizeH="0" baseline="0" noProof="0" dirty="0">
              <a:ln>
                <a:noFill/>
              </a:ln>
              <a:solidFill>
                <a:srgbClr val="4197D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8" name="TextBox 1"/>
          <p:cNvSpPr txBox="1"/>
          <p:nvPr/>
        </p:nvSpPr>
        <p:spPr>
          <a:xfrm>
            <a:off x="7013575" y="4191794"/>
            <a:ext cx="2794035"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公式的标准型</a:t>
            </a:r>
            <a:r>
              <a:rPr kumimoji="0" lang="en-US" altLang="zh-CN" sz="2400" b="1"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a:t>
            </a:r>
            <a:r>
              <a:rPr kumimoji="0" lang="zh-CN" altLang="en-US" sz="2400" b="1"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范式</a:t>
            </a:r>
            <a:endParaRPr kumimoji="0" lang="zh-CN" altLang="en-US" sz="2400" b="1"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39" name="TextBox 1"/>
          <p:cNvSpPr txBox="1"/>
          <p:nvPr/>
        </p:nvSpPr>
        <p:spPr>
          <a:xfrm>
            <a:off x="7000875" y="4775994"/>
            <a:ext cx="2769989"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命题逻辑的推理理论</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0" name="Freeform 3"/>
          <p:cNvSpPr/>
          <p:nvPr/>
        </p:nvSpPr>
        <p:spPr>
          <a:xfrm>
            <a:off x="6632575" y="423657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chemeClr val="bg1">
                <a:alpha val="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1" name="Freeform 3"/>
          <p:cNvSpPr/>
          <p:nvPr/>
        </p:nvSpPr>
        <p:spPr>
          <a:xfrm>
            <a:off x="6632575" y="481914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2" name="TextBox 1"/>
          <p:cNvSpPr txBox="1"/>
          <p:nvPr/>
        </p:nvSpPr>
        <p:spPr>
          <a:xfrm>
            <a:off x="6048108" y="2972594"/>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2.1</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3" name="TextBox 1"/>
          <p:cNvSpPr txBox="1"/>
          <p:nvPr/>
        </p:nvSpPr>
        <p:spPr>
          <a:xfrm>
            <a:off x="6048108" y="3531394"/>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2.2</a:t>
            </a:r>
            <a:endParaRPr kumimoji="0" lang="en-US" altLang="zh-CN" sz="2400" b="1" i="0" u="none" strike="noStrike" kern="1200" cap="none" spc="0" normalizeH="0" baseline="0" noProof="0" dirty="0">
              <a:ln>
                <a:noFill/>
              </a:ln>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4" name="TextBox 1"/>
          <p:cNvSpPr txBox="1"/>
          <p:nvPr/>
        </p:nvSpPr>
        <p:spPr>
          <a:xfrm>
            <a:off x="6048108" y="4185778"/>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bg1"/>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2.3</a:t>
            </a:r>
            <a:endParaRPr kumimoji="0" lang="en-US" altLang="zh-CN" sz="2400" b="1"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5" name="TextBox 1"/>
          <p:cNvSpPr txBox="1"/>
          <p:nvPr/>
        </p:nvSpPr>
        <p:spPr>
          <a:xfrm>
            <a:off x="6048108" y="4789362"/>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2.4</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77" name="等腰三角形 76"/>
          <p:cNvSpPr/>
          <p:nvPr/>
        </p:nvSpPr>
        <p:spPr>
          <a:xfrm>
            <a:off x="6190430" y="1686470"/>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78" name="等腰三角形 77"/>
          <p:cNvSpPr/>
          <p:nvPr/>
        </p:nvSpPr>
        <p:spPr>
          <a:xfrm>
            <a:off x="6169707" y="2350828"/>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TextBox 1"/>
          <p:cNvSpPr txBox="1"/>
          <p:nvPr/>
        </p:nvSpPr>
        <p:spPr>
          <a:xfrm>
            <a:off x="7018519" y="5351908"/>
            <a:ext cx="2154436"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命题逻辑的应用</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81" name="Freeform 3"/>
          <p:cNvSpPr/>
          <p:nvPr/>
        </p:nvSpPr>
        <p:spPr>
          <a:xfrm>
            <a:off x="6650219" y="53950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82" name="TextBox 1"/>
          <p:cNvSpPr txBox="1"/>
          <p:nvPr/>
        </p:nvSpPr>
        <p:spPr>
          <a:xfrm>
            <a:off x="6065752" y="5365276"/>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2.5</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9" name="TextBox 1"/>
          <p:cNvSpPr txBox="1"/>
          <p:nvPr/>
        </p:nvSpPr>
        <p:spPr>
          <a:xfrm>
            <a:off x="6993940" y="5910708"/>
            <a:ext cx="61555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作业</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50" name="Freeform 3"/>
          <p:cNvSpPr/>
          <p:nvPr/>
        </p:nvSpPr>
        <p:spPr>
          <a:xfrm>
            <a:off x="6625640" y="59538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5" name="TextBox 1"/>
          <p:cNvSpPr txBox="1"/>
          <p:nvPr/>
        </p:nvSpPr>
        <p:spPr>
          <a:xfrm>
            <a:off x="6058106" y="5924076"/>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2.6</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Tree>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idx="4294967295"/>
          </p:nvPr>
        </p:nvSpPr>
        <p:spPr>
          <a:xfrm>
            <a:off x="765175" y="236120"/>
            <a:ext cx="6697625" cy="701837"/>
          </a:xfrm>
        </p:spPr>
        <p:txBody>
          <a:bodyPr/>
          <a:lstStyle/>
          <a:p>
            <a:r>
              <a:rPr lang="en-US" altLang="zh-CN" dirty="0"/>
              <a:t>2.3  </a:t>
            </a:r>
            <a:r>
              <a:rPr lang="zh-CN" altLang="zh-CN" dirty="0"/>
              <a:t>公式的标准型</a:t>
            </a:r>
            <a:r>
              <a:rPr lang="en-US" altLang="zh-CN" dirty="0"/>
              <a:t>——</a:t>
            </a:r>
            <a:r>
              <a:rPr lang="zh-CN" altLang="zh-CN" dirty="0"/>
              <a:t>范式</a:t>
            </a:r>
            <a:endParaRPr lang="zh-CN" altLang="zh-CN" dirty="0"/>
          </a:p>
        </p:txBody>
      </p:sp>
      <mc:AlternateContent xmlns:mc="http://schemas.openxmlformats.org/markup-compatibility/2006">
        <mc:Choice xmlns:a14="http://schemas.microsoft.com/office/drawing/2010/main" Requires="a14">
          <p:sp>
            <p:nvSpPr>
              <p:cNvPr id="82948" name="Rectangle 3"/>
              <p:cNvSpPr>
                <a:spLocks noGrp="1" noChangeArrowheads="1"/>
              </p:cNvSpPr>
              <p:nvPr>
                <p:ph type="body" idx="4294967295"/>
              </p:nvPr>
            </p:nvSpPr>
            <p:spPr>
              <a:xfrm>
                <a:off x="307310" y="1627140"/>
                <a:ext cx="11582400" cy="1417443"/>
              </a:xfrm>
            </p:spPr>
            <p:txBody>
              <a:bodyPr>
                <a:normAutofit/>
              </a:bodyPr>
              <a:lstStyle/>
              <a:p>
                <a:pPr marL="0" indent="0">
                  <a:buNone/>
                </a:pPr>
                <a:r>
                  <a:rPr lang="zh-CN" altLang="en-US" sz="2800" dirty="0"/>
                  <a:t>命题公式都是由</a:t>
                </a:r>
                <a:r>
                  <a:rPr lang="zh-CN" altLang="en-US" sz="2800" dirty="0">
                    <a:solidFill>
                      <a:srgbClr val="3333FF"/>
                    </a:solidFill>
                  </a:rPr>
                  <a:t>原子命题、命题联结词集合</a:t>
                </a:r>
                <a:r>
                  <a:rPr lang="en-US" altLang="zh-CN" dirty="0">
                    <a:solidFill>
                      <a:srgbClr val="3333FF"/>
                    </a:solidFill>
                  </a:rPr>
                  <a:t>{</a:t>
                </a:r>
                <a14:m>
                  <m:oMath xmlns:m="http://schemas.openxmlformats.org/officeDocument/2006/math">
                    <m:r>
                      <a:rPr lang="en-US" altLang="zh-CN" i="1">
                        <a:solidFill>
                          <a:srgbClr val="3333FF"/>
                        </a:solidFill>
                        <a:latin typeface="Cambria Math" panose="02040503050406030204" pitchFamily="18" charset="0"/>
                      </a:rPr>
                      <m:t>¬</m:t>
                    </m:r>
                  </m:oMath>
                </a14:m>
                <a:r>
                  <a:rPr lang="en-US" altLang="zh-CN" dirty="0">
                    <a:solidFill>
                      <a:srgbClr val="3333FF"/>
                    </a:solidFill>
                  </a:rPr>
                  <a:t>,</a:t>
                </a:r>
                <a:r>
                  <a:rPr lang="zh-CN" altLang="zh-CN" dirty="0">
                    <a:solidFill>
                      <a:srgbClr val="3333FF"/>
                    </a:solidFill>
                  </a:rPr>
                  <a:t>∧</a:t>
                </a:r>
                <a:r>
                  <a:rPr lang="en-US" altLang="zh-CN" dirty="0">
                    <a:solidFill>
                      <a:srgbClr val="3333FF"/>
                    </a:solidFill>
                  </a:rPr>
                  <a:t>,</a:t>
                </a:r>
                <a:r>
                  <a:rPr lang="zh-CN" altLang="zh-CN" dirty="0">
                    <a:solidFill>
                      <a:srgbClr val="3333FF"/>
                    </a:solidFill>
                  </a:rPr>
                  <a:t>∨</a:t>
                </a:r>
                <a:r>
                  <a:rPr lang="en-US" altLang="zh-CN" dirty="0">
                    <a:solidFill>
                      <a:srgbClr val="3333FF"/>
                    </a:solidFill>
                  </a:rPr>
                  <a:t>, →,</a:t>
                </a:r>
                <a14:m>
                  <m:oMath xmlns:m="http://schemas.openxmlformats.org/officeDocument/2006/math">
                    <m:r>
                      <m:rPr>
                        <m:nor/>
                      </m:rPr>
                      <a:rPr lang="zh-CN" altLang="en-US" noProof="1" smtClean="0">
                        <a:solidFill>
                          <a:srgbClr val="3333FF"/>
                        </a:solidFill>
                        <a:latin typeface="Cambria Math" panose="02040503050406030204" pitchFamily="18" charset="0"/>
                        <a:sym typeface="Symbol" panose="05050102010706020507" pitchFamily="18" charset="2"/>
                      </a:rPr>
                      <m:t></m:t>
                    </m:r>
                  </m:oMath>
                </a14:m>
                <a:r>
                  <a:rPr lang="en-US" altLang="zh-CN" dirty="0">
                    <a:solidFill>
                      <a:srgbClr val="3333FF"/>
                    </a:solidFill>
                  </a:rPr>
                  <a:t>}</a:t>
                </a:r>
                <a:r>
                  <a:rPr lang="zh-CN" altLang="en-US" sz="2800" dirty="0">
                    <a:solidFill>
                      <a:srgbClr val="3333FF"/>
                    </a:solidFill>
                  </a:rPr>
                  <a:t>和括号</a:t>
                </a:r>
                <a:r>
                  <a:rPr lang="zh-CN" altLang="en-US" sz="2800" dirty="0"/>
                  <a:t>组成的有限长度的符号串。</a:t>
                </a:r>
                <a:endParaRPr lang="zh-CN" altLang="en-US" sz="2800" dirty="0"/>
              </a:p>
            </p:txBody>
          </p:sp>
        </mc:Choice>
        <mc:Fallback>
          <p:sp>
            <p:nvSpPr>
              <p:cNvPr id="82948" name="Rectangle 3"/>
              <p:cNvSpPr>
                <a:spLocks noRot="1" noChangeAspect="1" noMove="1" noResize="1" noEditPoints="1" noAdjustHandles="1" noChangeArrowheads="1" noChangeShapeType="1" noTextEdit="1"/>
              </p:cNvSpPr>
              <p:nvPr>
                <p:ph type="body" idx="4294967295"/>
              </p:nvPr>
            </p:nvSpPr>
            <p:spPr>
              <a:xfrm>
                <a:off x="307310" y="1627140"/>
                <a:ext cx="11582400" cy="1417443"/>
              </a:xfrm>
              <a:blipFill rotWithShape="1">
                <a:blip r:embed="rId1"/>
                <a:stretch>
                  <a:fillRect l="-5" t="-19" r="5" b="28"/>
                </a:stretch>
              </a:blipFill>
            </p:spPr>
            <p:txBody>
              <a:bodyPr/>
              <a:lstStyle/>
              <a:p>
                <a:r>
                  <a:rPr lang="zh-CN" altLang="en-US">
                    <a:noFill/>
                  </a:rPr>
                  <a:t> </a:t>
                </a:r>
              </a:p>
            </p:txBody>
          </p:sp>
        </mc:Fallback>
      </mc:AlternateContent>
      <p:grpSp>
        <p:nvGrpSpPr>
          <p:cNvPr id="3" name="组合 2"/>
          <p:cNvGrpSpPr/>
          <p:nvPr/>
        </p:nvGrpSpPr>
        <p:grpSpPr>
          <a:xfrm>
            <a:off x="764231" y="3138653"/>
            <a:ext cx="11125479" cy="915194"/>
            <a:chOff x="764231" y="3138653"/>
            <a:chExt cx="11125479" cy="915194"/>
          </a:xfrm>
        </p:grpSpPr>
        <p:sp>
          <p:nvSpPr>
            <p:cNvPr id="2" name="矩形 1"/>
            <p:cNvSpPr/>
            <p:nvPr/>
          </p:nvSpPr>
          <p:spPr>
            <a:xfrm>
              <a:off x="1297910" y="3515417"/>
              <a:ext cx="10591800" cy="523220"/>
            </a:xfrm>
            <a:prstGeom prst="rect">
              <a:avLst/>
            </a:prstGeom>
            <a:solidFill>
              <a:schemeClr val="bg1"/>
            </a:solidFill>
          </p:spPr>
          <p:txBody>
            <a:bodyPr wrap="square">
              <a:spAutoFit/>
            </a:bodyPr>
            <a:lstStyle/>
            <a:p>
              <a:r>
                <a:rPr lang="zh-CN" altLang="en-US" sz="2800" b="1" dirty="0">
                  <a:latin typeface="+mn-ea"/>
                </a:rPr>
                <a:t>是否只用命题联结词集合中的</a:t>
              </a:r>
              <a:r>
                <a:rPr lang="zh-CN" altLang="en-US" sz="2800" b="1" dirty="0">
                  <a:solidFill>
                    <a:srgbClr val="C00000"/>
                  </a:solidFill>
                  <a:latin typeface="+mn-ea"/>
                </a:rPr>
                <a:t>部分联结词表示</a:t>
              </a:r>
              <a:r>
                <a:rPr lang="zh-CN" altLang="en-US" sz="2800" b="1" dirty="0">
                  <a:latin typeface="+mn-ea"/>
                </a:rPr>
                <a:t>所有的命题公式呢？</a:t>
              </a:r>
              <a:endParaRPr lang="zh-CN" altLang="en-US" sz="2800" b="1" dirty="0">
                <a:latin typeface="+mn-ea"/>
              </a:endParaRPr>
            </a:p>
          </p:txBody>
        </p:sp>
        <p:pic>
          <p:nvPicPr>
            <p:cNvPr id="46082" name="Picture 2" descr="https://gimg2.baidu.com/image_search/src=http%3A%2F%2Fimg.improve-yourmemory.com%2Fpic%2Fe7214de17571a1486f27eeb1893cba02-0.png&amp;refer=http%3A%2F%2Fimg.improve-yourmemory.com&amp;app=2002&amp;size=f9999,10000&amp;q=a80&amp;n=0&amp;g=0n&amp;fmt=jpeg?sec=1632307173&amp;t=de68e96a53dabaad87b3094c75df8a7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231" y="3138653"/>
              <a:ext cx="610200" cy="915194"/>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2948">
                                            <p:txEl>
                                              <p:pRg st="0" end="0"/>
                                            </p:txEl>
                                          </p:spTgt>
                                        </p:tgtEl>
                                        <p:attrNameLst>
                                          <p:attrName>style.visibility</p:attrName>
                                        </p:attrNameLst>
                                      </p:cBhvr>
                                      <p:to>
                                        <p:strVal val="visible"/>
                                      </p:to>
                                    </p:set>
                                    <p:anim calcmode="lin" valueType="num">
                                      <p:cBhvr>
                                        <p:cTn id="7" dur="500" fill="hold"/>
                                        <p:tgtEl>
                                          <p:spTgt spid="8294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294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294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autoUpdateAnimBg="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idx="4294967295"/>
          </p:nvPr>
        </p:nvSpPr>
        <p:spPr>
          <a:xfrm>
            <a:off x="765175" y="236120"/>
            <a:ext cx="6697625" cy="701837"/>
          </a:xfrm>
        </p:spPr>
        <p:txBody>
          <a:bodyPr/>
          <a:lstStyle/>
          <a:p>
            <a:r>
              <a:rPr lang="en-US" altLang="zh-CN" dirty="0"/>
              <a:t>2.3.1  </a:t>
            </a:r>
            <a:r>
              <a:rPr lang="zh-CN" altLang="en-US" dirty="0"/>
              <a:t>命题联结词的完备集</a:t>
            </a:r>
            <a:endParaRPr lang="zh-CN" altLang="en-US" dirty="0"/>
          </a:p>
        </p:txBody>
      </p:sp>
      <mc:AlternateContent xmlns:mc="http://schemas.openxmlformats.org/markup-compatibility/2006">
        <mc:Choice xmlns:a14="http://schemas.microsoft.com/office/drawing/2010/main" Requires="a14">
          <p:sp>
            <p:nvSpPr>
              <p:cNvPr id="82948" name="Rectangle 3"/>
              <p:cNvSpPr>
                <a:spLocks noGrp="1" noChangeArrowheads="1"/>
              </p:cNvSpPr>
              <p:nvPr>
                <p:ph type="body" idx="4294967295"/>
              </p:nvPr>
            </p:nvSpPr>
            <p:spPr>
              <a:xfrm>
                <a:off x="231775" y="1448594"/>
                <a:ext cx="11734800" cy="3669561"/>
              </a:xfrm>
            </p:spPr>
            <p:txBody>
              <a:bodyPr>
                <a:noAutofit/>
              </a:bodyPr>
              <a:lstStyle/>
              <a:p>
                <a:pPr marL="0" indent="0">
                  <a:buNone/>
                </a:pPr>
                <a:r>
                  <a:rPr lang="zh-CN" altLang="zh-CN" dirty="0">
                    <a:solidFill>
                      <a:srgbClr val="C00000"/>
                    </a:solidFill>
                  </a:rPr>
                  <a:t>定义</a:t>
                </a:r>
                <a:r>
                  <a:rPr lang="en-US" altLang="zh-CN" dirty="0">
                    <a:solidFill>
                      <a:srgbClr val="C00000"/>
                    </a:solidFill>
                  </a:rPr>
                  <a:t>2.11  </a:t>
                </a:r>
                <a:r>
                  <a:rPr lang="zh-CN" altLang="zh-CN" dirty="0"/>
                  <a:t>设</a:t>
                </a:r>
                <a:r>
                  <a:rPr lang="en-US" altLang="zh-CN" dirty="0"/>
                  <a:t>S</a:t>
                </a:r>
                <a:r>
                  <a:rPr lang="zh-CN" altLang="zh-CN" dirty="0"/>
                  <a:t>，</a:t>
                </a:r>
                <a:r>
                  <a:rPr lang="en-US" altLang="zh-CN" dirty="0"/>
                  <a:t>T</a:t>
                </a:r>
                <a:r>
                  <a:rPr lang="zh-CN" altLang="zh-CN" dirty="0"/>
                  <a:t>是任意联结词集合。</a:t>
                </a:r>
                <a:endParaRPr lang="zh-CN" altLang="zh-CN" dirty="0"/>
              </a:p>
              <a:p>
                <a:pPr marL="0" indent="0">
                  <a:buNone/>
                </a:pPr>
                <a:r>
                  <a:rPr lang="en-US" altLang="zh-CN" dirty="0"/>
                  <a:t>   </a:t>
                </a:r>
                <a:r>
                  <a:rPr lang="zh-CN" altLang="zh-CN" dirty="0"/>
                  <a:t>（</a:t>
                </a:r>
                <a:r>
                  <a:rPr lang="en-US" altLang="zh-CN" dirty="0"/>
                  <a:t>1</a:t>
                </a:r>
                <a:r>
                  <a:rPr lang="zh-CN" altLang="zh-CN" dirty="0"/>
                  <a:t>）如果对任意一个命题公式，都可用</a:t>
                </a:r>
                <a:r>
                  <a:rPr lang="en-US" altLang="zh-CN" dirty="0"/>
                  <a:t>S</a:t>
                </a:r>
                <a:r>
                  <a:rPr lang="zh-CN" altLang="zh-CN" dirty="0"/>
                  <a:t>中的联结词进行等价表示，则称</a:t>
                </a:r>
                <a:r>
                  <a:rPr lang="en-US" altLang="zh-CN" dirty="0">
                    <a:solidFill>
                      <a:srgbClr val="3333FF"/>
                    </a:solidFill>
                  </a:rPr>
                  <a:t>S</a:t>
                </a:r>
                <a:r>
                  <a:rPr lang="zh-CN" altLang="zh-CN" dirty="0">
                    <a:solidFill>
                      <a:srgbClr val="3333FF"/>
                    </a:solidFill>
                  </a:rPr>
                  <a:t>是联结词的完备集</a:t>
                </a:r>
                <a:r>
                  <a:rPr lang="en-US" altLang="zh-CN" dirty="0"/>
                  <a:t>(</a:t>
                </a:r>
                <a:r>
                  <a:rPr lang="en-US" altLang="zh-CN" dirty="0" err="1"/>
                  <a:t>Aqequate</a:t>
                </a:r>
                <a:r>
                  <a:rPr lang="en-US" altLang="zh-CN" dirty="0"/>
                  <a:t> set of Connectives)</a:t>
                </a:r>
                <a:r>
                  <a:rPr lang="zh-CN" altLang="zh-CN" dirty="0"/>
                  <a:t>。</a:t>
                </a:r>
                <a:endParaRPr lang="zh-CN" altLang="zh-CN" dirty="0"/>
              </a:p>
              <a:p>
                <a:pPr marL="0" indent="0">
                  <a:buNone/>
                </a:pPr>
                <a:r>
                  <a:rPr lang="en-US" altLang="zh-CN" dirty="0"/>
                  <a:t>   </a:t>
                </a:r>
                <a:r>
                  <a:rPr lang="zh-CN" altLang="zh-CN" dirty="0"/>
                  <a:t>（</a:t>
                </a:r>
                <a:r>
                  <a:rPr lang="en-US" altLang="zh-CN" dirty="0"/>
                  <a:t>2</a:t>
                </a:r>
                <a:r>
                  <a:rPr lang="zh-CN" altLang="zh-CN" dirty="0"/>
                  <a:t>）设</a:t>
                </a:r>
                <a:r>
                  <a:rPr lang="en-US" altLang="zh-CN" dirty="0"/>
                  <a:t>S</a:t>
                </a:r>
                <a:r>
                  <a:rPr lang="zh-CN" altLang="zh-CN" dirty="0"/>
                  <a:t>是一个联结词的完备集且</a:t>
                </a:r>
                <a:r>
                  <a:rPr lang="en-US" altLang="zh-CN" dirty="0"/>
                  <a:t>T</a:t>
                </a:r>
                <a14:m>
                  <m:oMath xmlns:m="http://schemas.openxmlformats.org/officeDocument/2006/math">
                    <m:r>
                      <a:rPr lang="en-US" altLang="zh-CN" i="1">
                        <a:latin typeface="Cambria Math" panose="02040503050406030204" pitchFamily="18" charset="0"/>
                      </a:rPr>
                      <m:t>⊂</m:t>
                    </m:r>
                  </m:oMath>
                </a14:m>
                <a:r>
                  <a:rPr lang="en-US" altLang="zh-CN" dirty="0"/>
                  <a:t>S</a:t>
                </a:r>
                <a:r>
                  <a:rPr lang="zh-CN" altLang="zh-CN" dirty="0"/>
                  <a:t>。如果至少存在一个命题公式不能用</a:t>
                </a:r>
                <a:r>
                  <a:rPr lang="en-US" altLang="zh-CN" dirty="0"/>
                  <a:t>T</a:t>
                </a:r>
                <a:r>
                  <a:rPr lang="zh-CN" altLang="zh-CN" dirty="0"/>
                  <a:t>中的联结词进行等价表示，则称</a:t>
                </a:r>
                <a:r>
                  <a:rPr lang="en-US" altLang="zh-CN" dirty="0">
                    <a:solidFill>
                      <a:srgbClr val="3333FF"/>
                    </a:solidFill>
                  </a:rPr>
                  <a:t>S</a:t>
                </a:r>
                <a:r>
                  <a:rPr lang="zh-CN" altLang="zh-CN" dirty="0">
                    <a:solidFill>
                      <a:srgbClr val="3333FF"/>
                    </a:solidFill>
                  </a:rPr>
                  <a:t>为极小联结词的完备集</a:t>
                </a:r>
                <a:r>
                  <a:rPr lang="en-US" altLang="zh-CN" dirty="0"/>
                  <a:t>(Minimal </a:t>
                </a:r>
                <a:r>
                  <a:rPr lang="en-US" altLang="zh-CN" dirty="0" err="1"/>
                  <a:t>Aqequate</a:t>
                </a:r>
                <a:r>
                  <a:rPr lang="en-US" altLang="zh-CN" dirty="0"/>
                  <a:t> Set of Connectives)</a:t>
                </a:r>
                <a:r>
                  <a:rPr lang="zh-CN" altLang="zh-CN" dirty="0"/>
                  <a:t>。</a:t>
                </a:r>
                <a:endParaRPr lang="zh-CN" altLang="zh-CN" dirty="0"/>
              </a:p>
            </p:txBody>
          </p:sp>
        </mc:Choice>
        <mc:Fallback>
          <p:sp>
            <p:nvSpPr>
              <p:cNvPr id="82948" name="Rectangle 3"/>
              <p:cNvSpPr>
                <a:spLocks noRot="1" noChangeAspect="1" noMove="1" noResize="1" noEditPoints="1" noAdjustHandles="1" noChangeArrowheads="1" noChangeShapeType="1" noTextEdit="1"/>
              </p:cNvSpPr>
              <p:nvPr>
                <p:ph type="body" idx="4294967295"/>
              </p:nvPr>
            </p:nvSpPr>
            <p:spPr>
              <a:xfrm>
                <a:off x="231775" y="1448594"/>
                <a:ext cx="11734800" cy="3669561"/>
              </a:xfrm>
              <a:blipFill rotWithShape="1">
                <a:blip r:embed="rId1"/>
                <a:stretch>
                  <a:fillRect t="-4" b="1"/>
                </a:stretch>
              </a:blipFill>
            </p:spPr>
            <p:txBody>
              <a:bodyPr/>
              <a:lstStyle/>
              <a:p>
                <a:r>
                  <a:rPr lang="zh-CN" alt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3"/>
          <p:cNvSpPr>
            <a:spLocks noGrp="1" noChangeArrowheads="1"/>
          </p:cNvSpPr>
          <p:nvPr>
            <p:ph type="body" idx="4294967295"/>
          </p:nvPr>
        </p:nvSpPr>
        <p:spPr>
          <a:xfrm>
            <a:off x="231775" y="912645"/>
            <a:ext cx="11966575" cy="1371600"/>
          </a:xfrm>
        </p:spPr>
        <p:txBody>
          <a:bodyPr>
            <a:noAutofit/>
          </a:bodyPr>
          <a:lstStyle/>
          <a:p>
            <a:pPr marL="0" indent="0">
              <a:buNone/>
            </a:pPr>
            <a:r>
              <a:rPr lang="zh-CN" altLang="en-US" dirty="0">
                <a:solidFill>
                  <a:srgbClr val="C00000"/>
                </a:solidFill>
              </a:rPr>
              <a:t>例</a:t>
            </a:r>
            <a:r>
              <a:rPr lang="en-US" altLang="zh-CN" dirty="0">
                <a:solidFill>
                  <a:srgbClr val="C00000"/>
                </a:solidFill>
              </a:rPr>
              <a:t>2.19  </a:t>
            </a:r>
            <a:r>
              <a:rPr lang="zh-CN" altLang="en-US" dirty="0"/>
              <a:t>试判断下列联结词的集合</a:t>
            </a:r>
            <a:r>
              <a:rPr lang="en-US" altLang="zh-CN" dirty="0"/>
              <a:t>S</a:t>
            </a:r>
            <a:r>
              <a:rPr lang="en-US" altLang="zh-CN" baseline="-25000" dirty="0"/>
              <a:t>1</a:t>
            </a:r>
            <a:r>
              <a:rPr lang="zh-CN" altLang="en-US" dirty="0"/>
              <a:t>、</a:t>
            </a:r>
            <a:r>
              <a:rPr lang="en-US" altLang="zh-CN" dirty="0"/>
              <a:t>S</a:t>
            </a:r>
            <a:r>
              <a:rPr lang="en-US" altLang="zh-CN" baseline="-25000" dirty="0"/>
              <a:t>2</a:t>
            </a:r>
            <a:r>
              <a:rPr lang="zh-CN" altLang="en-US" dirty="0"/>
              <a:t>、</a:t>
            </a:r>
            <a:r>
              <a:rPr lang="en-US" altLang="zh-CN" dirty="0"/>
              <a:t>S</a:t>
            </a:r>
            <a:r>
              <a:rPr lang="en-US" altLang="zh-CN" baseline="-25000" dirty="0"/>
              <a:t>3</a:t>
            </a:r>
            <a:r>
              <a:rPr lang="zh-CN" altLang="en-US" dirty="0"/>
              <a:t>和</a:t>
            </a:r>
            <a:r>
              <a:rPr lang="en-US" altLang="zh-CN" dirty="0"/>
              <a:t>S</a:t>
            </a:r>
            <a:r>
              <a:rPr lang="en-US" altLang="zh-CN" baseline="-25000" dirty="0"/>
              <a:t>4</a:t>
            </a:r>
            <a:r>
              <a:rPr lang="zh-CN" altLang="en-US" dirty="0"/>
              <a:t>是否为联结词的完备集和极小联结词的完备集，其中</a:t>
            </a:r>
            <a:r>
              <a:rPr lang="en-US" altLang="zh-CN" dirty="0"/>
              <a:t>S</a:t>
            </a:r>
            <a:r>
              <a:rPr lang="en-US" altLang="zh-CN" baseline="-25000" dirty="0"/>
              <a:t>1</a:t>
            </a:r>
            <a:r>
              <a:rPr lang="en-US" altLang="zh-CN" dirty="0"/>
              <a:t>={¬,∧,∨}</a:t>
            </a:r>
            <a:r>
              <a:rPr lang="zh-CN" altLang="en-US" dirty="0"/>
              <a:t>，</a:t>
            </a:r>
            <a:r>
              <a:rPr lang="en-US" altLang="zh-CN" dirty="0"/>
              <a:t>S</a:t>
            </a:r>
            <a:r>
              <a:rPr lang="en-US" altLang="zh-CN" baseline="-25000" dirty="0"/>
              <a:t>2</a:t>
            </a:r>
            <a:r>
              <a:rPr lang="en-US" altLang="zh-CN" dirty="0"/>
              <a:t>={¬,∧,∨,→}</a:t>
            </a:r>
            <a:r>
              <a:rPr lang="zh-CN" altLang="en-US" dirty="0"/>
              <a:t>，</a:t>
            </a:r>
            <a:r>
              <a:rPr lang="en-US" altLang="zh-CN" dirty="0"/>
              <a:t>S</a:t>
            </a:r>
            <a:r>
              <a:rPr lang="en-US" altLang="zh-CN" baseline="-25000" dirty="0"/>
              <a:t>3</a:t>
            </a:r>
            <a:r>
              <a:rPr lang="en-US" altLang="zh-CN" dirty="0"/>
              <a:t>={¬,∧}</a:t>
            </a:r>
            <a:r>
              <a:rPr lang="zh-CN" altLang="en-US" dirty="0"/>
              <a:t>，</a:t>
            </a:r>
            <a:r>
              <a:rPr lang="en-US" altLang="zh-CN" dirty="0"/>
              <a:t>S</a:t>
            </a:r>
            <a:r>
              <a:rPr lang="en-US" altLang="zh-CN" baseline="-25000" dirty="0"/>
              <a:t>4</a:t>
            </a:r>
            <a:r>
              <a:rPr lang="en-US" altLang="zh-CN" dirty="0"/>
              <a:t>={¬,→}</a:t>
            </a:r>
            <a:r>
              <a:rPr lang="zh-CN" altLang="en-US" dirty="0"/>
              <a:t>。</a:t>
            </a:r>
            <a:endParaRPr lang="zh-CN" altLang="zh-CN" dirty="0"/>
          </a:p>
        </p:txBody>
      </p:sp>
      <p:sp>
        <p:nvSpPr>
          <p:cNvPr id="2" name="矩形 1"/>
          <p:cNvSpPr/>
          <p:nvPr/>
        </p:nvSpPr>
        <p:spPr>
          <a:xfrm>
            <a:off x="17870" y="2129400"/>
            <a:ext cx="11355622" cy="461665"/>
          </a:xfrm>
          <a:prstGeom prst="rect">
            <a:avLst/>
          </a:prstGeom>
        </p:spPr>
        <p:txBody>
          <a:bodyPr wrap="square">
            <a:spAutoFit/>
          </a:bodyPr>
          <a:lstStyle/>
          <a:p>
            <a:pPr indent="267970">
              <a:spcAft>
                <a:spcPts val="0"/>
              </a:spcAft>
            </a:pPr>
            <a:r>
              <a:rPr lang="zh-CN" altLang="zh-CN" b="1" dirty="0">
                <a:solidFill>
                  <a:srgbClr val="C00000"/>
                </a:solidFill>
                <a:latin typeface="+mn-ea"/>
                <a:cs typeface="Times New Roman" panose="02020603050405020304" pitchFamily="18" charset="0"/>
              </a:rPr>
              <a:t>解</a:t>
            </a:r>
            <a:r>
              <a:rPr lang="en-US" altLang="zh-CN" b="1" dirty="0">
                <a:latin typeface="+mn-ea"/>
                <a:cs typeface="黑体" panose="02010609060101010101" pitchFamily="49" charset="-122"/>
              </a:rPr>
              <a:t>   </a:t>
            </a:r>
            <a:r>
              <a:rPr lang="en-US" altLang="zh-CN" b="1" dirty="0">
                <a:latin typeface="+mn-ea"/>
              </a:rPr>
              <a:t>S</a:t>
            </a:r>
            <a:r>
              <a:rPr lang="en-US" altLang="zh-CN" b="1" baseline="-25000" dirty="0">
                <a:latin typeface="+mn-ea"/>
              </a:rPr>
              <a:t>1</a:t>
            </a:r>
            <a:r>
              <a:rPr lang="zh-CN" altLang="en-US" b="1" dirty="0">
                <a:latin typeface="+mn-ea"/>
              </a:rPr>
              <a:t>、</a:t>
            </a:r>
            <a:r>
              <a:rPr lang="en-US" altLang="zh-CN" b="1" dirty="0">
                <a:latin typeface="+mn-ea"/>
              </a:rPr>
              <a:t>S</a:t>
            </a:r>
            <a:r>
              <a:rPr lang="en-US" altLang="zh-CN" b="1" baseline="-25000" dirty="0">
                <a:latin typeface="+mn-ea"/>
              </a:rPr>
              <a:t>2</a:t>
            </a:r>
            <a:r>
              <a:rPr lang="zh-CN" altLang="en-US" b="1" dirty="0">
                <a:latin typeface="+mn-ea"/>
              </a:rPr>
              <a:t>、</a:t>
            </a:r>
            <a:r>
              <a:rPr lang="en-US" altLang="zh-CN" b="1" dirty="0">
                <a:latin typeface="+mn-ea"/>
              </a:rPr>
              <a:t>S</a:t>
            </a:r>
            <a:r>
              <a:rPr lang="en-US" altLang="zh-CN" b="1" baseline="-25000" dirty="0">
                <a:latin typeface="+mn-ea"/>
              </a:rPr>
              <a:t>3</a:t>
            </a:r>
            <a:r>
              <a:rPr lang="zh-CN" altLang="en-US" b="1" dirty="0">
                <a:latin typeface="+mn-ea"/>
              </a:rPr>
              <a:t>和</a:t>
            </a:r>
            <a:r>
              <a:rPr lang="en-US" altLang="zh-CN" b="1" dirty="0">
                <a:latin typeface="+mn-ea"/>
              </a:rPr>
              <a:t>S</a:t>
            </a:r>
            <a:r>
              <a:rPr lang="en-US" altLang="zh-CN" b="1" baseline="-25000" dirty="0">
                <a:latin typeface="+mn-ea"/>
              </a:rPr>
              <a:t>4 </a:t>
            </a:r>
            <a:r>
              <a:rPr lang="zh-CN" altLang="zh-CN" b="1" dirty="0">
                <a:latin typeface="+mn-ea"/>
                <a:cs typeface="Times New Roman" panose="02020603050405020304" pitchFamily="18" charset="0"/>
              </a:rPr>
              <a:t>都是联结词的完备集；</a:t>
            </a:r>
            <a:r>
              <a:rPr lang="zh-CN" altLang="en-US" b="1" dirty="0">
                <a:latin typeface="+mn-ea"/>
                <a:cs typeface="Times New Roman" panose="02020603050405020304" pitchFamily="18" charset="0"/>
              </a:rPr>
              <a:t>但只有</a:t>
            </a:r>
            <a:r>
              <a:rPr lang="en-US" altLang="zh-CN" b="1" dirty="0">
                <a:latin typeface="+mn-ea"/>
                <a:cs typeface="黑体" panose="02010609060101010101" pitchFamily="49" charset="-122"/>
              </a:rPr>
              <a:t>S</a:t>
            </a:r>
            <a:r>
              <a:rPr lang="en-US" altLang="zh-CN" b="1" baseline="-25000" dirty="0">
                <a:latin typeface="+mn-ea"/>
                <a:cs typeface="黑体" panose="02010609060101010101" pitchFamily="49" charset="-122"/>
              </a:rPr>
              <a:t>3</a:t>
            </a:r>
            <a:r>
              <a:rPr lang="zh-CN" altLang="en-US" b="1" dirty="0">
                <a:latin typeface="+mn-ea"/>
                <a:cs typeface="Times New Roman" panose="02020603050405020304" pitchFamily="18" charset="0"/>
              </a:rPr>
              <a:t>和</a:t>
            </a:r>
            <a:r>
              <a:rPr lang="en-US" altLang="zh-CN" b="1" dirty="0">
                <a:latin typeface="+mn-ea"/>
                <a:cs typeface="黑体" panose="02010609060101010101" pitchFamily="49" charset="-122"/>
              </a:rPr>
              <a:t>S</a:t>
            </a:r>
            <a:r>
              <a:rPr lang="en-US" altLang="zh-CN" b="1" baseline="-25000" dirty="0">
                <a:latin typeface="+mn-ea"/>
                <a:cs typeface="黑体" panose="02010609060101010101" pitchFamily="49" charset="-122"/>
              </a:rPr>
              <a:t>4</a:t>
            </a:r>
            <a:r>
              <a:rPr lang="zh-CN" altLang="zh-CN" b="1" dirty="0">
                <a:latin typeface="+mn-ea"/>
                <a:cs typeface="Times New Roman" panose="02020603050405020304" pitchFamily="18" charset="0"/>
              </a:rPr>
              <a:t>是极小联结词的完备集。</a:t>
            </a:r>
            <a:endParaRPr lang="zh-CN" altLang="zh-CN" b="1" dirty="0">
              <a:latin typeface="+mn-ea"/>
              <a:cs typeface="黑体" panose="02010609060101010101" pitchFamily="49" charset="-122"/>
            </a:endParaRPr>
          </a:p>
        </p:txBody>
      </p:sp>
      <mc:AlternateContent xmlns:mc="http://schemas.openxmlformats.org/markup-compatibility/2006">
        <mc:Choice xmlns:a14="http://schemas.microsoft.com/office/drawing/2010/main" Requires="a14">
          <p:sp>
            <p:nvSpPr>
              <p:cNvPr id="4" name="矩形 3"/>
              <p:cNvSpPr/>
              <p:nvPr/>
            </p:nvSpPr>
            <p:spPr>
              <a:xfrm>
                <a:off x="0" y="2781314"/>
                <a:ext cx="5803192" cy="461665"/>
              </a:xfrm>
              <a:prstGeom prst="rect">
                <a:avLst/>
              </a:prstGeom>
            </p:spPr>
            <p:txBody>
              <a:bodyPr wrap="none">
                <a:spAutoFit/>
              </a:bodyPr>
              <a:lstStyle/>
              <a:p>
                <a:pPr indent="266700" algn="just">
                  <a:spcAft>
                    <a:spcPts val="0"/>
                  </a:spcAft>
                  <a:tabLst>
                    <a:tab pos="4860925" algn="l"/>
                    <a:tab pos="5220970" algn="l"/>
                    <a:tab pos="6031230" algn="l"/>
                    <a:tab pos="6210935" algn="l"/>
                  </a:tabLst>
                </a:pPr>
                <a:r>
                  <a:rPr lang="zh-CN" altLang="en-US" b="1" kern="100" dirty="0">
                    <a:solidFill>
                      <a:srgbClr val="3333FF"/>
                    </a:solidFill>
                    <a:latin typeface="+mn-ea"/>
                    <a:cs typeface="Times New Roman" panose="02020603050405020304" pitchFamily="18" charset="0"/>
                  </a:rPr>
                  <a:t>注意：</a:t>
                </a:r>
                <a:r>
                  <a:rPr lang="zh-CN" altLang="zh-CN" b="1" kern="100" dirty="0">
                    <a:latin typeface="+mn-ea"/>
                    <a:cs typeface="Times New Roman" panose="02020603050405020304" pitchFamily="18" charset="0"/>
                  </a:rPr>
                  <a:t>极小联结词的完备集还有</a:t>
                </a:r>
                <a:r>
                  <a:rPr lang="en-US" altLang="zh-CN" b="1" kern="100" dirty="0">
                    <a:latin typeface="+mn-ea"/>
                    <a:cs typeface="黑体" panose="02010609060101010101" pitchFamily="49" charset="-122"/>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Times New Roman" panose="02020603050405020304" pitchFamily="18" charset="0"/>
                  </a:rPr>
                  <a:t>,</a:t>
                </a:r>
                <a:r>
                  <a:rPr lang="zh-CN" altLang="zh-CN" b="1" kern="100" dirty="0">
                    <a:latin typeface="+mn-ea"/>
                    <a:cs typeface="宋体" panose="02010600030101010101" pitchFamily="2" charset="-122"/>
                  </a:rPr>
                  <a:t>∨</a:t>
                </a:r>
                <a:r>
                  <a:rPr lang="en-US" altLang="zh-CN" b="1" kern="100" dirty="0">
                    <a:latin typeface="+mn-ea"/>
                    <a:cs typeface="黑体" panose="02010609060101010101" pitchFamily="49" charset="-122"/>
                  </a:rPr>
                  <a:t>}</a:t>
                </a:r>
                <a:r>
                  <a:rPr lang="zh-CN" altLang="zh-CN" b="1" kern="100" dirty="0">
                    <a:latin typeface="+mn-ea"/>
                    <a:cs typeface="Times New Roman" panose="02020603050405020304" pitchFamily="18" charset="0"/>
                  </a:rPr>
                  <a:t>。</a:t>
                </a:r>
                <a:endParaRPr lang="zh-CN" altLang="zh-CN" b="1" kern="100" dirty="0">
                  <a:latin typeface="+mn-ea"/>
                  <a:cs typeface="黑体" panose="02010609060101010101" pitchFamily="49" charset="-122"/>
                </a:endParaRPr>
              </a:p>
            </p:txBody>
          </p:sp>
        </mc:Choice>
        <mc:Fallback>
          <p:sp>
            <p:nvSpPr>
              <p:cNvPr id="4" name="矩形 3"/>
              <p:cNvSpPr>
                <a:spLocks noRot="1" noChangeAspect="1" noMove="1" noResize="1" noEditPoints="1" noAdjustHandles="1" noChangeArrowheads="1" noChangeShapeType="1" noTextEdit="1"/>
              </p:cNvSpPr>
              <p:nvPr/>
            </p:nvSpPr>
            <p:spPr>
              <a:xfrm>
                <a:off x="0" y="2781314"/>
                <a:ext cx="5803192" cy="461665"/>
              </a:xfrm>
              <a:prstGeom prst="rect">
                <a:avLst/>
              </a:prstGeom>
              <a:blipFill rotWithShape="1">
                <a:blip r:embed="rId1"/>
                <a:stretch>
                  <a:fillRect t="-3" r="-1369" b="7"/>
                </a:stretch>
              </a:blipFill>
            </p:spPr>
            <p:txBody>
              <a:bodyPr/>
              <a:lstStyle/>
              <a:p>
                <a:r>
                  <a:rPr lang="zh-CN" altLang="en-US">
                    <a:noFill/>
                  </a:rPr>
                  <a:t> </a:t>
                </a:r>
              </a:p>
            </p:txBody>
          </p:sp>
        </mc:Fallback>
      </mc:AlternateContent>
      <p:sp>
        <p:nvSpPr>
          <p:cNvPr id="7" name="Rectangle 3"/>
          <p:cNvSpPr txBox="1">
            <a:spLocks noChangeArrowheads="1"/>
          </p:cNvSpPr>
          <p:nvPr/>
        </p:nvSpPr>
        <p:spPr>
          <a:xfrm>
            <a:off x="821549" y="267144"/>
            <a:ext cx="8066367" cy="635147"/>
          </a:xfrm>
          <a:prstGeom prst="rect">
            <a:avLst/>
          </a:prstGeom>
        </p:spPr>
        <p:txBody>
          <a:bodyPr vert="horz" lIns="121917" tIns="60958" rIns="121917" bIns="60958"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r>
              <a:rPr lang="zh-CN" altLang="en-US" dirty="0"/>
              <a:t>例</a:t>
            </a:r>
            <a:r>
              <a:rPr lang="en-US" altLang="zh-CN" dirty="0"/>
              <a:t>2.19</a:t>
            </a:r>
            <a:endParaRPr lang="zh-CN" altLang="en-US" dirty="0"/>
          </a:p>
        </p:txBody>
      </p:sp>
      <mc:AlternateContent xmlns:mc="http://schemas.openxmlformats.org/markup-compatibility/2006">
        <mc:Choice xmlns:a14="http://schemas.microsoft.com/office/drawing/2010/main" Requires="a14">
          <p:sp>
            <p:nvSpPr>
              <p:cNvPr id="5" name="矩形 4"/>
              <p:cNvSpPr/>
              <p:nvPr/>
            </p:nvSpPr>
            <p:spPr>
              <a:xfrm>
                <a:off x="17870" y="3412053"/>
                <a:ext cx="11966575" cy="3351046"/>
              </a:xfrm>
              <a:prstGeom prst="rect">
                <a:avLst/>
              </a:prstGeom>
            </p:spPr>
            <p:txBody>
              <a:bodyPr wrap="square">
                <a:spAutoFit/>
              </a:bodyPr>
              <a:lstStyle/>
              <a:p>
                <a:pPr indent="262255" algn="just">
                  <a:lnSpc>
                    <a:spcPct val="150000"/>
                  </a:lnSpc>
                  <a:spcAft>
                    <a:spcPts val="0"/>
                  </a:spcAft>
                </a:pPr>
                <a:r>
                  <a:rPr lang="zh-CN" altLang="zh-CN" b="1" kern="100" dirty="0">
                    <a:solidFill>
                      <a:srgbClr val="C00000"/>
                    </a:solidFill>
                    <a:latin typeface="+mn-ea"/>
                    <a:cs typeface="Times New Roman" panose="02020603050405020304" pitchFamily="18" charset="0"/>
                  </a:rPr>
                  <a:t>例</a:t>
                </a:r>
                <a:r>
                  <a:rPr lang="en-US" altLang="zh-CN" b="1" kern="100" dirty="0">
                    <a:solidFill>
                      <a:srgbClr val="C00000"/>
                    </a:solidFill>
                    <a:latin typeface="+mn-ea"/>
                    <a:cs typeface="黑体" panose="02010609060101010101" pitchFamily="49" charset="-122"/>
                  </a:rPr>
                  <a:t>2.20  </a:t>
                </a:r>
                <a:r>
                  <a:rPr lang="zh-CN" altLang="zh-CN" b="1" kern="100" dirty="0">
                    <a:latin typeface="+mn-ea"/>
                    <a:cs typeface="Times New Roman" panose="02020603050405020304" pitchFamily="18" charset="0"/>
                  </a:rPr>
                  <a:t>试将公式</a:t>
                </a:r>
                <a:r>
                  <a:rPr lang="en-US" altLang="zh-CN" b="1" kern="100" dirty="0">
                    <a:latin typeface="+mn-ea"/>
                    <a:cs typeface="Times New Roman" panose="02020603050405020304" pitchFamily="18" charset="0"/>
                  </a:rPr>
                  <a:t>(</a:t>
                </a:r>
                <a:r>
                  <a:rPr lang="en-US" altLang="zh-CN" b="1" kern="100" dirty="0">
                    <a:latin typeface="+mn-ea"/>
                    <a:cs typeface="黑体" panose="02010609060101010101" pitchFamily="49" charset="-122"/>
                  </a:rPr>
                  <a:t>P→</a:t>
                </a:r>
                <a:r>
                  <a:rPr lang="en-US" altLang="zh-CN" b="1" kern="100" dirty="0">
                    <a:latin typeface="+mn-ea"/>
                    <a:cs typeface="Times New Roman" panose="02020603050405020304" pitchFamily="18" charset="0"/>
                  </a:rPr>
                  <a:t>(</a:t>
                </a:r>
                <a:r>
                  <a:rPr lang="en-US" altLang="zh-CN" b="1" kern="100" dirty="0">
                    <a:latin typeface="+mn-ea"/>
                    <a:cs typeface="黑体" panose="02010609060101010101" pitchFamily="49" charset="-122"/>
                  </a:rPr>
                  <a:t>Q</a:t>
                </a:r>
                <a:r>
                  <a:rPr lang="zh-CN" altLang="zh-CN" b="1" kern="100" dirty="0">
                    <a:latin typeface="+mn-ea"/>
                    <a:cs typeface="宋体" panose="02010600030101010101" pitchFamily="2" charset="-122"/>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R</a:t>
                </a:r>
                <a:r>
                  <a:rPr lang="en-US" altLang="zh-CN" b="1" kern="100" dirty="0">
                    <a:latin typeface="+mn-ea"/>
                    <a:cs typeface="Times New Roman" panose="02020603050405020304" pitchFamily="18" charset="0"/>
                  </a:rPr>
                  <a:t>))</a:t>
                </a:r>
                <a:r>
                  <a:rPr lang="zh-CN" altLang="zh-CN" b="1" kern="100" dirty="0">
                    <a:latin typeface="+mn-ea"/>
                    <a:cs typeface="宋体" panose="02010600030101010101" pitchFamily="2" charset="-122"/>
                  </a:rPr>
                  <a:t>∧</a:t>
                </a:r>
                <a:r>
                  <a:rPr lang="en-US" altLang="zh-CN" b="1" kern="100" dirty="0">
                    <a:latin typeface="+mn-ea"/>
                    <a:cs typeface="Times New Roman" panose="02020603050405020304" pitchFamily="18" charset="0"/>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P</a:t>
                </a:r>
                <a:r>
                  <a:rPr lang="zh-CN" altLang="zh-CN" b="1" kern="100" dirty="0">
                    <a:latin typeface="+mn-ea"/>
                    <a:cs typeface="宋体" panose="02010600030101010101" pitchFamily="2" charset="-122"/>
                  </a:rPr>
                  <a:t>∧</a:t>
                </a:r>
                <a:r>
                  <a:rPr lang="en-US" altLang="zh-CN" b="1" kern="100" dirty="0">
                    <a:latin typeface="+mn-ea"/>
                    <a:cs typeface="黑体" panose="02010609060101010101" pitchFamily="49" charset="-122"/>
                  </a:rPr>
                  <a:t>Q</a:t>
                </a:r>
                <a:r>
                  <a:rPr lang="en-US" altLang="zh-CN" b="1" kern="100" dirty="0">
                    <a:latin typeface="+mn-ea"/>
                    <a:cs typeface="Times New Roman" panose="02020603050405020304" pitchFamily="18" charset="0"/>
                  </a:rPr>
                  <a:t>)</a:t>
                </a:r>
                <a:r>
                  <a:rPr lang="zh-CN" altLang="zh-CN" b="1" kern="100" dirty="0">
                    <a:latin typeface="+mn-ea"/>
                    <a:cs typeface="Times New Roman" panose="02020603050405020304" pitchFamily="18" charset="0"/>
                  </a:rPr>
                  <a:t>用极小联结词的完备集</a:t>
                </a:r>
                <a:r>
                  <a:rPr lang="en-US" altLang="zh-CN" b="1" kern="100" dirty="0">
                    <a:latin typeface="+mn-ea"/>
                    <a:cs typeface="黑体" panose="02010609060101010101" pitchFamily="49" charset="-122"/>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Times New Roman" panose="02020603050405020304" pitchFamily="18" charset="0"/>
                  </a:rPr>
                  <a:t>,</a:t>
                </a:r>
                <a:r>
                  <a:rPr lang="zh-CN" altLang="zh-CN" b="1" kern="100" dirty="0">
                    <a:latin typeface="+mn-ea"/>
                    <a:cs typeface="宋体" panose="02010600030101010101" pitchFamily="2" charset="-122"/>
                  </a:rPr>
                  <a:t>∨</a:t>
                </a:r>
                <a:r>
                  <a:rPr lang="en-US" altLang="zh-CN" b="1" kern="100" dirty="0">
                    <a:latin typeface="+mn-ea"/>
                    <a:cs typeface="黑体" panose="02010609060101010101" pitchFamily="49" charset="-122"/>
                  </a:rPr>
                  <a:t>}</a:t>
                </a:r>
                <a:r>
                  <a:rPr lang="zh-CN" altLang="zh-CN" b="1" kern="100" dirty="0">
                    <a:latin typeface="+mn-ea"/>
                    <a:cs typeface="Times New Roman" panose="02020603050405020304" pitchFamily="18" charset="0"/>
                  </a:rPr>
                  <a:t>等价表示。</a:t>
                </a:r>
                <a:endParaRPr lang="zh-CN" altLang="zh-CN" b="1" kern="100" dirty="0">
                  <a:latin typeface="+mn-ea"/>
                  <a:cs typeface="黑体" panose="02010609060101010101" pitchFamily="49" charset="-122"/>
                </a:endParaRPr>
              </a:p>
              <a:p>
                <a:pPr indent="262255" algn="just">
                  <a:lnSpc>
                    <a:spcPct val="150000"/>
                  </a:lnSpc>
                  <a:spcAft>
                    <a:spcPts val="0"/>
                  </a:spcAft>
                </a:pPr>
                <a:r>
                  <a:rPr lang="zh-CN" altLang="zh-CN" b="1" kern="100" dirty="0">
                    <a:solidFill>
                      <a:srgbClr val="C00000"/>
                    </a:solidFill>
                    <a:latin typeface="+mn-ea"/>
                    <a:cs typeface="Times New Roman" panose="02020603050405020304" pitchFamily="18" charset="0"/>
                  </a:rPr>
                  <a:t>解</a:t>
                </a:r>
                <a:r>
                  <a:rPr lang="en-US" altLang="zh-CN" b="1" kern="100" dirty="0">
                    <a:latin typeface="+mn-ea"/>
                    <a:cs typeface="黑体" panose="02010609060101010101" pitchFamily="49" charset="-122"/>
                  </a:rPr>
                  <a:t>  </a:t>
                </a:r>
                <a:r>
                  <a:rPr lang="en-US" altLang="zh-CN" b="1" kern="100" dirty="0">
                    <a:latin typeface="+mn-ea"/>
                    <a:cs typeface="Times New Roman" panose="02020603050405020304" pitchFamily="18" charset="0"/>
                  </a:rPr>
                  <a:t>(</a:t>
                </a:r>
                <a:r>
                  <a:rPr lang="en-US" altLang="zh-CN" b="1" kern="100" dirty="0">
                    <a:latin typeface="+mn-ea"/>
                    <a:cs typeface="黑体" panose="02010609060101010101" pitchFamily="49" charset="-122"/>
                  </a:rPr>
                  <a:t>P→</a:t>
                </a:r>
                <a:r>
                  <a:rPr lang="en-US" altLang="zh-CN" b="1" kern="100" dirty="0">
                    <a:latin typeface="+mn-ea"/>
                    <a:cs typeface="Times New Roman" panose="02020603050405020304" pitchFamily="18" charset="0"/>
                  </a:rPr>
                  <a:t>(</a:t>
                </a:r>
                <a:r>
                  <a:rPr lang="en-US" altLang="zh-CN" b="1" kern="100" dirty="0">
                    <a:latin typeface="+mn-ea"/>
                    <a:cs typeface="黑体" panose="02010609060101010101" pitchFamily="49" charset="-122"/>
                  </a:rPr>
                  <a:t>Q</a:t>
                </a:r>
                <a:r>
                  <a:rPr lang="zh-CN" altLang="zh-CN" b="1" kern="100" dirty="0">
                    <a:latin typeface="+mn-ea"/>
                    <a:cs typeface="宋体" panose="02010600030101010101" pitchFamily="2" charset="-122"/>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R</a:t>
                </a:r>
                <a:r>
                  <a:rPr lang="en-US" altLang="zh-CN" b="1" kern="100" dirty="0">
                    <a:latin typeface="+mn-ea"/>
                    <a:cs typeface="Times New Roman" panose="02020603050405020304" pitchFamily="18" charset="0"/>
                  </a:rPr>
                  <a:t>))</a:t>
                </a:r>
                <a:r>
                  <a:rPr lang="zh-CN" altLang="zh-CN" b="1" kern="100" dirty="0">
                    <a:latin typeface="+mn-ea"/>
                    <a:cs typeface="宋体" panose="02010600030101010101" pitchFamily="2" charset="-122"/>
                  </a:rPr>
                  <a:t>∧</a:t>
                </a:r>
                <a:r>
                  <a:rPr lang="en-US" altLang="zh-CN" b="1" kern="100" dirty="0">
                    <a:latin typeface="+mn-ea"/>
                    <a:cs typeface="Times New Roman" panose="02020603050405020304" pitchFamily="18" charset="0"/>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P</a:t>
                </a:r>
                <a:r>
                  <a:rPr lang="zh-CN" altLang="zh-CN" b="1" kern="100" dirty="0">
                    <a:latin typeface="+mn-ea"/>
                    <a:cs typeface="宋体" panose="02010600030101010101" pitchFamily="2" charset="-122"/>
                  </a:rPr>
                  <a:t>∧</a:t>
                </a:r>
                <a:r>
                  <a:rPr lang="en-US" altLang="zh-CN" b="1" kern="100" dirty="0">
                    <a:latin typeface="+mn-ea"/>
                    <a:cs typeface="黑体" panose="02010609060101010101" pitchFamily="49" charset="-122"/>
                  </a:rPr>
                  <a:t>Q</a:t>
                </a:r>
                <a:r>
                  <a:rPr lang="en-US" altLang="zh-CN" b="1" kern="100" dirty="0">
                    <a:latin typeface="+mn-ea"/>
                    <a:cs typeface="Times New Roman" panose="02020603050405020304" pitchFamily="18" charset="0"/>
                  </a:rPr>
                  <a:t>) </a:t>
                </a:r>
                <a:r>
                  <a:rPr lang="en-US" altLang="zh-CN" b="1" kern="100" dirty="0">
                    <a:latin typeface="+mn-ea"/>
                    <a:cs typeface="黑体" panose="02010609060101010101" pitchFamily="49" charset="-122"/>
                  </a:rPr>
                  <a:t>=</a:t>
                </a:r>
                <a:r>
                  <a:rPr lang="en-US" altLang="zh-CN" b="1" kern="100" dirty="0">
                    <a:latin typeface="+mn-ea"/>
                    <a:cs typeface="Times New Roman" panose="02020603050405020304" pitchFamily="18" charset="0"/>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P</a:t>
                </a:r>
                <a:r>
                  <a:rPr lang="zh-CN" altLang="zh-CN" b="1" kern="100" dirty="0">
                    <a:latin typeface="+mn-ea"/>
                    <a:cs typeface="宋体" panose="02010600030101010101" pitchFamily="2" charset="-122"/>
                  </a:rPr>
                  <a:t>∨</a:t>
                </a:r>
                <a:r>
                  <a:rPr lang="en-US" altLang="zh-CN" b="1" kern="100" dirty="0">
                    <a:latin typeface="+mn-ea"/>
                    <a:cs typeface="Times New Roman" panose="02020603050405020304" pitchFamily="18" charset="0"/>
                  </a:rPr>
                  <a:t>(</a:t>
                </a:r>
                <a:r>
                  <a:rPr lang="en-US" altLang="zh-CN" b="1" kern="100" dirty="0">
                    <a:latin typeface="+mn-ea"/>
                    <a:cs typeface="黑体" panose="02010609060101010101" pitchFamily="49" charset="-122"/>
                  </a:rPr>
                  <a:t>Q</a:t>
                </a:r>
                <a:r>
                  <a:rPr lang="zh-CN" altLang="zh-CN" b="1" kern="100" dirty="0">
                    <a:latin typeface="+mn-ea"/>
                    <a:cs typeface="宋体" panose="02010600030101010101" pitchFamily="2" charset="-122"/>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R</a:t>
                </a:r>
                <a:r>
                  <a:rPr lang="en-US" altLang="zh-CN" b="1" kern="100" dirty="0">
                    <a:latin typeface="+mn-ea"/>
                    <a:cs typeface="Times New Roman" panose="02020603050405020304" pitchFamily="18" charset="0"/>
                  </a:rPr>
                  <a:t>))</a:t>
                </a:r>
                <a:r>
                  <a:rPr lang="zh-CN" altLang="zh-CN" b="1" kern="100" dirty="0">
                    <a:latin typeface="+mn-ea"/>
                    <a:cs typeface="宋体" panose="02010600030101010101" pitchFamily="2" charset="-122"/>
                  </a:rPr>
                  <a:t>∧</a:t>
                </a:r>
                <a:r>
                  <a:rPr lang="en-US" altLang="zh-CN" b="1" kern="100" dirty="0">
                    <a:latin typeface="+mn-ea"/>
                    <a:cs typeface="Times New Roman" panose="02020603050405020304" pitchFamily="18" charset="0"/>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P</a:t>
                </a:r>
                <a:r>
                  <a:rPr lang="zh-CN" altLang="zh-CN" b="1" kern="100" dirty="0">
                    <a:latin typeface="+mn-ea"/>
                    <a:cs typeface="宋体" panose="02010600030101010101" pitchFamily="2" charset="-122"/>
                  </a:rPr>
                  <a:t>∧</a:t>
                </a:r>
                <a:r>
                  <a:rPr lang="en-US" altLang="zh-CN" b="1" kern="100" dirty="0">
                    <a:latin typeface="+mn-ea"/>
                    <a:cs typeface="黑体" panose="02010609060101010101" pitchFamily="49" charset="-122"/>
                  </a:rPr>
                  <a:t>Q</a:t>
                </a:r>
                <a:r>
                  <a:rPr lang="en-US" altLang="zh-CN" b="1" kern="100" dirty="0">
                    <a:latin typeface="+mn-ea"/>
                    <a:cs typeface="Times New Roman" panose="02020603050405020304" pitchFamily="18" charset="0"/>
                  </a:rPr>
                  <a:t>)</a:t>
                </a:r>
                <a:endParaRPr lang="en-US" altLang="zh-CN" b="1" kern="100" dirty="0">
                  <a:latin typeface="+mn-ea"/>
                  <a:cs typeface="Times New Roman" panose="02020603050405020304" pitchFamily="18" charset="0"/>
                </a:endParaRPr>
              </a:p>
              <a:p>
                <a:pPr indent="262255" algn="just">
                  <a:lnSpc>
                    <a:spcPct val="150000"/>
                  </a:lnSpc>
                  <a:spcAft>
                    <a:spcPts val="0"/>
                  </a:spcAft>
                </a:pPr>
                <a:r>
                  <a:rPr lang="en-US" altLang="zh-CN" b="1" kern="100" dirty="0">
                    <a:latin typeface="+mn-ea"/>
                    <a:cs typeface="Times New Roman" panose="02020603050405020304" pitchFamily="18" charset="0"/>
                  </a:rPr>
                  <a:t>                                           </a:t>
                </a:r>
                <a:r>
                  <a:rPr lang="en-US" altLang="zh-CN" b="1" kern="100" dirty="0">
                    <a:latin typeface="+mn-ea"/>
                    <a:cs typeface="黑体" panose="02010609060101010101" pitchFamily="49" charset="-122"/>
                  </a:rPr>
                  <a:t>=</a:t>
                </a:r>
                <a:r>
                  <a:rPr lang="en-US" altLang="zh-CN" b="1" kern="100" dirty="0">
                    <a:latin typeface="+mn-ea"/>
                    <a:cs typeface="Times New Roman" panose="02020603050405020304" pitchFamily="18" charset="0"/>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P</a:t>
                </a:r>
                <a:r>
                  <a:rPr lang="zh-CN" altLang="zh-CN" b="1" kern="100" dirty="0">
                    <a:latin typeface="+mn-ea"/>
                    <a:cs typeface="宋体" panose="02010600030101010101" pitchFamily="2" charset="-122"/>
                  </a:rPr>
                  <a:t>∨</a:t>
                </a:r>
                <a:r>
                  <a:rPr lang="en-US" altLang="zh-CN" b="1" kern="100" dirty="0">
                    <a:latin typeface="+mn-ea"/>
                    <a:cs typeface="黑体" panose="02010609060101010101" pitchFamily="49" charset="-122"/>
                  </a:rPr>
                  <a:t>Q</a:t>
                </a:r>
                <a:r>
                  <a:rPr lang="zh-CN" altLang="zh-CN" b="1" kern="100" dirty="0">
                    <a:latin typeface="+mn-ea"/>
                    <a:cs typeface="宋体" panose="02010600030101010101" pitchFamily="2" charset="-122"/>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R</a:t>
                </a:r>
                <a:r>
                  <a:rPr lang="en-US" altLang="zh-CN" b="1" kern="100" dirty="0">
                    <a:latin typeface="+mn-ea"/>
                    <a:cs typeface="Times New Roman" panose="02020603050405020304" pitchFamily="18" charset="0"/>
                  </a:rPr>
                  <a:t>)</a:t>
                </a:r>
                <a:r>
                  <a:rPr lang="zh-CN" altLang="zh-CN" b="1" kern="100" dirty="0">
                    <a:latin typeface="+mn-ea"/>
                    <a:cs typeface="宋体" panose="02010600030101010101" pitchFamily="2" charset="-122"/>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P</a:t>
                </a:r>
                <a:r>
                  <a:rPr lang="zh-CN" altLang="zh-CN" b="1" kern="100" dirty="0">
                    <a:latin typeface="+mn-ea"/>
                    <a:cs typeface="宋体" panose="02010600030101010101" pitchFamily="2" charset="-122"/>
                  </a:rPr>
                  <a:t>∧</a:t>
                </a:r>
                <a:r>
                  <a:rPr lang="en-US" altLang="zh-CN" b="1" kern="100" dirty="0">
                    <a:latin typeface="+mn-ea"/>
                    <a:cs typeface="黑体" panose="02010609060101010101" pitchFamily="49" charset="-122"/>
                  </a:rPr>
                  <a:t>Q</a:t>
                </a:r>
                <a:endParaRPr lang="en-US" altLang="zh-CN" b="1" kern="100" dirty="0">
                  <a:latin typeface="+mn-ea"/>
                  <a:cs typeface="黑体" panose="02010609060101010101" pitchFamily="49" charset="-122"/>
                </a:endParaRPr>
              </a:p>
              <a:p>
                <a:pPr indent="262255" algn="just">
                  <a:lnSpc>
                    <a:spcPct val="150000"/>
                  </a:lnSpc>
                  <a:spcAft>
                    <a:spcPts val="0"/>
                  </a:spcAft>
                </a:pPr>
                <a:r>
                  <a:rPr lang="en-US" altLang="zh-CN" b="1" kern="100" dirty="0">
                    <a:latin typeface="+mn-ea"/>
                    <a:cs typeface="黑体" panose="02010609060101010101" pitchFamily="49" charset="-122"/>
                  </a:rPr>
                  <a:t>                                           =</a:t>
                </a:r>
                <a:r>
                  <a:rPr lang="en-US" altLang="zh-CN" b="1" kern="100" dirty="0">
                    <a:latin typeface="+mn-ea"/>
                    <a:cs typeface="Times New Roman" panose="02020603050405020304" pitchFamily="18" charset="0"/>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P</a:t>
                </a:r>
                <a:r>
                  <a:rPr lang="zh-CN" altLang="zh-CN" b="1" kern="100" dirty="0">
                    <a:latin typeface="+mn-ea"/>
                    <a:cs typeface="宋体" panose="02010600030101010101" pitchFamily="2" charset="-122"/>
                  </a:rPr>
                  <a:t>∨</a:t>
                </a:r>
                <a:r>
                  <a:rPr lang="en-US" altLang="zh-CN" b="1" kern="100" dirty="0">
                    <a:latin typeface="+mn-ea"/>
                    <a:cs typeface="黑体" panose="02010609060101010101" pitchFamily="49" charset="-122"/>
                  </a:rPr>
                  <a:t>Q</a:t>
                </a:r>
                <a:r>
                  <a:rPr lang="zh-CN" altLang="zh-CN" b="1" kern="100" dirty="0">
                    <a:latin typeface="+mn-ea"/>
                    <a:cs typeface="宋体" panose="02010600030101010101" pitchFamily="2" charset="-122"/>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R</a:t>
                </a:r>
                <a:r>
                  <a:rPr lang="en-US" altLang="zh-CN" b="1" kern="100" dirty="0">
                    <a:latin typeface="+mn-ea"/>
                    <a:cs typeface="Times New Roman" panose="02020603050405020304" pitchFamily="18" charset="0"/>
                  </a:rPr>
                  <a:t>)</a:t>
                </a:r>
                <a:r>
                  <a:rPr lang="zh-CN" altLang="zh-CN" b="1" kern="100" dirty="0">
                    <a:latin typeface="+mn-ea"/>
                    <a:cs typeface="宋体" panose="02010600030101010101" pitchFamily="2" charset="-122"/>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P</a:t>
                </a:r>
                <a:r>
                  <a:rPr lang="en-US" altLang="zh-CN" b="1" kern="100" dirty="0">
                    <a:latin typeface="+mn-ea"/>
                    <a:cs typeface="Times New Roman" panose="02020603050405020304" pitchFamily="18" charset="0"/>
                  </a:rPr>
                  <a:t>)</a:t>
                </a:r>
                <a:r>
                  <a:rPr lang="zh-CN" altLang="zh-CN" b="1" kern="100" dirty="0">
                    <a:latin typeface="+mn-ea"/>
                    <a:cs typeface="宋体" panose="02010600030101010101" pitchFamily="2" charset="-122"/>
                  </a:rPr>
                  <a:t>∧</a:t>
                </a:r>
                <a:r>
                  <a:rPr lang="en-US" altLang="zh-CN" b="1" kern="100" dirty="0">
                    <a:latin typeface="+mn-ea"/>
                    <a:cs typeface="黑体" panose="02010609060101010101" pitchFamily="49" charset="-122"/>
                  </a:rPr>
                  <a:t>Q</a:t>
                </a:r>
                <a:endParaRPr lang="en-US" altLang="zh-CN" b="1" kern="100" dirty="0">
                  <a:latin typeface="+mn-ea"/>
                  <a:cs typeface="黑体" panose="02010609060101010101" pitchFamily="49" charset="-122"/>
                </a:endParaRPr>
              </a:p>
              <a:p>
                <a:pPr indent="262255" algn="just">
                  <a:lnSpc>
                    <a:spcPct val="150000"/>
                  </a:lnSpc>
                  <a:spcAft>
                    <a:spcPts val="0"/>
                  </a:spcAft>
                </a:pPr>
                <a:r>
                  <a:rPr lang="en-US" altLang="zh-CN" b="1" kern="100" dirty="0">
                    <a:latin typeface="+mn-ea"/>
                    <a:cs typeface="黑体" panose="02010609060101010101" pitchFamily="49" charset="-122"/>
                  </a:rPr>
                  <a:t>                                           =</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en-US" altLang="zh-CN" b="1" kern="100" dirty="0">
                    <a:latin typeface="+mn-ea"/>
                    <a:cs typeface="黑体" panose="02010609060101010101" pitchFamily="49" charset="-122"/>
                  </a:rPr>
                  <a:t>P</a:t>
                </a:r>
                <a:r>
                  <a:rPr lang="zh-CN" altLang="zh-CN" b="1" kern="100" dirty="0">
                    <a:latin typeface="+mn-ea"/>
                    <a:cs typeface="宋体" panose="02010600030101010101" pitchFamily="2" charset="-122"/>
                  </a:rPr>
                  <a:t>∧</a:t>
                </a:r>
                <a:r>
                  <a:rPr lang="en-US" altLang="zh-CN" b="1" kern="100" dirty="0">
                    <a:latin typeface="+mn-ea"/>
                    <a:cs typeface="黑体" panose="02010609060101010101" pitchFamily="49" charset="-122"/>
                  </a:rPr>
                  <a:t>Q</a:t>
                </a:r>
                <a:endParaRPr lang="en-US" altLang="zh-CN" b="1" kern="100" dirty="0">
                  <a:latin typeface="+mn-ea"/>
                  <a:cs typeface="黑体" panose="02010609060101010101" pitchFamily="49" charset="-122"/>
                </a:endParaRPr>
              </a:p>
              <a:p>
                <a:pPr indent="262255" algn="just">
                  <a:lnSpc>
                    <a:spcPct val="150000"/>
                  </a:lnSpc>
                  <a:spcAft>
                    <a:spcPts val="0"/>
                  </a:spcAft>
                </a:pPr>
                <a:r>
                  <a:rPr lang="en-US" altLang="zh-CN" b="1" kern="100" dirty="0">
                    <a:latin typeface="+mn-ea"/>
                    <a:cs typeface="黑体" panose="02010609060101010101" pitchFamily="49" charset="-122"/>
                  </a:rPr>
                  <a:t>                                           =</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pt-BR" altLang="zh-CN" b="1" kern="100" dirty="0">
                    <a:latin typeface="+mn-ea"/>
                    <a:cs typeface="Times New Roman" panose="02020603050405020304" pitchFamily="18" charset="0"/>
                  </a:rPr>
                  <a:t>(</a:t>
                </a:r>
                <a:r>
                  <a:rPr lang="pt-BR" altLang="zh-CN" b="1" kern="100" dirty="0">
                    <a:latin typeface="+mn-ea"/>
                    <a:cs typeface="黑体" panose="02010609060101010101" pitchFamily="49" charset="-122"/>
                  </a:rPr>
                  <a:t>P</a:t>
                </a:r>
                <a:r>
                  <a:rPr lang="zh-CN" altLang="zh-CN" b="1" kern="100" dirty="0">
                    <a:latin typeface="+mn-ea"/>
                    <a:cs typeface="宋体" panose="02010600030101010101" pitchFamily="2" charset="-122"/>
                  </a:rPr>
                  <a:t>∨</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m:t>
                    </m:r>
                  </m:oMath>
                </a14:m>
                <a:r>
                  <a:rPr lang="pt-BR" altLang="zh-CN" b="1" kern="100" dirty="0">
                    <a:latin typeface="+mn-ea"/>
                    <a:cs typeface="黑体" panose="02010609060101010101" pitchFamily="49" charset="-122"/>
                  </a:rPr>
                  <a:t>Q</a:t>
                </a:r>
                <a:r>
                  <a:rPr lang="pt-BR" altLang="zh-CN" b="1" kern="100" dirty="0">
                    <a:latin typeface="+mn-ea"/>
                    <a:cs typeface="Times New Roman" panose="02020603050405020304" pitchFamily="18" charset="0"/>
                  </a:rPr>
                  <a:t>)</a:t>
                </a:r>
                <a:endParaRPr lang="zh-CN" altLang="zh-CN" b="1" kern="100" dirty="0">
                  <a:latin typeface="+mn-ea"/>
                  <a:cs typeface="黑体" panose="02010609060101010101" pitchFamily="49" charset="-122"/>
                </a:endParaRPr>
              </a:p>
            </p:txBody>
          </p:sp>
        </mc:Choice>
        <mc:Fallback>
          <p:sp>
            <p:nvSpPr>
              <p:cNvPr id="5" name="矩形 4"/>
              <p:cNvSpPr>
                <a:spLocks noRot="1" noChangeAspect="1" noMove="1" noResize="1" noEditPoints="1" noAdjustHandles="1" noChangeArrowheads="1" noChangeShapeType="1" noTextEdit="1"/>
              </p:cNvSpPr>
              <p:nvPr/>
            </p:nvSpPr>
            <p:spPr>
              <a:xfrm>
                <a:off x="17870" y="3412053"/>
                <a:ext cx="11966575" cy="3351046"/>
              </a:xfrm>
              <a:prstGeom prst="rect">
                <a:avLst/>
              </a:prstGeom>
              <a:blipFill rotWithShape="1">
                <a:blip r:embed="rId2"/>
                <a:stretch>
                  <a:fillRect l="-1" t="-6" r="1" b="1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2948">
                                            <p:txEl>
                                              <p:pRg st="0" end="0"/>
                                            </p:txEl>
                                          </p:spTgt>
                                        </p:tgtEl>
                                        <p:attrNameLst>
                                          <p:attrName>style.visibility</p:attrName>
                                        </p:attrNameLst>
                                      </p:cBhvr>
                                      <p:to>
                                        <p:strVal val="visible"/>
                                      </p:to>
                                    </p:set>
                                    <p:animEffect transition="in" filter="circle(in)">
                                      <p:cBhvr>
                                        <p:cTn id="7" dur="2000"/>
                                        <p:tgtEl>
                                          <p:spTgt spid="829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circle(in)">
                                      <p:cBhvr>
                                        <p:cTn id="22" dur="20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wheel(1)">
                                      <p:cBhvr>
                                        <p:cTn id="27" dur="20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wheel(1)">
                                      <p:cBhvr>
                                        <p:cTn id="32" dur="2000"/>
                                        <p:tgtEl>
                                          <p:spTgt spid="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37" dur="500"/>
                                        <p:tgtEl>
                                          <p:spTgt spid="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42" dur="500"/>
                                        <p:tgtEl>
                                          <p:spTgt spid="5">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
                                            <p:txEl>
                                              <p:pRg st="5" end="5"/>
                                            </p:txEl>
                                          </p:spTgt>
                                        </p:tgtEl>
                                        <p:attrNameLst>
                                          <p:attrName>style.visibility</p:attrName>
                                        </p:attrNameLst>
                                      </p:cBhvr>
                                      <p:to>
                                        <p:strVal val="visible"/>
                                      </p:to>
                                    </p:set>
                                    <p:animEffect transition="in" filter="randombar(horizontal)">
                                      <p:cBhvr>
                                        <p:cTn id="4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build="p"/>
      <p:bldP spid="2" grpId="0"/>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idx="4294967295"/>
          </p:nvPr>
        </p:nvSpPr>
        <p:spPr>
          <a:xfrm>
            <a:off x="765175" y="236120"/>
            <a:ext cx="6697625" cy="701837"/>
          </a:xfrm>
        </p:spPr>
        <p:txBody>
          <a:bodyPr/>
          <a:lstStyle/>
          <a:p>
            <a:r>
              <a:rPr lang="en-US" altLang="zh-CN" dirty="0"/>
              <a:t>2.3.2 </a:t>
            </a:r>
            <a:r>
              <a:rPr lang="zh-CN" altLang="en-US" dirty="0"/>
              <a:t>析取范式和合取范式</a:t>
            </a:r>
            <a:endParaRPr lang="zh-CN" altLang="en-US" dirty="0"/>
          </a:p>
        </p:txBody>
      </p:sp>
      <p:sp>
        <p:nvSpPr>
          <p:cNvPr id="5" name="Rectangle 3"/>
          <p:cNvSpPr txBox="1">
            <a:spLocks noChangeArrowheads="1"/>
          </p:cNvSpPr>
          <p:nvPr/>
        </p:nvSpPr>
        <p:spPr>
          <a:xfrm>
            <a:off x="307975" y="1859951"/>
            <a:ext cx="11582400" cy="1417443"/>
          </a:xfrm>
          <a:prstGeom prst="rect">
            <a:avLst/>
          </a:prstGeom>
        </p:spPr>
        <p:txBody>
          <a:bodyPr vert="horz" lIns="121917" tIns="60958" rIns="121917" bIns="60958" rtlCol="0">
            <a:normAutofit/>
          </a:bodyPr>
          <a:lstStyle>
            <a:lvl1pPr marL="457200" indent="-457200" algn="l" defTabSz="1219835" rtl="0" eaLnBrk="1" latinLnBrk="0" hangingPunct="1">
              <a:lnSpc>
                <a:spcPct val="150000"/>
              </a:lnSpc>
              <a:spcBef>
                <a:spcPts val="0"/>
              </a:spcBef>
              <a:buSzPct val="80000"/>
              <a:buFont typeface="Wingdings" panose="05000000000000000000" pitchFamily="2" charset="2"/>
              <a:buChar char="l"/>
              <a:defRPr sz="2400" b="1" kern="1200">
                <a:solidFill>
                  <a:schemeClr val="tx1"/>
                </a:solidFill>
                <a:latin typeface="+mn-ea"/>
                <a:ea typeface="+mn-ea"/>
                <a:cs typeface="+mn-cs"/>
              </a:defRPr>
            </a:lvl1pPr>
            <a:lvl2pPr marL="991235" indent="-381000" algn="l" defTabSz="1219835" rtl="0" eaLnBrk="1" latinLnBrk="0" hangingPunct="1">
              <a:spcBef>
                <a:spcPct val="20000"/>
              </a:spcBef>
              <a:buFont typeface="Arial" panose="020B0604020202020204" pitchFamily="34" charset="0"/>
              <a:buChar char="–"/>
              <a:defRPr sz="2400" b="1"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Font typeface="Wingdings" panose="05000000000000000000" pitchFamily="2" charset="2"/>
              <a:buNone/>
            </a:pPr>
            <a:r>
              <a:rPr lang="zh-CN" altLang="en-US" sz="2800" dirty="0"/>
              <a:t>同一个命题公式，有多种不同的、与其等价的表现形式，这种</a:t>
            </a:r>
            <a:r>
              <a:rPr lang="zh-CN" altLang="en-US" sz="2800" dirty="0">
                <a:solidFill>
                  <a:srgbClr val="C00000"/>
                </a:solidFill>
              </a:rPr>
              <a:t>表达形式的不惟一性给问题研究带来了极大的不便</a:t>
            </a:r>
            <a:r>
              <a:rPr lang="zh-CN" altLang="en-US" sz="2800" dirty="0"/>
              <a:t>。</a:t>
            </a:r>
            <a:endParaRPr lang="zh-CN" altLang="en-US" sz="2800" dirty="0"/>
          </a:p>
        </p:txBody>
      </p:sp>
      <p:grpSp>
        <p:nvGrpSpPr>
          <p:cNvPr id="2" name="组合 1"/>
          <p:cNvGrpSpPr/>
          <p:nvPr/>
        </p:nvGrpSpPr>
        <p:grpSpPr>
          <a:xfrm>
            <a:off x="536575" y="3405353"/>
            <a:ext cx="11109325" cy="915194"/>
            <a:chOff x="536575" y="3405353"/>
            <a:chExt cx="11109325" cy="915194"/>
          </a:xfrm>
        </p:grpSpPr>
        <p:sp>
          <p:nvSpPr>
            <p:cNvPr id="6" name="矩形 5"/>
            <p:cNvSpPr/>
            <p:nvPr/>
          </p:nvSpPr>
          <p:spPr>
            <a:xfrm>
              <a:off x="1054100" y="3665988"/>
              <a:ext cx="10591800" cy="533400"/>
            </a:xfrm>
            <a:prstGeom prst="rect">
              <a:avLst/>
            </a:prstGeom>
            <a:solidFill>
              <a:srgbClr val="003366"/>
            </a:solidFill>
          </p:spPr>
          <p:txBody>
            <a:bodyPr wrap="square">
              <a:spAutoFit/>
            </a:bodyPr>
            <a:lstStyle/>
            <a:p>
              <a:r>
                <a:rPr lang="zh-CN" altLang="en-US" sz="2800" b="1" dirty="0">
                  <a:solidFill>
                    <a:schemeClr val="bg1"/>
                  </a:solidFill>
                  <a:latin typeface="+mn-ea"/>
                </a:rPr>
                <a:t>对于任意的命题公式，是否具有一个惟一的、标准的表达形式呢？</a:t>
              </a:r>
              <a:endParaRPr lang="zh-CN" altLang="en-US" sz="2800" b="1" dirty="0">
                <a:solidFill>
                  <a:schemeClr val="bg1"/>
                </a:solidFill>
                <a:latin typeface="+mn-ea"/>
              </a:endParaRPr>
            </a:p>
          </p:txBody>
        </p:sp>
        <p:pic>
          <p:nvPicPr>
            <p:cNvPr id="7" name="Picture 2" descr="https://gimg2.baidu.com/image_search/src=http%3A%2F%2Fimg.improve-yourmemory.com%2Fpic%2Fe7214de17571a1486f27eeb1893cba02-0.png&amp;refer=http%3A%2F%2Fimg.improve-yourmemory.com&amp;app=2002&amp;size=f9999,10000&amp;q=a80&amp;n=0&amp;g=0n&amp;fmt=jpeg?sec=1632307173&amp;t=de68e96a53dabaad87b3094c75df8a7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6575" y="3405353"/>
              <a:ext cx="610200" cy="915194"/>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heel(1)">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idx="4294967295"/>
          </p:nvPr>
        </p:nvSpPr>
        <p:spPr>
          <a:xfrm>
            <a:off x="765175" y="236120"/>
            <a:ext cx="6697625" cy="701837"/>
          </a:xfrm>
        </p:spPr>
        <p:txBody>
          <a:bodyPr/>
          <a:lstStyle/>
          <a:p>
            <a:r>
              <a:rPr lang="zh-CN" altLang="en-US" dirty="0"/>
              <a:t>几个定义</a:t>
            </a:r>
            <a:endParaRPr lang="zh-CN" altLang="en-US" dirty="0"/>
          </a:p>
        </p:txBody>
      </p:sp>
      <p:sp>
        <p:nvSpPr>
          <p:cNvPr id="82948" name="Rectangle 3"/>
          <p:cNvSpPr>
            <a:spLocks noGrp="1" noChangeArrowheads="1"/>
          </p:cNvSpPr>
          <p:nvPr>
            <p:ph type="body" idx="4294967295"/>
          </p:nvPr>
        </p:nvSpPr>
        <p:spPr>
          <a:xfrm>
            <a:off x="384175" y="1067594"/>
            <a:ext cx="11506200" cy="5688783"/>
          </a:xfrm>
        </p:spPr>
        <p:txBody>
          <a:bodyPr>
            <a:noAutofit/>
          </a:bodyPr>
          <a:lstStyle/>
          <a:p>
            <a:pPr marL="0" indent="0">
              <a:buNone/>
            </a:pPr>
            <a:r>
              <a:rPr lang="zh-CN" altLang="en-US" dirty="0">
                <a:solidFill>
                  <a:srgbClr val="C00000"/>
                </a:solidFill>
              </a:rPr>
              <a:t>定义</a:t>
            </a:r>
            <a:r>
              <a:rPr lang="en-US" altLang="zh-CN" dirty="0">
                <a:solidFill>
                  <a:srgbClr val="C00000"/>
                </a:solidFill>
              </a:rPr>
              <a:t>2.12  </a:t>
            </a:r>
            <a:r>
              <a:rPr lang="zh-CN" altLang="en-US" dirty="0"/>
              <a:t>称命题变元或命题变元的否定为</a:t>
            </a:r>
            <a:r>
              <a:rPr lang="zh-CN" altLang="en-US" dirty="0">
                <a:solidFill>
                  <a:srgbClr val="3333FF"/>
                </a:solidFill>
              </a:rPr>
              <a:t>文字</a:t>
            </a:r>
            <a:r>
              <a:rPr lang="en-US" altLang="zh-CN" dirty="0"/>
              <a:t>(Literal)</a:t>
            </a:r>
            <a:r>
              <a:rPr lang="zh-CN" altLang="en-US" dirty="0"/>
              <a:t>。</a:t>
            </a:r>
            <a:endParaRPr lang="en-US" altLang="zh-CN" dirty="0"/>
          </a:p>
          <a:p>
            <a:pPr marL="0" indent="0">
              <a:spcBef>
                <a:spcPts val="1200"/>
              </a:spcBef>
              <a:buNone/>
            </a:pPr>
            <a:r>
              <a:rPr lang="zh-CN" altLang="en-US" dirty="0">
                <a:solidFill>
                  <a:srgbClr val="C00000"/>
                </a:solidFill>
              </a:rPr>
              <a:t>定义</a:t>
            </a:r>
            <a:r>
              <a:rPr lang="en-US" altLang="zh-CN" dirty="0">
                <a:solidFill>
                  <a:srgbClr val="C00000"/>
                </a:solidFill>
              </a:rPr>
              <a:t>2.13 </a:t>
            </a:r>
            <a:r>
              <a:rPr lang="zh-CN" altLang="en-US" dirty="0"/>
              <a:t>（</a:t>
            </a:r>
            <a:r>
              <a:rPr lang="en-US" altLang="zh-CN" dirty="0"/>
              <a:t>1</a:t>
            </a:r>
            <a:r>
              <a:rPr lang="zh-CN" altLang="en-US" dirty="0"/>
              <a:t>）如果一个命题公式具有形式</a:t>
            </a:r>
            <a:r>
              <a:rPr lang="en-US" altLang="zh-CN" dirty="0"/>
              <a:t>A</a:t>
            </a:r>
            <a:r>
              <a:rPr lang="en-US" altLang="zh-CN" baseline="-25000" dirty="0"/>
              <a:t>1</a:t>
            </a:r>
            <a:r>
              <a:rPr lang="zh-CN" altLang="zh-CN" dirty="0"/>
              <a:t>∧</a:t>
            </a:r>
            <a:r>
              <a:rPr lang="en-US" altLang="zh-CN" dirty="0"/>
              <a:t>A</a:t>
            </a:r>
            <a:r>
              <a:rPr lang="en-US" altLang="zh-CN" baseline="-25000" dirty="0"/>
              <a:t>2</a:t>
            </a:r>
            <a:r>
              <a:rPr lang="zh-CN" altLang="zh-CN" dirty="0"/>
              <a:t>∧</a:t>
            </a:r>
            <a:r>
              <a:rPr lang="en-US" altLang="zh-CN" dirty="0"/>
              <a:t>…</a:t>
            </a:r>
            <a:r>
              <a:rPr lang="zh-CN" altLang="zh-CN" dirty="0"/>
              <a:t>∧</a:t>
            </a:r>
            <a:r>
              <a:rPr lang="en-US" altLang="zh-CN" dirty="0"/>
              <a:t>A</a:t>
            </a:r>
            <a:r>
              <a:rPr lang="en-US" altLang="zh-CN" baseline="-25000" dirty="0"/>
              <a:t>n</a:t>
            </a:r>
            <a:r>
              <a:rPr lang="en-US" altLang="zh-CN" dirty="0"/>
              <a:t>(n≥1)</a:t>
            </a:r>
            <a:r>
              <a:rPr lang="zh-CN" altLang="zh-CN" dirty="0"/>
              <a:t>，其中</a:t>
            </a:r>
            <a:r>
              <a:rPr lang="en-US" altLang="zh-CN" dirty="0"/>
              <a:t>A</a:t>
            </a:r>
            <a:r>
              <a:rPr lang="en-US" altLang="zh-CN" baseline="-25000" dirty="0"/>
              <a:t>i</a:t>
            </a:r>
            <a:r>
              <a:rPr lang="en-US" altLang="zh-CN" dirty="0"/>
              <a:t>(</a:t>
            </a:r>
            <a:r>
              <a:rPr lang="en-US" altLang="zh-CN" dirty="0" err="1"/>
              <a:t>i</a:t>
            </a:r>
            <a:r>
              <a:rPr lang="en-US" altLang="zh-CN" dirty="0"/>
              <a:t>=1,2, </a:t>
            </a:r>
            <a:endParaRPr lang="en-US" altLang="zh-CN" dirty="0"/>
          </a:p>
          <a:p>
            <a:pPr marL="0" indent="0">
              <a:buNone/>
            </a:pPr>
            <a:r>
              <a:rPr lang="en-US" altLang="zh-CN" dirty="0"/>
              <a:t>…,n)</a:t>
            </a:r>
            <a:r>
              <a:rPr lang="zh-CN" altLang="en-US" dirty="0"/>
              <a:t>是文字，则称该命题公式为</a:t>
            </a:r>
            <a:r>
              <a:rPr lang="zh-CN" altLang="en-US" dirty="0">
                <a:solidFill>
                  <a:srgbClr val="3333FF"/>
                </a:solidFill>
              </a:rPr>
              <a:t>简单合取式或短语</a:t>
            </a:r>
            <a:r>
              <a:rPr lang="en-US" altLang="zh-CN" dirty="0"/>
              <a:t>(Phrase)</a:t>
            </a:r>
            <a:r>
              <a:rPr lang="zh-CN" altLang="en-US" dirty="0"/>
              <a:t>。</a:t>
            </a:r>
            <a:endParaRPr lang="zh-CN" altLang="en-US" dirty="0"/>
          </a:p>
          <a:p>
            <a:pPr marL="0" indent="0">
              <a:buNone/>
            </a:pPr>
            <a:r>
              <a:rPr lang="zh-CN" altLang="en-US" dirty="0"/>
              <a:t>（</a:t>
            </a:r>
            <a:r>
              <a:rPr lang="en-US" altLang="zh-CN" dirty="0"/>
              <a:t>2</a:t>
            </a:r>
            <a:r>
              <a:rPr lang="zh-CN" altLang="en-US" dirty="0"/>
              <a:t>）如果一个命题公式具有形式</a:t>
            </a:r>
            <a:r>
              <a:rPr lang="en-US" altLang="zh-CN" dirty="0"/>
              <a:t>A</a:t>
            </a:r>
            <a:r>
              <a:rPr lang="en-US" altLang="zh-CN" baseline="-25000" dirty="0"/>
              <a:t>1</a:t>
            </a:r>
            <a:r>
              <a:rPr lang="zh-CN" altLang="zh-CN" dirty="0"/>
              <a:t>∨</a:t>
            </a:r>
            <a:r>
              <a:rPr lang="en-US" altLang="zh-CN" dirty="0"/>
              <a:t>A</a:t>
            </a:r>
            <a:r>
              <a:rPr lang="en-US" altLang="zh-CN" baseline="-25000" dirty="0"/>
              <a:t>2</a:t>
            </a:r>
            <a:r>
              <a:rPr lang="zh-CN" altLang="zh-CN" dirty="0"/>
              <a:t>∨</a:t>
            </a:r>
            <a:r>
              <a:rPr lang="en-US" altLang="zh-CN" dirty="0"/>
              <a:t>…</a:t>
            </a:r>
            <a:r>
              <a:rPr lang="zh-CN" altLang="zh-CN" dirty="0"/>
              <a:t>∨</a:t>
            </a:r>
            <a:r>
              <a:rPr lang="en-US" altLang="zh-CN" dirty="0"/>
              <a:t>A</a:t>
            </a:r>
            <a:r>
              <a:rPr lang="en-US" altLang="zh-CN" baseline="-25000" dirty="0"/>
              <a:t>n</a:t>
            </a:r>
            <a:r>
              <a:rPr lang="en-US" altLang="zh-CN" dirty="0"/>
              <a:t>(n≥1)</a:t>
            </a:r>
            <a:r>
              <a:rPr lang="zh-CN" altLang="zh-CN" dirty="0"/>
              <a:t>，其中</a:t>
            </a:r>
            <a:r>
              <a:rPr lang="en-US" altLang="zh-CN" dirty="0"/>
              <a:t>A</a:t>
            </a:r>
            <a:r>
              <a:rPr lang="en-US" altLang="zh-CN" baseline="-25000" dirty="0"/>
              <a:t>i</a:t>
            </a:r>
            <a:r>
              <a:rPr lang="en-US" altLang="zh-CN" dirty="0"/>
              <a:t>(</a:t>
            </a:r>
            <a:r>
              <a:rPr lang="en-US" altLang="zh-CN" dirty="0" err="1"/>
              <a:t>i</a:t>
            </a:r>
            <a:r>
              <a:rPr lang="en-US" altLang="zh-CN" dirty="0"/>
              <a:t>=1,2,…,n)</a:t>
            </a:r>
            <a:r>
              <a:rPr lang="zh-CN" altLang="en-US" dirty="0"/>
              <a:t>是文字，则称该命题公式为</a:t>
            </a:r>
            <a:r>
              <a:rPr lang="zh-CN" altLang="en-US" dirty="0">
                <a:solidFill>
                  <a:srgbClr val="3333FF"/>
                </a:solidFill>
              </a:rPr>
              <a:t>简单析取式或子句</a:t>
            </a:r>
            <a:r>
              <a:rPr lang="en-US" altLang="zh-CN" dirty="0"/>
              <a:t>(Clause)</a:t>
            </a:r>
            <a:r>
              <a:rPr lang="zh-CN" altLang="en-US" dirty="0"/>
              <a:t>。</a:t>
            </a:r>
            <a:endParaRPr lang="zh-CN" altLang="en-US" dirty="0"/>
          </a:p>
          <a:p>
            <a:pPr marL="0" indent="0">
              <a:spcBef>
                <a:spcPts val="1200"/>
              </a:spcBef>
              <a:buNone/>
            </a:pPr>
            <a:r>
              <a:rPr lang="zh-CN" altLang="en-US" dirty="0">
                <a:solidFill>
                  <a:srgbClr val="C00000"/>
                </a:solidFill>
              </a:rPr>
              <a:t>定义</a:t>
            </a:r>
            <a:r>
              <a:rPr lang="en-US" altLang="zh-CN" dirty="0">
                <a:solidFill>
                  <a:srgbClr val="C00000"/>
                </a:solidFill>
              </a:rPr>
              <a:t>2.14 </a:t>
            </a:r>
            <a:r>
              <a:rPr lang="zh-CN" altLang="en-US" dirty="0"/>
              <a:t>（</a:t>
            </a:r>
            <a:r>
              <a:rPr lang="en-US" altLang="zh-CN" dirty="0"/>
              <a:t>1</a:t>
            </a:r>
            <a:r>
              <a:rPr lang="zh-CN" altLang="en-US" dirty="0"/>
              <a:t>）如果一个命题公式具有形式</a:t>
            </a:r>
            <a:r>
              <a:rPr lang="en-US" altLang="zh-CN" dirty="0"/>
              <a:t>A</a:t>
            </a:r>
            <a:r>
              <a:rPr lang="en-US" altLang="zh-CN" baseline="-25000" dirty="0"/>
              <a:t>1</a:t>
            </a:r>
            <a:r>
              <a:rPr lang="zh-CN" altLang="zh-CN" dirty="0"/>
              <a:t>∧</a:t>
            </a:r>
            <a:r>
              <a:rPr lang="en-US" altLang="zh-CN" dirty="0"/>
              <a:t>A</a:t>
            </a:r>
            <a:r>
              <a:rPr lang="en-US" altLang="zh-CN" baseline="-25000" dirty="0"/>
              <a:t>2</a:t>
            </a:r>
            <a:r>
              <a:rPr lang="zh-CN" altLang="zh-CN" dirty="0"/>
              <a:t>∧</a:t>
            </a:r>
            <a:r>
              <a:rPr lang="en-US" altLang="zh-CN" dirty="0"/>
              <a:t>…</a:t>
            </a:r>
            <a:r>
              <a:rPr lang="zh-CN" altLang="zh-CN" dirty="0"/>
              <a:t>∧</a:t>
            </a:r>
            <a:r>
              <a:rPr lang="en-US" altLang="zh-CN" dirty="0"/>
              <a:t>A</a:t>
            </a:r>
            <a:r>
              <a:rPr lang="en-US" altLang="zh-CN" baseline="-25000" dirty="0"/>
              <a:t>n</a:t>
            </a:r>
            <a:r>
              <a:rPr lang="en-US" altLang="zh-CN" dirty="0"/>
              <a:t>(n≥1)</a:t>
            </a:r>
            <a:r>
              <a:rPr lang="zh-CN" altLang="zh-CN" dirty="0"/>
              <a:t>，其中</a:t>
            </a:r>
            <a:r>
              <a:rPr lang="en-US" altLang="zh-CN" dirty="0"/>
              <a:t>A</a:t>
            </a:r>
            <a:r>
              <a:rPr lang="en-US" altLang="zh-CN" baseline="-25000" dirty="0"/>
              <a:t>i</a:t>
            </a:r>
            <a:r>
              <a:rPr lang="en-US" altLang="zh-CN" dirty="0"/>
              <a:t>(</a:t>
            </a:r>
            <a:r>
              <a:rPr lang="en-US" altLang="zh-CN" dirty="0" err="1"/>
              <a:t>i</a:t>
            </a:r>
            <a:r>
              <a:rPr lang="en-US" altLang="zh-CN" dirty="0"/>
              <a:t>=1,2,…,</a:t>
            </a:r>
            <a:endParaRPr lang="en-US" altLang="zh-CN" dirty="0"/>
          </a:p>
          <a:p>
            <a:pPr marL="0" indent="0">
              <a:buNone/>
            </a:pPr>
            <a:r>
              <a:rPr lang="en-US" altLang="zh-CN" dirty="0"/>
              <a:t>n)</a:t>
            </a:r>
            <a:r>
              <a:rPr lang="zh-CN" altLang="en-US" dirty="0"/>
              <a:t>是简单析取式，则称该命题公式为</a:t>
            </a:r>
            <a:r>
              <a:rPr lang="zh-CN" altLang="en-US" dirty="0">
                <a:solidFill>
                  <a:srgbClr val="3333FF"/>
                </a:solidFill>
              </a:rPr>
              <a:t>合取范式</a:t>
            </a:r>
            <a:r>
              <a:rPr lang="en-US" altLang="zh-CN" dirty="0"/>
              <a:t>(Conjunctive Normal Form)</a:t>
            </a:r>
            <a:r>
              <a:rPr lang="zh-CN" altLang="en-US" dirty="0"/>
              <a:t>。</a:t>
            </a:r>
            <a:endParaRPr lang="zh-CN" altLang="en-US" dirty="0"/>
          </a:p>
          <a:p>
            <a:pPr marL="0" indent="0">
              <a:buNone/>
            </a:pPr>
            <a:r>
              <a:rPr lang="zh-CN" altLang="en-US" dirty="0"/>
              <a:t>（</a:t>
            </a:r>
            <a:r>
              <a:rPr lang="en-US" altLang="zh-CN" dirty="0"/>
              <a:t>2</a:t>
            </a:r>
            <a:r>
              <a:rPr lang="zh-CN" altLang="en-US" dirty="0"/>
              <a:t>）如果一个命题公式具有形式</a:t>
            </a:r>
            <a:r>
              <a:rPr lang="en-US" altLang="zh-CN" dirty="0"/>
              <a:t>A</a:t>
            </a:r>
            <a:r>
              <a:rPr lang="en-US" altLang="zh-CN" baseline="-25000" dirty="0"/>
              <a:t>1</a:t>
            </a:r>
            <a:r>
              <a:rPr lang="zh-CN" altLang="zh-CN" dirty="0"/>
              <a:t>∨</a:t>
            </a:r>
            <a:r>
              <a:rPr lang="en-US" altLang="zh-CN" dirty="0"/>
              <a:t>A</a:t>
            </a:r>
            <a:r>
              <a:rPr lang="en-US" altLang="zh-CN" baseline="-25000" dirty="0"/>
              <a:t>2</a:t>
            </a:r>
            <a:r>
              <a:rPr lang="zh-CN" altLang="zh-CN" dirty="0"/>
              <a:t>∨</a:t>
            </a:r>
            <a:r>
              <a:rPr lang="en-US" altLang="zh-CN" dirty="0"/>
              <a:t>…</a:t>
            </a:r>
            <a:r>
              <a:rPr lang="zh-CN" altLang="zh-CN" dirty="0"/>
              <a:t>∨</a:t>
            </a:r>
            <a:r>
              <a:rPr lang="en-US" altLang="zh-CN" dirty="0"/>
              <a:t>A</a:t>
            </a:r>
            <a:r>
              <a:rPr lang="en-US" altLang="zh-CN" baseline="-25000" dirty="0"/>
              <a:t>n</a:t>
            </a:r>
            <a:r>
              <a:rPr lang="en-US" altLang="zh-CN" dirty="0"/>
              <a:t>(n≥1)</a:t>
            </a:r>
            <a:r>
              <a:rPr lang="zh-CN" altLang="zh-CN" dirty="0"/>
              <a:t>，其中</a:t>
            </a:r>
            <a:r>
              <a:rPr lang="en-US" altLang="zh-CN" dirty="0"/>
              <a:t>A</a:t>
            </a:r>
            <a:r>
              <a:rPr lang="en-US" altLang="zh-CN" baseline="-25000" dirty="0"/>
              <a:t>i</a:t>
            </a:r>
            <a:r>
              <a:rPr lang="en-US" altLang="zh-CN" dirty="0"/>
              <a:t>(</a:t>
            </a:r>
            <a:r>
              <a:rPr lang="en-US" altLang="zh-CN" dirty="0" err="1"/>
              <a:t>i</a:t>
            </a:r>
            <a:r>
              <a:rPr lang="en-US" altLang="zh-CN" dirty="0"/>
              <a:t>=1,2,…,n)</a:t>
            </a:r>
            <a:r>
              <a:rPr lang="zh-CN" altLang="en-US" dirty="0"/>
              <a:t>是简单合取式，则称该命题公式为</a:t>
            </a:r>
            <a:r>
              <a:rPr lang="zh-CN" altLang="en-US" dirty="0">
                <a:solidFill>
                  <a:srgbClr val="3333FF"/>
                </a:solidFill>
              </a:rPr>
              <a:t>析取范式</a:t>
            </a:r>
            <a:r>
              <a:rPr lang="en-US" altLang="zh-CN" dirty="0"/>
              <a:t>(Disjunctive Normal Form)</a:t>
            </a:r>
            <a:r>
              <a:rPr lang="zh-CN" altLang="en-US" dirty="0"/>
              <a:t>。</a:t>
            </a:r>
            <a:endParaRPr lang="zh-CN" altLang="en-US" dirty="0"/>
          </a:p>
        </p:txBody>
      </p:sp>
      <p:sp>
        <p:nvSpPr>
          <p:cNvPr id="2" name="矩形 1"/>
          <p:cNvSpPr/>
          <p:nvPr/>
        </p:nvSpPr>
        <p:spPr>
          <a:xfrm>
            <a:off x="9147174" y="3452450"/>
            <a:ext cx="2743201" cy="457200"/>
          </a:xfrm>
          <a:prstGeom prst="rect">
            <a:avLst/>
          </a:prstGeom>
          <a:solidFill>
            <a:srgbClr val="1157AB"/>
          </a:solidFill>
        </p:spPr>
        <p:txBody>
          <a:bodyPr wrap="square">
            <a:spAutoFit/>
          </a:bodyPr>
          <a:lstStyle/>
          <a:p>
            <a:r>
              <a:rPr lang="en-US" altLang="zh-CN" b="1" dirty="0">
                <a:solidFill>
                  <a:schemeClr val="bg1"/>
                </a:solidFill>
                <a:latin typeface="+mn-ea"/>
              </a:rPr>
              <a:t>P∨Q∨¬R</a:t>
            </a:r>
            <a:r>
              <a:rPr lang="zh-CN" altLang="en-US" b="1" dirty="0">
                <a:solidFill>
                  <a:schemeClr val="bg1"/>
                </a:solidFill>
                <a:latin typeface="+mn-ea"/>
              </a:rPr>
              <a:t>是析取式</a:t>
            </a:r>
            <a:endParaRPr lang="zh-CN" altLang="en-US" b="1" dirty="0">
              <a:solidFill>
                <a:schemeClr val="bg1"/>
              </a:solidFill>
              <a:latin typeface="+mn-ea"/>
            </a:endParaRPr>
          </a:p>
        </p:txBody>
      </p:sp>
      <p:sp>
        <p:nvSpPr>
          <p:cNvPr id="3" name="矩形 2"/>
          <p:cNvSpPr/>
          <p:nvPr/>
        </p:nvSpPr>
        <p:spPr>
          <a:xfrm>
            <a:off x="9221253" y="1219994"/>
            <a:ext cx="2669122" cy="461665"/>
          </a:xfrm>
          <a:prstGeom prst="rect">
            <a:avLst/>
          </a:prstGeom>
          <a:solidFill>
            <a:srgbClr val="1157AB"/>
          </a:solidFill>
        </p:spPr>
        <p:txBody>
          <a:bodyPr wrap="square">
            <a:spAutoFit/>
          </a:bodyPr>
          <a:lstStyle/>
          <a:p>
            <a:r>
              <a:rPr lang="en-US" altLang="zh-CN" b="1" dirty="0">
                <a:solidFill>
                  <a:schemeClr val="bg1"/>
                </a:solidFill>
                <a:latin typeface="+mn-ea"/>
              </a:rPr>
              <a:t>P</a:t>
            </a:r>
            <a:r>
              <a:rPr lang="zh-CN" altLang="en-US" b="1" dirty="0">
                <a:solidFill>
                  <a:schemeClr val="bg1"/>
                </a:solidFill>
                <a:latin typeface="+mn-ea"/>
              </a:rPr>
              <a:t>、</a:t>
            </a:r>
            <a:r>
              <a:rPr lang="en-US" altLang="zh-CN" b="1" dirty="0">
                <a:solidFill>
                  <a:schemeClr val="bg1"/>
                </a:solidFill>
                <a:latin typeface="+mn-ea"/>
              </a:rPr>
              <a:t>¬P</a:t>
            </a:r>
            <a:r>
              <a:rPr lang="zh-CN" altLang="en-US" b="1" dirty="0">
                <a:solidFill>
                  <a:schemeClr val="bg1"/>
                </a:solidFill>
                <a:latin typeface="+mn-ea"/>
              </a:rPr>
              <a:t>是文字</a:t>
            </a:r>
            <a:endParaRPr lang="zh-CN" altLang="en-US" b="1" dirty="0">
              <a:solidFill>
                <a:schemeClr val="bg1"/>
              </a:solidFill>
              <a:latin typeface="+mn-ea"/>
            </a:endParaRPr>
          </a:p>
        </p:txBody>
      </p:sp>
      <p:sp>
        <p:nvSpPr>
          <p:cNvPr id="7" name="矩形 6"/>
          <p:cNvSpPr/>
          <p:nvPr/>
        </p:nvSpPr>
        <p:spPr>
          <a:xfrm>
            <a:off x="9147176" y="2436044"/>
            <a:ext cx="2743200" cy="457200"/>
          </a:xfrm>
          <a:prstGeom prst="rect">
            <a:avLst/>
          </a:prstGeom>
          <a:solidFill>
            <a:srgbClr val="1157AB"/>
          </a:solidFill>
        </p:spPr>
        <p:txBody>
          <a:bodyPr wrap="square">
            <a:spAutoFit/>
          </a:bodyPr>
          <a:lstStyle/>
          <a:p>
            <a:r>
              <a:rPr lang="en-US" altLang="zh-CN" b="1" dirty="0">
                <a:solidFill>
                  <a:schemeClr val="bg1"/>
                </a:solidFill>
                <a:latin typeface="+mn-ea"/>
              </a:rPr>
              <a:t>¬P∧Q∧R</a:t>
            </a:r>
            <a:r>
              <a:rPr lang="zh-CN" altLang="en-US" b="1" dirty="0">
                <a:solidFill>
                  <a:schemeClr val="bg1"/>
                </a:solidFill>
                <a:latin typeface="+mn-ea"/>
              </a:rPr>
              <a:t>是合取式</a:t>
            </a:r>
            <a:endParaRPr lang="zh-CN" altLang="en-US" b="1" dirty="0">
              <a:solidFill>
                <a:schemeClr val="bg1"/>
              </a:solidFill>
              <a:latin typeface="+mn-ea"/>
            </a:endParaRPr>
          </a:p>
        </p:txBody>
      </p:sp>
      <p:sp>
        <p:nvSpPr>
          <p:cNvPr id="4" name="矩形 3"/>
          <p:cNvSpPr/>
          <p:nvPr/>
        </p:nvSpPr>
        <p:spPr>
          <a:xfrm>
            <a:off x="7854955" y="4754619"/>
            <a:ext cx="4019049" cy="461665"/>
          </a:xfrm>
          <a:prstGeom prst="rect">
            <a:avLst/>
          </a:prstGeom>
          <a:solidFill>
            <a:srgbClr val="1157AB"/>
          </a:solidFill>
        </p:spPr>
        <p:txBody>
          <a:bodyPr wrap="none">
            <a:spAutoFit/>
          </a:bodyPr>
          <a:lstStyle/>
          <a:p>
            <a:r>
              <a:rPr lang="en-US" altLang="zh-CN" b="1" dirty="0">
                <a:solidFill>
                  <a:schemeClr val="bg1"/>
                </a:solidFill>
                <a:latin typeface="+mn-ea"/>
              </a:rPr>
              <a:t>(P∨Q)∧(¬P∨Q)</a:t>
            </a:r>
            <a:r>
              <a:rPr lang="zh-CN" altLang="en-US" b="1" dirty="0">
                <a:solidFill>
                  <a:schemeClr val="bg1"/>
                </a:solidFill>
                <a:latin typeface="+mn-ea"/>
              </a:rPr>
              <a:t>是合取范式</a:t>
            </a:r>
            <a:endParaRPr lang="zh-CN" altLang="en-US" b="1" dirty="0">
              <a:solidFill>
                <a:schemeClr val="bg1"/>
              </a:solidFill>
              <a:latin typeface="+mn-ea"/>
            </a:endParaRPr>
          </a:p>
        </p:txBody>
      </p:sp>
      <p:sp>
        <p:nvSpPr>
          <p:cNvPr id="5" name="矩形 4"/>
          <p:cNvSpPr/>
          <p:nvPr/>
        </p:nvSpPr>
        <p:spPr>
          <a:xfrm>
            <a:off x="7850941" y="5849663"/>
            <a:ext cx="4019049" cy="461665"/>
          </a:xfrm>
          <a:prstGeom prst="rect">
            <a:avLst/>
          </a:prstGeom>
          <a:solidFill>
            <a:srgbClr val="1157AB"/>
          </a:solidFill>
        </p:spPr>
        <p:txBody>
          <a:bodyPr wrap="none">
            <a:spAutoFit/>
          </a:bodyPr>
          <a:lstStyle/>
          <a:p>
            <a:r>
              <a:rPr lang="en-US" altLang="zh-CN" b="1" dirty="0">
                <a:solidFill>
                  <a:schemeClr val="bg1"/>
                </a:solidFill>
                <a:latin typeface="+mn-ea"/>
              </a:rPr>
              <a:t>(P∧Q)∨(¬P∧Q)</a:t>
            </a:r>
            <a:r>
              <a:rPr lang="zh-CN" altLang="en-US" b="1" dirty="0">
                <a:solidFill>
                  <a:schemeClr val="bg1"/>
                </a:solidFill>
                <a:latin typeface="+mn-ea"/>
              </a:rPr>
              <a:t>是析取范式</a:t>
            </a:r>
            <a:endParaRPr lang="zh-CN" altLang="en-US" b="1" dirty="0">
              <a:solidFill>
                <a:schemeClr val="bg1"/>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2948">
                                            <p:txEl>
                                              <p:pRg st="0" end="0"/>
                                            </p:txEl>
                                          </p:spTgt>
                                        </p:tgtEl>
                                        <p:attrNameLst>
                                          <p:attrName>style.visibility</p:attrName>
                                        </p:attrNameLst>
                                      </p:cBhvr>
                                      <p:to>
                                        <p:strVal val="visible"/>
                                      </p:to>
                                    </p:set>
                                    <p:anim calcmode="lin" valueType="num">
                                      <p:cBhvr>
                                        <p:cTn id="7" dur="500" fill="hold"/>
                                        <p:tgtEl>
                                          <p:spTgt spid="8294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294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294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heel(1)">
                                      <p:cBhvr>
                                        <p:cTn id="14" dur="2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82948">
                                            <p:txEl>
                                              <p:pRg st="1" end="1"/>
                                            </p:txEl>
                                          </p:spTgt>
                                        </p:tgtEl>
                                        <p:attrNameLst>
                                          <p:attrName>style.visibility</p:attrName>
                                        </p:attrNameLst>
                                      </p:cBhvr>
                                      <p:to>
                                        <p:strVal val="visible"/>
                                      </p:to>
                                    </p:set>
                                    <p:anim calcmode="lin" valueType="num">
                                      <p:cBhvr>
                                        <p:cTn id="19" dur="500" fill="hold"/>
                                        <p:tgtEl>
                                          <p:spTgt spid="82948">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82948">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82948">
                                            <p:txEl>
                                              <p:pRg st="1" end="1"/>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82948">
                                            <p:txEl>
                                              <p:pRg st="2" end="2"/>
                                            </p:txEl>
                                          </p:spTgt>
                                        </p:tgtEl>
                                        <p:attrNameLst>
                                          <p:attrName>style.visibility</p:attrName>
                                        </p:attrNameLst>
                                      </p:cBhvr>
                                      <p:to>
                                        <p:strVal val="visible"/>
                                      </p:to>
                                    </p:set>
                                    <p:anim calcmode="lin" valueType="num">
                                      <p:cBhvr>
                                        <p:cTn id="24" dur="500" fill="hold"/>
                                        <p:tgtEl>
                                          <p:spTgt spid="82948">
                                            <p:txEl>
                                              <p:pRg st="2" end="2"/>
                                            </p:txEl>
                                          </p:spTgt>
                                        </p:tgtEl>
                                        <p:attrNameLst>
                                          <p:attrName>ppt_w</p:attrName>
                                        </p:attrNameLst>
                                      </p:cBhvr>
                                      <p:tavLst>
                                        <p:tav tm="0">
                                          <p:val>
                                            <p:fltVal val="0"/>
                                          </p:val>
                                        </p:tav>
                                        <p:tav tm="100000">
                                          <p:val>
                                            <p:strVal val="#ppt_w"/>
                                          </p:val>
                                        </p:tav>
                                      </p:tavLst>
                                    </p:anim>
                                    <p:anim calcmode="lin" valueType="num">
                                      <p:cBhvr>
                                        <p:cTn id="25" dur="500" fill="hold"/>
                                        <p:tgtEl>
                                          <p:spTgt spid="82948">
                                            <p:txEl>
                                              <p:pRg st="2" end="2"/>
                                            </p:txEl>
                                          </p:spTgt>
                                        </p:tgtEl>
                                        <p:attrNameLst>
                                          <p:attrName>ppt_h</p:attrName>
                                        </p:attrNameLst>
                                      </p:cBhvr>
                                      <p:tavLst>
                                        <p:tav tm="0">
                                          <p:val>
                                            <p:fltVal val="0"/>
                                          </p:val>
                                        </p:tav>
                                        <p:tav tm="100000">
                                          <p:val>
                                            <p:strVal val="#ppt_h"/>
                                          </p:val>
                                        </p:tav>
                                      </p:tavLst>
                                    </p:anim>
                                    <p:animEffect transition="in" filter="fade">
                                      <p:cBhvr>
                                        <p:cTn id="26" dur="500"/>
                                        <p:tgtEl>
                                          <p:spTgt spid="82948">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heel(1)">
                                      <p:cBhvr>
                                        <p:cTn id="31" dur="20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82948">
                                            <p:txEl>
                                              <p:pRg st="3" end="3"/>
                                            </p:txEl>
                                          </p:spTgt>
                                        </p:tgtEl>
                                        <p:attrNameLst>
                                          <p:attrName>style.visibility</p:attrName>
                                        </p:attrNameLst>
                                      </p:cBhvr>
                                      <p:to>
                                        <p:strVal val="visible"/>
                                      </p:to>
                                    </p:set>
                                    <p:anim calcmode="lin" valueType="num">
                                      <p:cBhvr>
                                        <p:cTn id="36" dur="500" fill="hold"/>
                                        <p:tgtEl>
                                          <p:spTgt spid="82948">
                                            <p:txEl>
                                              <p:pRg st="3" end="3"/>
                                            </p:txEl>
                                          </p:spTgt>
                                        </p:tgtEl>
                                        <p:attrNameLst>
                                          <p:attrName>ppt_w</p:attrName>
                                        </p:attrNameLst>
                                      </p:cBhvr>
                                      <p:tavLst>
                                        <p:tav tm="0">
                                          <p:val>
                                            <p:fltVal val="0"/>
                                          </p:val>
                                        </p:tav>
                                        <p:tav tm="100000">
                                          <p:val>
                                            <p:strVal val="#ppt_w"/>
                                          </p:val>
                                        </p:tav>
                                      </p:tavLst>
                                    </p:anim>
                                    <p:anim calcmode="lin" valueType="num">
                                      <p:cBhvr>
                                        <p:cTn id="37" dur="500" fill="hold"/>
                                        <p:tgtEl>
                                          <p:spTgt spid="82948">
                                            <p:txEl>
                                              <p:pRg st="3" end="3"/>
                                            </p:txEl>
                                          </p:spTgt>
                                        </p:tgtEl>
                                        <p:attrNameLst>
                                          <p:attrName>ppt_h</p:attrName>
                                        </p:attrNameLst>
                                      </p:cBhvr>
                                      <p:tavLst>
                                        <p:tav tm="0">
                                          <p:val>
                                            <p:fltVal val="0"/>
                                          </p:val>
                                        </p:tav>
                                        <p:tav tm="100000">
                                          <p:val>
                                            <p:strVal val="#ppt_h"/>
                                          </p:val>
                                        </p:tav>
                                      </p:tavLst>
                                    </p:anim>
                                    <p:animEffect transition="in" filter="fade">
                                      <p:cBhvr>
                                        <p:cTn id="38" dur="500"/>
                                        <p:tgtEl>
                                          <p:spTgt spid="82948">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heel(1)">
                                      <p:cBhvr>
                                        <p:cTn id="43" dur="20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82948">
                                            <p:txEl>
                                              <p:pRg st="4" end="4"/>
                                            </p:txEl>
                                          </p:spTgt>
                                        </p:tgtEl>
                                        <p:attrNameLst>
                                          <p:attrName>style.visibility</p:attrName>
                                        </p:attrNameLst>
                                      </p:cBhvr>
                                      <p:to>
                                        <p:strVal val="visible"/>
                                      </p:to>
                                    </p:set>
                                    <p:anim calcmode="lin" valueType="num">
                                      <p:cBhvr>
                                        <p:cTn id="48" dur="500" fill="hold"/>
                                        <p:tgtEl>
                                          <p:spTgt spid="82948">
                                            <p:txEl>
                                              <p:pRg st="4" end="4"/>
                                            </p:txEl>
                                          </p:spTgt>
                                        </p:tgtEl>
                                        <p:attrNameLst>
                                          <p:attrName>ppt_w</p:attrName>
                                        </p:attrNameLst>
                                      </p:cBhvr>
                                      <p:tavLst>
                                        <p:tav tm="0">
                                          <p:val>
                                            <p:fltVal val="0"/>
                                          </p:val>
                                        </p:tav>
                                        <p:tav tm="100000">
                                          <p:val>
                                            <p:strVal val="#ppt_w"/>
                                          </p:val>
                                        </p:tav>
                                      </p:tavLst>
                                    </p:anim>
                                    <p:anim calcmode="lin" valueType="num">
                                      <p:cBhvr>
                                        <p:cTn id="49" dur="500" fill="hold"/>
                                        <p:tgtEl>
                                          <p:spTgt spid="82948">
                                            <p:txEl>
                                              <p:pRg st="4" end="4"/>
                                            </p:txEl>
                                          </p:spTgt>
                                        </p:tgtEl>
                                        <p:attrNameLst>
                                          <p:attrName>ppt_h</p:attrName>
                                        </p:attrNameLst>
                                      </p:cBhvr>
                                      <p:tavLst>
                                        <p:tav tm="0">
                                          <p:val>
                                            <p:fltVal val="0"/>
                                          </p:val>
                                        </p:tav>
                                        <p:tav tm="100000">
                                          <p:val>
                                            <p:strVal val="#ppt_h"/>
                                          </p:val>
                                        </p:tav>
                                      </p:tavLst>
                                    </p:anim>
                                    <p:animEffect transition="in" filter="fade">
                                      <p:cBhvr>
                                        <p:cTn id="50" dur="500"/>
                                        <p:tgtEl>
                                          <p:spTgt spid="82948">
                                            <p:txEl>
                                              <p:pRg st="4" end="4"/>
                                            </p:txEl>
                                          </p:spTgt>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82948">
                                            <p:txEl>
                                              <p:pRg st="5" end="5"/>
                                            </p:txEl>
                                          </p:spTgt>
                                        </p:tgtEl>
                                        <p:attrNameLst>
                                          <p:attrName>style.visibility</p:attrName>
                                        </p:attrNameLst>
                                      </p:cBhvr>
                                      <p:to>
                                        <p:strVal val="visible"/>
                                      </p:to>
                                    </p:set>
                                    <p:anim calcmode="lin" valueType="num">
                                      <p:cBhvr>
                                        <p:cTn id="53" dur="500" fill="hold"/>
                                        <p:tgtEl>
                                          <p:spTgt spid="82948">
                                            <p:txEl>
                                              <p:pRg st="5" end="5"/>
                                            </p:txEl>
                                          </p:spTgt>
                                        </p:tgtEl>
                                        <p:attrNameLst>
                                          <p:attrName>ppt_w</p:attrName>
                                        </p:attrNameLst>
                                      </p:cBhvr>
                                      <p:tavLst>
                                        <p:tav tm="0">
                                          <p:val>
                                            <p:fltVal val="0"/>
                                          </p:val>
                                        </p:tav>
                                        <p:tav tm="100000">
                                          <p:val>
                                            <p:strVal val="#ppt_w"/>
                                          </p:val>
                                        </p:tav>
                                      </p:tavLst>
                                    </p:anim>
                                    <p:anim calcmode="lin" valueType="num">
                                      <p:cBhvr>
                                        <p:cTn id="54" dur="500" fill="hold"/>
                                        <p:tgtEl>
                                          <p:spTgt spid="82948">
                                            <p:txEl>
                                              <p:pRg st="5" end="5"/>
                                            </p:txEl>
                                          </p:spTgt>
                                        </p:tgtEl>
                                        <p:attrNameLst>
                                          <p:attrName>ppt_h</p:attrName>
                                        </p:attrNameLst>
                                      </p:cBhvr>
                                      <p:tavLst>
                                        <p:tav tm="0">
                                          <p:val>
                                            <p:fltVal val="0"/>
                                          </p:val>
                                        </p:tav>
                                        <p:tav tm="100000">
                                          <p:val>
                                            <p:strVal val="#ppt_h"/>
                                          </p:val>
                                        </p:tav>
                                      </p:tavLst>
                                    </p:anim>
                                    <p:animEffect transition="in" filter="fade">
                                      <p:cBhvr>
                                        <p:cTn id="55" dur="500"/>
                                        <p:tgtEl>
                                          <p:spTgt spid="82948">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grpId="0"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wheel(1)">
                                      <p:cBhvr>
                                        <p:cTn id="60" dur="2000"/>
                                        <p:tgtEl>
                                          <p:spTgt spid="4"/>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82948">
                                            <p:txEl>
                                              <p:pRg st="6" end="6"/>
                                            </p:txEl>
                                          </p:spTgt>
                                        </p:tgtEl>
                                        <p:attrNameLst>
                                          <p:attrName>style.visibility</p:attrName>
                                        </p:attrNameLst>
                                      </p:cBhvr>
                                      <p:to>
                                        <p:strVal val="visible"/>
                                      </p:to>
                                    </p:set>
                                    <p:anim calcmode="lin" valueType="num">
                                      <p:cBhvr>
                                        <p:cTn id="65" dur="500" fill="hold"/>
                                        <p:tgtEl>
                                          <p:spTgt spid="82948">
                                            <p:txEl>
                                              <p:pRg st="6" end="6"/>
                                            </p:txEl>
                                          </p:spTgt>
                                        </p:tgtEl>
                                        <p:attrNameLst>
                                          <p:attrName>ppt_w</p:attrName>
                                        </p:attrNameLst>
                                      </p:cBhvr>
                                      <p:tavLst>
                                        <p:tav tm="0">
                                          <p:val>
                                            <p:fltVal val="0"/>
                                          </p:val>
                                        </p:tav>
                                        <p:tav tm="100000">
                                          <p:val>
                                            <p:strVal val="#ppt_w"/>
                                          </p:val>
                                        </p:tav>
                                      </p:tavLst>
                                    </p:anim>
                                    <p:anim calcmode="lin" valueType="num">
                                      <p:cBhvr>
                                        <p:cTn id="66" dur="500" fill="hold"/>
                                        <p:tgtEl>
                                          <p:spTgt spid="82948">
                                            <p:txEl>
                                              <p:pRg st="6" end="6"/>
                                            </p:txEl>
                                          </p:spTgt>
                                        </p:tgtEl>
                                        <p:attrNameLst>
                                          <p:attrName>ppt_h</p:attrName>
                                        </p:attrNameLst>
                                      </p:cBhvr>
                                      <p:tavLst>
                                        <p:tav tm="0">
                                          <p:val>
                                            <p:fltVal val="0"/>
                                          </p:val>
                                        </p:tav>
                                        <p:tav tm="100000">
                                          <p:val>
                                            <p:strVal val="#ppt_h"/>
                                          </p:val>
                                        </p:tav>
                                      </p:tavLst>
                                    </p:anim>
                                    <p:animEffect transition="in" filter="fade">
                                      <p:cBhvr>
                                        <p:cTn id="67" dur="500"/>
                                        <p:tgtEl>
                                          <p:spTgt spid="82948">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wheel(1)">
                                      <p:cBhvr>
                                        <p:cTn id="7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autoUpdateAnimBg="0" uiExpand="1" build="p"/>
      <p:bldP spid="2" grpId="0" animBg="1" uiExpand="1"/>
      <p:bldP spid="3" grpId="0" animBg="1" uiExpand="1"/>
      <p:bldP spid="7" grpId="0" animBg="1" uiExpand="1"/>
      <p:bldP spid="4" grpId="0" animBg="1" uiExpand="1"/>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type="title" idx="4294967295"/>
          </p:nvPr>
        </p:nvSpPr>
        <p:spPr>
          <a:xfrm>
            <a:off x="993775" y="294666"/>
            <a:ext cx="8066367" cy="563693"/>
          </a:xfrm>
        </p:spPr>
        <p:txBody>
          <a:bodyPr/>
          <a:lstStyle/>
          <a:p>
            <a:pPr eaLnBrk="1" hangingPunct="1"/>
            <a:r>
              <a:rPr lang="zh-CN" altLang="en-US" dirty="0"/>
              <a:t>问题</a:t>
            </a:r>
            <a:endParaRPr lang="zh-CN" altLang="en-US" dirty="0"/>
          </a:p>
        </p:txBody>
      </p:sp>
      <p:sp>
        <p:nvSpPr>
          <p:cNvPr id="83973" name="Rectangle 4"/>
          <p:cNvSpPr>
            <a:spLocks noChangeArrowheads="1"/>
          </p:cNvSpPr>
          <p:nvPr/>
        </p:nvSpPr>
        <p:spPr bwMode="auto">
          <a:xfrm>
            <a:off x="1274051" y="1155829"/>
            <a:ext cx="6049775" cy="478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8" tIns="36008" rIns="36008" bIns="36008">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buNone/>
            </a:pPr>
            <a:r>
              <a:rPr lang="zh-CN" altLang="en-US" sz="2400" dirty="0">
                <a:solidFill>
                  <a:srgbClr val="C00000"/>
                </a:solidFill>
                <a:latin typeface="+mn-ea"/>
                <a:ea typeface="+mn-ea"/>
              </a:rPr>
              <a:t>┐</a:t>
            </a:r>
            <a:r>
              <a:rPr lang="en-US" altLang="zh-CN" sz="2400" dirty="0">
                <a:solidFill>
                  <a:srgbClr val="C00000"/>
                </a:solidFill>
                <a:latin typeface="+mn-ea"/>
                <a:ea typeface="+mn-ea"/>
              </a:rPr>
              <a:t>P</a:t>
            </a:r>
            <a:r>
              <a:rPr lang="zh-CN" altLang="en-US" sz="2400" dirty="0">
                <a:solidFill>
                  <a:srgbClr val="C00000"/>
                </a:solidFill>
                <a:latin typeface="+mn-ea"/>
                <a:ea typeface="+mn-ea"/>
              </a:rPr>
              <a:t>是一个析取式，这种说法正确么？</a:t>
            </a:r>
            <a:endParaRPr lang="zh-CN" altLang="en-US" sz="2400" dirty="0">
              <a:solidFill>
                <a:srgbClr val="C00000"/>
              </a:solidFill>
              <a:latin typeface="+mn-ea"/>
              <a:ea typeface="+mn-ea"/>
            </a:endParaRPr>
          </a:p>
        </p:txBody>
      </p:sp>
      <p:pic>
        <p:nvPicPr>
          <p:cNvPr id="83974" name="Picture 5" descr="MMj0336396000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3491" y="1153525"/>
            <a:ext cx="589043" cy="589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5" name="Picture 6" descr="MCj0297713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3490" y="2045028"/>
            <a:ext cx="589043" cy="74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6" name="Rectangle 7"/>
          <p:cNvSpPr>
            <a:spLocks noChangeArrowheads="1"/>
          </p:cNvSpPr>
          <p:nvPr/>
        </p:nvSpPr>
        <p:spPr bwMode="auto">
          <a:xfrm>
            <a:off x="1274051" y="2122689"/>
            <a:ext cx="10137758" cy="478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8" tIns="36008" rIns="36008" bIns="36008">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buNone/>
            </a:pPr>
            <a:r>
              <a:rPr lang="zh-CN" altLang="en-US" sz="2400" dirty="0">
                <a:solidFill>
                  <a:srgbClr val="0000CC"/>
                </a:solidFill>
                <a:latin typeface="+mn-ea"/>
                <a:ea typeface="+mn-ea"/>
              </a:rPr>
              <a:t>一个命题变元或者其否定既可以是简单的析取式，也可以是简单的合取式。</a:t>
            </a:r>
            <a:endParaRPr lang="zh-CN" altLang="en-US" sz="2400" dirty="0">
              <a:solidFill>
                <a:srgbClr val="0000CC"/>
              </a:solidFill>
              <a:latin typeface="+mn-ea"/>
              <a:ea typeface="+mn-ea"/>
            </a:endParaRPr>
          </a:p>
        </p:txBody>
      </p:sp>
      <p:sp>
        <p:nvSpPr>
          <p:cNvPr id="83977" name="Rectangle 8"/>
          <p:cNvSpPr>
            <a:spLocks noChangeArrowheads="1"/>
          </p:cNvSpPr>
          <p:nvPr/>
        </p:nvSpPr>
        <p:spPr bwMode="auto">
          <a:xfrm>
            <a:off x="1274051" y="2874148"/>
            <a:ext cx="8177924" cy="47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8" tIns="36008" rIns="36008" bIns="36008">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buNone/>
            </a:pPr>
            <a:r>
              <a:rPr lang="zh-CN" altLang="en-US" sz="2400" dirty="0">
                <a:solidFill>
                  <a:schemeClr val="tx1"/>
                </a:solidFill>
                <a:latin typeface="+mn-ea"/>
                <a:ea typeface="+mn-ea"/>
              </a:rPr>
              <a:t>因此，Ｐ，</a:t>
            </a:r>
            <a:r>
              <a:rPr lang="zh-CN" altLang="en-US" sz="2400" dirty="0">
                <a:solidFill>
                  <a:schemeClr val="tx1"/>
                </a:solidFill>
                <a:latin typeface="+mn-ea"/>
                <a:ea typeface="+mn-ea"/>
                <a:sym typeface="Symbol" panose="05050102010706020507" pitchFamily="18" charset="2"/>
              </a:rPr>
              <a:t></a:t>
            </a:r>
            <a:r>
              <a:rPr lang="zh-CN" altLang="en-US" sz="2400" dirty="0">
                <a:solidFill>
                  <a:schemeClr val="tx1"/>
                </a:solidFill>
                <a:latin typeface="+mn-ea"/>
                <a:ea typeface="+mn-ea"/>
              </a:rPr>
              <a:t>Ｐ不但是文字，也是简单析取式、简单合取式。</a:t>
            </a:r>
            <a:endParaRPr lang="zh-CN" altLang="en-US" sz="2400" dirty="0">
              <a:solidFill>
                <a:schemeClr val="tx1"/>
              </a:solidFill>
              <a:latin typeface="+mn-ea"/>
              <a:ea typeface="+mn-ea"/>
            </a:endParaRPr>
          </a:p>
        </p:txBody>
      </p:sp>
      <p:sp>
        <p:nvSpPr>
          <p:cNvPr id="10" name="Rectangle 5"/>
          <p:cNvSpPr>
            <a:spLocks noChangeArrowheads="1"/>
          </p:cNvSpPr>
          <p:nvPr/>
        </p:nvSpPr>
        <p:spPr bwMode="auto">
          <a:xfrm>
            <a:off x="1150502" y="4733481"/>
            <a:ext cx="11047847" cy="478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8" tIns="36008" rIns="36008" bIns="36008">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buNone/>
            </a:pPr>
            <a:r>
              <a:rPr lang="zh-CN" altLang="en-US" sz="2400" dirty="0">
                <a:solidFill>
                  <a:srgbClr val="0000CC"/>
                </a:solidFill>
                <a:latin typeface="+mn-ea"/>
                <a:ea typeface="+mn-ea"/>
              </a:rPr>
              <a:t>一个不含最外层括号的简单</a:t>
            </a:r>
            <a:r>
              <a:rPr lang="zh-CN" altLang="en-US" sz="2400" dirty="0">
                <a:solidFill>
                  <a:srgbClr val="3333FF"/>
                </a:solidFill>
                <a:latin typeface="+mn-ea"/>
                <a:ea typeface="+mn-ea"/>
              </a:rPr>
              <a:t>合取式</a:t>
            </a:r>
            <a:r>
              <a:rPr lang="zh-CN" altLang="en-US" sz="2400" dirty="0">
                <a:solidFill>
                  <a:srgbClr val="0000CC"/>
                </a:solidFill>
                <a:latin typeface="+mn-ea"/>
                <a:ea typeface="+mn-ea"/>
              </a:rPr>
              <a:t>（简单</a:t>
            </a:r>
            <a:r>
              <a:rPr lang="zh-CN" altLang="en-US" sz="2400" dirty="0">
                <a:solidFill>
                  <a:srgbClr val="3333FF"/>
                </a:solidFill>
                <a:latin typeface="+mn-ea"/>
                <a:ea typeface="+mn-ea"/>
              </a:rPr>
              <a:t>析取式</a:t>
            </a:r>
            <a:r>
              <a:rPr lang="zh-CN" altLang="en-US" sz="2400" dirty="0">
                <a:solidFill>
                  <a:srgbClr val="0000CC"/>
                </a:solidFill>
                <a:latin typeface="+mn-ea"/>
                <a:ea typeface="+mn-ea"/>
              </a:rPr>
              <a:t>）也可以是析取范式（</a:t>
            </a:r>
            <a:r>
              <a:rPr lang="zh-CN" altLang="en-US" sz="2400" dirty="0">
                <a:solidFill>
                  <a:srgbClr val="800080"/>
                </a:solidFill>
                <a:latin typeface="+mn-ea"/>
                <a:ea typeface="+mn-ea"/>
              </a:rPr>
              <a:t>合取范式</a:t>
            </a:r>
            <a:r>
              <a:rPr lang="zh-CN" altLang="en-US" sz="2400" dirty="0">
                <a:solidFill>
                  <a:srgbClr val="0000CC"/>
                </a:solidFill>
                <a:latin typeface="+mn-ea"/>
                <a:ea typeface="+mn-ea"/>
              </a:rPr>
              <a:t>）。</a:t>
            </a:r>
            <a:endParaRPr lang="zh-CN" altLang="en-US" sz="2400" dirty="0">
              <a:solidFill>
                <a:srgbClr val="0000CC"/>
              </a:solidFill>
              <a:latin typeface="+mn-ea"/>
              <a:ea typeface="+mn-ea"/>
            </a:endParaRPr>
          </a:p>
        </p:txBody>
      </p:sp>
      <p:pic>
        <p:nvPicPr>
          <p:cNvPr id="11" name="Picture 6" descr="MCj0297713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714" y="4599702"/>
            <a:ext cx="589043" cy="74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4"/>
          <p:cNvSpPr>
            <a:spLocks noChangeArrowheads="1"/>
          </p:cNvSpPr>
          <p:nvPr/>
        </p:nvSpPr>
        <p:spPr bwMode="auto">
          <a:xfrm>
            <a:off x="1274051" y="3795357"/>
            <a:ext cx="6049775" cy="478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8" tIns="36008" rIns="36008" bIns="36008">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buNone/>
            </a:pPr>
            <a:r>
              <a:rPr lang="en-US" altLang="zh-CN" sz="2400" dirty="0">
                <a:solidFill>
                  <a:srgbClr val="C00000"/>
                </a:solidFill>
                <a:latin typeface="+mn-ea"/>
              </a:rPr>
              <a:t>¬P∧Q∧R</a:t>
            </a:r>
            <a:r>
              <a:rPr lang="zh-CN" altLang="en-US" sz="2400" dirty="0">
                <a:solidFill>
                  <a:srgbClr val="C00000"/>
                </a:solidFill>
                <a:latin typeface="+mn-ea"/>
                <a:ea typeface="+mn-ea"/>
              </a:rPr>
              <a:t>是一个析取范式，这种说法正确么？</a:t>
            </a:r>
            <a:endParaRPr lang="zh-CN" altLang="en-US" sz="2400" dirty="0">
              <a:solidFill>
                <a:srgbClr val="C00000"/>
              </a:solidFill>
              <a:latin typeface="+mn-ea"/>
              <a:ea typeface="+mn-ea"/>
            </a:endParaRPr>
          </a:p>
        </p:txBody>
      </p:sp>
      <p:pic>
        <p:nvPicPr>
          <p:cNvPr id="13" name="Picture 5" descr="MMj0336396000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6666" y="3708199"/>
            <a:ext cx="589043" cy="589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
          <p:cNvSpPr txBox="1">
            <a:spLocks noChangeArrowheads="1"/>
          </p:cNvSpPr>
          <p:nvPr/>
        </p:nvSpPr>
        <p:spPr>
          <a:xfrm>
            <a:off x="393490" y="5269535"/>
            <a:ext cx="11496885" cy="1241408"/>
          </a:xfrm>
          <a:prstGeom prst="rect">
            <a:avLst/>
          </a:prstGeom>
        </p:spPr>
        <p:txBody>
          <a:bodyPr vert="horz" lIns="121917" tIns="60958" rIns="121917" bIns="60958" rtlCol="0">
            <a:noAutofit/>
          </a:bodyPr>
          <a:lstStyle>
            <a:lvl1pPr marL="457200" indent="-457200" algn="l" defTabSz="1219835" rtl="0" eaLnBrk="1" latinLnBrk="0" hangingPunct="1">
              <a:lnSpc>
                <a:spcPct val="150000"/>
              </a:lnSpc>
              <a:spcBef>
                <a:spcPts val="0"/>
              </a:spcBef>
              <a:buSzPct val="80000"/>
              <a:buFont typeface="Wingdings" panose="05000000000000000000" pitchFamily="2" charset="2"/>
              <a:buChar char="l"/>
              <a:defRPr sz="2400" b="1" kern="1200">
                <a:solidFill>
                  <a:schemeClr val="tx1"/>
                </a:solidFill>
                <a:latin typeface="+mn-ea"/>
                <a:ea typeface="+mn-ea"/>
                <a:cs typeface="+mn-cs"/>
              </a:defRPr>
            </a:lvl1pPr>
            <a:lvl2pPr marL="991235" indent="-381000" algn="l" defTabSz="1219835" rtl="0" eaLnBrk="1" latinLnBrk="0" hangingPunct="1">
              <a:spcBef>
                <a:spcPct val="20000"/>
              </a:spcBef>
              <a:buFont typeface="Arial" panose="020B0604020202020204" pitchFamily="34" charset="0"/>
              <a:buChar char="–"/>
              <a:defRPr sz="2400" b="1"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Clr>
                <a:srgbClr val="800080"/>
              </a:buClr>
              <a:buNone/>
            </a:pPr>
            <a:r>
              <a:rPr lang="zh-CN" altLang="en-US" sz="2300" spc="-100" dirty="0"/>
              <a:t>因此，Ｐ∨Ｑ∨</a:t>
            </a:r>
            <a:r>
              <a:rPr lang="zh-CN" altLang="en-US" sz="2300" spc="-100" dirty="0">
                <a:sym typeface="Symbol" panose="05050102010706020507" pitchFamily="18" charset="2"/>
              </a:rPr>
              <a:t></a:t>
            </a:r>
            <a:r>
              <a:rPr lang="zh-CN" altLang="en-US" sz="2300" spc="-100" dirty="0"/>
              <a:t>Ｒ是简单析取式、析取范式、合取范式，(Ｐ∨Ｑ∨ </a:t>
            </a:r>
            <a:r>
              <a:rPr lang="zh-CN" altLang="en-US" sz="2300" spc="-100" dirty="0">
                <a:sym typeface="Symbol" panose="05050102010706020507" pitchFamily="18" charset="2"/>
              </a:rPr>
              <a:t></a:t>
            </a:r>
            <a:r>
              <a:rPr lang="zh-CN" altLang="en-US" sz="2300" spc="-100" dirty="0"/>
              <a:t>Ｒ)仅是简单析取式、合取范式；</a:t>
            </a:r>
            <a:r>
              <a:rPr lang="en-US" altLang="zh-CN" sz="2300" spc="-100" dirty="0">
                <a:sym typeface="Symbol" panose="05050102010706020507" pitchFamily="18" charset="2"/>
              </a:rPr>
              <a:t></a:t>
            </a:r>
            <a:r>
              <a:rPr lang="zh-CN" altLang="en-US" sz="2300" spc="-100" dirty="0"/>
              <a:t>Ｐ∧Ｑ∧Ｒ是简单合取式、析取范式、合取范式，(Ｐ∧Ｑ∧Ｒ)仅是简单合取式、析取范式。</a:t>
            </a:r>
            <a:endParaRPr lang="zh-CN" altLang="en-US" sz="2300" spc="-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3973"/>
                                        </p:tgtEl>
                                        <p:attrNameLst>
                                          <p:attrName>style.visibility</p:attrName>
                                        </p:attrNameLst>
                                      </p:cBhvr>
                                      <p:to>
                                        <p:strVal val="visible"/>
                                      </p:to>
                                    </p:set>
                                    <p:animEffect transition="in" filter="dissolve">
                                      <p:cBhvr>
                                        <p:cTn id="7" dur="500"/>
                                        <p:tgtEl>
                                          <p:spTgt spid="83973"/>
                                        </p:tgtEl>
                                      </p:cBhvr>
                                    </p:animEffect>
                                  </p:childTnLst>
                                </p:cTn>
                              </p:par>
                              <p:par>
                                <p:cTn id="8" presetID="9" presetClass="entr" presetSubtype="0" fill="hold" nodeType="withEffect">
                                  <p:stCondLst>
                                    <p:cond delay="0"/>
                                  </p:stCondLst>
                                  <p:childTnLst>
                                    <p:set>
                                      <p:cBhvr>
                                        <p:cTn id="9" dur="1" fill="hold">
                                          <p:stCondLst>
                                            <p:cond delay="0"/>
                                          </p:stCondLst>
                                        </p:cTn>
                                        <p:tgtEl>
                                          <p:spTgt spid="83974"/>
                                        </p:tgtEl>
                                        <p:attrNameLst>
                                          <p:attrName>style.visibility</p:attrName>
                                        </p:attrNameLst>
                                      </p:cBhvr>
                                      <p:to>
                                        <p:strVal val="visible"/>
                                      </p:to>
                                    </p:set>
                                    <p:animEffect transition="in" filter="dissolve">
                                      <p:cBhvr>
                                        <p:cTn id="10" dur="500"/>
                                        <p:tgtEl>
                                          <p:spTgt spid="83974"/>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83975"/>
                                        </p:tgtEl>
                                        <p:attrNameLst>
                                          <p:attrName>style.visibility</p:attrName>
                                        </p:attrNameLst>
                                      </p:cBhvr>
                                      <p:to>
                                        <p:strVal val="visible"/>
                                      </p:to>
                                    </p:set>
                                    <p:animEffect transition="in" filter="wipe(down)">
                                      <p:cBhvr>
                                        <p:cTn id="15" dur="580">
                                          <p:stCondLst>
                                            <p:cond delay="0"/>
                                          </p:stCondLst>
                                        </p:cTn>
                                        <p:tgtEl>
                                          <p:spTgt spid="83975"/>
                                        </p:tgtEl>
                                      </p:cBhvr>
                                    </p:animEffect>
                                    <p:anim calcmode="lin" valueType="num">
                                      <p:cBhvr>
                                        <p:cTn id="16" dur="1822" tmFilter="0,0; 0.14,0.36; 0.43,0.73; 0.71,0.91; 1.0,1.0">
                                          <p:stCondLst>
                                            <p:cond delay="0"/>
                                          </p:stCondLst>
                                        </p:cTn>
                                        <p:tgtEl>
                                          <p:spTgt spid="83975"/>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83975"/>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83975"/>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83975"/>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83975"/>
                                        </p:tgtEl>
                                        <p:attrNameLst>
                                          <p:attrName>ppt_y</p:attrName>
                                        </p:attrNameLst>
                                      </p:cBhvr>
                                      <p:tavLst>
                                        <p:tav tm="0" fmla="#ppt_y-sin(pi*$)/81">
                                          <p:val>
                                            <p:fltVal val="0"/>
                                          </p:val>
                                        </p:tav>
                                        <p:tav tm="100000">
                                          <p:val>
                                            <p:fltVal val="1"/>
                                          </p:val>
                                        </p:tav>
                                      </p:tavLst>
                                    </p:anim>
                                    <p:animScale>
                                      <p:cBhvr>
                                        <p:cTn id="21" dur="26">
                                          <p:stCondLst>
                                            <p:cond delay="650"/>
                                          </p:stCondLst>
                                        </p:cTn>
                                        <p:tgtEl>
                                          <p:spTgt spid="83975"/>
                                        </p:tgtEl>
                                      </p:cBhvr>
                                      <p:to x="100000" y="60000"/>
                                    </p:animScale>
                                    <p:animScale>
                                      <p:cBhvr>
                                        <p:cTn id="22" dur="166" decel="50000">
                                          <p:stCondLst>
                                            <p:cond delay="676"/>
                                          </p:stCondLst>
                                        </p:cTn>
                                        <p:tgtEl>
                                          <p:spTgt spid="83975"/>
                                        </p:tgtEl>
                                      </p:cBhvr>
                                      <p:to x="100000" y="100000"/>
                                    </p:animScale>
                                    <p:animScale>
                                      <p:cBhvr>
                                        <p:cTn id="23" dur="26">
                                          <p:stCondLst>
                                            <p:cond delay="1312"/>
                                          </p:stCondLst>
                                        </p:cTn>
                                        <p:tgtEl>
                                          <p:spTgt spid="83975"/>
                                        </p:tgtEl>
                                      </p:cBhvr>
                                      <p:to x="100000" y="80000"/>
                                    </p:animScale>
                                    <p:animScale>
                                      <p:cBhvr>
                                        <p:cTn id="24" dur="166" decel="50000">
                                          <p:stCondLst>
                                            <p:cond delay="1338"/>
                                          </p:stCondLst>
                                        </p:cTn>
                                        <p:tgtEl>
                                          <p:spTgt spid="83975"/>
                                        </p:tgtEl>
                                      </p:cBhvr>
                                      <p:to x="100000" y="100000"/>
                                    </p:animScale>
                                    <p:animScale>
                                      <p:cBhvr>
                                        <p:cTn id="25" dur="26">
                                          <p:stCondLst>
                                            <p:cond delay="1642"/>
                                          </p:stCondLst>
                                        </p:cTn>
                                        <p:tgtEl>
                                          <p:spTgt spid="83975"/>
                                        </p:tgtEl>
                                      </p:cBhvr>
                                      <p:to x="100000" y="90000"/>
                                    </p:animScale>
                                    <p:animScale>
                                      <p:cBhvr>
                                        <p:cTn id="26" dur="166" decel="50000">
                                          <p:stCondLst>
                                            <p:cond delay="1668"/>
                                          </p:stCondLst>
                                        </p:cTn>
                                        <p:tgtEl>
                                          <p:spTgt spid="83975"/>
                                        </p:tgtEl>
                                      </p:cBhvr>
                                      <p:to x="100000" y="100000"/>
                                    </p:animScale>
                                    <p:animScale>
                                      <p:cBhvr>
                                        <p:cTn id="27" dur="26">
                                          <p:stCondLst>
                                            <p:cond delay="1808"/>
                                          </p:stCondLst>
                                        </p:cTn>
                                        <p:tgtEl>
                                          <p:spTgt spid="83975"/>
                                        </p:tgtEl>
                                      </p:cBhvr>
                                      <p:to x="100000" y="95000"/>
                                    </p:animScale>
                                    <p:animScale>
                                      <p:cBhvr>
                                        <p:cTn id="28" dur="166" decel="50000">
                                          <p:stCondLst>
                                            <p:cond delay="1834"/>
                                          </p:stCondLst>
                                        </p:cTn>
                                        <p:tgtEl>
                                          <p:spTgt spid="83975"/>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48" presetClass="entr" presetSubtype="0" accel="50000" fill="hold" grpId="0" nodeType="clickEffect">
                                  <p:stCondLst>
                                    <p:cond delay="0"/>
                                  </p:stCondLst>
                                  <p:childTnLst>
                                    <p:set>
                                      <p:cBhvr>
                                        <p:cTn id="32" dur="1" fill="hold">
                                          <p:stCondLst>
                                            <p:cond delay="0"/>
                                          </p:stCondLst>
                                        </p:cTn>
                                        <p:tgtEl>
                                          <p:spTgt spid="83976"/>
                                        </p:tgtEl>
                                        <p:attrNameLst>
                                          <p:attrName>style.visibility</p:attrName>
                                        </p:attrNameLst>
                                      </p:cBhvr>
                                      <p:to>
                                        <p:strVal val="visible"/>
                                      </p:to>
                                    </p:set>
                                    <p:anim calcmode="lin" valueType="num">
                                      <p:cBhvr>
                                        <p:cTn id="33" dur="1000" fill="hold"/>
                                        <p:tgtEl>
                                          <p:spTgt spid="83976"/>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34" dur="1000" fill="hold"/>
                                        <p:tgtEl>
                                          <p:spTgt spid="83976"/>
                                        </p:tgtEl>
                                        <p:attrNameLst>
                                          <p:attrName>ppt_x</p:attrName>
                                        </p:attrNameLst>
                                      </p:cBhvr>
                                      <p:tavLst>
                                        <p:tav tm="0">
                                          <p:val>
                                            <p:fltVal val="-1"/>
                                          </p:val>
                                        </p:tav>
                                        <p:tav tm="50000">
                                          <p:val>
                                            <p:fltVal val="0.95"/>
                                          </p:val>
                                        </p:tav>
                                        <p:tav tm="100000">
                                          <p:val>
                                            <p:strVal val="#ppt_x"/>
                                          </p:val>
                                        </p:tav>
                                      </p:tavLst>
                                    </p:anim>
                                    <p:anim calcmode="lin" valueType="num">
                                      <p:cBhvr>
                                        <p:cTn id="35" dur="1000" fill="hold"/>
                                        <p:tgtEl>
                                          <p:spTgt spid="83976"/>
                                        </p:tgtEl>
                                        <p:attrNameLst>
                                          <p:attrName>ppt_y</p:attrName>
                                        </p:attrNameLst>
                                      </p:cBhvr>
                                      <p:tavLst>
                                        <p:tav tm="0">
                                          <p:val>
                                            <p:strVal val="#ppt_y"/>
                                          </p:val>
                                        </p:tav>
                                        <p:tav tm="100000">
                                          <p:val>
                                            <p:strVal val="#ppt_y"/>
                                          </p:val>
                                        </p:tav>
                                      </p:tavLst>
                                    </p:anim>
                                    <p:animEffect transition="in" filter="fade">
                                      <p:cBhvr>
                                        <p:cTn id="36" dur="1000"/>
                                        <p:tgtEl>
                                          <p:spTgt spid="83976"/>
                                        </p:tgtEl>
                                      </p:cBhvr>
                                    </p:animEffect>
                                  </p:childTnLst>
                                </p:cTn>
                              </p:par>
                            </p:childTnLst>
                          </p:cTn>
                        </p:par>
                      </p:childTnLst>
                    </p:cTn>
                  </p:par>
                  <p:par>
                    <p:cTn id="37" fill="hold">
                      <p:stCondLst>
                        <p:cond delay="indefinite"/>
                      </p:stCondLst>
                      <p:childTnLst>
                        <p:par>
                          <p:cTn id="38" fill="hold">
                            <p:stCondLst>
                              <p:cond delay="0"/>
                            </p:stCondLst>
                            <p:childTnLst>
                              <p:par>
                                <p:cTn id="39" presetID="49" presetClass="entr" presetSubtype="0" decel="100000" fill="hold" grpId="0" nodeType="clickEffect">
                                  <p:stCondLst>
                                    <p:cond delay="0"/>
                                  </p:stCondLst>
                                  <p:childTnLst>
                                    <p:set>
                                      <p:cBhvr>
                                        <p:cTn id="40" dur="1" fill="hold">
                                          <p:stCondLst>
                                            <p:cond delay="0"/>
                                          </p:stCondLst>
                                        </p:cTn>
                                        <p:tgtEl>
                                          <p:spTgt spid="83977"/>
                                        </p:tgtEl>
                                        <p:attrNameLst>
                                          <p:attrName>style.visibility</p:attrName>
                                        </p:attrNameLst>
                                      </p:cBhvr>
                                      <p:to>
                                        <p:strVal val="visible"/>
                                      </p:to>
                                    </p:set>
                                    <p:anim calcmode="lin" valueType="num">
                                      <p:cBhvr>
                                        <p:cTn id="41" dur="500" fill="hold"/>
                                        <p:tgtEl>
                                          <p:spTgt spid="83977"/>
                                        </p:tgtEl>
                                        <p:attrNameLst>
                                          <p:attrName>ppt_w</p:attrName>
                                        </p:attrNameLst>
                                      </p:cBhvr>
                                      <p:tavLst>
                                        <p:tav tm="0">
                                          <p:val>
                                            <p:fltVal val="0"/>
                                          </p:val>
                                        </p:tav>
                                        <p:tav tm="100000">
                                          <p:val>
                                            <p:strVal val="#ppt_w"/>
                                          </p:val>
                                        </p:tav>
                                      </p:tavLst>
                                    </p:anim>
                                    <p:anim calcmode="lin" valueType="num">
                                      <p:cBhvr>
                                        <p:cTn id="42" dur="500" fill="hold"/>
                                        <p:tgtEl>
                                          <p:spTgt spid="83977"/>
                                        </p:tgtEl>
                                        <p:attrNameLst>
                                          <p:attrName>ppt_h</p:attrName>
                                        </p:attrNameLst>
                                      </p:cBhvr>
                                      <p:tavLst>
                                        <p:tav tm="0">
                                          <p:val>
                                            <p:fltVal val="0"/>
                                          </p:val>
                                        </p:tav>
                                        <p:tav tm="100000">
                                          <p:val>
                                            <p:strVal val="#ppt_h"/>
                                          </p:val>
                                        </p:tav>
                                      </p:tavLst>
                                    </p:anim>
                                    <p:anim calcmode="lin" valueType="num">
                                      <p:cBhvr>
                                        <p:cTn id="43" dur="500" fill="hold"/>
                                        <p:tgtEl>
                                          <p:spTgt spid="83977"/>
                                        </p:tgtEl>
                                        <p:attrNameLst>
                                          <p:attrName>style.rotation</p:attrName>
                                        </p:attrNameLst>
                                      </p:cBhvr>
                                      <p:tavLst>
                                        <p:tav tm="0">
                                          <p:val>
                                            <p:fltVal val="360"/>
                                          </p:val>
                                        </p:tav>
                                        <p:tav tm="100000">
                                          <p:val>
                                            <p:fltVal val="0"/>
                                          </p:val>
                                        </p:tav>
                                      </p:tavLst>
                                    </p:anim>
                                    <p:animEffect transition="in" filter="fade">
                                      <p:cBhvr>
                                        <p:cTn id="44" dur="500"/>
                                        <p:tgtEl>
                                          <p:spTgt spid="8397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dissolve">
                                      <p:cBhvr>
                                        <p:cTn id="49" dur="500"/>
                                        <p:tgtEl>
                                          <p:spTgt spid="12"/>
                                        </p:tgtEl>
                                      </p:cBhvr>
                                    </p:animEffect>
                                  </p:childTnLst>
                                </p:cTn>
                              </p:par>
                              <p:par>
                                <p:cTn id="50" presetID="9"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dissolv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80">
                                          <p:stCondLst>
                                            <p:cond delay="0"/>
                                          </p:stCondLst>
                                        </p:cTn>
                                        <p:tgtEl>
                                          <p:spTgt spid="11"/>
                                        </p:tgtEl>
                                      </p:cBhvr>
                                    </p:animEffect>
                                    <p:anim calcmode="lin" valueType="num">
                                      <p:cBhvr>
                                        <p:cTn id="5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63" dur="26">
                                          <p:stCondLst>
                                            <p:cond delay="650"/>
                                          </p:stCondLst>
                                        </p:cTn>
                                        <p:tgtEl>
                                          <p:spTgt spid="11"/>
                                        </p:tgtEl>
                                      </p:cBhvr>
                                      <p:to x="100000" y="60000"/>
                                    </p:animScale>
                                    <p:animScale>
                                      <p:cBhvr>
                                        <p:cTn id="64" dur="166" decel="50000">
                                          <p:stCondLst>
                                            <p:cond delay="676"/>
                                          </p:stCondLst>
                                        </p:cTn>
                                        <p:tgtEl>
                                          <p:spTgt spid="11"/>
                                        </p:tgtEl>
                                      </p:cBhvr>
                                      <p:to x="100000" y="100000"/>
                                    </p:animScale>
                                    <p:animScale>
                                      <p:cBhvr>
                                        <p:cTn id="65" dur="26">
                                          <p:stCondLst>
                                            <p:cond delay="1312"/>
                                          </p:stCondLst>
                                        </p:cTn>
                                        <p:tgtEl>
                                          <p:spTgt spid="11"/>
                                        </p:tgtEl>
                                      </p:cBhvr>
                                      <p:to x="100000" y="80000"/>
                                    </p:animScale>
                                    <p:animScale>
                                      <p:cBhvr>
                                        <p:cTn id="66" dur="166" decel="50000">
                                          <p:stCondLst>
                                            <p:cond delay="1338"/>
                                          </p:stCondLst>
                                        </p:cTn>
                                        <p:tgtEl>
                                          <p:spTgt spid="11"/>
                                        </p:tgtEl>
                                      </p:cBhvr>
                                      <p:to x="100000" y="100000"/>
                                    </p:animScale>
                                    <p:animScale>
                                      <p:cBhvr>
                                        <p:cTn id="67" dur="26">
                                          <p:stCondLst>
                                            <p:cond delay="1642"/>
                                          </p:stCondLst>
                                        </p:cTn>
                                        <p:tgtEl>
                                          <p:spTgt spid="11"/>
                                        </p:tgtEl>
                                      </p:cBhvr>
                                      <p:to x="100000" y="90000"/>
                                    </p:animScale>
                                    <p:animScale>
                                      <p:cBhvr>
                                        <p:cTn id="68" dur="166" decel="50000">
                                          <p:stCondLst>
                                            <p:cond delay="1668"/>
                                          </p:stCondLst>
                                        </p:cTn>
                                        <p:tgtEl>
                                          <p:spTgt spid="11"/>
                                        </p:tgtEl>
                                      </p:cBhvr>
                                      <p:to x="100000" y="100000"/>
                                    </p:animScale>
                                    <p:animScale>
                                      <p:cBhvr>
                                        <p:cTn id="69" dur="26">
                                          <p:stCondLst>
                                            <p:cond delay="1808"/>
                                          </p:stCondLst>
                                        </p:cTn>
                                        <p:tgtEl>
                                          <p:spTgt spid="11"/>
                                        </p:tgtEl>
                                      </p:cBhvr>
                                      <p:to x="100000" y="95000"/>
                                    </p:animScale>
                                    <p:animScale>
                                      <p:cBhvr>
                                        <p:cTn id="70" dur="166" decel="50000">
                                          <p:stCondLst>
                                            <p:cond delay="1834"/>
                                          </p:stCondLst>
                                        </p:cTn>
                                        <p:tgtEl>
                                          <p:spTgt spid="11"/>
                                        </p:tgtEl>
                                      </p:cBhvr>
                                      <p:to x="100000" y="100000"/>
                                    </p:animScale>
                                  </p:childTnLst>
                                </p:cTn>
                              </p:par>
                              <p:par>
                                <p:cTn id="71" presetID="53" presetClass="entr" presetSubtype="16" fill="hold" grpId="0" nodeType="withEffect">
                                  <p:stCondLst>
                                    <p:cond delay="0"/>
                                  </p:stCondLst>
                                  <p:childTnLst>
                                    <p:set>
                                      <p:cBhvr>
                                        <p:cTn id="72" dur="1" fill="hold">
                                          <p:stCondLst>
                                            <p:cond delay="0"/>
                                          </p:stCondLst>
                                        </p:cTn>
                                        <p:tgtEl>
                                          <p:spTgt spid="10"/>
                                        </p:tgtEl>
                                        <p:attrNameLst>
                                          <p:attrName>style.visibility</p:attrName>
                                        </p:attrNameLst>
                                      </p:cBhvr>
                                      <p:to>
                                        <p:strVal val="visible"/>
                                      </p:to>
                                    </p:set>
                                    <p:anim calcmode="lin" valueType="num">
                                      <p:cBhvr>
                                        <p:cTn id="73" dur="500" fill="hold"/>
                                        <p:tgtEl>
                                          <p:spTgt spid="10"/>
                                        </p:tgtEl>
                                        <p:attrNameLst>
                                          <p:attrName>ppt_w</p:attrName>
                                        </p:attrNameLst>
                                      </p:cBhvr>
                                      <p:tavLst>
                                        <p:tav tm="0">
                                          <p:val>
                                            <p:fltVal val="0"/>
                                          </p:val>
                                        </p:tav>
                                        <p:tav tm="100000">
                                          <p:val>
                                            <p:strVal val="#ppt_w"/>
                                          </p:val>
                                        </p:tav>
                                      </p:tavLst>
                                    </p:anim>
                                    <p:anim calcmode="lin" valueType="num">
                                      <p:cBhvr>
                                        <p:cTn id="74" dur="500" fill="hold"/>
                                        <p:tgtEl>
                                          <p:spTgt spid="10"/>
                                        </p:tgtEl>
                                        <p:attrNameLst>
                                          <p:attrName>ppt_h</p:attrName>
                                        </p:attrNameLst>
                                      </p:cBhvr>
                                      <p:tavLst>
                                        <p:tav tm="0">
                                          <p:val>
                                            <p:fltVal val="0"/>
                                          </p:val>
                                        </p:tav>
                                        <p:tav tm="100000">
                                          <p:val>
                                            <p:strVal val="#ppt_h"/>
                                          </p:val>
                                        </p:tav>
                                      </p:tavLst>
                                    </p:anim>
                                    <p:animEffect transition="in" filter="fade">
                                      <p:cBhvr>
                                        <p:cTn id="75" dur="500"/>
                                        <p:tgtEl>
                                          <p:spTgt spid="10"/>
                                        </p:tgtEl>
                                      </p:cBhvr>
                                    </p:animEffect>
                                  </p:childTnLst>
                                </p:cTn>
                              </p:par>
                            </p:childTnLst>
                          </p:cTn>
                        </p:par>
                      </p:childTnLst>
                    </p:cTn>
                  </p:par>
                  <p:par>
                    <p:cTn id="76" fill="hold">
                      <p:stCondLst>
                        <p:cond delay="indefinite"/>
                      </p:stCondLst>
                      <p:childTnLst>
                        <p:par>
                          <p:cTn id="77" fill="hold">
                            <p:stCondLst>
                              <p:cond delay="0"/>
                            </p:stCondLst>
                            <p:childTnLst>
                              <p:par>
                                <p:cTn id="78" presetID="12" presetClass="entr" presetSubtype="4" fill="hold" grpId="0" nodeType="clickEffect">
                                  <p:stCondLst>
                                    <p:cond delay="0"/>
                                  </p:stCondLst>
                                  <p:childTnLst>
                                    <p:set>
                                      <p:cBhvr>
                                        <p:cTn id="79" dur="1" fill="hold">
                                          <p:stCondLst>
                                            <p:cond delay="0"/>
                                          </p:stCondLst>
                                        </p:cTn>
                                        <p:tgtEl>
                                          <p:spTgt spid="14">
                                            <p:txEl>
                                              <p:pRg st="0" end="0"/>
                                            </p:txEl>
                                          </p:spTgt>
                                        </p:tgtEl>
                                        <p:attrNameLst>
                                          <p:attrName>style.visibility</p:attrName>
                                        </p:attrNameLst>
                                      </p:cBhvr>
                                      <p:to>
                                        <p:strVal val="visible"/>
                                      </p:to>
                                    </p:set>
                                    <p:animEffect transition="in" filter="slide(fromBottom)">
                                      <p:cBhvr>
                                        <p:cTn id="80"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3" grpId="0" autoUpdateAnimBg="0"/>
      <p:bldP spid="83976" grpId="0" autoUpdateAnimBg="0"/>
      <p:bldP spid="83977" grpId="0" autoUpdateAnimBg="0"/>
      <p:bldP spid="10" grpId="0" autoUpdateAnimBg="0"/>
      <p:bldP spid="12" grpId="0" autoUpdateAnimBg="0"/>
      <p:bldP spid="14" grpId="0" autoUpdateAnimBg="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3"/>
          <p:cNvSpPr/>
          <p:nvPr/>
        </p:nvSpPr>
        <p:spPr>
          <a:xfrm>
            <a:off x="4422775" y="967738"/>
            <a:ext cx="6629400" cy="5510051"/>
          </a:xfrm>
          <a:custGeom>
            <a:avLst/>
            <a:gdLst>
              <a:gd name="connsiteX0" fmla="*/ 0 w 7560564"/>
              <a:gd name="connsiteY0" fmla="*/ 282448 h 3275076"/>
              <a:gd name="connsiteX1" fmla="*/ 282473 w 7560564"/>
              <a:gd name="connsiteY1" fmla="*/ 0 h 3275076"/>
              <a:gd name="connsiteX2" fmla="*/ 7278116 w 7560564"/>
              <a:gd name="connsiteY2" fmla="*/ 0 h 3275076"/>
              <a:gd name="connsiteX3" fmla="*/ 7560563 w 7560564"/>
              <a:gd name="connsiteY3" fmla="*/ 282448 h 3275076"/>
              <a:gd name="connsiteX4" fmla="*/ 7560563 w 7560564"/>
              <a:gd name="connsiteY4" fmla="*/ 2992602 h 3275076"/>
              <a:gd name="connsiteX5" fmla="*/ 7278116 w 7560564"/>
              <a:gd name="connsiteY5" fmla="*/ 3275075 h 3275076"/>
              <a:gd name="connsiteX6" fmla="*/ 282473 w 7560564"/>
              <a:gd name="connsiteY6" fmla="*/ 3275075 h 3275076"/>
              <a:gd name="connsiteX7" fmla="*/ 0 w 7560564"/>
              <a:gd name="connsiteY7" fmla="*/ 2992602 h 3275076"/>
              <a:gd name="connsiteX8" fmla="*/ 0 w 7560564"/>
              <a:gd name="connsiteY8" fmla="*/ 282448 h 327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560564" h="3275076">
                <a:moveTo>
                  <a:pt x="0" y="282448"/>
                </a:moveTo>
                <a:cubicBezTo>
                  <a:pt x="0" y="126492"/>
                  <a:pt x="126466" y="0"/>
                  <a:pt x="282473" y="0"/>
                </a:cubicBezTo>
                <a:lnTo>
                  <a:pt x="7278116" y="0"/>
                </a:lnTo>
                <a:cubicBezTo>
                  <a:pt x="7434071" y="0"/>
                  <a:pt x="7560563" y="126492"/>
                  <a:pt x="7560563" y="282448"/>
                </a:cubicBezTo>
                <a:lnTo>
                  <a:pt x="7560563" y="2992602"/>
                </a:lnTo>
                <a:cubicBezTo>
                  <a:pt x="7560563" y="3148609"/>
                  <a:pt x="7434071" y="3275075"/>
                  <a:pt x="7278116" y="3275075"/>
                </a:cubicBezTo>
                <a:lnTo>
                  <a:pt x="282473" y="3275075"/>
                </a:lnTo>
                <a:cubicBezTo>
                  <a:pt x="126466" y="3275075"/>
                  <a:pt x="0" y="3148609"/>
                  <a:pt x="0" y="2992602"/>
                </a:cubicBezTo>
                <a:lnTo>
                  <a:pt x="0" y="282448"/>
                </a:lnTo>
              </a:path>
            </a:pathLst>
          </a:custGeom>
          <a:solidFill>
            <a:srgbClr val="FFFFFF">
              <a:alpha val="100000"/>
            </a:srgbClr>
          </a:solidFill>
          <a:ln w="12700">
            <a:solidFill>
              <a:srgbClr val="000000">
                <a:alpha val="0"/>
              </a:srgb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29" name="矩形 28"/>
          <p:cNvSpPr/>
          <p:nvPr/>
        </p:nvSpPr>
        <p:spPr>
          <a:xfrm>
            <a:off x="5757541" y="2263879"/>
            <a:ext cx="4913633" cy="482924"/>
          </a:xfrm>
          <a:prstGeom prst="rec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TextBox 1"/>
          <p:cNvSpPr txBox="1"/>
          <p:nvPr/>
        </p:nvSpPr>
        <p:spPr>
          <a:xfrm>
            <a:off x="7013575" y="2368891"/>
            <a:ext cx="1231106" cy="369353"/>
          </a:xfrm>
          <a:prstGeom prst="rect">
            <a:avLst/>
          </a:prstGeom>
          <a:solidFill>
            <a:srgbClr val="92D050"/>
          </a:solidFill>
          <a:ln>
            <a:solidFill>
              <a:srgbClr val="92D050"/>
            </a:solidFill>
          </a:ln>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历史人物</a:t>
            </a:r>
            <a:endParaRPr kumimoji="0" lang="zh-CN" altLang="en-US" sz="2400" b="1" i="0" u="none" strike="noStrike" kern="1200" cap="none" spc="0" normalizeH="0" baseline="0" noProof="0" dirty="0">
              <a:ln>
                <a:noFill/>
              </a:ln>
              <a:solidFill>
                <a:schemeClr val="bg1"/>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18" name="TextBox 1"/>
          <p:cNvSpPr txBox="1"/>
          <p:nvPr/>
        </p:nvSpPr>
        <p:spPr>
          <a:xfrm>
            <a:off x="7013575" y="1779766"/>
            <a:ext cx="2769989" cy="369353"/>
          </a:xfrm>
          <a:prstGeom prst="rect">
            <a:avLst/>
          </a:prstGeom>
          <a:noFill/>
        </p:spPr>
        <p:txBody>
          <a:bodyPr wrap="none" lIns="0" tIns="0" rIns="0" bIns="60981" rtlCol="0">
            <a:spAutoFit/>
          </a:bodyPr>
          <a:lstStyle/>
          <a:p>
            <a:pPr lvl="0">
              <a:lnSpc>
                <a:spcPts val="2400"/>
              </a:lnSpc>
            </a:pPr>
            <a:r>
              <a:rPr lang="zh-CN" altLang="en-US" b="1" dirty="0">
                <a:latin typeface="Microsoft YaHei UI" panose="020B0503020204020204" pitchFamily="18" charset="-122"/>
                <a:cs typeface="Microsoft YaHei UI" panose="020B0503020204020204" pitchFamily="18" charset="-122"/>
              </a:rPr>
              <a:t>本章导读及学习要求</a:t>
            </a:r>
            <a:endParaRPr lang="zh-CN" altLang="en-US" b="1" dirty="0">
              <a:latin typeface="Microsoft YaHei UI" panose="020B0503020204020204" pitchFamily="18" charset="-122"/>
              <a:cs typeface="Microsoft YaHei UI" panose="020B0503020204020204" pitchFamily="18" charset="-122"/>
            </a:endParaRPr>
          </a:p>
        </p:txBody>
      </p:sp>
      <p:sp>
        <p:nvSpPr>
          <p:cNvPr id="47" name="TextBox 1"/>
          <p:cNvSpPr txBox="1"/>
          <p:nvPr/>
        </p:nvSpPr>
        <p:spPr>
          <a:xfrm>
            <a:off x="7013575" y="3010694"/>
            <a:ext cx="246221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命题与命题联结词</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8" name="TextBox 1"/>
          <p:cNvSpPr txBox="1"/>
          <p:nvPr/>
        </p:nvSpPr>
        <p:spPr>
          <a:xfrm>
            <a:off x="7013575" y="3582194"/>
            <a:ext cx="3385542"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命题公式、解释与真值表</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51" name="Freeform 3"/>
          <p:cNvSpPr/>
          <p:nvPr/>
        </p:nvSpPr>
        <p:spPr>
          <a:xfrm>
            <a:off x="6695261" y="1305604"/>
            <a:ext cx="45719" cy="5024095"/>
          </a:xfrm>
          <a:custGeom>
            <a:avLst/>
            <a:gdLst>
              <a:gd name="connsiteX0" fmla="*/ 6350 w 21844"/>
              <a:gd name="connsiteY0" fmla="*/ 6350 h 879855"/>
              <a:gd name="connsiteX1" fmla="*/ 6350 w 21844"/>
              <a:gd name="connsiteY1" fmla="*/ 873506 h 879855"/>
            </a:gdLst>
            <a:ahLst/>
            <a:cxnLst>
              <a:cxn ang="0">
                <a:pos x="connsiteX0" y="connsiteY0"/>
              </a:cxn>
              <a:cxn ang="1">
                <a:pos x="connsiteX1" y="connsiteY1"/>
              </a:cxn>
            </a:cxnLst>
            <a:rect l="l" t="t" r="r" b="b"/>
            <a:pathLst>
              <a:path w="21844" h="879855">
                <a:moveTo>
                  <a:pt x="6350" y="6350"/>
                </a:moveTo>
                <a:lnTo>
                  <a:pt x="6350" y="873506"/>
                </a:lnTo>
              </a:path>
            </a:pathLst>
          </a:custGeom>
          <a:ln w="12700">
            <a:solidFill>
              <a:srgbClr val="A4B3D8"/>
            </a:solidFill>
            <a:prstDash val="solid"/>
          </a:ln>
        </p:spPr>
        <p:style>
          <a:lnRef idx="1">
            <a:schemeClr val="accent1"/>
          </a:lnRef>
          <a:fillRef idx="0">
            <a:schemeClr val="accent1"/>
          </a:fillRef>
          <a:effectRef idx="0">
            <a:schemeClr val="accent1"/>
          </a:effectRef>
          <a:fontRef idx="minor">
            <a:schemeClr val="tx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52" name="Freeform 3"/>
          <p:cNvSpPr/>
          <p:nvPr/>
        </p:nvSpPr>
        <p:spPr>
          <a:xfrm>
            <a:off x="6632575" y="182082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92D050"/>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7" name="Freeform 3"/>
          <p:cNvSpPr/>
          <p:nvPr/>
        </p:nvSpPr>
        <p:spPr>
          <a:xfrm>
            <a:off x="6632575" y="2419691"/>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chemeClr val="bg1"/>
          </a:solid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3" name="Freeform 3"/>
          <p:cNvSpPr/>
          <p:nvPr/>
        </p:nvSpPr>
        <p:spPr>
          <a:xfrm>
            <a:off x="6632575" y="301069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4" name="Freeform 3"/>
          <p:cNvSpPr/>
          <p:nvPr/>
        </p:nvSpPr>
        <p:spPr>
          <a:xfrm>
            <a:off x="6632575" y="3592322"/>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6" name="TextBox 1"/>
          <p:cNvSpPr txBox="1"/>
          <p:nvPr/>
        </p:nvSpPr>
        <p:spPr>
          <a:xfrm>
            <a:off x="6048108" y="1728528"/>
            <a:ext cx="426399"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icrosoft YaHei UI" panose="020B0503020204020204" pitchFamily="18" charset="-122"/>
              </a:rPr>
              <a:t>   1</a:t>
            </a:r>
            <a:endParaRPr kumimoji="0" lang="zh-CN" altLang="en-US" sz="24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icrosoft YaHei UI" panose="020B0503020204020204" pitchFamily="18" charset="-122"/>
            </a:endParaRPr>
          </a:p>
        </p:txBody>
      </p:sp>
      <p:sp>
        <p:nvSpPr>
          <p:cNvPr id="46" name="TextBox 1"/>
          <p:cNvSpPr txBox="1"/>
          <p:nvPr/>
        </p:nvSpPr>
        <p:spPr>
          <a:xfrm>
            <a:off x="545294" y="2704702"/>
            <a:ext cx="1846659" cy="835956"/>
          </a:xfrm>
          <a:prstGeom prst="rect">
            <a:avLst/>
          </a:prstGeom>
          <a:noFill/>
        </p:spPr>
        <p:txBody>
          <a:bodyPr wrap="none" lIns="0" tIns="0" rIns="0" bIns="60981" rtlCol="0">
            <a:spAutoFit/>
          </a:bodyPr>
          <a:lstStyle/>
          <a:p>
            <a:pPr marL="0" marR="0" lvl="0" indent="0" algn="l" defTabSz="1219835" rtl="0" eaLnBrk="1" fontAlgn="auto" latinLnBrk="0" hangingPunct="1">
              <a:lnSpc>
                <a:spcPts val="6935"/>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4197DF"/>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内容导航</a:t>
            </a:r>
            <a:endParaRPr kumimoji="0" lang="en-US" altLang="zh-CN" sz="3600" b="1" i="0" u="none" strike="noStrike" kern="1200" cap="none" spc="0" normalizeH="0" baseline="0" noProof="0" dirty="0">
              <a:ln>
                <a:noFill/>
              </a:ln>
              <a:solidFill>
                <a:srgbClr val="4197DF"/>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57" name="TextBox 1"/>
          <p:cNvSpPr txBox="1"/>
          <p:nvPr/>
        </p:nvSpPr>
        <p:spPr>
          <a:xfrm>
            <a:off x="545293" y="3518639"/>
            <a:ext cx="1846659" cy="272596"/>
          </a:xfrm>
          <a:prstGeom prst="rect">
            <a:avLst/>
          </a:prstGeom>
          <a:noFill/>
        </p:spPr>
        <p:txBody>
          <a:bodyPr wrap="square" lIns="0" tIns="0" rIns="0" bIns="60981" rtlCol="0">
            <a:spAutoFit/>
          </a:bodyPr>
          <a:lstStyle/>
          <a:p>
            <a:pPr marL="0" marR="0" lvl="0" indent="0" algn="dist" defTabSz="1219835" rtl="0" eaLnBrk="1" fontAlgn="auto" latinLnBrk="0" hangingPunct="1">
              <a:lnSpc>
                <a:spcPts val="1600"/>
              </a:lnSpc>
              <a:spcBef>
                <a:spcPts val="0"/>
              </a:spcBef>
              <a:spcAft>
                <a:spcPts val="0"/>
              </a:spcAft>
              <a:buClrTx/>
              <a:buSzTx/>
              <a:buFontTx/>
              <a:buNone/>
              <a:defRPr/>
            </a:pPr>
            <a:r>
              <a:rPr kumimoji="0" lang="en-US" altLang="zh-CN" sz="1900" b="1" i="0" u="none" strike="noStrike" kern="1200" cap="none" spc="0" normalizeH="0" baseline="0" noProof="0" dirty="0">
                <a:ln>
                  <a:noFill/>
                </a:ln>
                <a:solidFill>
                  <a:srgbClr val="4197D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CONTENTS</a:t>
            </a:r>
            <a:endParaRPr kumimoji="0" lang="en-US" altLang="zh-CN" sz="1900" b="1" i="0" u="none" strike="noStrike" kern="1200" cap="none" spc="0" normalizeH="0" baseline="0" noProof="0" dirty="0">
              <a:ln>
                <a:noFill/>
              </a:ln>
              <a:solidFill>
                <a:srgbClr val="4197D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矩形 58"/>
          <p:cNvSpPr/>
          <p:nvPr/>
        </p:nvSpPr>
        <p:spPr>
          <a:xfrm>
            <a:off x="518434" y="2201849"/>
            <a:ext cx="1873520" cy="702656"/>
          </a:xfrm>
          <a:prstGeom prst="rect">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cxnSp>
        <p:nvCxnSpPr>
          <p:cNvPr id="62" name="直接连接符 61"/>
          <p:cNvCxnSpPr/>
          <p:nvPr/>
        </p:nvCxnSpPr>
        <p:spPr>
          <a:xfrm>
            <a:off x="536575" y="7699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536575" y="2484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6575" y="405607"/>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36575" y="577057"/>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575" y="71993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36575" y="891381"/>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36575" y="1048544"/>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536575" y="1219994"/>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6575" y="1404371"/>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36575" y="154724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36575" y="1718695"/>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6575" y="1875858"/>
            <a:ext cx="18553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6575" y="2047308"/>
            <a:ext cx="18553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等腰三角形 32"/>
          <p:cNvSpPr/>
          <p:nvPr/>
        </p:nvSpPr>
        <p:spPr>
          <a:xfrm>
            <a:off x="2000250" y="6254294"/>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4" name="等腰三角形 33"/>
          <p:cNvSpPr/>
          <p:nvPr/>
        </p:nvSpPr>
        <p:spPr>
          <a:xfrm>
            <a:off x="2381250" y="5840443"/>
            <a:ext cx="674915" cy="10132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5" name="等腰三角形 34"/>
          <p:cNvSpPr/>
          <p:nvPr/>
        </p:nvSpPr>
        <p:spPr>
          <a:xfrm>
            <a:off x="3146878" y="6329700"/>
            <a:ext cx="381000" cy="513301"/>
          </a:xfrm>
          <a:prstGeom prst="triangle">
            <a:avLst/>
          </a:prstGeom>
          <a:solidFill>
            <a:srgbClr val="1A8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6" name="等腰三角形 35"/>
          <p:cNvSpPr/>
          <p:nvPr/>
        </p:nvSpPr>
        <p:spPr>
          <a:xfrm>
            <a:off x="95250" y="5621722"/>
            <a:ext cx="1066800" cy="123197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7" name="等腰三角形 36"/>
          <p:cNvSpPr/>
          <p:nvPr/>
        </p:nvSpPr>
        <p:spPr>
          <a:xfrm>
            <a:off x="876300" y="6254294"/>
            <a:ext cx="381000" cy="51330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8" name="TextBox 1"/>
          <p:cNvSpPr txBox="1"/>
          <p:nvPr/>
        </p:nvSpPr>
        <p:spPr>
          <a:xfrm>
            <a:off x="7013575" y="4191794"/>
            <a:ext cx="2794035"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公式的标准型</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a:t>
            </a: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范式</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39" name="TextBox 1"/>
          <p:cNvSpPr txBox="1"/>
          <p:nvPr/>
        </p:nvSpPr>
        <p:spPr>
          <a:xfrm>
            <a:off x="7000875" y="4775994"/>
            <a:ext cx="2769989"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命题逻辑的推理理论</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0" name="Freeform 3"/>
          <p:cNvSpPr/>
          <p:nvPr/>
        </p:nvSpPr>
        <p:spPr>
          <a:xfrm>
            <a:off x="6632575" y="4236578"/>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1" name="Freeform 3"/>
          <p:cNvSpPr/>
          <p:nvPr/>
        </p:nvSpPr>
        <p:spPr>
          <a:xfrm>
            <a:off x="6632575" y="4819140"/>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2" name="TextBox 1"/>
          <p:cNvSpPr txBox="1"/>
          <p:nvPr/>
        </p:nvSpPr>
        <p:spPr>
          <a:xfrm>
            <a:off x="6048108" y="2972594"/>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2.1</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3" name="TextBox 1"/>
          <p:cNvSpPr txBox="1"/>
          <p:nvPr/>
        </p:nvSpPr>
        <p:spPr>
          <a:xfrm>
            <a:off x="6048108" y="3531394"/>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2.2</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4" name="TextBox 1"/>
          <p:cNvSpPr txBox="1"/>
          <p:nvPr/>
        </p:nvSpPr>
        <p:spPr>
          <a:xfrm>
            <a:off x="6048108" y="4185778"/>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2.3</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5" name="TextBox 1"/>
          <p:cNvSpPr txBox="1"/>
          <p:nvPr/>
        </p:nvSpPr>
        <p:spPr>
          <a:xfrm>
            <a:off x="6048108" y="4789362"/>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2.4</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77" name="等腰三角形 76"/>
          <p:cNvSpPr/>
          <p:nvPr/>
        </p:nvSpPr>
        <p:spPr>
          <a:xfrm>
            <a:off x="6190430" y="1743114"/>
            <a:ext cx="304800" cy="267093"/>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78" name="等腰三角形 77"/>
          <p:cNvSpPr/>
          <p:nvPr/>
        </p:nvSpPr>
        <p:spPr>
          <a:xfrm>
            <a:off x="6169707" y="2350828"/>
            <a:ext cx="304800" cy="267093"/>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TextBox 1"/>
          <p:cNvSpPr txBox="1"/>
          <p:nvPr/>
        </p:nvSpPr>
        <p:spPr>
          <a:xfrm>
            <a:off x="7018519" y="5351908"/>
            <a:ext cx="2154436"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命题逻辑的应用</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81" name="Freeform 3"/>
          <p:cNvSpPr/>
          <p:nvPr/>
        </p:nvSpPr>
        <p:spPr>
          <a:xfrm>
            <a:off x="6650219" y="53950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82" name="TextBox 1"/>
          <p:cNvSpPr txBox="1"/>
          <p:nvPr/>
        </p:nvSpPr>
        <p:spPr>
          <a:xfrm>
            <a:off x="6065752" y="5365276"/>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2.5</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49" name="TextBox 1"/>
          <p:cNvSpPr txBox="1"/>
          <p:nvPr/>
        </p:nvSpPr>
        <p:spPr>
          <a:xfrm>
            <a:off x="6993940" y="5910708"/>
            <a:ext cx="61555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作业</a:t>
            </a:r>
            <a:endParaRPr kumimoji="0" lang="zh-CN" altLang="en-US"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
        <p:nvSpPr>
          <p:cNvPr id="50" name="Freeform 3"/>
          <p:cNvSpPr/>
          <p:nvPr/>
        </p:nvSpPr>
        <p:spPr>
          <a:xfrm>
            <a:off x="6625640" y="5953854"/>
            <a:ext cx="142314" cy="142272"/>
          </a:xfrm>
          <a:custGeom>
            <a:avLst/>
            <a:gdLst>
              <a:gd name="connsiteX0" fmla="*/ 0 w 106680"/>
              <a:gd name="connsiteY0" fmla="*/ 53339 h 106679"/>
              <a:gd name="connsiteX1" fmla="*/ 53340 w 106680"/>
              <a:gd name="connsiteY1" fmla="*/ 0 h 106679"/>
              <a:gd name="connsiteX2" fmla="*/ 106679 w 106680"/>
              <a:gd name="connsiteY2" fmla="*/ 53339 h 106679"/>
              <a:gd name="connsiteX3" fmla="*/ 53340 w 106680"/>
              <a:gd name="connsiteY3" fmla="*/ 106679 h 106679"/>
              <a:gd name="connsiteX4" fmla="*/ 0 w 106680"/>
              <a:gd name="connsiteY4" fmla="*/ 53339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 h="106679">
                <a:moveTo>
                  <a:pt x="0" y="53339"/>
                </a:moveTo>
                <a:cubicBezTo>
                  <a:pt x="0" y="23876"/>
                  <a:pt x="23876" y="0"/>
                  <a:pt x="53340" y="0"/>
                </a:cubicBezTo>
                <a:cubicBezTo>
                  <a:pt x="82803" y="0"/>
                  <a:pt x="106679" y="23876"/>
                  <a:pt x="106679" y="53339"/>
                </a:cubicBezTo>
                <a:cubicBezTo>
                  <a:pt x="106679" y="82804"/>
                  <a:pt x="82803" y="106679"/>
                  <a:pt x="53340" y="106679"/>
                </a:cubicBezTo>
                <a:cubicBezTo>
                  <a:pt x="23876" y="106679"/>
                  <a:pt x="0" y="82804"/>
                  <a:pt x="0" y="53339"/>
                </a:cubicBezTo>
              </a:path>
            </a:pathLst>
          </a:custGeom>
          <a:solidFill>
            <a:srgbClr val="64C44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marL="0" marR="0" lvl="0" indent="0" algn="ctr" defTabSz="121983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5" name="TextBox 1"/>
          <p:cNvSpPr txBox="1"/>
          <p:nvPr/>
        </p:nvSpPr>
        <p:spPr>
          <a:xfrm>
            <a:off x="6058106" y="5924076"/>
            <a:ext cx="551433" cy="369353"/>
          </a:xfrm>
          <a:prstGeom prst="rect">
            <a:avLst/>
          </a:prstGeom>
          <a:noFill/>
        </p:spPr>
        <p:txBody>
          <a:bodyPr wrap="none" lIns="0" tIns="0" rIns="0" bIns="60981" rtlCol="0">
            <a:spAutoFit/>
          </a:bodyPr>
          <a:lstStyle/>
          <a:p>
            <a:pPr marL="0" marR="0" lvl="0" indent="0" algn="l" defTabSz="1219835" rtl="0" eaLnBrk="1" fontAlgn="auto" latinLnBrk="0" hangingPunct="1">
              <a:lnSpc>
                <a:spcPts val="24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icrosoft YaHei UI" panose="020B0503020204020204" pitchFamily="18" charset="-122"/>
              </a:rPr>
              <a:t> </a:t>
            </a:r>
            <a:r>
              <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rPr>
              <a:t>2.6</a:t>
            </a:r>
            <a:endParaRPr kumimoji="0" lang="en-US" altLang="zh-CN" sz="2400" b="1" i="0" u="none" strike="noStrike" kern="1200" cap="none" spc="0" normalizeH="0" baseline="0" noProof="0" dirty="0">
              <a:ln>
                <a:noFill/>
              </a:ln>
              <a:solidFill>
                <a:prstClr val="black"/>
              </a:solidFill>
              <a:effectLst/>
              <a:uLnTx/>
              <a:uFillTx/>
              <a:latin typeface="Microsoft YaHei UI" panose="020B0503020204020204" pitchFamily="18" charset="-122"/>
              <a:ea typeface="微软雅黑" panose="020B0503020204020204" pitchFamily="34" charset="-122"/>
              <a:cs typeface="Microsoft YaHei UI" panose="020B0503020204020204" pitchFamily="18" charset="-122"/>
            </a:endParaRPr>
          </a:p>
        </p:txBody>
      </p:sp>
    </p:spTree>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type="title" idx="4294967295"/>
          </p:nvPr>
        </p:nvSpPr>
        <p:spPr>
          <a:xfrm>
            <a:off x="790583" y="294666"/>
            <a:ext cx="8066367" cy="563693"/>
          </a:xfrm>
        </p:spPr>
        <p:txBody>
          <a:bodyPr/>
          <a:lstStyle/>
          <a:p>
            <a:r>
              <a:rPr lang="zh-CN" altLang="en-US" sz="2200" noProof="1">
                <a:solidFill>
                  <a:prstClr val="white"/>
                </a:solidFill>
              </a:rPr>
              <a:t>例</a:t>
            </a:r>
            <a:r>
              <a:rPr lang="en-US" altLang="zh-CN" sz="2200" noProof="1">
                <a:solidFill>
                  <a:prstClr val="white"/>
                </a:solidFill>
              </a:rPr>
              <a:t>2.21</a:t>
            </a:r>
            <a:endParaRPr lang="zh-CN" altLang="en-US" dirty="0"/>
          </a:p>
        </p:txBody>
      </p:sp>
      <p:sp>
        <p:nvSpPr>
          <p:cNvPr id="83977" name="Rectangle 8"/>
          <p:cNvSpPr>
            <a:spLocks noChangeArrowheads="1"/>
          </p:cNvSpPr>
          <p:nvPr/>
        </p:nvSpPr>
        <p:spPr bwMode="auto">
          <a:xfrm>
            <a:off x="307975" y="987471"/>
            <a:ext cx="10363199" cy="202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8" tIns="36008" rIns="36008" bIns="36008">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buNone/>
            </a:pPr>
            <a:r>
              <a:rPr lang="zh-CN" altLang="en-US" sz="2400" dirty="0">
                <a:solidFill>
                  <a:srgbClr val="C00000"/>
                </a:solidFill>
                <a:latin typeface="+mn-ea"/>
                <a:ea typeface="+mn-ea"/>
              </a:rPr>
              <a:t>例</a:t>
            </a:r>
            <a:r>
              <a:rPr lang="en-US" altLang="zh-CN" sz="2400" dirty="0">
                <a:solidFill>
                  <a:srgbClr val="C00000"/>
                </a:solidFill>
                <a:latin typeface="+mn-ea"/>
                <a:ea typeface="+mn-ea"/>
              </a:rPr>
              <a:t>2.21  </a:t>
            </a:r>
            <a:r>
              <a:rPr lang="zh-CN" altLang="en-US" sz="2400" dirty="0">
                <a:solidFill>
                  <a:schemeClr val="tx1"/>
                </a:solidFill>
                <a:latin typeface="+mn-ea"/>
                <a:ea typeface="+mn-ea"/>
              </a:rPr>
              <a:t>试指出下列命题公式的表示形式。</a:t>
            </a:r>
            <a:endParaRPr lang="zh-CN" altLang="en-US" sz="2400" dirty="0">
              <a:solidFill>
                <a:schemeClr val="tx1"/>
              </a:solidFill>
              <a:latin typeface="+mn-ea"/>
              <a:ea typeface="+mn-ea"/>
            </a:endParaRPr>
          </a:p>
          <a:p>
            <a:pPr>
              <a:buNone/>
            </a:pPr>
            <a:r>
              <a:rPr lang="zh-CN" altLang="en-US" sz="2400" dirty="0">
                <a:solidFill>
                  <a:schemeClr val="tx1"/>
                </a:solidFill>
                <a:latin typeface="+mn-ea"/>
                <a:ea typeface="+mn-ea"/>
              </a:rPr>
              <a:t>（</a:t>
            </a:r>
            <a:r>
              <a:rPr lang="en-US" altLang="zh-CN" sz="2400" dirty="0">
                <a:solidFill>
                  <a:schemeClr val="tx1"/>
                </a:solidFill>
                <a:latin typeface="+mn-ea"/>
                <a:ea typeface="+mn-ea"/>
              </a:rPr>
              <a:t>1</a:t>
            </a:r>
            <a:r>
              <a:rPr lang="zh-CN" altLang="en-US" sz="2400" dirty="0">
                <a:solidFill>
                  <a:schemeClr val="tx1"/>
                </a:solidFill>
                <a:latin typeface="+mn-ea"/>
                <a:ea typeface="+mn-ea"/>
              </a:rPr>
              <a:t>）</a:t>
            </a:r>
            <a:r>
              <a:rPr lang="en-US" altLang="zh-CN" sz="2400" dirty="0">
                <a:solidFill>
                  <a:schemeClr val="tx1"/>
                </a:solidFill>
                <a:latin typeface="+mn-ea"/>
                <a:ea typeface="+mn-ea"/>
              </a:rPr>
              <a:t>Q</a:t>
            </a:r>
            <a:r>
              <a:rPr lang="zh-CN" altLang="en-US" sz="2400" dirty="0">
                <a:solidFill>
                  <a:schemeClr val="tx1"/>
                </a:solidFill>
                <a:latin typeface="+mn-ea"/>
                <a:ea typeface="+mn-ea"/>
              </a:rPr>
              <a:t>和</a:t>
            </a:r>
            <a:r>
              <a:rPr lang="en-US" altLang="zh-CN" sz="2400" dirty="0">
                <a:solidFill>
                  <a:schemeClr val="tx1"/>
                </a:solidFill>
                <a:latin typeface="+mn-ea"/>
                <a:ea typeface="+mn-ea"/>
              </a:rPr>
              <a:t>¬Q</a:t>
            </a:r>
            <a:r>
              <a:rPr lang="zh-CN" altLang="en-US" sz="2400" dirty="0">
                <a:solidFill>
                  <a:schemeClr val="tx1"/>
                </a:solidFill>
                <a:latin typeface="+mn-ea"/>
                <a:ea typeface="+mn-ea"/>
              </a:rPr>
              <a:t>。</a:t>
            </a:r>
            <a:endParaRPr lang="zh-CN" altLang="en-US" sz="2400" dirty="0">
              <a:solidFill>
                <a:schemeClr val="tx1"/>
              </a:solidFill>
              <a:latin typeface="+mn-ea"/>
              <a:ea typeface="+mn-ea"/>
            </a:endParaRPr>
          </a:p>
          <a:p>
            <a:pPr>
              <a:buNone/>
            </a:pPr>
            <a:r>
              <a:rPr lang="zh-CN" altLang="en-US" sz="2400" dirty="0">
                <a:solidFill>
                  <a:schemeClr val="tx1"/>
                </a:solidFill>
                <a:latin typeface="+mn-ea"/>
                <a:ea typeface="+mn-ea"/>
              </a:rPr>
              <a:t>（</a:t>
            </a:r>
            <a:r>
              <a:rPr lang="en-US" altLang="zh-CN" sz="2400" dirty="0">
                <a:solidFill>
                  <a:schemeClr val="tx1"/>
                </a:solidFill>
                <a:latin typeface="+mn-ea"/>
                <a:ea typeface="+mn-ea"/>
              </a:rPr>
              <a:t>2</a:t>
            </a:r>
            <a:r>
              <a:rPr lang="zh-CN" altLang="en-US" sz="2400" dirty="0">
                <a:solidFill>
                  <a:schemeClr val="tx1"/>
                </a:solidFill>
                <a:latin typeface="+mn-ea"/>
                <a:ea typeface="+mn-ea"/>
              </a:rPr>
              <a:t>）</a:t>
            </a:r>
            <a:r>
              <a:rPr lang="en-US" altLang="zh-CN" sz="2400" dirty="0">
                <a:solidFill>
                  <a:schemeClr val="tx1"/>
                </a:solidFill>
                <a:latin typeface="+mn-ea"/>
                <a:ea typeface="+mn-ea"/>
              </a:rPr>
              <a:t>P∨Q∨¬R</a:t>
            </a:r>
            <a:r>
              <a:rPr lang="zh-CN" altLang="en-US" sz="2400" dirty="0">
                <a:solidFill>
                  <a:schemeClr val="tx1"/>
                </a:solidFill>
                <a:latin typeface="+mn-ea"/>
                <a:ea typeface="+mn-ea"/>
              </a:rPr>
              <a:t>和</a:t>
            </a:r>
            <a:r>
              <a:rPr lang="en-US" altLang="zh-CN" sz="2400" dirty="0">
                <a:solidFill>
                  <a:schemeClr val="tx1"/>
                </a:solidFill>
                <a:latin typeface="+mn-ea"/>
                <a:ea typeface="+mn-ea"/>
              </a:rPr>
              <a:t>(P∨Q∨¬R)</a:t>
            </a:r>
            <a:r>
              <a:rPr lang="zh-CN" altLang="en-US" sz="2400" dirty="0">
                <a:solidFill>
                  <a:schemeClr val="tx1"/>
                </a:solidFill>
                <a:latin typeface="+mn-ea"/>
                <a:ea typeface="+mn-ea"/>
              </a:rPr>
              <a:t>。</a:t>
            </a:r>
            <a:endParaRPr lang="zh-CN" altLang="en-US" sz="2400" dirty="0">
              <a:solidFill>
                <a:schemeClr val="tx1"/>
              </a:solidFill>
              <a:latin typeface="+mn-ea"/>
              <a:ea typeface="+mn-ea"/>
            </a:endParaRPr>
          </a:p>
          <a:p>
            <a:pPr>
              <a:buNone/>
            </a:pPr>
            <a:r>
              <a:rPr lang="zh-CN" altLang="en-US" sz="2400" dirty="0">
                <a:solidFill>
                  <a:schemeClr val="tx1"/>
                </a:solidFill>
                <a:latin typeface="+mn-ea"/>
                <a:ea typeface="+mn-ea"/>
              </a:rPr>
              <a:t>（</a:t>
            </a:r>
            <a:r>
              <a:rPr lang="en-US" altLang="zh-CN" sz="2400" dirty="0">
                <a:solidFill>
                  <a:schemeClr val="tx1"/>
                </a:solidFill>
                <a:latin typeface="+mn-ea"/>
                <a:ea typeface="+mn-ea"/>
              </a:rPr>
              <a:t>3</a:t>
            </a:r>
            <a:r>
              <a:rPr lang="zh-CN" altLang="en-US" sz="2400" dirty="0">
                <a:solidFill>
                  <a:schemeClr val="tx1"/>
                </a:solidFill>
                <a:latin typeface="+mn-ea"/>
                <a:ea typeface="+mn-ea"/>
              </a:rPr>
              <a:t>）</a:t>
            </a:r>
            <a:r>
              <a:rPr lang="en-US" altLang="zh-CN" sz="2400" dirty="0">
                <a:solidFill>
                  <a:schemeClr val="tx1"/>
                </a:solidFill>
                <a:latin typeface="+mn-ea"/>
                <a:ea typeface="+mn-ea"/>
              </a:rPr>
              <a:t>¬P∧Q∧R</a:t>
            </a:r>
            <a:r>
              <a:rPr lang="zh-CN" altLang="en-US" sz="2400" dirty="0">
                <a:solidFill>
                  <a:schemeClr val="tx1"/>
                </a:solidFill>
                <a:latin typeface="+mn-ea"/>
                <a:ea typeface="+mn-ea"/>
              </a:rPr>
              <a:t>和</a:t>
            </a:r>
            <a:r>
              <a:rPr lang="en-US" altLang="zh-CN" sz="2400" dirty="0">
                <a:solidFill>
                  <a:schemeClr val="tx1"/>
                </a:solidFill>
                <a:latin typeface="+mn-ea"/>
                <a:ea typeface="+mn-ea"/>
              </a:rPr>
              <a:t>(¬P∧Q∧R)</a:t>
            </a:r>
            <a:r>
              <a:rPr lang="zh-CN" altLang="en-US" sz="2400" dirty="0">
                <a:solidFill>
                  <a:schemeClr val="tx1"/>
                </a:solidFill>
                <a:latin typeface="+mn-ea"/>
                <a:ea typeface="+mn-ea"/>
              </a:rPr>
              <a:t>。</a:t>
            </a:r>
            <a:endParaRPr lang="zh-CN" altLang="en-US" sz="2400" dirty="0">
              <a:solidFill>
                <a:schemeClr val="tx1"/>
              </a:solidFill>
              <a:latin typeface="+mn-ea"/>
              <a:ea typeface="+mn-ea"/>
            </a:endParaRPr>
          </a:p>
        </p:txBody>
      </p:sp>
      <p:sp>
        <p:nvSpPr>
          <p:cNvPr id="14" name="Rectangle 3"/>
          <p:cNvSpPr txBox="1">
            <a:spLocks noChangeArrowheads="1"/>
          </p:cNvSpPr>
          <p:nvPr/>
        </p:nvSpPr>
        <p:spPr>
          <a:xfrm>
            <a:off x="307976" y="2974143"/>
            <a:ext cx="6096000" cy="698388"/>
          </a:xfrm>
          <a:prstGeom prst="rect">
            <a:avLst/>
          </a:prstGeom>
        </p:spPr>
        <p:txBody>
          <a:bodyPr vert="horz" lIns="121917" tIns="60958" rIns="121917" bIns="60958" rtlCol="0">
            <a:noAutofit/>
          </a:bodyPr>
          <a:lstStyle>
            <a:lvl1pPr marL="457200" indent="-457200" algn="l" defTabSz="1219835" rtl="0" eaLnBrk="1" latinLnBrk="0" hangingPunct="1">
              <a:lnSpc>
                <a:spcPct val="150000"/>
              </a:lnSpc>
              <a:spcBef>
                <a:spcPts val="0"/>
              </a:spcBef>
              <a:buSzPct val="80000"/>
              <a:buFont typeface="Wingdings" panose="05000000000000000000" pitchFamily="2" charset="2"/>
              <a:buChar char="l"/>
              <a:defRPr sz="2400" b="1" kern="1200">
                <a:solidFill>
                  <a:schemeClr val="tx1"/>
                </a:solidFill>
                <a:latin typeface="+mn-ea"/>
                <a:ea typeface="+mn-ea"/>
                <a:cs typeface="+mn-cs"/>
              </a:defRPr>
            </a:lvl1pPr>
            <a:lvl2pPr marL="991235" indent="-381000" algn="l" defTabSz="1219835" rtl="0" eaLnBrk="1" latinLnBrk="0" hangingPunct="1">
              <a:spcBef>
                <a:spcPct val="20000"/>
              </a:spcBef>
              <a:buFont typeface="Arial" panose="020B0604020202020204" pitchFamily="34" charset="0"/>
              <a:buChar char="–"/>
              <a:defRPr sz="2400" b="1"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Clr>
                <a:srgbClr val="800080"/>
              </a:buClr>
              <a:buNone/>
            </a:pPr>
            <a:r>
              <a:rPr lang="zh-CN" altLang="en-US" sz="2300" spc="-100" dirty="0">
                <a:solidFill>
                  <a:srgbClr val="C00000"/>
                </a:solidFill>
              </a:rPr>
              <a:t>解 </a:t>
            </a:r>
            <a:r>
              <a:rPr lang="zh-CN" altLang="en-US" sz="2300" spc="-100" dirty="0"/>
              <a:t> 各命题公式的表示形式如下表所示。</a:t>
            </a:r>
            <a:endParaRPr lang="zh-CN" altLang="en-US" sz="2300" spc="-100" dirty="0"/>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nvGraphicFramePr>
            <p:xfrm>
              <a:off x="536575" y="3731190"/>
              <a:ext cx="7872547" cy="2987684"/>
            </p:xfrm>
            <a:graphic>
              <a:graphicData uri="http://schemas.openxmlformats.org/drawingml/2006/table">
                <a:tbl>
                  <a:tblPr>
                    <a:tableStyleId>{5C22544A-7EE6-4342-B048-85BDC9FD1C3A}</a:tableStyleId>
                  </a:tblPr>
                  <a:tblGrid>
                    <a:gridCol w="1589135"/>
                    <a:gridCol w="886576"/>
                    <a:gridCol w="1282036"/>
                    <a:gridCol w="1371600"/>
                    <a:gridCol w="1371600"/>
                    <a:gridCol w="1371600"/>
                  </a:tblGrid>
                  <a:tr h="426812">
                    <a:tc>
                      <a:txBody>
                        <a:bodyPr/>
                        <a:lstStyle/>
                        <a:p>
                          <a:pPr algn="ctr">
                            <a:spcAft>
                              <a:spcPts val="0"/>
                            </a:spcAft>
                          </a:pPr>
                          <a:r>
                            <a:rPr lang="en-US" sz="2200" b="1" kern="100" dirty="0">
                              <a:solidFill>
                                <a:schemeClr val="bg1"/>
                              </a:solidFill>
                              <a:effectLst/>
                              <a:latin typeface="+mn-ea"/>
                              <a:ea typeface="+mn-ea"/>
                            </a:rPr>
                            <a:t> </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157AB"/>
                        </a:solidFill>
                      </a:tcPr>
                    </a:tc>
                    <a:tc>
                      <a:txBody>
                        <a:bodyPr/>
                        <a:lstStyle/>
                        <a:p>
                          <a:pPr algn="ctr">
                            <a:lnSpc>
                              <a:spcPct val="100000"/>
                            </a:lnSpc>
                            <a:spcBef>
                              <a:spcPts val="600"/>
                            </a:spcBef>
                            <a:spcAft>
                              <a:spcPts val="0"/>
                            </a:spcAft>
                          </a:pPr>
                          <a:r>
                            <a:rPr lang="zh-CN" sz="2200" b="1" kern="100" dirty="0">
                              <a:solidFill>
                                <a:schemeClr val="bg1"/>
                              </a:solidFill>
                              <a:effectLst/>
                              <a:latin typeface="+mn-ea"/>
                              <a:ea typeface="+mn-ea"/>
                            </a:rPr>
                            <a:t>文字</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lnSpc>
                              <a:spcPct val="100000"/>
                            </a:lnSpc>
                            <a:spcBef>
                              <a:spcPts val="600"/>
                            </a:spcBef>
                            <a:spcAft>
                              <a:spcPts val="0"/>
                            </a:spcAft>
                          </a:pPr>
                          <a:r>
                            <a:rPr lang="zh-CN" sz="2200" b="1" kern="100" dirty="0">
                              <a:solidFill>
                                <a:schemeClr val="bg1"/>
                              </a:solidFill>
                              <a:effectLst/>
                              <a:latin typeface="+mn-ea"/>
                              <a:ea typeface="+mn-ea"/>
                            </a:rPr>
                            <a:t>合取式</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lnSpc>
                              <a:spcPct val="100000"/>
                            </a:lnSpc>
                            <a:spcBef>
                              <a:spcPts val="600"/>
                            </a:spcBef>
                            <a:spcAft>
                              <a:spcPts val="0"/>
                            </a:spcAft>
                          </a:pPr>
                          <a:r>
                            <a:rPr lang="zh-CN" sz="2200" b="1" kern="100" dirty="0">
                              <a:solidFill>
                                <a:schemeClr val="bg1"/>
                              </a:solidFill>
                              <a:effectLst/>
                              <a:latin typeface="+mn-ea"/>
                              <a:ea typeface="+mn-ea"/>
                            </a:rPr>
                            <a:t>析取式</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lnSpc>
                              <a:spcPct val="100000"/>
                            </a:lnSpc>
                            <a:spcBef>
                              <a:spcPts val="600"/>
                            </a:spcBef>
                            <a:spcAft>
                              <a:spcPts val="0"/>
                            </a:spcAft>
                          </a:pPr>
                          <a:r>
                            <a:rPr lang="zh-CN" sz="2200" b="1" kern="100" dirty="0">
                              <a:solidFill>
                                <a:schemeClr val="bg1"/>
                              </a:solidFill>
                              <a:effectLst/>
                              <a:latin typeface="+mn-ea"/>
                              <a:ea typeface="+mn-ea"/>
                            </a:rPr>
                            <a:t>合取范式</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lnSpc>
                              <a:spcPct val="100000"/>
                            </a:lnSpc>
                            <a:spcBef>
                              <a:spcPts val="600"/>
                            </a:spcBef>
                            <a:spcAft>
                              <a:spcPts val="0"/>
                            </a:spcAft>
                          </a:pPr>
                          <a:r>
                            <a:rPr lang="zh-CN" sz="2200" b="1" kern="100" dirty="0">
                              <a:solidFill>
                                <a:schemeClr val="bg1"/>
                              </a:solidFill>
                              <a:effectLst/>
                              <a:latin typeface="+mn-ea"/>
                              <a:ea typeface="+mn-ea"/>
                            </a:rPr>
                            <a:t>析取范式</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r>
                  <a:tr h="426812">
                    <a:tc>
                      <a:txBody>
                        <a:bodyPr/>
                        <a:lstStyle/>
                        <a:p>
                          <a:pPr algn="ctr">
                            <a:spcAft>
                              <a:spcPts val="0"/>
                            </a:spcAft>
                          </a:pPr>
                          <a:r>
                            <a:rPr lang="en-US" sz="2200" b="1" kern="100" dirty="0">
                              <a:solidFill>
                                <a:schemeClr val="bg1"/>
                              </a:solidFill>
                              <a:effectLst/>
                              <a:latin typeface="+mn-ea"/>
                              <a:ea typeface="+mn-ea"/>
                            </a:rPr>
                            <a:t>Q</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157AB"/>
                        </a:solidFill>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26812">
                    <a:tc>
                      <a:txBody>
                        <a:bodyPr/>
                        <a:lstStyle/>
                        <a:p>
                          <a:pPr algn="ctr">
                            <a:spcAft>
                              <a:spcPts val="0"/>
                            </a:spcAft>
                          </a:pPr>
                          <a14:m>
                            <m:oMath xmlns:m="http://schemas.openxmlformats.org/officeDocument/2006/math">
                              <m:r>
                                <a:rPr lang="en-US" sz="2200" b="1" kern="100" smtClean="0">
                                  <a:solidFill>
                                    <a:schemeClr val="bg1"/>
                                  </a:solidFill>
                                  <a:effectLst/>
                                  <a:latin typeface="Cambria Math" panose="02040503050406030204" pitchFamily="18" charset="0"/>
                                  <a:ea typeface="+mn-ea"/>
                                </a:rPr>
                                <m:t>¬</m:t>
                              </m:r>
                            </m:oMath>
                          </a14:m>
                          <a:r>
                            <a:rPr lang="en-US" sz="2200" b="1" kern="100" dirty="0">
                              <a:solidFill>
                                <a:schemeClr val="bg1"/>
                              </a:solidFill>
                              <a:effectLst/>
                              <a:latin typeface="+mn-ea"/>
                              <a:ea typeface="+mn-ea"/>
                            </a:rPr>
                            <a:t>Q</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157AB"/>
                        </a:solidFill>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26812">
                    <a:tc>
                      <a:txBody>
                        <a:bodyPr/>
                        <a:lstStyle/>
                        <a:p>
                          <a:pPr algn="ctr">
                            <a:spcAft>
                              <a:spcPts val="0"/>
                            </a:spcAft>
                          </a:pPr>
                          <a:r>
                            <a:rPr lang="en-US" sz="2200" b="1" kern="100" dirty="0">
                              <a:solidFill>
                                <a:schemeClr val="bg1"/>
                              </a:solidFill>
                              <a:effectLst/>
                              <a:latin typeface="+mn-ea"/>
                              <a:ea typeface="+mn-ea"/>
                            </a:rPr>
                            <a:t>P</a:t>
                          </a:r>
                          <a:r>
                            <a:rPr lang="zh-CN" sz="2200" b="1" kern="100" dirty="0">
                              <a:solidFill>
                                <a:schemeClr val="bg1"/>
                              </a:solidFill>
                              <a:effectLst/>
                              <a:latin typeface="+mn-ea"/>
                              <a:ea typeface="+mn-ea"/>
                            </a:rPr>
                            <a:t>∨</a:t>
                          </a:r>
                          <a:r>
                            <a:rPr lang="en-US" sz="2200" b="1" kern="100" dirty="0">
                              <a:solidFill>
                                <a:schemeClr val="bg1"/>
                              </a:solidFill>
                              <a:effectLst/>
                              <a:latin typeface="+mn-ea"/>
                              <a:ea typeface="+mn-ea"/>
                            </a:rPr>
                            <a:t>Q</a:t>
                          </a:r>
                          <a:r>
                            <a:rPr lang="zh-CN" sz="2200" b="1" kern="100" dirty="0">
                              <a:solidFill>
                                <a:schemeClr val="bg1"/>
                              </a:solidFill>
                              <a:effectLst/>
                              <a:latin typeface="+mn-ea"/>
                              <a:ea typeface="+mn-ea"/>
                            </a:rPr>
                            <a:t>∨</a:t>
                          </a:r>
                          <a14:m>
                            <m:oMath xmlns:m="http://schemas.openxmlformats.org/officeDocument/2006/math">
                              <m:r>
                                <a:rPr lang="en-US" sz="2200" b="1" kern="100" smtClean="0">
                                  <a:solidFill>
                                    <a:schemeClr val="bg1"/>
                                  </a:solidFill>
                                  <a:effectLst/>
                                  <a:latin typeface="Cambria Math" panose="02040503050406030204" pitchFamily="18" charset="0"/>
                                  <a:ea typeface="+mn-ea"/>
                                </a:rPr>
                                <m:t>¬</m:t>
                              </m:r>
                            </m:oMath>
                          </a14:m>
                          <a:r>
                            <a:rPr lang="en-US" sz="2200" b="1" kern="100" dirty="0">
                              <a:solidFill>
                                <a:schemeClr val="bg1"/>
                              </a:solidFill>
                              <a:effectLst/>
                              <a:latin typeface="+mn-ea"/>
                              <a:ea typeface="+mn-ea"/>
                            </a:rPr>
                            <a:t>R</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157AB"/>
                        </a:solidFill>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26812">
                    <a:tc>
                      <a:txBody>
                        <a:bodyPr/>
                        <a:lstStyle/>
                        <a:p>
                          <a:pPr algn="ctr">
                            <a:spcAft>
                              <a:spcPts val="0"/>
                            </a:spcAft>
                          </a:pPr>
                          <a:r>
                            <a:rPr lang="en-US" sz="2200" b="1" kern="100" dirty="0">
                              <a:solidFill>
                                <a:schemeClr val="bg1"/>
                              </a:solidFill>
                              <a:effectLst/>
                              <a:latin typeface="+mn-ea"/>
                              <a:ea typeface="+mn-ea"/>
                            </a:rPr>
                            <a:t>(P</a:t>
                          </a:r>
                          <a:r>
                            <a:rPr lang="zh-CN" sz="2200" b="1" kern="100" dirty="0">
                              <a:solidFill>
                                <a:schemeClr val="bg1"/>
                              </a:solidFill>
                              <a:effectLst/>
                              <a:latin typeface="+mn-ea"/>
                              <a:ea typeface="+mn-ea"/>
                            </a:rPr>
                            <a:t>∨</a:t>
                          </a:r>
                          <a:r>
                            <a:rPr lang="en-US" sz="2200" b="1" kern="100" dirty="0">
                              <a:solidFill>
                                <a:schemeClr val="bg1"/>
                              </a:solidFill>
                              <a:effectLst/>
                              <a:latin typeface="+mn-ea"/>
                              <a:ea typeface="+mn-ea"/>
                            </a:rPr>
                            <a:t>Q</a:t>
                          </a:r>
                          <a:r>
                            <a:rPr lang="zh-CN" sz="2200" b="1" kern="100" dirty="0">
                              <a:solidFill>
                                <a:schemeClr val="bg1"/>
                              </a:solidFill>
                              <a:effectLst/>
                              <a:latin typeface="+mn-ea"/>
                              <a:ea typeface="+mn-ea"/>
                            </a:rPr>
                            <a:t>∨</a:t>
                          </a:r>
                          <a14:m>
                            <m:oMath xmlns:m="http://schemas.openxmlformats.org/officeDocument/2006/math">
                              <m:r>
                                <a:rPr lang="en-US" sz="2200" b="1" kern="100" smtClean="0">
                                  <a:solidFill>
                                    <a:schemeClr val="bg1"/>
                                  </a:solidFill>
                                  <a:effectLst/>
                                  <a:latin typeface="Cambria Math" panose="02040503050406030204" pitchFamily="18" charset="0"/>
                                  <a:ea typeface="+mn-ea"/>
                                </a:rPr>
                                <m:t>¬</m:t>
                              </m:r>
                            </m:oMath>
                          </a14:m>
                          <a:r>
                            <a:rPr lang="en-US" sz="2200" b="1" kern="100" dirty="0">
                              <a:solidFill>
                                <a:schemeClr val="bg1"/>
                              </a:solidFill>
                              <a:effectLst/>
                              <a:latin typeface="+mn-ea"/>
                              <a:ea typeface="+mn-ea"/>
                            </a:rPr>
                            <a:t>R)</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157AB"/>
                        </a:solidFill>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26812">
                    <a:tc>
                      <a:txBody>
                        <a:bodyPr/>
                        <a:lstStyle/>
                        <a:p>
                          <a:pPr algn="ctr">
                            <a:spcAft>
                              <a:spcPts val="0"/>
                            </a:spcAft>
                          </a:pPr>
                          <a14:m>
                            <m:oMath xmlns:m="http://schemas.openxmlformats.org/officeDocument/2006/math">
                              <m:r>
                                <a:rPr lang="en-US" sz="2200" b="1" kern="100" smtClean="0">
                                  <a:solidFill>
                                    <a:schemeClr val="bg1"/>
                                  </a:solidFill>
                                  <a:effectLst/>
                                  <a:latin typeface="Cambria Math" panose="02040503050406030204" pitchFamily="18" charset="0"/>
                                  <a:ea typeface="+mn-ea"/>
                                </a:rPr>
                                <m:t>¬</m:t>
                              </m:r>
                            </m:oMath>
                          </a14:m>
                          <a:r>
                            <a:rPr lang="en-US" sz="2200" b="1" kern="100" dirty="0">
                              <a:solidFill>
                                <a:schemeClr val="bg1"/>
                              </a:solidFill>
                              <a:effectLst/>
                              <a:latin typeface="+mn-ea"/>
                              <a:ea typeface="+mn-ea"/>
                            </a:rPr>
                            <a:t>P</a:t>
                          </a:r>
                          <a:r>
                            <a:rPr lang="zh-CN" sz="2200" b="1" kern="100" dirty="0">
                              <a:solidFill>
                                <a:schemeClr val="bg1"/>
                              </a:solidFill>
                              <a:effectLst/>
                              <a:latin typeface="+mn-ea"/>
                              <a:ea typeface="+mn-ea"/>
                            </a:rPr>
                            <a:t>∧</a:t>
                          </a:r>
                          <a:r>
                            <a:rPr lang="en-US" sz="2200" b="1" kern="100" dirty="0">
                              <a:solidFill>
                                <a:schemeClr val="bg1"/>
                              </a:solidFill>
                              <a:effectLst/>
                              <a:latin typeface="+mn-ea"/>
                              <a:ea typeface="+mn-ea"/>
                            </a:rPr>
                            <a:t>Q</a:t>
                          </a:r>
                          <a:r>
                            <a:rPr lang="zh-CN" sz="2200" b="1" kern="100" dirty="0">
                              <a:solidFill>
                                <a:schemeClr val="bg1"/>
                              </a:solidFill>
                              <a:effectLst/>
                              <a:latin typeface="+mn-ea"/>
                              <a:ea typeface="+mn-ea"/>
                            </a:rPr>
                            <a:t>∧</a:t>
                          </a:r>
                          <a:r>
                            <a:rPr lang="en-US" sz="2200" b="1" kern="100" dirty="0">
                              <a:solidFill>
                                <a:schemeClr val="bg1"/>
                              </a:solidFill>
                              <a:effectLst/>
                              <a:latin typeface="+mn-ea"/>
                              <a:ea typeface="+mn-ea"/>
                            </a:rPr>
                            <a:t>R</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157AB"/>
                        </a:solidFill>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26812">
                    <a:tc>
                      <a:txBody>
                        <a:bodyPr/>
                        <a:lstStyle/>
                        <a:p>
                          <a:pPr algn="ctr">
                            <a:spcAft>
                              <a:spcPts val="0"/>
                            </a:spcAft>
                          </a:pPr>
                          <a:r>
                            <a:rPr lang="en-US" sz="2200" b="1" kern="100" dirty="0">
                              <a:solidFill>
                                <a:schemeClr val="bg1"/>
                              </a:solidFill>
                              <a:effectLst/>
                              <a:latin typeface="+mn-ea"/>
                              <a:ea typeface="+mn-ea"/>
                            </a:rPr>
                            <a:t>(</a:t>
                          </a:r>
                          <a14:m>
                            <m:oMath xmlns:m="http://schemas.openxmlformats.org/officeDocument/2006/math">
                              <m:r>
                                <a:rPr lang="en-US" sz="2200" b="1" kern="100" smtClean="0">
                                  <a:solidFill>
                                    <a:schemeClr val="bg1"/>
                                  </a:solidFill>
                                  <a:effectLst/>
                                  <a:latin typeface="Cambria Math" panose="02040503050406030204" pitchFamily="18" charset="0"/>
                                  <a:ea typeface="+mn-ea"/>
                                </a:rPr>
                                <m:t>¬</m:t>
                              </m:r>
                            </m:oMath>
                          </a14:m>
                          <a:r>
                            <a:rPr lang="en-US" sz="2200" b="1" kern="100" dirty="0">
                              <a:solidFill>
                                <a:schemeClr val="bg1"/>
                              </a:solidFill>
                              <a:effectLst/>
                              <a:latin typeface="+mn-ea"/>
                              <a:ea typeface="+mn-ea"/>
                            </a:rPr>
                            <a:t>P</a:t>
                          </a:r>
                          <a:r>
                            <a:rPr lang="zh-CN" sz="2200" b="1" kern="100" dirty="0">
                              <a:solidFill>
                                <a:schemeClr val="bg1"/>
                              </a:solidFill>
                              <a:effectLst/>
                              <a:latin typeface="+mn-ea"/>
                              <a:ea typeface="+mn-ea"/>
                            </a:rPr>
                            <a:t>∧</a:t>
                          </a:r>
                          <a:r>
                            <a:rPr lang="en-US" sz="2200" b="1" kern="100" dirty="0">
                              <a:solidFill>
                                <a:schemeClr val="bg1"/>
                              </a:solidFill>
                              <a:effectLst/>
                              <a:latin typeface="+mn-ea"/>
                              <a:ea typeface="+mn-ea"/>
                            </a:rPr>
                            <a:t>Q</a:t>
                          </a:r>
                          <a:r>
                            <a:rPr lang="zh-CN" sz="2200" b="1" kern="100" dirty="0">
                              <a:solidFill>
                                <a:schemeClr val="bg1"/>
                              </a:solidFill>
                              <a:effectLst/>
                              <a:latin typeface="+mn-ea"/>
                              <a:ea typeface="+mn-ea"/>
                            </a:rPr>
                            <a:t>∧</a:t>
                          </a:r>
                          <a:r>
                            <a:rPr lang="en-US" sz="2200" b="1" kern="100" dirty="0">
                              <a:solidFill>
                                <a:schemeClr val="bg1"/>
                              </a:solidFill>
                              <a:effectLst/>
                              <a:latin typeface="+mn-ea"/>
                              <a:ea typeface="+mn-ea"/>
                            </a:rPr>
                            <a:t>R)</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157AB"/>
                        </a:solidFill>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xmlns="">
          <p:graphicFrame>
            <p:nvGraphicFramePr>
              <p:cNvPr id="2" name="表格 1"/>
              <p:cNvGraphicFramePr>
                <a:graphicFrameLocks noGrp="1"/>
              </p:cNvGraphicFramePr>
              <p:nvPr/>
            </p:nvGraphicFramePr>
            <p:xfrm>
              <a:off x="536575" y="3731190"/>
              <a:ext cx="7872547" cy="2987684"/>
            </p:xfrm>
            <a:graphic>
              <a:graphicData uri="http://schemas.openxmlformats.org/drawingml/2006/table">
                <a:tbl>
                  <a:tblPr>
                    <a:tableStyleId>{5C22544A-7EE6-4342-B048-85BDC9FD1C3A}</a:tableStyleId>
                  </a:tblPr>
                  <a:tblGrid>
                    <a:gridCol w="1589135"/>
                    <a:gridCol w="886576"/>
                    <a:gridCol w="1282036"/>
                    <a:gridCol w="1371600"/>
                    <a:gridCol w="1371600"/>
                    <a:gridCol w="1371600"/>
                  </a:tblGrid>
                  <a:tr h="426812">
                    <a:tc>
                      <a:txBody>
                        <a:bodyPr/>
                        <a:lstStyle/>
                        <a:p>
                          <a:pPr algn="ctr">
                            <a:spcAft>
                              <a:spcPts val="0"/>
                            </a:spcAft>
                          </a:pPr>
                          <a:r>
                            <a:rPr lang="en-US" sz="2200" b="1" kern="100" dirty="0">
                              <a:solidFill>
                                <a:schemeClr val="bg1"/>
                              </a:solidFill>
                              <a:effectLst/>
                              <a:latin typeface="+mn-ea"/>
                              <a:ea typeface="+mn-ea"/>
                            </a:rPr>
                            <a:t> </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157AB"/>
                        </a:solidFill>
                      </a:tcPr>
                    </a:tc>
                    <a:tc>
                      <a:txBody>
                        <a:bodyPr/>
                        <a:lstStyle/>
                        <a:p>
                          <a:pPr algn="ctr">
                            <a:lnSpc>
                              <a:spcPct val="100000"/>
                            </a:lnSpc>
                            <a:spcBef>
                              <a:spcPts val="600"/>
                            </a:spcBef>
                            <a:spcAft>
                              <a:spcPts val="0"/>
                            </a:spcAft>
                          </a:pPr>
                          <a:r>
                            <a:rPr lang="zh-CN" sz="2200" b="1" kern="100" dirty="0">
                              <a:solidFill>
                                <a:schemeClr val="bg1"/>
                              </a:solidFill>
                              <a:effectLst/>
                              <a:latin typeface="+mn-ea"/>
                              <a:ea typeface="+mn-ea"/>
                            </a:rPr>
                            <a:t>文字</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lnSpc>
                              <a:spcPct val="100000"/>
                            </a:lnSpc>
                            <a:spcBef>
                              <a:spcPts val="600"/>
                            </a:spcBef>
                            <a:spcAft>
                              <a:spcPts val="0"/>
                            </a:spcAft>
                          </a:pPr>
                          <a:r>
                            <a:rPr lang="zh-CN" sz="2200" b="1" kern="100" dirty="0">
                              <a:solidFill>
                                <a:schemeClr val="bg1"/>
                              </a:solidFill>
                              <a:effectLst/>
                              <a:latin typeface="+mn-ea"/>
                              <a:ea typeface="+mn-ea"/>
                            </a:rPr>
                            <a:t>合取式</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lnSpc>
                              <a:spcPct val="100000"/>
                            </a:lnSpc>
                            <a:spcBef>
                              <a:spcPts val="600"/>
                            </a:spcBef>
                            <a:spcAft>
                              <a:spcPts val="0"/>
                            </a:spcAft>
                          </a:pPr>
                          <a:r>
                            <a:rPr lang="zh-CN" sz="2200" b="1" kern="100" dirty="0">
                              <a:solidFill>
                                <a:schemeClr val="bg1"/>
                              </a:solidFill>
                              <a:effectLst/>
                              <a:latin typeface="+mn-ea"/>
                              <a:ea typeface="+mn-ea"/>
                            </a:rPr>
                            <a:t>析取式</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lnSpc>
                              <a:spcPct val="100000"/>
                            </a:lnSpc>
                            <a:spcBef>
                              <a:spcPts val="600"/>
                            </a:spcBef>
                            <a:spcAft>
                              <a:spcPts val="0"/>
                            </a:spcAft>
                          </a:pPr>
                          <a:r>
                            <a:rPr lang="zh-CN" sz="2200" b="1" kern="100" dirty="0">
                              <a:solidFill>
                                <a:schemeClr val="bg1"/>
                              </a:solidFill>
                              <a:effectLst/>
                              <a:latin typeface="+mn-ea"/>
                              <a:ea typeface="+mn-ea"/>
                            </a:rPr>
                            <a:t>合取范式</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lnSpc>
                              <a:spcPct val="100000"/>
                            </a:lnSpc>
                            <a:spcBef>
                              <a:spcPts val="600"/>
                            </a:spcBef>
                            <a:spcAft>
                              <a:spcPts val="0"/>
                            </a:spcAft>
                          </a:pPr>
                          <a:r>
                            <a:rPr lang="zh-CN" sz="2200" b="1" kern="100" dirty="0">
                              <a:solidFill>
                                <a:schemeClr val="bg1"/>
                              </a:solidFill>
                              <a:effectLst/>
                              <a:latin typeface="+mn-ea"/>
                              <a:ea typeface="+mn-ea"/>
                            </a:rPr>
                            <a:t>析取范式</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r>
                  <a:tr h="426812">
                    <a:tc>
                      <a:txBody>
                        <a:bodyPr/>
                        <a:lstStyle/>
                        <a:p>
                          <a:pPr algn="ctr">
                            <a:spcAft>
                              <a:spcPts val="0"/>
                            </a:spcAft>
                          </a:pPr>
                          <a:r>
                            <a:rPr lang="en-US" sz="2200" b="1" kern="100" dirty="0">
                              <a:solidFill>
                                <a:schemeClr val="bg1"/>
                              </a:solidFill>
                              <a:effectLst/>
                              <a:latin typeface="+mn-ea"/>
                              <a:ea typeface="+mn-ea"/>
                            </a:rPr>
                            <a:t>Q</a:t>
                          </a:r>
                          <a:endParaRPr lang="zh-CN" sz="2200" b="1" kern="100" dirty="0">
                            <a:solidFill>
                              <a:schemeClr val="bg1"/>
                            </a:solidFill>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157AB"/>
                        </a:solidFill>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26720">
                    <a:tc>
                      <a:txBody>
                        <a:bodyPr/>
                        <a:lstStyle/>
                        <a:p>
                          <a:endParaRPr lang="zh-CN"/>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27355">
                    <a:tc>
                      <a:txBody>
                        <a:bodyPr/>
                        <a:lstStyle/>
                        <a:p>
                          <a:endParaRPr lang="zh-CN"/>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26720">
                    <a:tc>
                      <a:txBody>
                        <a:bodyPr/>
                        <a:lstStyle/>
                        <a:p>
                          <a:endParaRPr lang="zh-CN"/>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26720">
                    <a:tc>
                      <a:txBody>
                        <a:bodyPr/>
                        <a:lstStyle/>
                        <a:p>
                          <a:endParaRPr lang="zh-CN"/>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26720">
                    <a:tc>
                      <a:txBody>
                        <a:bodyPr/>
                        <a:lstStyle/>
                        <a:p>
                          <a:endParaRPr lang="zh-CN"/>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600"/>
                            </a:spcBef>
                            <a:spcAft>
                              <a:spcPts val="0"/>
                            </a:spcAft>
                          </a:pPr>
                          <a:endParaRPr lang="zh-CN" sz="2200" b="1" kern="100" dirty="0">
                            <a:effectLst/>
                            <a:latin typeface="+mn-ea"/>
                            <a:ea typeface="+mn-ea"/>
                            <a:cs typeface="黑体" panose="02010609060101010101" pitchFamily="49" charset="-122"/>
                          </a:endParaRPr>
                        </a:p>
                      </a:txBody>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Fallback>
      </mc:AlternateContent>
      <p:sp>
        <p:nvSpPr>
          <p:cNvPr id="3" name="矩形 2"/>
          <p:cNvSpPr/>
          <p:nvPr/>
        </p:nvSpPr>
        <p:spPr>
          <a:xfrm>
            <a:off x="4347938" y="4142194"/>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(n=1)</a:t>
            </a:r>
            <a:endParaRPr lang="zh-CN" altLang="zh-CN" b="1" kern="100" dirty="0">
              <a:latin typeface="+mn-ea"/>
              <a:cs typeface="黑体" panose="02010609060101010101" pitchFamily="49" charset="-122"/>
            </a:endParaRPr>
          </a:p>
        </p:txBody>
      </p:sp>
      <p:sp>
        <p:nvSpPr>
          <p:cNvPr id="4" name="矩形 3"/>
          <p:cNvSpPr/>
          <p:nvPr/>
        </p:nvSpPr>
        <p:spPr>
          <a:xfrm>
            <a:off x="2365375" y="4151922"/>
            <a:ext cx="401071"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endParaRPr lang="zh-CN" altLang="zh-CN" b="1" kern="100" dirty="0">
              <a:latin typeface="+mn-ea"/>
              <a:cs typeface="黑体" panose="02010609060101010101" pitchFamily="49" charset="-122"/>
            </a:endParaRPr>
          </a:p>
        </p:txBody>
      </p:sp>
      <p:sp>
        <p:nvSpPr>
          <p:cNvPr id="5" name="矩形 4"/>
          <p:cNvSpPr/>
          <p:nvPr/>
        </p:nvSpPr>
        <p:spPr>
          <a:xfrm>
            <a:off x="4817606" y="6290862"/>
            <a:ext cx="418704"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endParaRPr lang="zh-CN" altLang="zh-CN" b="1" kern="100" dirty="0">
              <a:latin typeface="+mn-ea"/>
              <a:cs typeface="黑体" panose="02010609060101010101" pitchFamily="49" charset="-122"/>
            </a:endParaRPr>
          </a:p>
        </p:txBody>
      </p:sp>
      <p:sp>
        <p:nvSpPr>
          <p:cNvPr id="17" name="矩形 16"/>
          <p:cNvSpPr/>
          <p:nvPr/>
        </p:nvSpPr>
        <p:spPr>
          <a:xfrm>
            <a:off x="3077798" y="4123783"/>
            <a:ext cx="1148625"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(n=1)</a:t>
            </a:r>
            <a:endParaRPr lang="zh-CN" altLang="zh-CN" b="1" kern="100" dirty="0">
              <a:latin typeface="+mn-ea"/>
              <a:cs typeface="黑体" panose="02010609060101010101" pitchFamily="49" charset="-122"/>
            </a:endParaRPr>
          </a:p>
        </p:txBody>
      </p:sp>
      <p:sp>
        <p:nvSpPr>
          <p:cNvPr id="18" name="矩形 17"/>
          <p:cNvSpPr/>
          <p:nvPr/>
        </p:nvSpPr>
        <p:spPr>
          <a:xfrm>
            <a:off x="5690825" y="4143073"/>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(n=1)</a:t>
            </a:r>
            <a:endParaRPr lang="zh-CN" altLang="zh-CN" b="1" kern="100" dirty="0">
              <a:latin typeface="+mn-ea"/>
              <a:cs typeface="黑体" panose="02010609060101010101" pitchFamily="49" charset="-122"/>
            </a:endParaRPr>
          </a:p>
        </p:txBody>
      </p:sp>
      <p:sp>
        <p:nvSpPr>
          <p:cNvPr id="19" name="矩形 18"/>
          <p:cNvSpPr/>
          <p:nvPr/>
        </p:nvSpPr>
        <p:spPr>
          <a:xfrm>
            <a:off x="7053148" y="4140404"/>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(n=1)</a:t>
            </a:r>
            <a:endParaRPr lang="zh-CN" altLang="zh-CN" b="1" kern="100" dirty="0">
              <a:latin typeface="+mn-ea"/>
              <a:cs typeface="黑体" panose="02010609060101010101" pitchFamily="49" charset="-122"/>
            </a:endParaRPr>
          </a:p>
        </p:txBody>
      </p:sp>
      <p:sp>
        <p:nvSpPr>
          <p:cNvPr id="20" name="矩形 19"/>
          <p:cNvSpPr/>
          <p:nvPr/>
        </p:nvSpPr>
        <p:spPr>
          <a:xfrm>
            <a:off x="4347938" y="4564852"/>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(n=1)</a:t>
            </a:r>
            <a:endParaRPr lang="zh-CN" altLang="zh-CN" b="1" kern="100" dirty="0">
              <a:latin typeface="+mn-ea"/>
              <a:cs typeface="黑体" panose="02010609060101010101" pitchFamily="49" charset="-122"/>
            </a:endParaRPr>
          </a:p>
        </p:txBody>
      </p:sp>
      <p:sp>
        <p:nvSpPr>
          <p:cNvPr id="21" name="矩形 20"/>
          <p:cNvSpPr/>
          <p:nvPr/>
        </p:nvSpPr>
        <p:spPr>
          <a:xfrm>
            <a:off x="2365375" y="4574580"/>
            <a:ext cx="401071"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endParaRPr lang="zh-CN" altLang="zh-CN" b="1" kern="100" dirty="0">
              <a:latin typeface="+mn-ea"/>
              <a:cs typeface="黑体" panose="02010609060101010101" pitchFamily="49" charset="-122"/>
            </a:endParaRPr>
          </a:p>
        </p:txBody>
      </p:sp>
      <p:sp>
        <p:nvSpPr>
          <p:cNvPr id="22" name="矩形 21"/>
          <p:cNvSpPr/>
          <p:nvPr/>
        </p:nvSpPr>
        <p:spPr>
          <a:xfrm>
            <a:off x="3077798" y="4546441"/>
            <a:ext cx="1148625"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(n=1)</a:t>
            </a:r>
            <a:endParaRPr lang="zh-CN" altLang="zh-CN" b="1" kern="100" dirty="0">
              <a:latin typeface="+mn-ea"/>
              <a:cs typeface="黑体" panose="02010609060101010101" pitchFamily="49" charset="-122"/>
            </a:endParaRPr>
          </a:p>
        </p:txBody>
      </p:sp>
      <p:sp>
        <p:nvSpPr>
          <p:cNvPr id="23" name="矩形 22"/>
          <p:cNvSpPr/>
          <p:nvPr/>
        </p:nvSpPr>
        <p:spPr>
          <a:xfrm>
            <a:off x="5690825" y="4565731"/>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(n=1)</a:t>
            </a:r>
            <a:endParaRPr lang="zh-CN" altLang="zh-CN" b="1" kern="100" dirty="0">
              <a:latin typeface="+mn-ea"/>
              <a:cs typeface="黑体" panose="02010609060101010101" pitchFamily="49" charset="-122"/>
            </a:endParaRPr>
          </a:p>
        </p:txBody>
      </p:sp>
      <p:sp>
        <p:nvSpPr>
          <p:cNvPr id="24" name="矩形 23"/>
          <p:cNvSpPr/>
          <p:nvPr/>
        </p:nvSpPr>
        <p:spPr>
          <a:xfrm>
            <a:off x="7053148" y="4563062"/>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(n=1)</a:t>
            </a:r>
            <a:endParaRPr lang="zh-CN" altLang="zh-CN" b="1" kern="100" dirty="0">
              <a:latin typeface="+mn-ea"/>
              <a:cs typeface="黑体" panose="02010609060101010101" pitchFamily="49" charset="-122"/>
            </a:endParaRPr>
          </a:p>
        </p:txBody>
      </p:sp>
      <p:sp>
        <p:nvSpPr>
          <p:cNvPr id="25" name="矩形 24"/>
          <p:cNvSpPr/>
          <p:nvPr/>
        </p:nvSpPr>
        <p:spPr>
          <a:xfrm>
            <a:off x="4347938" y="5000728"/>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(n=3)</a:t>
            </a:r>
            <a:endParaRPr lang="zh-CN" altLang="zh-CN" b="1" kern="100" dirty="0">
              <a:latin typeface="+mn-ea"/>
              <a:cs typeface="黑体" panose="02010609060101010101" pitchFamily="49" charset="-122"/>
            </a:endParaRPr>
          </a:p>
        </p:txBody>
      </p:sp>
      <p:sp>
        <p:nvSpPr>
          <p:cNvPr id="26" name="矩形 25"/>
          <p:cNvSpPr/>
          <p:nvPr/>
        </p:nvSpPr>
        <p:spPr>
          <a:xfrm>
            <a:off x="5690825" y="5001607"/>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(n=1)</a:t>
            </a:r>
            <a:endParaRPr lang="zh-CN" altLang="zh-CN" b="1" kern="100" dirty="0">
              <a:latin typeface="+mn-ea"/>
              <a:cs typeface="黑体" panose="02010609060101010101" pitchFamily="49" charset="-122"/>
            </a:endParaRPr>
          </a:p>
        </p:txBody>
      </p:sp>
      <p:sp>
        <p:nvSpPr>
          <p:cNvPr id="27" name="矩形 26"/>
          <p:cNvSpPr/>
          <p:nvPr/>
        </p:nvSpPr>
        <p:spPr>
          <a:xfrm>
            <a:off x="7053148" y="4998938"/>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(n=3)</a:t>
            </a:r>
            <a:endParaRPr lang="zh-CN" altLang="zh-CN" b="1" kern="100" dirty="0">
              <a:latin typeface="+mn-ea"/>
              <a:cs typeface="黑体" panose="02010609060101010101" pitchFamily="49" charset="-122"/>
            </a:endParaRPr>
          </a:p>
        </p:txBody>
      </p:sp>
      <p:sp>
        <p:nvSpPr>
          <p:cNvPr id="28" name="矩形 27"/>
          <p:cNvSpPr/>
          <p:nvPr/>
        </p:nvSpPr>
        <p:spPr>
          <a:xfrm>
            <a:off x="4347938" y="5419482"/>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(n=3)</a:t>
            </a:r>
            <a:endParaRPr lang="zh-CN" altLang="zh-CN" b="1" kern="100" dirty="0">
              <a:latin typeface="+mn-ea"/>
              <a:cs typeface="黑体" panose="02010609060101010101" pitchFamily="49" charset="-122"/>
            </a:endParaRPr>
          </a:p>
        </p:txBody>
      </p:sp>
      <p:sp>
        <p:nvSpPr>
          <p:cNvPr id="29" name="矩形 28"/>
          <p:cNvSpPr/>
          <p:nvPr/>
        </p:nvSpPr>
        <p:spPr>
          <a:xfrm>
            <a:off x="5690825" y="5420361"/>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(n=1)</a:t>
            </a:r>
            <a:endParaRPr lang="zh-CN" altLang="zh-CN" b="1" kern="100" dirty="0">
              <a:latin typeface="+mn-ea"/>
              <a:cs typeface="黑体" panose="02010609060101010101" pitchFamily="49" charset="-122"/>
            </a:endParaRPr>
          </a:p>
        </p:txBody>
      </p:sp>
      <p:sp>
        <p:nvSpPr>
          <p:cNvPr id="31" name="矩形 30"/>
          <p:cNvSpPr/>
          <p:nvPr/>
        </p:nvSpPr>
        <p:spPr>
          <a:xfrm>
            <a:off x="2379787" y="4971056"/>
            <a:ext cx="418704"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endParaRPr lang="zh-CN" altLang="zh-CN" b="1" kern="100" dirty="0">
              <a:latin typeface="+mn-ea"/>
              <a:cs typeface="黑体" panose="02010609060101010101" pitchFamily="49" charset="-122"/>
            </a:endParaRPr>
          </a:p>
        </p:txBody>
      </p:sp>
      <p:sp>
        <p:nvSpPr>
          <p:cNvPr id="32" name="矩形 31"/>
          <p:cNvSpPr/>
          <p:nvPr/>
        </p:nvSpPr>
        <p:spPr>
          <a:xfrm>
            <a:off x="3442758" y="4971055"/>
            <a:ext cx="418704"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endParaRPr lang="zh-CN" altLang="zh-CN" b="1" kern="100" dirty="0">
              <a:latin typeface="+mn-ea"/>
              <a:cs typeface="黑体" panose="02010609060101010101" pitchFamily="49" charset="-122"/>
            </a:endParaRPr>
          </a:p>
        </p:txBody>
      </p:sp>
      <p:sp>
        <p:nvSpPr>
          <p:cNvPr id="33" name="矩形 32"/>
          <p:cNvSpPr/>
          <p:nvPr/>
        </p:nvSpPr>
        <p:spPr>
          <a:xfrm>
            <a:off x="2379787" y="5383299"/>
            <a:ext cx="418704"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endParaRPr lang="zh-CN" altLang="zh-CN" b="1" kern="100" dirty="0">
              <a:latin typeface="+mn-ea"/>
              <a:cs typeface="黑体" panose="02010609060101010101" pitchFamily="49" charset="-122"/>
            </a:endParaRPr>
          </a:p>
        </p:txBody>
      </p:sp>
      <p:sp>
        <p:nvSpPr>
          <p:cNvPr id="34" name="矩形 33"/>
          <p:cNvSpPr/>
          <p:nvPr/>
        </p:nvSpPr>
        <p:spPr>
          <a:xfrm>
            <a:off x="3442758" y="5383298"/>
            <a:ext cx="418704"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endParaRPr lang="zh-CN" altLang="zh-CN" b="1" kern="100" dirty="0">
              <a:latin typeface="+mn-ea"/>
              <a:cs typeface="黑体" panose="02010609060101010101" pitchFamily="49" charset="-122"/>
            </a:endParaRPr>
          </a:p>
        </p:txBody>
      </p:sp>
      <p:sp>
        <p:nvSpPr>
          <p:cNvPr id="35" name="矩形 34"/>
          <p:cNvSpPr/>
          <p:nvPr/>
        </p:nvSpPr>
        <p:spPr>
          <a:xfrm>
            <a:off x="4817606" y="5810720"/>
            <a:ext cx="418704"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endParaRPr lang="zh-CN" altLang="zh-CN" b="1" kern="100" dirty="0">
              <a:latin typeface="+mn-ea"/>
              <a:cs typeface="黑体" panose="02010609060101010101" pitchFamily="49" charset="-122"/>
            </a:endParaRPr>
          </a:p>
        </p:txBody>
      </p:sp>
      <p:sp>
        <p:nvSpPr>
          <p:cNvPr id="36" name="矩形 35"/>
          <p:cNvSpPr/>
          <p:nvPr/>
        </p:nvSpPr>
        <p:spPr>
          <a:xfrm>
            <a:off x="6093220" y="6279268"/>
            <a:ext cx="418704"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endParaRPr lang="zh-CN" altLang="zh-CN" b="1" kern="100" dirty="0">
              <a:latin typeface="+mn-ea"/>
              <a:cs typeface="黑体" panose="02010609060101010101" pitchFamily="49" charset="-122"/>
            </a:endParaRPr>
          </a:p>
        </p:txBody>
      </p:sp>
      <p:sp>
        <p:nvSpPr>
          <p:cNvPr id="37" name="矩形 36"/>
          <p:cNvSpPr/>
          <p:nvPr/>
        </p:nvSpPr>
        <p:spPr>
          <a:xfrm>
            <a:off x="2361237" y="6272385"/>
            <a:ext cx="418704"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endParaRPr lang="zh-CN" altLang="zh-CN" b="1" kern="100" dirty="0">
              <a:latin typeface="+mn-ea"/>
              <a:cs typeface="黑体" panose="02010609060101010101" pitchFamily="49" charset="-122"/>
            </a:endParaRPr>
          </a:p>
        </p:txBody>
      </p:sp>
      <p:sp>
        <p:nvSpPr>
          <p:cNvPr id="38" name="矩形 37"/>
          <p:cNvSpPr/>
          <p:nvPr/>
        </p:nvSpPr>
        <p:spPr>
          <a:xfrm>
            <a:off x="2373832" y="5829197"/>
            <a:ext cx="418704"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endParaRPr lang="zh-CN" altLang="zh-CN" b="1" kern="100" dirty="0">
              <a:latin typeface="+mn-ea"/>
              <a:cs typeface="黑体" panose="02010609060101010101" pitchFamily="49" charset="-122"/>
            </a:endParaRPr>
          </a:p>
        </p:txBody>
      </p:sp>
      <p:sp>
        <p:nvSpPr>
          <p:cNvPr id="39" name="矩形 38"/>
          <p:cNvSpPr/>
          <p:nvPr/>
        </p:nvSpPr>
        <p:spPr>
          <a:xfrm>
            <a:off x="7492439" y="5410452"/>
            <a:ext cx="418704"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endParaRPr lang="zh-CN" altLang="zh-CN" b="1" kern="100" dirty="0">
              <a:latin typeface="+mn-ea"/>
              <a:cs typeface="黑体" panose="02010609060101010101" pitchFamily="49" charset="-122"/>
            </a:endParaRPr>
          </a:p>
        </p:txBody>
      </p:sp>
      <p:sp>
        <p:nvSpPr>
          <p:cNvPr id="40" name="矩形 39"/>
          <p:cNvSpPr/>
          <p:nvPr/>
        </p:nvSpPr>
        <p:spPr>
          <a:xfrm>
            <a:off x="3044751" y="5836078"/>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(n=3)</a:t>
            </a:r>
            <a:endParaRPr lang="zh-CN" altLang="zh-CN" b="1" kern="100" dirty="0">
              <a:latin typeface="+mn-ea"/>
              <a:cs typeface="黑体" panose="02010609060101010101" pitchFamily="49" charset="-122"/>
            </a:endParaRPr>
          </a:p>
        </p:txBody>
      </p:sp>
      <p:sp>
        <p:nvSpPr>
          <p:cNvPr id="41" name="矩形 40"/>
          <p:cNvSpPr/>
          <p:nvPr/>
        </p:nvSpPr>
        <p:spPr>
          <a:xfrm>
            <a:off x="3077798" y="6279268"/>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(n=3)</a:t>
            </a:r>
            <a:endParaRPr lang="zh-CN" altLang="zh-CN" b="1" kern="100" dirty="0">
              <a:latin typeface="+mn-ea"/>
              <a:cs typeface="黑体" panose="02010609060101010101" pitchFamily="49" charset="-122"/>
            </a:endParaRPr>
          </a:p>
        </p:txBody>
      </p:sp>
      <p:sp>
        <p:nvSpPr>
          <p:cNvPr id="42" name="矩形 41"/>
          <p:cNvSpPr/>
          <p:nvPr/>
        </p:nvSpPr>
        <p:spPr>
          <a:xfrm>
            <a:off x="7070046" y="5836078"/>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(n=1)</a:t>
            </a:r>
            <a:endParaRPr lang="zh-CN" altLang="zh-CN" b="1" kern="100" dirty="0">
              <a:latin typeface="+mn-ea"/>
              <a:cs typeface="黑体" panose="02010609060101010101" pitchFamily="49" charset="-122"/>
            </a:endParaRPr>
          </a:p>
        </p:txBody>
      </p:sp>
      <p:sp>
        <p:nvSpPr>
          <p:cNvPr id="43" name="矩形 42"/>
          <p:cNvSpPr/>
          <p:nvPr/>
        </p:nvSpPr>
        <p:spPr>
          <a:xfrm>
            <a:off x="7070047" y="6313288"/>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(n=1)</a:t>
            </a:r>
            <a:endParaRPr lang="zh-CN" altLang="zh-CN" b="1" kern="100" dirty="0">
              <a:latin typeface="+mn-ea"/>
              <a:cs typeface="黑体" panose="02010609060101010101" pitchFamily="49" charset="-122"/>
            </a:endParaRPr>
          </a:p>
        </p:txBody>
      </p:sp>
      <p:sp>
        <p:nvSpPr>
          <p:cNvPr id="44" name="Rectangle 3"/>
          <p:cNvSpPr txBox="1">
            <a:spLocks noChangeArrowheads="1"/>
          </p:cNvSpPr>
          <p:nvPr/>
        </p:nvSpPr>
        <p:spPr>
          <a:xfrm>
            <a:off x="6189170" y="852673"/>
            <a:ext cx="6096000" cy="2729521"/>
          </a:xfrm>
          <a:prstGeom prst="rect">
            <a:avLst/>
          </a:prstGeom>
          <a:solidFill>
            <a:schemeClr val="bg2">
              <a:lumMod val="90000"/>
            </a:schemeClr>
          </a:solidFill>
        </p:spPr>
        <p:txBody>
          <a:bodyPr vert="horz" lIns="121917" tIns="60958" rIns="121917" bIns="60958" rtlCol="0">
            <a:noAutofit/>
          </a:bodyPr>
          <a:lstStyle>
            <a:lvl1pPr marL="457200" indent="-457200" algn="l" defTabSz="1219835" rtl="0" eaLnBrk="1" latinLnBrk="0" hangingPunct="1">
              <a:lnSpc>
                <a:spcPct val="150000"/>
              </a:lnSpc>
              <a:spcBef>
                <a:spcPts val="0"/>
              </a:spcBef>
              <a:buSzPct val="80000"/>
              <a:buFont typeface="Wingdings" panose="05000000000000000000" pitchFamily="2" charset="2"/>
              <a:buChar char="l"/>
              <a:defRPr sz="2400" b="1" kern="1200">
                <a:solidFill>
                  <a:schemeClr val="tx1"/>
                </a:solidFill>
                <a:latin typeface="+mn-ea"/>
                <a:ea typeface="+mn-ea"/>
                <a:cs typeface="+mn-cs"/>
              </a:defRPr>
            </a:lvl1pPr>
            <a:lvl2pPr marL="991235" indent="-381000" algn="l" defTabSz="1219835" rtl="0" eaLnBrk="1" latinLnBrk="0" hangingPunct="1">
              <a:spcBef>
                <a:spcPct val="20000"/>
              </a:spcBef>
              <a:buFont typeface="Arial" panose="020B0604020202020204" pitchFamily="34" charset="0"/>
              <a:buChar char="–"/>
              <a:defRPr sz="2400" b="1"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nSpc>
                <a:spcPct val="120000"/>
              </a:lnSpc>
              <a:buClr>
                <a:srgbClr val="800080"/>
              </a:buClr>
              <a:buNone/>
            </a:pPr>
            <a:r>
              <a:rPr lang="en-US" altLang="zh-CN" sz="2000" dirty="0">
                <a:solidFill>
                  <a:srgbClr val="3333FF"/>
                </a:solidFill>
              </a:rPr>
              <a:t>1. </a:t>
            </a:r>
            <a:r>
              <a:rPr lang="zh-CN" altLang="en-US" sz="2000" dirty="0">
                <a:solidFill>
                  <a:srgbClr val="3333FF"/>
                </a:solidFill>
              </a:rPr>
              <a:t>单个的文字</a:t>
            </a:r>
            <a:r>
              <a:rPr lang="zh-CN" altLang="en-US" sz="2000" dirty="0"/>
              <a:t>是子句、短语、析取范式，合取范式。</a:t>
            </a:r>
            <a:endParaRPr lang="zh-CN" altLang="en-US" sz="2000" dirty="0"/>
          </a:p>
          <a:p>
            <a:pPr marL="0" indent="0">
              <a:lnSpc>
                <a:spcPct val="120000"/>
              </a:lnSpc>
              <a:buClr>
                <a:srgbClr val="800080"/>
              </a:buClr>
              <a:buNone/>
            </a:pPr>
            <a:r>
              <a:rPr lang="en-US" altLang="zh-CN" sz="2000" dirty="0">
                <a:solidFill>
                  <a:srgbClr val="0000CC"/>
                </a:solidFill>
              </a:rPr>
              <a:t>2. </a:t>
            </a:r>
            <a:r>
              <a:rPr lang="zh-CN" altLang="en-US" sz="2000" dirty="0">
                <a:solidFill>
                  <a:srgbClr val="3333FF"/>
                </a:solidFill>
              </a:rPr>
              <a:t>单个的子句</a:t>
            </a:r>
            <a:r>
              <a:rPr lang="zh-CN" altLang="en-US" sz="2000" dirty="0"/>
              <a:t>是合取范式。</a:t>
            </a:r>
            <a:endParaRPr lang="zh-CN" altLang="en-US" sz="2000" dirty="0"/>
          </a:p>
          <a:p>
            <a:pPr marL="0" indent="0">
              <a:lnSpc>
                <a:spcPct val="120000"/>
              </a:lnSpc>
              <a:buClr>
                <a:srgbClr val="800080"/>
              </a:buClr>
              <a:buNone/>
            </a:pPr>
            <a:r>
              <a:rPr lang="en-US" altLang="zh-CN" sz="2000" dirty="0">
                <a:solidFill>
                  <a:srgbClr val="0000CC"/>
                </a:solidFill>
              </a:rPr>
              <a:t>3. </a:t>
            </a:r>
            <a:r>
              <a:rPr lang="zh-CN" altLang="en-US" sz="2000" dirty="0">
                <a:solidFill>
                  <a:srgbClr val="3333FF"/>
                </a:solidFill>
              </a:rPr>
              <a:t>单个的短语</a:t>
            </a:r>
            <a:r>
              <a:rPr lang="zh-CN" altLang="en-US" sz="2000" dirty="0"/>
              <a:t>是析取范式。</a:t>
            </a:r>
            <a:endParaRPr lang="zh-CN" altLang="en-US" sz="2000" dirty="0"/>
          </a:p>
          <a:p>
            <a:pPr marL="0" indent="0">
              <a:lnSpc>
                <a:spcPct val="120000"/>
              </a:lnSpc>
              <a:buClr>
                <a:srgbClr val="800080"/>
              </a:buClr>
              <a:buNone/>
            </a:pPr>
            <a:r>
              <a:rPr lang="en-US" altLang="zh-CN" sz="2000" dirty="0"/>
              <a:t>4. </a:t>
            </a:r>
            <a:r>
              <a:rPr lang="zh-CN" altLang="en-US" sz="2000" dirty="0"/>
              <a:t>若</a:t>
            </a:r>
            <a:r>
              <a:rPr lang="zh-CN" altLang="en-US" sz="2000" dirty="0">
                <a:solidFill>
                  <a:srgbClr val="3333FF"/>
                </a:solidFill>
              </a:rPr>
              <a:t>单个的合取式（析取式）</a:t>
            </a:r>
            <a:r>
              <a:rPr lang="zh-CN" altLang="en-US" sz="2000" dirty="0"/>
              <a:t>无最外层括号，则是合取范式（析取范式）。</a:t>
            </a:r>
            <a:endParaRPr lang="zh-CN" altLang="en-US" sz="2000" dirty="0"/>
          </a:p>
          <a:p>
            <a:pPr marL="0" indent="0">
              <a:lnSpc>
                <a:spcPct val="120000"/>
              </a:lnSpc>
              <a:buClr>
                <a:srgbClr val="800080"/>
              </a:buClr>
              <a:buNone/>
            </a:pPr>
            <a:r>
              <a:rPr lang="en-US" altLang="zh-CN" sz="2000" dirty="0">
                <a:solidFill>
                  <a:srgbClr val="0000CC"/>
                </a:solidFill>
              </a:rPr>
              <a:t>5.</a:t>
            </a:r>
            <a:r>
              <a:rPr lang="zh-CN" altLang="en-US" sz="2000" dirty="0">
                <a:solidFill>
                  <a:srgbClr val="0000CC"/>
                </a:solidFill>
              </a:rPr>
              <a:t>析取范式、合取范式</a:t>
            </a:r>
            <a:r>
              <a:rPr lang="zh-CN" altLang="en-US" sz="2000" dirty="0"/>
              <a:t>仅含联结词集</a:t>
            </a:r>
            <a:r>
              <a:rPr lang="en-US" altLang="zh-CN" sz="2000" dirty="0"/>
              <a:t>{</a:t>
            </a:r>
            <a:r>
              <a:rPr lang="en-US" altLang="zh-CN" sz="2000" dirty="0">
                <a:solidFill>
                  <a:srgbClr val="FF0000"/>
                </a:solidFill>
                <a:sym typeface="Symbol" panose="05050102010706020507" pitchFamily="18" charset="2"/>
              </a:rPr>
              <a:t></a:t>
            </a:r>
            <a:r>
              <a:rPr lang="zh-CN" altLang="en-US" sz="2000" dirty="0">
                <a:solidFill>
                  <a:srgbClr val="FF0000"/>
                </a:solidFill>
              </a:rPr>
              <a:t>，∧，∨</a:t>
            </a:r>
            <a:r>
              <a:rPr lang="en-US" altLang="zh-CN" sz="2000" dirty="0"/>
              <a:t>}</a:t>
            </a:r>
            <a:endParaRPr lang="zh-CN" altLang="en-US" sz="2000" dirty="0"/>
          </a:p>
          <a:p>
            <a:pPr marL="0" indent="0">
              <a:lnSpc>
                <a:spcPct val="120000"/>
              </a:lnSpc>
              <a:buClr>
                <a:srgbClr val="800080"/>
              </a:buClr>
              <a:buNone/>
            </a:pPr>
            <a:r>
              <a:rPr lang="zh-CN" altLang="en-US" sz="2000" dirty="0">
                <a:latin typeface="宋体" panose="02010600030101010101" pitchFamily="2" charset="-122"/>
              </a:rPr>
              <a:t>“</a:t>
            </a:r>
            <a:r>
              <a:rPr lang="en-US" altLang="zh-CN" sz="2000" dirty="0">
                <a:solidFill>
                  <a:srgbClr val="0000CC"/>
                </a:solidFill>
                <a:sym typeface="Symbol" panose="05050102010706020507" pitchFamily="18" charset="2"/>
              </a:rPr>
              <a:t></a:t>
            </a:r>
            <a:r>
              <a:rPr lang="en-US" altLang="zh-CN" sz="2000" dirty="0">
                <a:latin typeface="宋体" panose="02010600030101010101" pitchFamily="2" charset="-122"/>
                <a:sym typeface="Symbol" panose="05050102010706020507" pitchFamily="18" charset="2"/>
              </a:rPr>
              <a:t>”</a:t>
            </a:r>
            <a:r>
              <a:rPr lang="zh-CN" altLang="en-US" sz="2000" dirty="0">
                <a:sym typeface="Symbol" panose="05050102010706020507" pitchFamily="18" charset="2"/>
              </a:rPr>
              <a:t>联结词仅出现在命题变元前。</a:t>
            </a:r>
            <a:endParaRPr lang="zh-CN" altLang="en-US" sz="2000" dirty="0">
              <a:sym typeface="Symbol" panose="05050102010706020507" pitchFamily="18" charset="2"/>
            </a:endParaRPr>
          </a:p>
        </p:txBody>
      </p:sp>
      <p:sp>
        <p:nvSpPr>
          <p:cNvPr id="6" name="爆炸形: 8 pt  5"/>
          <p:cNvSpPr/>
          <p:nvPr/>
        </p:nvSpPr>
        <p:spPr>
          <a:xfrm>
            <a:off x="10792373" y="2974143"/>
            <a:ext cx="1613996" cy="815251"/>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总结</a:t>
            </a:r>
            <a:endParaRPr lang="zh-CN" altLang="en-US" b="1" dirty="0"/>
          </a:p>
        </p:txBody>
      </p:sp>
      <p:sp>
        <p:nvSpPr>
          <p:cNvPr id="45" name="矩形 44"/>
          <p:cNvSpPr/>
          <p:nvPr/>
        </p:nvSpPr>
        <p:spPr>
          <a:xfrm>
            <a:off x="5754736" y="5851623"/>
            <a:ext cx="1263487" cy="461665"/>
          </a:xfrm>
          <a:prstGeom prst="rect">
            <a:avLst/>
          </a:prstGeom>
        </p:spPr>
        <p:txBody>
          <a:bodyPr wrap="square">
            <a:spAutoFit/>
          </a:bodyPr>
          <a:lstStyle/>
          <a:p>
            <a:pPr algn="ctr">
              <a:lnSpc>
                <a:spcPct val="100000"/>
              </a:lnSpc>
              <a:spcBef>
                <a:spcPts val="600"/>
              </a:spcBef>
              <a:spcAft>
                <a:spcPts val="0"/>
              </a:spcAft>
            </a:pPr>
            <a:r>
              <a:rPr lang="zh-CN" altLang="zh-CN" b="1" kern="100" dirty="0">
                <a:latin typeface="+mn-ea"/>
              </a:rPr>
              <a:t>√</a:t>
            </a:r>
            <a:r>
              <a:rPr lang="en-US" altLang="zh-CN" b="1" kern="100" dirty="0">
                <a:latin typeface="+mn-ea"/>
              </a:rPr>
              <a:t>(n=3)</a:t>
            </a:r>
            <a:endParaRPr lang="zh-CN" altLang="zh-CN" b="1" kern="100" dirty="0">
              <a:latin typeface="+mn-ea"/>
              <a:cs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83977"/>
                                        </p:tgtEl>
                                        <p:attrNameLst>
                                          <p:attrName>style.visibility</p:attrName>
                                        </p:attrNameLst>
                                      </p:cBhvr>
                                      <p:to>
                                        <p:strVal val="visible"/>
                                      </p:to>
                                    </p:set>
                                    <p:anim calcmode="lin" valueType="num">
                                      <p:cBhvr>
                                        <p:cTn id="7" dur="500" fill="hold"/>
                                        <p:tgtEl>
                                          <p:spTgt spid="83977"/>
                                        </p:tgtEl>
                                        <p:attrNameLst>
                                          <p:attrName>ppt_w</p:attrName>
                                        </p:attrNameLst>
                                      </p:cBhvr>
                                      <p:tavLst>
                                        <p:tav tm="0">
                                          <p:val>
                                            <p:fltVal val="0"/>
                                          </p:val>
                                        </p:tav>
                                        <p:tav tm="100000">
                                          <p:val>
                                            <p:strVal val="#ppt_w"/>
                                          </p:val>
                                        </p:tav>
                                      </p:tavLst>
                                    </p:anim>
                                    <p:anim calcmode="lin" valueType="num">
                                      <p:cBhvr>
                                        <p:cTn id="8" dur="500" fill="hold"/>
                                        <p:tgtEl>
                                          <p:spTgt spid="83977"/>
                                        </p:tgtEl>
                                        <p:attrNameLst>
                                          <p:attrName>ppt_h</p:attrName>
                                        </p:attrNameLst>
                                      </p:cBhvr>
                                      <p:tavLst>
                                        <p:tav tm="0">
                                          <p:val>
                                            <p:fltVal val="0"/>
                                          </p:val>
                                        </p:tav>
                                        <p:tav tm="100000">
                                          <p:val>
                                            <p:strVal val="#ppt_h"/>
                                          </p:val>
                                        </p:tav>
                                      </p:tavLst>
                                    </p:anim>
                                    <p:anim calcmode="lin" valueType="num">
                                      <p:cBhvr>
                                        <p:cTn id="9" dur="500" fill="hold"/>
                                        <p:tgtEl>
                                          <p:spTgt spid="83977"/>
                                        </p:tgtEl>
                                        <p:attrNameLst>
                                          <p:attrName>style.rotation</p:attrName>
                                        </p:attrNameLst>
                                      </p:cBhvr>
                                      <p:tavLst>
                                        <p:tav tm="0">
                                          <p:val>
                                            <p:fltVal val="360"/>
                                          </p:val>
                                        </p:tav>
                                        <p:tav tm="100000">
                                          <p:val>
                                            <p:fltVal val="0"/>
                                          </p:val>
                                        </p:tav>
                                      </p:tavLst>
                                    </p:anim>
                                    <p:animEffect transition="in" filter="fade">
                                      <p:cBhvr>
                                        <p:cTn id="10" dur="500"/>
                                        <p:tgtEl>
                                          <p:spTgt spid="83977"/>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slide(fromBottom)">
                                      <p:cBhvr>
                                        <p:cTn id="15" dur="500"/>
                                        <p:tgtEl>
                                          <p:spTgt spid="1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randombar(horizont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randombar(horizontal)">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randombar(horizontal)">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40" dur="500"/>
                                        <p:tgtEl>
                                          <p:spTgt spid="18">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19">
                                            <p:txEl>
                                              <p:pRg st="0" end="0"/>
                                            </p:txEl>
                                          </p:spTgt>
                                        </p:tgtEl>
                                        <p:attrNameLst>
                                          <p:attrName>style.visibility</p:attrName>
                                        </p:attrNameLst>
                                      </p:cBhvr>
                                      <p:to>
                                        <p:strVal val="visible"/>
                                      </p:to>
                                    </p:set>
                                    <p:animEffect transition="in" filter="randombar(horizontal)">
                                      <p:cBhvr>
                                        <p:cTn id="45" dur="500"/>
                                        <p:tgtEl>
                                          <p:spTgt spid="19">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randombar(horizontal)">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randombar(horizontal)">
                                      <p:cBhvr>
                                        <p:cTn id="55" dur="500"/>
                                        <p:tgtEl>
                                          <p:spTgt spid="22"/>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randombar(horizontal)">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nodeType="clickEffect">
                                  <p:stCondLst>
                                    <p:cond delay="0"/>
                                  </p:stCondLst>
                                  <p:childTnLst>
                                    <p:set>
                                      <p:cBhvr>
                                        <p:cTn id="64"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65" dur="500"/>
                                        <p:tgtEl>
                                          <p:spTgt spid="23">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randombar(horizontal)">
                                      <p:cBhvr>
                                        <p:cTn id="70" dur="5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randombar(horizontal)">
                                      <p:cBhvr>
                                        <p:cTn id="75" dur="500"/>
                                        <p:tgtEl>
                                          <p:spTgt spid="31"/>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grpId="0" nodeType="click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randombar(horizontal)">
                                      <p:cBhvr>
                                        <p:cTn id="80" dur="500"/>
                                        <p:tgtEl>
                                          <p:spTgt spid="32"/>
                                        </p:tgtEl>
                                      </p:cBhvr>
                                    </p:animEffect>
                                  </p:childTnLst>
                                </p:cTn>
                              </p:par>
                            </p:childTnLst>
                          </p:cTn>
                        </p:par>
                      </p:childTnLst>
                    </p:cTn>
                  </p:par>
                  <p:par>
                    <p:cTn id="81" fill="hold">
                      <p:stCondLst>
                        <p:cond delay="indefinite"/>
                      </p:stCondLst>
                      <p:childTnLst>
                        <p:par>
                          <p:cTn id="82" fill="hold">
                            <p:stCondLst>
                              <p:cond delay="0"/>
                            </p:stCondLst>
                            <p:childTnLst>
                              <p:par>
                                <p:cTn id="83" presetID="14" presetClass="entr" presetSubtype="10" fill="hold" nodeType="clickEffect">
                                  <p:stCondLst>
                                    <p:cond delay="0"/>
                                  </p:stCondLst>
                                  <p:childTnLst>
                                    <p:set>
                                      <p:cBhvr>
                                        <p:cTn id="84"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85" dur="500"/>
                                        <p:tgtEl>
                                          <p:spTgt spid="25">
                                            <p:txEl>
                                              <p:pRg st="0" end="0"/>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4" presetClass="entr" presetSubtype="10" fill="hold" grpId="0"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randombar(horizontal)">
                                      <p:cBhvr>
                                        <p:cTn id="90" dur="500"/>
                                        <p:tgtEl>
                                          <p:spTgt spid="26"/>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10" fill="hold" grpId="0" nodeType="click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randombar(horizontal)">
                                      <p:cBhvr>
                                        <p:cTn id="95" dur="500"/>
                                        <p:tgtEl>
                                          <p:spTgt spid="27"/>
                                        </p:tgtEl>
                                      </p:cBhvr>
                                    </p:animEffect>
                                  </p:childTnLst>
                                </p:cTn>
                              </p:par>
                            </p:childTnLst>
                          </p:cTn>
                        </p:par>
                      </p:childTnLst>
                    </p:cTn>
                  </p:par>
                  <p:par>
                    <p:cTn id="96" fill="hold">
                      <p:stCondLst>
                        <p:cond delay="indefinite"/>
                      </p:stCondLst>
                      <p:childTnLst>
                        <p:par>
                          <p:cTn id="97" fill="hold">
                            <p:stCondLst>
                              <p:cond delay="0"/>
                            </p:stCondLst>
                            <p:childTnLst>
                              <p:par>
                                <p:cTn id="98" presetID="14" presetClass="entr" presetSubtype="10" fill="hold" grpId="0" nodeType="click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randombar(horizontal)">
                                      <p:cBhvr>
                                        <p:cTn id="100" dur="500"/>
                                        <p:tgtEl>
                                          <p:spTgt spid="33"/>
                                        </p:tgtEl>
                                      </p:cBhvr>
                                    </p:animEffect>
                                  </p:childTnLst>
                                </p:cTn>
                              </p:par>
                            </p:childTnLst>
                          </p:cTn>
                        </p:par>
                      </p:childTnLst>
                    </p:cTn>
                  </p:par>
                  <p:par>
                    <p:cTn id="101" fill="hold">
                      <p:stCondLst>
                        <p:cond delay="indefinite"/>
                      </p:stCondLst>
                      <p:childTnLst>
                        <p:par>
                          <p:cTn id="102" fill="hold">
                            <p:stCondLst>
                              <p:cond delay="0"/>
                            </p:stCondLst>
                            <p:childTnLst>
                              <p:par>
                                <p:cTn id="103" presetID="14" presetClass="entr" presetSubtype="10" fill="hold" grpId="0" nodeType="click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randombar(horizontal)">
                                      <p:cBhvr>
                                        <p:cTn id="105" dur="500"/>
                                        <p:tgtEl>
                                          <p:spTgt spid="34"/>
                                        </p:tgtEl>
                                      </p:cBhvr>
                                    </p:animEffect>
                                  </p:childTnLst>
                                </p:cTn>
                              </p:par>
                            </p:childTnLst>
                          </p:cTn>
                        </p:par>
                      </p:childTnLst>
                    </p:cTn>
                  </p:par>
                  <p:par>
                    <p:cTn id="106" fill="hold">
                      <p:stCondLst>
                        <p:cond delay="indefinite"/>
                      </p:stCondLst>
                      <p:childTnLst>
                        <p:par>
                          <p:cTn id="107" fill="hold">
                            <p:stCondLst>
                              <p:cond delay="0"/>
                            </p:stCondLst>
                            <p:childTnLst>
                              <p:par>
                                <p:cTn id="108" presetID="14" presetClass="entr" presetSubtype="10" fill="hold" grpId="0" nodeType="click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randombar(horizontal)">
                                      <p:cBhvr>
                                        <p:cTn id="110" dur="500"/>
                                        <p:tgtEl>
                                          <p:spTgt spid="28"/>
                                        </p:tgtEl>
                                      </p:cBhvr>
                                    </p:animEffect>
                                  </p:childTnLst>
                                </p:cTn>
                              </p:par>
                            </p:childTnLst>
                          </p:cTn>
                        </p:par>
                      </p:childTnLst>
                    </p:cTn>
                  </p:par>
                  <p:par>
                    <p:cTn id="111" fill="hold">
                      <p:stCondLst>
                        <p:cond delay="indefinite"/>
                      </p:stCondLst>
                      <p:childTnLst>
                        <p:par>
                          <p:cTn id="112" fill="hold">
                            <p:stCondLst>
                              <p:cond delay="0"/>
                            </p:stCondLst>
                            <p:childTnLst>
                              <p:par>
                                <p:cTn id="113" presetID="14" presetClass="entr" presetSubtype="10" fill="hold" nodeType="clickEffect">
                                  <p:stCondLst>
                                    <p:cond delay="0"/>
                                  </p:stCondLst>
                                  <p:childTnLst>
                                    <p:set>
                                      <p:cBhvr>
                                        <p:cTn id="114"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115" dur="500"/>
                                        <p:tgtEl>
                                          <p:spTgt spid="29">
                                            <p:txEl>
                                              <p:pRg st="0" end="0"/>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4" presetClass="entr" presetSubtype="10" fill="hold" grpId="0" nodeType="clickEffect">
                                  <p:stCondLst>
                                    <p:cond delay="0"/>
                                  </p:stCondLst>
                                  <p:childTnLst>
                                    <p:set>
                                      <p:cBhvr>
                                        <p:cTn id="119" dur="1" fill="hold">
                                          <p:stCondLst>
                                            <p:cond delay="0"/>
                                          </p:stCondLst>
                                        </p:cTn>
                                        <p:tgtEl>
                                          <p:spTgt spid="39"/>
                                        </p:tgtEl>
                                        <p:attrNameLst>
                                          <p:attrName>style.visibility</p:attrName>
                                        </p:attrNameLst>
                                      </p:cBhvr>
                                      <p:to>
                                        <p:strVal val="visible"/>
                                      </p:to>
                                    </p:set>
                                    <p:animEffect transition="in" filter="randombar(horizontal)">
                                      <p:cBhvr>
                                        <p:cTn id="120" dur="500"/>
                                        <p:tgtEl>
                                          <p:spTgt spid="39"/>
                                        </p:tgtEl>
                                      </p:cBhvr>
                                    </p:animEffect>
                                  </p:childTnLst>
                                </p:cTn>
                              </p:par>
                            </p:childTnLst>
                          </p:cTn>
                        </p:par>
                      </p:childTnLst>
                    </p:cTn>
                  </p:par>
                  <p:par>
                    <p:cTn id="121" fill="hold">
                      <p:stCondLst>
                        <p:cond delay="indefinite"/>
                      </p:stCondLst>
                      <p:childTnLst>
                        <p:par>
                          <p:cTn id="122" fill="hold">
                            <p:stCondLst>
                              <p:cond delay="0"/>
                            </p:stCondLst>
                            <p:childTnLst>
                              <p:par>
                                <p:cTn id="123" presetID="14" presetClass="entr" presetSubtype="10" fill="hold" grpId="0" nodeType="clickEffect">
                                  <p:stCondLst>
                                    <p:cond delay="0"/>
                                  </p:stCondLst>
                                  <p:childTnLst>
                                    <p:set>
                                      <p:cBhvr>
                                        <p:cTn id="124" dur="1" fill="hold">
                                          <p:stCondLst>
                                            <p:cond delay="0"/>
                                          </p:stCondLst>
                                        </p:cTn>
                                        <p:tgtEl>
                                          <p:spTgt spid="38"/>
                                        </p:tgtEl>
                                        <p:attrNameLst>
                                          <p:attrName>style.visibility</p:attrName>
                                        </p:attrNameLst>
                                      </p:cBhvr>
                                      <p:to>
                                        <p:strVal val="visible"/>
                                      </p:to>
                                    </p:set>
                                    <p:animEffect transition="in" filter="randombar(horizontal)">
                                      <p:cBhvr>
                                        <p:cTn id="125" dur="500"/>
                                        <p:tgtEl>
                                          <p:spTgt spid="38"/>
                                        </p:tgtEl>
                                      </p:cBhvr>
                                    </p:animEffect>
                                  </p:childTnLst>
                                </p:cTn>
                              </p:par>
                            </p:childTnLst>
                          </p:cTn>
                        </p:par>
                      </p:childTnLst>
                    </p:cTn>
                  </p:par>
                  <p:par>
                    <p:cTn id="126" fill="hold">
                      <p:stCondLst>
                        <p:cond delay="indefinite"/>
                      </p:stCondLst>
                      <p:childTnLst>
                        <p:par>
                          <p:cTn id="127" fill="hold">
                            <p:stCondLst>
                              <p:cond delay="0"/>
                            </p:stCondLst>
                            <p:childTnLst>
                              <p:par>
                                <p:cTn id="128" presetID="14" presetClass="entr" presetSubtype="10" fill="hold" nodeType="clickEffect">
                                  <p:stCondLst>
                                    <p:cond delay="0"/>
                                  </p:stCondLst>
                                  <p:childTnLst>
                                    <p:set>
                                      <p:cBhvr>
                                        <p:cTn id="129" dur="1" fill="hold">
                                          <p:stCondLst>
                                            <p:cond delay="0"/>
                                          </p:stCondLst>
                                        </p:cTn>
                                        <p:tgtEl>
                                          <p:spTgt spid="40">
                                            <p:txEl>
                                              <p:pRg st="0" end="0"/>
                                            </p:txEl>
                                          </p:spTgt>
                                        </p:tgtEl>
                                        <p:attrNameLst>
                                          <p:attrName>style.visibility</p:attrName>
                                        </p:attrNameLst>
                                      </p:cBhvr>
                                      <p:to>
                                        <p:strVal val="visible"/>
                                      </p:to>
                                    </p:set>
                                    <p:animEffect transition="in" filter="randombar(horizontal)">
                                      <p:cBhvr>
                                        <p:cTn id="130" dur="500"/>
                                        <p:tgtEl>
                                          <p:spTgt spid="40">
                                            <p:txEl>
                                              <p:pRg st="0" end="0"/>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14" presetClass="entr" presetSubtype="10" fill="hold" nodeType="clickEffect">
                                  <p:stCondLst>
                                    <p:cond delay="0"/>
                                  </p:stCondLst>
                                  <p:childTnLst>
                                    <p:set>
                                      <p:cBhvr>
                                        <p:cTn id="134"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135" dur="500"/>
                                        <p:tgtEl>
                                          <p:spTgt spid="35">
                                            <p:txEl>
                                              <p:pRg st="0" end="0"/>
                                            </p:txEl>
                                          </p:spTgt>
                                        </p:tgtEl>
                                      </p:cBhvr>
                                    </p:animEffect>
                                  </p:childTnLst>
                                </p:cTn>
                              </p:par>
                            </p:childTnLst>
                          </p:cTn>
                        </p:par>
                      </p:childTnLst>
                    </p:cTn>
                  </p:par>
                  <p:par>
                    <p:cTn id="136" fill="hold">
                      <p:stCondLst>
                        <p:cond delay="indefinite"/>
                      </p:stCondLst>
                      <p:childTnLst>
                        <p:par>
                          <p:cTn id="137" fill="hold">
                            <p:stCondLst>
                              <p:cond delay="0"/>
                            </p:stCondLst>
                            <p:childTnLst>
                              <p:par>
                                <p:cTn id="138" presetID="14" presetClass="entr" presetSubtype="10" fill="hold" grpId="0" nodeType="clickEffect">
                                  <p:stCondLst>
                                    <p:cond delay="0"/>
                                  </p:stCondLst>
                                  <p:childTnLst>
                                    <p:set>
                                      <p:cBhvr>
                                        <p:cTn id="139" dur="1" fill="hold">
                                          <p:stCondLst>
                                            <p:cond delay="0"/>
                                          </p:stCondLst>
                                        </p:cTn>
                                        <p:tgtEl>
                                          <p:spTgt spid="45"/>
                                        </p:tgtEl>
                                        <p:attrNameLst>
                                          <p:attrName>style.visibility</p:attrName>
                                        </p:attrNameLst>
                                      </p:cBhvr>
                                      <p:to>
                                        <p:strVal val="visible"/>
                                      </p:to>
                                    </p:set>
                                    <p:animEffect transition="in" filter="randombar(horizontal)">
                                      <p:cBhvr>
                                        <p:cTn id="140" dur="500"/>
                                        <p:tgtEl>
                                          <p:spTgt spid="45"/>
                                        </p:tgtEl>
                                      </p:cBhvr>
                                    </p:animEffect>
                                  </p:childTnLst>
                                </p:cTn>
                              </p:par>
                            </p:childTnLst>
                          </p:cTn>
                        </p:par>
                      </p:childTnLst>
                    </p:cTn>
                  </p:par>
                  <p:par>
                    <p:cTn id="141" fill="hold">
                      <p:stCondLst>
                        <p:cond delay="indefinite"/>
                      </p:stCondLst>
                      <p:childTnLst>
                        <p:par>
                          <p:cTn id="142" fill="hold">
                            <p:stCondLst>
                              <p:cond delay="0"/>
                            </p:stCondLst>
                            <p:childTnLst>
                              <p:par>
                                <p:cTn id="143" presetID="14" presetClass="entr" presetSubtype="10" fill="hold" grpId="0" nodeType="clickEffect">
                                  <p:stCondLst>
                                    <p:cond delay="0"/>
                                  </p:stCondLst>
                                  <p:childTnLst>
                                    <p:set>
                                      <p:cBhvr>
                                        <p:cTn id="144" dur="1" fill="hold">
                                          <p:stCondLst>
                                            <p:cond delay="0"/>
                                          </p:stCondLst>
                                        </p:cTn>
                                        <p:tgtEl>
                                          <p:spTgt spid="42"/>
                                        </p:tgtEl>
                                        <p:attrNameLst>
                                          <p:attrName>style.visibility</p:attrName>
                                        </p:attrNameLst>
                                      </p:cBhvr>
                                      <p:to>
                                        <p:strVal val="visible"/>
                                      </p:to>
                                    </p:set>
                                    <p:animEffect transition="in" filter="randombar(horizontal)">
                                      <p:cBhvr>
                                        <p:cTn id="145" dur="500"/>
                                        <p:tgtEl>
                                          <p:spTgt spid="42"/>
                                        </p:tgtEl>
                                      </p:cBhvr>
                                    </p:animEffect>
                                  </p:childTnLst>
                                </p:cTn>
                              </p:par>
                            </p:childTnLst>
                          </p:cTn>
                        </p:par>
                      </p:childTnLst>
                    </p:cTn>
                  </p:par>
                  <p:par>
                    <p:cTn id="146" fill="hold">
                      <p:stCondLst>
                        <p:cond delay="indefinite"/>
                      </p:stCondLst>
                      <p:childTnLst>
                        <p:par>
                          <p:cTn id="147" fill="hold">
                            <p:stCondLst>
                              <p:cond delay="0"/>
                            </p:stCondLst>
                            <p:childTnLst>
                              <p:par>
                                <p:cTn id="148" presetID="14" presetClass="entr" presetSubtype="10" fill="hold" grpId="0" nodeType="clickEffect">
                                  <p:stCondLst>
                                    <p:cond delay="0"/>
                                  </p:stCondLst>
                                  <p:childTnLst>
                                    <p:set>
                                      <p:cBhvr>
                                        <p:cTn id="149" dur="1" fill="hold">
                                          <p:stCondLst>
                                            <p:cond delay="0"/>
                                          </p:stCondLst>
                                        </p:cTn>
                                        <p:tgtEl>
                                          <p:spTgt spid="37"/>
                                        </p:tgtEl>
                                        <p:attrNameLst>
                                          <p:attrName>style.visibility</p:attrName>
                                        </p:attrNameLst>
                                      </p:cBhvr>
                                      <p:to>
                                        <p:strVal val="visible"/>
                                      </p:to>
                                    </p:set>
                                    <p:animEffect transition="in" filter="randombar(horizontal)">
                                      <p:cBhvr>
                                        <p:cTn id="150" dur="500"/>
                                        <p:tgtEl>
                                          <p:spTgt spid="37"/>
                                        </p:tgtEl>
                                      </p:cBhvr>
                                    </p:animEffect>
                                  </p:childTnLst>
                                </p:cTn>
                              </p:par>
                            </p:childTnLst>
                          </p:cTn>
                        </p:par>
                      </p:childTnLst>
                    </p:cTn>
                  </p:par>
                  <p:par>
                    <p:cTn id="151" fill="hold">
                      <p:stCondLst>
                        <p:cond delay="indefinite"/>
                      </p:stCondLst>
                      <p:childTnLst>
                        <p:par>
                          <p:cTn id="152" fill="hold">
                            <p:stCondLst>
                              <p:cond delay="0"/>
                            </p:stCondLst>
                            <p:childTnLst>
                              <p:par>
                                <p:cTn id="153" presetID="14" presetClass="entr" presetSubtype="10" fill="hold" grpId="0" nodeType="clickEffect">
                                  <p:stCondLst>
                                    <p:cond delay="0"/>
                                  </p:stCondLst>
                                  <p:childTnLst>
                                    <p:set>
                                      <p:cBhvr>
                                        <p:cTn id="154" dur="1" fill="hold">
                                          <p:stCondLst>
                                            <p:cond delay="0"/>
                                          </p:stCondLst>
                                        </p:cTn>
                                        <p:tgtEl>
                                          <p:spTgt spid="41"/>
                                        </p:tgtEl>
                                        <p:attrNameLst>
                                          <p:attrName>style.visibility</p:attrName>
                                        </p:attrNameLst>
                                      </p:cBhvr>
                                      <p:to>
                                        <p:strVal val="visible"/>
                                      </p:to>
                                    </p:set>
                                    <p:animEffect transition="in" filter="randombar(horizontal)">
                                      <p:cBhvr>
                                        <p:cTn id="155" dur="500"/>
                                        <p:tgtEl>
                                          <p:spTgt spid="41"/>
                                        </p:tgtEl>
                                      </p:cBhvr>
                                    </p:animEffect>
                                  </p:childTnLst>
                                </p:cTn>
                              </p:par>
                            </p:childTnLst>
                          </p:cTn>
                        </p:par>
                      </p:childTnLst>
                    </p:cTn>
                  </p:par>
                  <p:par>
                    <p:cTn id="156" fill="hold">
                      <p:stCondLst>
                        <p:cond delay="indefinite"/>
                      </p:stCondLst>
                      <p:childTnLst>
                        <p:par>
                          <p:cTn id="157" fill="hold">
                            <p:stCondLst>
                              <p:cond delay="0"/>
                            </p:stCondLst>
                            <p:childTnLst>
                              <p:par>
                                <p:cTn id="158" presetID="14" presetClass="entr" presetSubtype="10" fill="hold" grpId="0" nodeType="clickEffect">
                                  <p:stCondLst>
                                    <p:cond delay="0"/>
                                  </p:stCondLst>
                                  <p:childTnLst>
                                    <p:set>
                                      <p:cBhvr>
                                        <p:cTn id="159" dur="1" fill="hold">
                                          <p:stCondLst>
                                            <p:cond delay="0"/>
                                          </p:stCondLst>
                                        </p:cTn>
                                        <p:tgtEl>
                                          <p:spTgt spid="5"/>
                                        </p:tgtEl>
                                        <p:attrNameLst>
                                          <p:attrName>style.visibility</p:attrName>
                                        </p:attrNameLst>
                                      </p:cBhvr>
                                      <p:to>
                                        <p:strVal val="visible"/>
                                      </p:to>
                                    </p:set>
                                    <p:animEffect transition="in" filter="randombar(horizontal)">
                                      <p:cBhvr>
                                        <p:cTn id="160" dur="500"/>
                                        <p:tgtEl>
                                          <p:spTgt spid="5"/>
                                        </p:tgtEl>
                                      </p:cBhvr>
                                    </p:animEffect>
                                  </p:childTnLst>
                                </p:cTn>
                              </p:par>
                            </p:childTnLst>
                          </p:cTn>
                        </p:par>
                      </p:childTnLst>
                    </p:cTn>
                  </p:par>
                  <p:par>
                    <p:cTn id="161" fill="hold">
                      <p:stCondLst>
                        <p:cond delay="indefinite"/>
                      </p:stCondLst>
                      <p:childTnLst>
                        <p:par>
                          <p:cTn id="162" fill="hold">
                            <p:stCondLst>
                              <p:cond delay="0"/>
                            </p:stCondLst>
                            <p:childTnLst>
                              <p:par>
                                <p:cTn id="163" presetID="14" presetClass="entr" presetSubtype="10" fill="hold" grpId="0" nodeType="clickEffect">
                                  <p:stCondLst>
                                    <p:cond delay="0"/>
                                  </p:stCondLst>
                                  <p:childTnLst>
                                    <p:set>
                                      <p:cBhvr>
                                        <p:cTn id="164" dur="1" fill="hold">
                                          <p:stCondLst>
                                            <p:cond delay="0"/>
                                          </p:stCondLst>
                                        </p:cTn>
                                        <p:tgtEl>
                                          <p:spTgt spid="36"/>
                                        </p:tgtEl>
                                        <p:attrNameLst>
                                          <p:attrName>style.visibility</p:attrName>
                                        </p:attrNameLst>
                                      </p:cBhvr>
                                      <p:to>
                                        <p:strVal val="visible"/>
                                      </p:to>
                                    </p:set>
                                    <p:animEffect transition="in" filter="randombar(horizontal)">
                                      <p:cBhvr>
                                        <p:cTn id="165" dur="500"/>
                                        <p:tgtEl>
                                          <p:spTgt spid="36"/>
                                        </p:tgtEl>
                                      </p:cBhvr>
                                    </p:animEffect>
                                  </p:childTnLst>
                                </p:cTn>
                              </p:par>
                            </p:childTnLst>
                          </p:cTn>
                        </p:par>
                      </p:childTnLst>
                    </p:cTn>
                  </p:par>
                  <p:par>
                    <p:cTn id="166" fill="hold">
                      <p:stCondLst>
                        <p:cond delay="indefinite"/>
                      </p:stCondLst>
                      <p:childTnLst>
                        <p:par>
                          <p:cTn id="167" fill="hold">
                            <p:stCondLst>
                              <p:cond delay="0"/>
                            </p:stCondLst>
                            <p:childTnLst>
                              <p:par>
                                <p:cTn id="168" presetID="14" presetClass="entr" presetSubtype="10" fill="hold" nodeType="clickEffect">
                                  <p:stCondLst>
                                    <p:cond delay="0"/>
                                  </p:stCondLst>
                                  <p:childTnLst>
                                    <p:set>
                                      <p:cBhvr>
                                        <p:cTn id="169"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170" dur="500"/>
                                        <p:tgtEl>
                                          <p:spTgt spid="43">
                                            <p:txEl>
                                              <p:pRg st="0" end="0"/>
                                            </p:txEl>
                                          </p:spTgt>
                                        </p:tgtEl>
                                      </p:cBhvr>
                                    </p:animEffect>
                                  </p:childTnLst>
                                </p:cTn>
                              </p:par>
                            </p:childTnLst>
                          </p:cTn>
                        </p:par>
                      </p:childTnLst>
                    </p:cTn>
                  </p:par>
                  <p:par>
                    <p:cTn id="171" fill="hold">
                      <p:stCondLst>
                        <p:cond delay="indefinite"/>
                      </p:stCondLst>
                      <p:childTnLst>
                        <p:par>
                          <p:cTn id="172" fill="hold">
                            <p:stCondLst>
                              <p:cond delay="0"/>
                            </p:stCondLst>
                            <p:childTnLst>
                              <p:par>
                                <p:cTn id="173" presetID="26" presetClass="entr" presetSubtype="0" fill="hold" grpId="0" nodeType="clickEffect">
                                  <p:stCondLst>
                                    <p:cond delay="0"/>
                                  </p:stCondLst>
                                  <p:childTnLst>
                                    <p:set>
                                      <p:cBhvr>
                                        <p:cTn id="174" dur="1" fill="hold">
                                          <p:stCondLst>
                                            <p:cond delay="0"/>
                                          </p:stCondLst>
                                        </p:cTn>
                                        <p:tgtEl>
                                          <p:spTgt spid="6"/>
                                        </p:tgtEl>
                                        <p:attrNameLst>
                                          <p:attrName>style.visibility</p:attrName>
                                        </p:attrNameLst>
                                      </p:cBhvr>
                                      <p:to>
                                        <p:strVal val="visible"/>
                                      </p:to>
                                    </p:set>
                                    <p:animEffect transition="in" filter="wipe(down)">
                                      <p:cBhvr>
                                        <p:cTn id="175" dur="580">
                                          <p:stCondLst>
                                            <p:cond delay="0"/>
                                          </p:stCondLst>
                                        </p:cTn>
                                        <p:tgtEl>
                                          <p:spTgt spid="6"/>
                                        </p:tgtEl>
                                      </p:cBhvr>
                                    </p:animEffect>
                                    <p:anim calcmode="lin" valueType="num">
                                      <p:cBhvr>
                                        <p:cTn id="17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7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7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7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8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81" dur="26">
                                          <p:stCondLst>
                                            <p:cond delay="650"/>
                                          </p:stCondLst>
                                        </p:cTn>
                                        <p:tgtEl>
                                          <p:spTgt spid="6"/>
                                        </p:tgtEl>
                                      </p:cBhvr>
                                      <p:to x="100000" y="60000"/>
                                    </p:animScale>
                                    <p:animScale>
                                      <p:cBhvr>
                                        <p:cTn id="182" dur="166" decel="50000">
                                          <p:stCondLst>
                                            <p:cond delay="676"/>
                                          </p:stCondLst>
                                        </p:cTn>
                                        <p:tgtEl>
                                          <p:spTgt spid="6"/>
                                        </p:tgtEl>
                                      </p:cBhvr>
                                      <p:to x="100000" y="100000"/>
                                    </p:animScale>
                                    <p:animScale>
                                      <p:cBhvr>
                                        <p:cTn id="183" dur="26">
                                          <p:stCondLst>
                                            <p:cond delay="1312"/>
                                          </p:stCondLst>
                                        </p:cTn>
                                        <p:tgtEl>
                                          <p:spTgt spid="6"/>
                                        </p:tgtEl>
                                      </p:cBhvr>
                                      <p:to x="100000" y="80000"/>
                                    </p:animScale>
                                    <p:animScale>
                                      <p:cBhvr>
                                        <p:cTn id="184" dur="166" decel="50000">
                                          <p:stCondLst>
                                            <p:cond delay="1338"/>
                                          </p:stCondLst>
                                        </p:cTn>
                                        <p:tgtEl>
                                          <p:spTgt spid="6"/>
                                        </p:tgtEl>
                                      </p:cBhvr>
                                      <p:to x="100000" y="100000"/>
                                    </p:animScale>
                                    <p:animScale>
                                      <p:cBhvr>
                                        <p:cTn id="185" dur="26">
                                          <p:stCondLst>
                                            <p:cond delay="1642"/>
                                          </p:stCondLst>
                                        </p:cTn>
                                        <p:tgtEl>
                                          <p:spTgt spid="6"/>
                                        </p:tgtEl>
                                      </p:cBhvr>
                                      <p:to x="100000" y="90000"/>
                                    </p:animScale>
                                    <p:animScale>
                                      <p:cBhvr>
                                        <p:cTn id="186" dur="166" decel="50000">
                                          <p:stCondLst>
                                            <p:cond delay="1668"/>
                                          </p:stCondLst>
                                        </p:cTn>
                                        <p:tgtEl>
                                          <p:spTgt spid="6"/>
                                        </p:tgtEl>
                                      </p:cBhvr>
                                      <p:to x="100000" y="100000"/>
                                    </p:animScale>
                                    <p:animScale>
                                      <p:cBhvr>
                                        <p:cTn id="187" dur="26">
                                          <p:stCondLst>
                                            <p:cond delay="1808"/>
                                          </p:stCondLst>
                                        </p:cTn>
                                        <p:tgtEl>
                                          <p:spTgt spid="6"/>
                                        </p:tgtEl>
                                      </p:cBhvr>
                                      <p:to x="100000" y="95000"/>
                                    </p:animScale>
                                    <p:animScale>
                                      <p:cBhvr>
                                        <p:cTn id="188" dur="166" decel="50000">
                                          <p:stCondLst>
                                            <p:cond delay="1834"/>
                                          </p:stCondLst>
                                        </p:cTn>
                                        <p:tgtEl>
                                          <p:spTgt spid="6"/>
                                        </p:tgtEl>
                                      </p:cBhvr>
                                      <p:to x="100000" y="100000"/>
                                    </p:animScale>
                                  </p:childTnLst>
                                </p:cTn>
                              </p:par>
                            </p:childTnLst>
                          </p:cTn>
                        </p:par>
                      </p:childTnLst>
                    </p:cTn>
                  </p:par>
                  <p:par>
                    <p:cTn id="189" fill="hold">
                      <p:stCondLst>
                        <p:cond delay="indefinite"/>
                      </p:stCondLst>
                      <p:childTnLst>
                        <p:par>
                          <p:cTn id="190" fill="hold">
                            <p:stCondLst>
                              <p:cond delay="0"/>
                            </p:stCondLst>
                            <p:childTnLst>
                              <p:par>
                                <p:cTn id="191" presetID="53" presetClass="entr" presetSubtype="16" fill="hold" grpId="0" nodeType="clickEffect">
                                  <p:stCondLst>
                                    <p:cond delay="0"/>
                                  </p:stCondLst>
                                  <p:childTnLst>
                                    <p:set>
                                      <p:cBhvr>
                                        <p:cTn id="192" dur="1" fill="hold">
                                          <p:stCondLst>
                                            <p:cond delay="0"/>
                                          </p:stCondLst>
                                        </p:cTn>
                                        <p:tgtEl>
                                          <p:spTgt spid="44"/>
                                        </p:tgtEl>
                                        <p:attrNameLst>
                                          <p:attrName>style.visibility</p:attrName>
                                        </p:attrNameLst>
                                      </p:cBhvr>
                                      <p:to>
                                        <p:strVal val="visible"/>
                                      </p:to>
                                    </p:set>
                                    <p:anim calcmode="lin" valueType="num">
                                      <p:cBhvr>
                                        <p:cTn id="193" dur="500" fill="hold"/>
                                        <p:tgtEl>
                                          <p:spTgt spid="44"/>
                                        </p:tgtEl>
                                        <p:attrNameLst>
                                          <p:attrName>ppt_w</p:attrName>
                                        </p:attrNameLst>
                                      </p:cBhvr>
                                      <p:tavLst>
                                        <p:tav tm="0">
                                          <p:val>
                                            <p:fltVal val="0"/>
                                          </p:val>
                                        </p:tav>
                                        <p:tav tm="100000">
                                          <p:val>
                                            <p:strVal val="#ppt_w"/>
                                          </p:val>
                                        </p:tav>
                                      </p:tavLst>
                                    </p:anim>
                                    <p:anim calcmode="lin" valueType="num">
                                      <p:cBhvr>
                                        <p:cTn id="194" dur="500" fill="hold"/>
                                        <p:tgtEl>
                                          <p:spTgt spid="44"/>
                                        </p:tgtEl>
                                        <p:attrNameLst>
                                          <p:attrName>ppt_h</p:attrName>
                                        </p:attrNameLst>
                                      </p:cBhvr>
                                      <p:tavLst>
                                        <p:tav tm="0">
                                          <p:val>
                                            <p:fltVal val="0"/>
                                          </p:val>
                                        </p:tav>
                                        <p:tav tm="100000">
                                          <p:val>
                                            <p:strVal val="#ppt_h"/>
                                          </p:val>
                                        </p:tav>
                                      </p:tavLst>
                                    </p:anim>
                                    <p:animEffect transition="in" filter="fade">
                                      <p:cBhvr>
                                        <p:cTn id="19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7" grpId="0" autoUpdateAnimBg="0"/>
      <p:bldP spid="14" grpId="0" autoUpdateAnimBg="0" build="p"/>
      <p:bldP spid="3" grpId="0"/>
      <p:bldP spid="4" grpId="0"/>
      <p:bldP spid="5" grpId="0"/>
      <p:bldP spid="17" grpId="0"/>
      <p:bldP spid="20" grpId="0"/>
      <p:bldP spid="21" grpId="0"/>
      <p:bldP spid="22" grpId="0"/>
      <p:bldP spid="24" grpId="0"/>
      <p:bldP spid="26" grpId="0"/>
      <p:bldP spid="27" grpId="0"/>
      <p:bldP spid="28" grpId="0"/>
      <p:bldP spid="31" grpId="0"/>
      <p:bldP spid="32" grpId="0"/>
      <p:bldP spid="33" grpId="0"/>
      <p:bldP spid="34" grpId="0"/>
      <p:bldP spid="36" grpId="0"/>
      <p:bldP spid="37" grpId="0"/>
      <p:bldP spid="38" grpId="0"/>
      <p:bldP spid="39" grpId="0"/>
      <p:bldP spid="41" grpId="0"/>
      <p:bldP spid="42" grpId="0"/>
      <p:bldP spid="44" grpId="0" animBg="1"/>
      <p:bldP spid="6" grpId="0" animBg="1"/>
      <p:bldP spid="4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2"/>
          <p:cNvSpPr>
            <a:spLocks noGrp="1" noChangeArrowheads="1"/>
          </p:cNvSpPr>
          <p:nvPr>
            <p:ph type="title" idx="4294967295"/>
          </p:nvPr>
        </p:nvSpPr>
        <p:spPr>
          <a:xfrm>
            <a:off x="762863" y="199189"/>
            <a:ext cx="8066367" cy="708189"/>
          </a:xfrm>
        </p:spPr>
        <p:txBody>
          <a:bodyPr/>
          <a:lstStyle/>
          <a:p>
            <a:pPr eaLnBrk="1" hangingPunct="1"/>
            <a:r>
              <a:rPr lang="zh-CN" altLang="en-US" dirty="0"/>
              <a:t>范式的求解方法</a:t>
            </a:r>
            <a:endParaRPr lang="zh-CN" altLang="en-US" dirty="0"/>
          </a:p>
        </p:txBody>
      </p:sp>
      <p:sp>
        <p:nvSpPr>
          <p:cNvPr id="88068" name="Rectangle 3"/>
          <p:cNvSpPr>
            <a:spLocks noGrp="1" noChangeArrowheads="1"/>
          </p:cNvSpPr>
          <p:nvPr>
            <p:ph type="body" idx="4294967295"/>
          </p:nvPr>
        </p:nvSpPr>
        <p:spPr>
          <a:xfrm>
            <a:off x="155575" y="862891"/>
            <a:ext cx="10748152" cy="708189"/>
          </a:xfrm>
        </p:spPr>
        <p:txBody>
          <a:bodyPr>
            <a:normAutofit/>
          </a:bodyPr>
          <a:lstStyle/>
          <a:p>
            <a:pPr marL="0" indent="0">
              <a:buNone/>
            </a:pPr>
            <a:r>
              <a:rPr lang="zh-CN" altLang="en-US" dirty="0">
                <a:solidFill>
                  <a:srgbClr val="C00000"/>
                </a:solidFill>
              </a:rPr>
              <a:t>定理</a:t>
            </a:r>
            <a:r>
              <a:rPr lang="en-US" altLang="zh-CN" dirty="0">
                <a:solidFill>
                  <a:srgbClr val="C00000"/>
                </a:solidFill>
              </a:rPr>
              <a:t>2.4  </a:t>
            </a:r>
            <a:r>
              <a:rPr lang="zh-CN" altLang="en-US" dirty="0"/>
              <a:t>对于任意命题公式，都存在与其等价的析取范式和合取范式。</a:t>
            </a:r>
            <a:endParaRPr lang="zh-CN" altLang="en-US" dirty="0"/>
          </a:p>
        </p:txBody>
      </p:sp>
      <p:sp>
        <p:nvSpPr>
          <p:cNvPr id="88069" name="Rectangle 4"/>
          <p:cNvSpPr>
            <a:spLocks noChangeArrowheads="1"/>
          </p:cNvSpPr>
          <p:nvPr/>
        </p:nvSpPr>
        <p:spPr bwMode="auto">
          <a:xfrm>
            <a:off x="248563" y="1737795"/>
            <a:ext cx="11657310" cy="478343"/>
          </a:xfrm>
          <a:prstGeom prst="rect">
            <a:avLst/>
          </a:prstGeom>
          <a:solidFill>
            <a:schemeClr val="bg2">
              <a:lumMod val="90000"/>
            </a:schemeClr>
          </a:solidFill>
          <a:ln>
            <a:noFill/>
          </a:ln>
        </p:spPr>
        <p:txBody>
          <a:bodyPr wrap="square" lIns="36008" tIns="36008" rIns="36008" bIns="36008">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buNone/>
            </a:pPr>
            <a:r>
              <a:rPr lang="zh-CN" altLang="en-US" sz="2400" dirty="0">
                <a:solidFill>
                  <a:srgbClr val="3333FF"/>
                </a:solidFill>
                <a:latin typeface="+mn-ea"/>
                <a:ea typeface="+mn-ea"/>
              </a:rPr>
              <a:t>解题小贴士</a:t>
            </a:r>
            <a:r>
              <a:rPr lang="en-US" altLang="zh-CN" sz="2400" dirty="0">
                <a:solidFill>
                  <a:srgbClr val="3333FF"/>
                </a:solidFill>
                <a:latin typeface="+mn-ea"/>
                <a:ea typeface="+mn-ea"/>
              </a:rPr>
              <a:t>—</a:t>
            </a:r>
            <a:r>
              <a:rPr lang="zh-CN" altLang="en-US" sz="2400" dirty="0">
                <a:solidFill>
                  <a:srgbClr val="3333FF"/>
                </a:solidFill>
                <a:latin typeface="+mn-ea"/>
                <a:ea typeface="+mn-ea"/>
              </a:rPr>
              <a:t>合取范式、析取范式的计算方法</a:t>
            </a:r>
            <a:endParaRPr lang="en-US" altLang="zh-CN" sz="2400" dirty="0">
              <a:solidFill>
                <a:srgbClr val="3333FF"/>
              </a:solidFill>
              <a:latin typeface="+mn-ea"/>
              <a:ea typeface="+mn-ea"/>
            </a:endParaRPr>
          </a:p>
        </p:txBody>
      </p:sp>
      <p:sp>
        <p:nvSpPr>
          <p:cNvPr id="6" name="Rectangle 3"/>
          <p:cNvSpPr txBox="1">
            <a:spLocks noChangeArrowheads="1"/>
          </p:cNvSpPr>
          <p:nvPr/>
        </p:nvSpPr>
        <p:spPr>
          <a:xfrm>
            <a:off x="214324" y="3596402"/>
            <a:ext cx="11657378" cy="1653147"/>
          </a:xfrm>
          <a:prstGeom prst="rect">
            <a:avLst/>
          </a:prstGeom>
          <a:solidFill>
            <a:schemeClr val="bg2">
              <a:lumMod val="90000"/>
            </a:schemeClr>
          </a:solidFill>
        </p:spPr>
        <p:txBody>
          <a:bodyPr vert="horz" lIns="121917" tIns="60958" rIns="121917" bIns="60958" rtlCol="0">
            <a:normAutofit lnSpcReduction="10000"/>
          </a:bodyPr>
          <a:lstStyle>
            <a:lvl1pPr marL="457200" indent="-457200" algn="l" defTabSz="1219835" rtl="0" eaLnBrk="1" latinLnBrk="0" hangingPunct="1">
              <a:lnSpc>
                <a:spcPct val="150000"/>
              </a:lnSpc>
              <a:spcBef>
                <a:spcPts val="0"/>
              </a:spcBef>
              <a:buSzPct val="80000"/>
              <a:buFont typeface="Wingdings" panose="05000000000000000000" pitchFamily="2" charset="2"/>
              <a:buChar char="l"/>
              <a:defRPr sz="2400" b="1" kern="1200">
                <a:solidFill>
                  <a:schemeClr val="tx1"/>
                </a:solidFill>
                <a:latin typeface="+mn-ea"/>
                <a:ea typeface="+mn-ea"/>
                <a:cs typeface="+mn-cs"/>
              </a:defRPr>
            </a:lvl1pPr>
            <a:lvl2pPr marL="991235" indent="-381000" algn="l" defTabSz="1219835" rtl="0" eaLnBrk="1" latinLnBrk="0" hangingPunct="1">
              <a:spcBef>
                <a:spcPct val="20000"/>
              </a:spcBef>
              <a:buFont typeface="Arial" panose="020B0604020202020204" pitchFamily="34" charset="0"/>
              <a:buChar char="–"/>
              <a:defRPr sz="2400" b="1" kern="1200">
                <a:solidFill>
                  <a:schemeClr val="tx1">
                    <a:lumMod val="75000"/>
                    <a:lumOff val="25000"/>
                  </a:schemeClr>
                </a:solidFill>
                <a:latin typeface="+mn-lt"/>
                <a:ea typeface="+mn-ea"/>
                <a:cs typeface="+mn-cs"/>
              </a:defRPr>
            </a:lvl2pPr>
            <a:lvl3pPr marL="1524635" indent="-304800" algn="l" defTabSz="1219835"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3pPr>
            <a:lvl4pPr marL="2134235" indent="-304800" algn="l" defTabSz="1219835"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4pPr>
            <a:lvl5pPr marL="2744470" indent="-304800" algn="l" defTabSz="1219835" rtl="0" eaLnBrk="1" latinLnBrk="0" hangingPunct="1">
              <a:spcBef>
                <a:spcPct val="20000"/>
              </a:spcBef>
              <a:buFont typeface="Arial" panose="020B0604020202020204" pitchFamily="34" charset="0"/>
              <a:buChar char="»"/>
              <a:defRPr sz="2400" b="1" kern="1200">
                <a:solidFill>
                  <a:schemeClr val="tx1"/>
                </a:solidFill>
                <a:latin typeface="+mn-lt"/>
                <a:ea typeface="+mn-ea"/>
                <a:cs typeface="+mn-cs"/>
              </a:defRPr>
            </a:lvl5pPr>
            <a:lvl6pPr marL="33540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83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Font typeface="Wingdings" panose="05000000000000000000" pitchFamily="2" charset="2"/>
              <a:buNone/>
            </a:pPr>
            <a:r>
              <a:rPr lang="zh-CN" altLang="en-US" dirty="0">
                <a:solidFill>
                  <a:srgbClr val="000000"/>
                </a:solidFill>
              </a:rPr>
              <a:t>（</a:t>
            </a:r>
            <a:r>
              <a:rPr lang="en-US" altLang="zh-CN" dirty="0">
                <a:solidFill>
                  <a:srgbClr val="000000"/>
                </a:solidFill>
              </a:rPr>
              <a:t>2</a:t>
            </a:r>
            <a:r>
              <a:rPr lang="zh-CN" altLang="en-US" dirty="0">
                <a:solidFill>
                  <a:srgbClr val="000000"/>
                </a:solidFill>
              </a:rPr>
              <a:t>）重复</a:t>
            </a:r>
            <a:r>
              <a:rPr lang="zh-CN" altLang="en-US" dirty="0"/>
              <a:t>使用德</a:t>
            </a:r>
            <a:r>
              <a:rPr lang="zh-CN" altLang="en-US" dirty="0">
                <a:sym typeface="Symbol" panose="05050102010706020507" pitchFamily="18" charset="2"/>
              </a:rPr>
              <a:t></a:t>
            </a:r>
            <a:r>
              <a:rPr lang="zh-CN" altLang="en-US" dirty="0"/>
              <a:t>摩根律将否定号移到各个命题变元的前端，并消去多余的否定号，这可利用如下等价关系：</a:t>
            </a:r>
            <a:endParaRPr lang="en-US" altLang="zh-CN" dirty="0"/>
          </a:p>
          <a:p>
            <a:pPr marL="0" indent="0" algn="ctr">
              <a:buFont typeface="Wingdings" panose="05000000000000000000" pitchFamily="2" charset="2"/>
              <a:buNone/>
            </a:pPr>
            <a:r>
              <a:rPr lang="zh-CN" altLang="en-US" dirty="0">
                <a:solidFill>
                  <a:srgbClr val="C00000"/>
                </a:solidFill>
                <a:sym typeface="Symbol" panose="05050102010706020507" pitchFamily="18" charset="2"/>
              </a:rPr>
              <a:t></a:t>
            </a:r>
            <a:r>
              <a:rPr lang="en-US" altLang="zh-CN" dirty="0">
                <a:solidFill>
                  <a:srgbClr val="C00000"/>
                </a:solidFill>
              </a:rPr>
              <a:t>(</a:t>
            </a:r>
            <a:r>
              <a:rPr lang="en-US" altLang="zh-CN" dirty="0">
                <a:solidFill>
                  <a:srgbClr val="C00000"/>
                </a:solidFill>
                <a:sym typeface="Symbol" panose="05050102010706020507" pitchFamily="18" charset="2"/>
              </a:rPr>
              <a:t></a:t>
            </a:r>
            <a:r>
              <a:rPr lang="zh-CN" altLang="en-US" dirty="0">
                <a:solidFill>
                  <a:srgbClr val="C00000"/>
                </a:solidFill>
              </a:rPr>
              <a:t>Ｇ</a:t>
            </a:r>
            <a:r>
              <a:rPr lang="en-US" altLang="zh-CN" dirty="0">
                <a:solidFill>
                  <a:srgbClr val="C00000"/>
                </a:solidFill>
              </a:rPr>
              <a:t>) =</a:t>
            </a:r>
            <a:r>
              <a:rPr lang="zh-CN" altLang="en-US" dirty="0">
                <a:solidFill>
                  <a:srgbClr val="C00000"/>
                </a:solidFill>
              </a:rPr>
              <a:t>Ｇ；</a:t>
            </a:r>
            <a:r>
              <a:rPr lang="en-US" altLang="zh-CN" dirty="0">
                <a:solidFill>
                  <a:srgbClr val="C00000"/>
                </a:solidFill>
              </a:rPr>
              <a:t>     </a:t>
            </a:r>
            <a:r>
              <a:rPr lang="en-US" altLang="zh-CN" dirty="0">
                <a:solidFill>
                  <a:srgbClr val="C00000"/>
                </a:solidFill>
                <a:sym typeface="Symbol" panose="05050102010706020507" pitchFamily="18" charset="2"/>
              </a:rPr>
              <a:t></a:t>
            </a:r>
            <a:r>
              <a:rPr lang="en-US" altLang="zh-CN" dirty="0">
                <a:solidFill>
                  <a:srgbClr val="C00000"/>
                </a:solidFill>
              </a:rPr>
              <a:t>(</a:t>
            </a:r>
            <a:r>
              <a:rPr lang="zh-CN" altLang="en-US" dirty="0">
                <a:solidFill>
                  <a:srgbClr val="C00000"/>
                </a:solidFill>
              </a:rPr>
              <a:t>Ｇ∨Ｈ</a:t>
            </a:r>
            <a:r>
              <a:rPr lang="en-US" altLang="zh-CN" dirty="0">
                <a:solidFill>
                  <a:srgbClr val="C00000"/>
                </a:solidFill>
              </a:rPr>
              <a:t>) = </a:t>
            </a:r>
            <a:r>
              <a:rPr lang="en-US" altLang="zh-CN" dirty="0">
                <a:solidFill>
                  <a:srgbClr val="C00000"/>
                </a:solidFill>
                <a:sym typeface="Symbol" panose="05050102010706020507" pitchFamily="18" charset="2"/>
              </a:rPr>
              <a:t></a:t>
            </a:r>
            <a:r>
              <a:rPr lang="zh-CN" altLang="en-US" dirty="0">
                <a:solidFill>
                  <a:srgbClr val="C00000"/>
                </a:solidFill>
              </a:rPr>
              <a:t>Ｇ∧ </a:t>
            </a:r>
            <a:r>
              <a:rPr lang="zh-CN" altLang="en-US" dirty="0">
                <a:solidFill>
                  <a:srgbClr val="C00000"/>
                </a:solidFill>
                <a:sym typeface="Symbol" panose="05050102010706020507" pitchFamily="18" charset="2"/>
              </a:rPr>
              <a:t></a:t>
            </a:r>
            <a:r>
              <a:rPr lang="zh-CN" altLang="en-US" dirty="0">
                <a:solidFill>
                  <a:srgbClr val="C00000"/>
                </a:solidFill>
              </a:rPr>
              <a:t>Ｈ；     </a:t>
            </a:r>
            <a:r>
              <a:rPr lang="zh-CN" altLang="en-US" dirty="0">
                <a:solidFill>
                  <a:srgbClr val="C00000"/>
                </a:solidFill>
                <a:sym typeface="Symbol" panose="05050102010706020507" pitchFamily="18" charset="2"/>
              </a:rPr>
              <a:t></a:t>
            </a:r>
            <a:r>
              <a:rPr lang="en-US" altLang="zh-CN" dirty="0">
                <a:solidFill>
                  <a:srgbClr val="C00000"/>
                </a:solidFill>
              </a:rPr>
              <a:t>(</a:t>
            </a:r>
            <a:r>
              <a:rPr lang="zh-CN" altLang="en-US" dirty="0">
                <a:solidFill>
                  <a:srgbClr val="C00000"/>
                </a:solidFill>
              </a:rPr>
              <a:t>Ｇ∧Ｈ</a:t>
            </a:r>
            <a:r>
              <a:rPr lang="en-US" altLang="zh-CN" dirty="0">
                <a:solidFill>
                  <a:srgbClr val="C00000"/>
                </a:solidFill>
              </a:rPr>
              <a:t>) = </a:t>
            </a:r>
            <a:r>
              <a:rPr lang="en-US" altLang="zh-CN" dirty="0">
                <a:solidFill>
                  <a:srgbClr val="C00000"/>
                </a:solidFill>
                <a:sym typeface="Symbol" panose="05050102010706020507" pitchFamily="18" charset="2"/>
              </a:rPr>
              <a:t></a:t>
            </a:r>
            <a:r>
              <a:rPr lang="zh-CN" altLang="en-US" dirty="0">
                <a:solidFill>
                  <a:srgbClr val="C00000"/>
                </a:solidFill>
              </a:rPr>
              <a:t>Ｇ∨ </a:t>
            </a:r>
            <a:r>
              <a:rPr lang="zh-CN" altLang="en-US" dirty="0">
                <a:solidFill>
                  <a:srgbClr val="C00000"/>
                </a:solidFill>
                <a:sym typeface="Symbol" panose="05050102010706020507" pitchFamily="18" charset="2"/>
              </a:rPr>
              <a:t></a:t>
            </a:r>
            <a:r>
              <a:rPr lang="zh-CN" altLang="en-US" dirty="0">
                <a:solidFill>
                  <a:srgbClr val="C00000"/>
                </a:solidFill>
              </a:rPr>
              <a:t>Ｈ。</a:t>
            </a:r>
            <a:endParaRPr lang="zh-CN" altLang="en-US" dirty="0">
              <a:solidFill>
                <a:srgbClr val="C00000"/>
              </a:solidFill>
            </a:endParaRPr>
          </a:p>
        </p:txBody>
      </p:sp>
      <p:sp>
        <p:nvSpPr>
          <p:cNvPr id="7" name="Rectangle 4"/>
          <p:cNvSpPr>
            <a:spLocks noChangeArrowheads="1"/>
          </p:cNvSpPr>
          <p:nvPr/>
        </p:nvSpPr>
        <p:spPr bwMode="auto">
          <a:xfrm>
            <a:off x="248563" y="5330052"/>
            <a:ext cx="11657310" cy="1529536"/>
          </a:xfrm>
          <a:prstGeom prst="rect">
            <a:avLst/>
          </a:prstGeom>
          <a:solidFill>
            <a:schemeClr val="bg2">
              <a:lumMod val="90000"/>
            </a:schemeClr>
          </a:solidFill>
          <a:ln>
            <a:noFill/>
          </a:ln>
        </p:spPr>
        <p:txBody>
          <a:bodyPr lIns="36008" tIns="36008" rIns="36008" bIns="36008"/>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r>
              <a:rPr lang="zh-CN" altLang="en-US" sz="2400" dirty="0">
                <a:latin typeface="+mn-ea"/>
                <a:ea typeface="+mn-ea"/>
              </a:rPr>
              <a:t>（</a:t>
            </a:r>
            <a:r>
              <a:rPr lang="en-US" altLang="zh-CN" sz="2400" dirty="0">
                <a:latin typeface="+mn-ea"/>
                <a:ea typeface="+mn-ea"/>
              </a:rPr>
              <a:t>3</a:t>
            </a:r>
            <a:r>
              <a:rPr lang="zh-CN" altLang="en-US" sz="2400" dirty="0">
                <a:latin typeface="+mn-ea"/>
                <a:ea typeface="+mn-ea"/>
              </a:rPr>
              <a:t>）重复利用分配定律，可将公式化成一些合取式的析取，或化成一些析取式的合取，这可利用如下等价关系：</a:t>
            </a:r>
            <a:endParaRPr lang="en-US" altLang="zh-CN" sz="2400" dirty="0">
              <a:latin typeface="+mn-ea"/>
              <a:ea typeface="+mn-ea"/>
            </a:endParaRPr>
          </a:p>
          <a:p>
            <a:pPr algn="ctr" eaLnBrk="1" hangingPunct="1">
              <a:buFont typeface="Wingdings" panose="05000000000000000000" pitchFamily="2" charset="2"/>
              <a:buNone/>
            </a:pPr>
            <a:r>
              <a:rPr lang="zh-CN" altLang="en-US" sz="2400" dirty="0">
                <a:solidFill>
                  <a:srgbClr val="C00000"/>
                </a:solidFill>
                <a:latin typeface="+mn-ea"/>
                <a:ea typeface="+mn-ea"/>
              </a:rPr>
              <a:t>Ｇ∨</a:t>
            </a:r>
            <a:r>
              <a:rPr lang="en-US" altLang="zh-CN" sz="2400" dirty="0">
                <a:solidFill>
                  <a:srgbClr val="C00000"/>
                </a:solidFill>
                <a:latin typeface="+mn-ea"/>
                <a:ea typeface="+mn-ea"/>
              </a:rPr>
              <a:t>(</a:t>
            </a:r>
            <a:r>
              <a:rPr lang="zh-CN" altLang="en-US" sz="2400" dirty="0">
                <a:solidFill>
                  <a:srgbClr val="C00000"/>
                </a:solidFill>
                <a:latin typeface="+mn-ea"/>
                <a:ea typeface="+mn-ea"/>
              </a:rPr>
              <a:t>Ｈ∧Ｓ</a:t>
            </a:r>
            <a:r>
              <a:rPr lang="en-US" altLang="zh-CN" sz="2400" dirty="0">
                <a:solidFill>
                  <a:srgbClr val="C00000"/>
                </a:solidFill>
                <a:latin typeface="+mn-ea"/>
                <a:ea typeface="+mn-ea"/>
              </a:rPr>
              <a:t>) = (</a:t>
            </a:r>
            <a:r>
              <a:rPr lang="zh-CN" altLang="en-US" sz="2400" dirty="0">
                <a:solidFill>
                  <a:srgbClr val="C00000"/>
                </a:solidFill>
                <a:latin typeface="+mn-ea"/>
                <a:ea typeface="+mn-ea"/>
              </a:rPr>
              <a:t>Ｇ∨Ｈ</a:t>
            </a:r>
            <a:r>
              <a:rPr lang="en-US" altLang="zh-CN" sz="2400" dirty="0">
                <a:solidFill>
                  <a:srgbClr val="C00000"/>
                </a:solidFill>
                <a:latin typeface="+mn-ea"/>
                <a:ea typeface="+mn-ea"/>
              </a:rPr>
              <a:t>)∧(</a:t>
            </a:r>
            <a:r>
              <a:rPr lang="zh-CN" altLang="en-US" sz="2400" dirty="0">
                <a:solidFill>
                  <a:srgbClr val="C00000"/>
                </a:solidFill>
                <a:latin typeface="+mn-ea"/>
                <a:ea typeface="+mn-ea"/>
              </a:rPr>
              <a:t>Ｇ∨Ｓ</a:t>
            </a:r>
            <a:r>
              <a:rPr lang="en-US" altLang="zh-CN" sz="2400" dirty="0">
                <a:solidFill>
                  <a:srgbClr val="C00000"/>
                </a:solidFill>
                <a:latin typeface="+mn-ea"/>
                <a:ea typeface="+mn-ea"/>
              </a:rPr>
              <a:t>)</a:t>
            </a:r>
            <a:r>
              <a:rPr lang="zh-CN" altLang="en-US" sz="2400" dirty="0">
                <a:solidFill>
                  <a:srgbClr val="C00000"/>
                </a:solidFill>
                <a:latin typeface="+mn-ea"/>
                <a:ea typeface="+mn-ea"/>
              </a:rPr>
              <a:t>；          Ｇ∧</a:t>
            </a:r>
            <a:r>
              <a:rPr lang="en-US" altLang="zh-CN" sz="2400" dirty="0">
                <a:solidFill>
                  <a:srgbClr val="C00000"/>
                </a:solidFill>
                <a:latin typeface="+mn-ea"/>
                <a:ea typeface="+mn-ea"/>
              </a:rPr>
              <a:t>(</a:t>
            </a:r>
            <a:r>
              <a:rPr lang="zh-CN" altLang="en-US" sz="2400" dirty="0">
                <a:solidFill>
                  <a:srgbClr val="C00000"/>
                </a:solidFill>
                <a:latin typeface="+mn-ea"/>
                <a:ea typeface="+mn-ea"/>
              </a:rPr>
              <a:t>Ｈ∨Ｓ</a:t>
            </a:r>
            <a:r>
              <a:rPr lang="en-US" altLang="zh-CN" sz="2400" dirty="0">
                <a:solidFill>
                  <a:srgbClr val="C00000"/>
                </a:solidFill>
                <a:latin typeface="+mn-ea"/>
                <a:ea typeface="+mn-ea"/>
              </a:rPr>
              <a:t>) = (</a:t>
            </a:r>
            <a:r>
              <a:rPr lang="zh-CN" altLang="en-US" sz="2400" dirty="0">
                <a:solidFill>
                  <a:srgbClr val="C00000"/>
                </a:solidFill>
                <a:latin typeface="+mn-ea"/>
                <a:ea typeface="+mn-ea"/>
              </a:rPr>
              <a:t>Ｇ∧Ｈ</a:t>
            </a:r>
            <a:r>
              <a:rPr lang="en-US" altLang="zh-CN" sz="2400" dirty="0">
                <a:solidFill>
                  <a:srgbClr val="C00000"/>
                </a:solidFill>
                <a:latin typeface="+mn-ea"/>
                <a:ea typeface="+mn-ea"/>
              </a:rPr>
              <a:t>)∨(</a:t>
            </a:r>
            <a:r>
              <a:rPr lang="zh-CN" altLang="en-US" sz="2400" dirty="0">
                <a:solidFill>
                  <a:srgbClr val="C00000"/>
                </a:solidFill>
                <a:latin typeface="+mn-ea"/>
                <a:ea typeface="+mn-ea"/>
              </a:rPr>
              <a:t>Ｇ∧Ｓ</a:t>
            </a:r>
            <a:r>
              <a:rPr lang="en-US" altLang="zh-CN" sz="2400" dirty="0">
                <a:solidFill>
                  <a:srgbClr val="C00000"/>
                </a:solidFill>
                <a:latin typeface="+mn-ea"/>
                <a:ea typeface="+mn-ea"/>
              </a:rPr>
              <a:t>)</a:t>
            </a:r>
            <a:r>
              <a:rPr lang="zh-CN" altLang="en-US" sz="2400" dirty="0">
                <a:solidFill>
                  <a:srgbClr val="C00000"/>
                </a:solidFill>
                <a:latin typeface="+mn-ea"/>
                <a:ea typeface="+mn-ea"/>
              </a:rPr>
              <a:t>。</a:t>
            </a:r>
            <a:endParaRPr lang="zh-CN" altLang="en-US" sz="2400" dirty="0">
              <a:solidFill>
                <a:srgbClr val="C00000"/>
              </a:solidFill>
              <a:latin typeface="+mn-ea"/>
              <a:ea typeface="+mn-ea"/>
            </a:endParaRPr>
          </a:p>
        </p:txBody>
      </p:sp>
      <p:sp>
        <p:nvSpPr>
          <p:cNvPr id="2"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248563" y="2234782"/>
            <a:ext cx="11657310" cy="994062"/>
          </a:xfrm>
          <a:prstGeom prst="rect">
            <a:avLst/>
          </a:prstGeom>
          <a:solidFill>
            <a:schemeClr val="bg2">
              <a:lumMod val="90000"/>
            </a:schemeClr>
          </a:solidFill>
          <a:ln>
            <a:noFill/>
          </a:ln>
        </p:spPr>
        <p:txBody>
          <a:bodyPr wrap="square" lIns="36008" tIns="36008" rIns="36008" bIns="36008">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spcBef>
                <a:spcPts val="1200"/>
              </a:spcBef>
              <a:buNone/>
            </a:pPr>
            <a:r>
              <a:rPr lang="zh-CN" altLang="en-US" sz="2400" dirty="0">
                <a:latin typeface="+mn-ea"/>
                <a:ea typeface="+mn-ea"/>
              </a:rPr>
              <a:t>（</a:t>
            </a:r>
            <a:r>
              <a:rPr lang="en-US" altLang="zh-CN" sz="2400" dirty="0">
                <a:latin typeface="+mn-ea"/>
                <a:ea typeface="+mn-ea"/>
              </a:rPr>
              <a:t>1</a:t>
            </a:r>
            <a:r>
              <a:rPr lang="zh-CN" altLang="en-US" sz="2400" dirty="0">
                <a:latin typeface="+mn-ea"/>
                <a:ea typeface="+mn-ea"/>
              </a:rPr>
              <a:t>）用“</a:t>
            </a:r>
            <a:r>
              <a:rPr lang="en-US" altLang="zh-CN" sz="2400" dirty="0">
                <a:latin typeface="+mn-ea"/>
                <a:ea typeface="+mn-ea"/>
              </a:rPr>
              <a:t>¬”</a:t>
            </a:r>
            <a:r>
              <a:rPr lang="zh-CN" altLang="en-US" sz="2400" dirty="0">
                <a:latin typeface="+mn-ea"/>
                <a:ea typeface="+mn-ea"/>
              </a:rPr>
              <a:t>，“∧”和“∨”等价替换掉“→”和“</a:t>
            </a:r>
            <a:r>
              <a:rPr lang="zh-CN" altLang="en-US" sz="2400" dirty="0">
                <a:latin typeface="+mn-ea"/>
                <a:ea typeface="+mn-ea"/>
                <a:sym typeface="Symbol" panose="05050102010706020507" pitchFamily="18" charset="2"/>
              </a:rPr>
              <a:t></a:t>
            </a:r>
            <a:r>
              <a:rPr lang="zh-CN" altLang="en-US" sz="2400" dirty="0">
                <a:latin typeface="+mn-ea"/>
                <a:ea typeface="+mn-ea"/>
              </a:rPr>
              <a:t>”；</a:t>
            </a:r>
            <a:endParaRPr lang="zh-CN" altLang="en-US" sz="2400" dirty="0">
              <a:latin typeface="+mn-ea"/>
              <a:ea typeface="+mn-ea"/>
            </a:endParaRPr>
          </a:p>
          <a:p>
            <a:pPr eaLnBrk="1" hangingPunct="1">
              <a:buFont typeface="Wingdings" panose="05000000000000000000" pitchFamily="2" charset="2"/>
              <a:buNone/>
            </a:pPr>
            <a:r>
              <a:rPr lang="zh-CN" altLang="en-US" sz="2400" dirty="0">
                <a:latin typeface="+mn-ea"/>
                <a:ea typeface="+mn-ea"/>
              </a:rPr>
              <a:t>    </a:t>
            </a:r>
            <a:r>
              <a:rPr lang="en-US" altLang="zh-CN" sz="2400" dirty="0">
                <a:solidFill>
                  <a:srgbClr val="C00000"/>
                </a:solidFill>
                <a:latin typeface="+mn-ea"/>
                <a:ea typeface="+mn-ea"/>
              </a:rPr>
              <a:t>(</a:t>
            </a:r>
            <a:r>
              <a:rPr lang="zh-CN" altLang="en-US" sz="2400" dirty="0">
                <a:solidFill>
                  <a:srgbClr val="C00000"/>
                </a:solidFill>
                <a:latin typeface="+mn-ea"/>
                <a:ea typeface="+mn-ea"/>
              </a:rPr>
              <a:t>Ｇ→Ｈ</a:t>
            </a:r>
            <a:r>
              <a:rPr lang="en-US" altLang="zh-CN" sz="2400" dirty="0">
                <a:solidFill>
                  <a:srgbClr val="C00000"/>
                </a:solidFill>
                <a:latin typeface="+mn-ea"/>
                <a:ea typeface="+mn-ea"/>
              </a:rPr>
              <a:t>) = (</a:t>
            </a:r>
            <a:r>
              <a:rPr lang="en-US" altLang="zh-CN" sz="2400" dirty="0">
                <a:solidFill>
                  <a:srgbClr val="C00000"/>
                </a:solidFill>
                <a:latin typeface="+mn-ea"/>
                <a:ea typeface="+mn-ea"/>
                <a:sym typeface="Symbol" panose="05050102010706020507" pitchFamily="18" charset="2"/>
              </a:rPr>
              <a:t></a:t>
            </a:r>
            <a:r>
              <a:rPr lang="zh-CN" altLang="en-US" sz="2400" dirty="0">
                <a:solidFill>
                  <a:srgbClr val="C00000"/>
                </a:solidFill>
                <a:latin typeface="+mn-ea"/>
                <a:ea typeface="+mn-ea"/>
              </a:rPr>
              <a:t>Ｇ∨Ｈ</a:t>
            </a:r>
            <a:r>
              <a:rPr lang="en-US" altLang="zh-CN" sz="2400" dirty="0">
                <a:solidFill>
                  <a:srgbClr val="C00000"/>
                </a:solidFill>
                <a:latin typeface="+mn-ea"/>
                <a:ea typeface="+mn-ea"/>
              </a:rPr>
              <a:t>)</a:t>
            </a:r>
            <a:r>
              <a:rPr lang="zh-CN" altLang="en-US" sz="2400" dirty="0">
                <a:solidFill>
                  <a:srgbClr val="C00000"/>
                </a:solidFill>
                <a:latin typeface="+mn-ea"/>
                <a:ea typeface="+mn-ea"/>
              </a:rPr>
              <a:t>；</a:t>
            </a:r>
            <a:r>
              <a:rPr lang="en-US" altLang="zh-CN" sz="2400" dirty="0">
                <a:solidFill>
                  <a:srgbClr val="C00000"/>
                </a:solidFill>
                <a:latin typeface="+mn-ea"/>
                <a:ea typeface="+mn-ea"/>
              </a:rPr>
              <a:t>   (</a:t>
            </a:r>
            <a:r>
              <a:rPr lang="zh-CN" altLang="en-US" sz="2400" dirty="0">
                <a:solidFill>
                  <a:srgbClr val="C00000"/>
                </a:solidFill>
                <a:latin typeface="+mn-ea"/>
                <a:ea typeface="+mn-ea"/>
              </a:rPr>
              <a:t>Ｇ</a:t>
            </a:r>
            <a:r>
              <a:rPr lang="zh-CN" altLang="en-US" sz="2400" dirty="0">
                <a:solidFill>
                  <a:srgbClr val="C00000"/>
                </a:solidFill>
                <a:latin typeface="+mn-ea"/>
                <a:ea typeface="+mn-ea"/>
                <a:sym typeface="Symbol" panose="05050102010706020507" pitchFamily="18" charset="2"/>
              </a:rPr>
              <a:t></a:t>
            </a:r>
            <a:r>
              <a:rPr lang="zh-CN" altLang="en-US" sz="2400" dirty="0">
                <a:solidFill>
                  <a:srgbClr val="C00000"/>
                </a:solidFill>
                <a:latin typeface="+mn-ea"/>
                <a:ea typeface="+mn-ea"/>
              </a:rPr>
              <a:t>Ｈ</a:t>
            </a:r>
            <a:r>
              <a:rPr lang="en-US" altLang="zh-CN" sz="2400" dirty="0">
                <a:solidFill>
                  <a:srgbClr val="C00000"/>
                </a:solidFill>
                <a:latin typeface="+mn-ea"/>
                <a:ea typeface="+mn-ea"/>
              </a:rPr>
              <a:t>) = (</a:t>
            </a:r>
            <a:r>
              <a:rPr lang="zh-CN" altLang="en-US" sz="2400" dirty="0">
                <a:solidFill>
                  <a:srgbClr val="C00000"/>
                </a:solidFill>
                <a:latin typeface="+mn-ea"/>
                <a:ea typeface="+mn-ea"/>
              </a:rPr>
              <a:t>Ｇ→Ｈ</a:t>
            </a:r>
            <a:r>
              <a:rPr lang="en-US" altLang="zh-CN" sz="2400" dirty="0">
                <a:solidFill>
                  <a:srgbClr val="C00000"/>
                </a:solidFill>
                <a:latin typeface="+mn-ea"/>
                <a:ea typeface="+mn-ea"/>
              </a:rPr>
              <a:t>)∧(</a:t>
            </a:r>
            <a:r>
              <a:rPr lang="zh-CN" altLang="en-US" sz="2400" dirty="0">
                <a:solidFill>
                  <a:srgbClr val="C00000"/>
                </a:solidFill>
                <a:latin typeface="+mn-ea"/>
                <a:ea typeface="+mn-ea"/>
              </a:rPr>
              <a:t>Ｈ→Ｇ</a:t>
            </a:r>
            <a:r>
              <a:rPr lang="en-US" altLang="zh-CN" sz="2400" dirty="0">
                <a:solidFill>
                  <a:srgbClr val="C00000"/>
                </a:solidFill>
                <a:latin typeface="+mn-ea"/>
                <a:ea typeface="+mn-ea"/>
              </a:rPr>
              <a:t>)</a:t>
            </a:r>
            <a:r>
              <a:rPr lang="zh-CN" altLang="en-US" sz="2400" dirty="0">
                <a:solidFill>
                  <a:srgbClr val="C00000"/>
                </a:solidFill>
                <a:latin typeface="+mn-ea"/>
                <a:ea typeface="+mn-ea"/>
              </a:rPr>
              <a:t> </a:t>
            </a:r>
            <a:r>
              <a:rPr lang="en-US" altLang="zh-CN" sz="2400" dirty="0">
                <a:solidFill>
                  <a:srgbClr val="C00000"/>
                </a:solidFill>
                <a:latin typeface="+mn-ea"/>
                <a:ea typeface="+mn-ea"/>
              </a:rPr>
              <a:t>= (</a:t>
            </a:r>
            <a:r>
              <a:rPr lang="en-US" altLang="zh-CN" sz="2400" dirty="0">
                <a:solidFill>
                  <a:srgbClr val="C00000"/>
                </a:solidFill>
                <a:latin typeface="+mn-ea"/>
                <a:ea typeface="+mn-ea"/>
                <a:sym typeface="Symbol" panose="05050102010706020507" pitchFamily="18" charset="2"/>
              </a:rPr>
              <a:t></a:t>
            </a:r>
            <a:r>
              <a:rPr lang="zh-CN" altLang="en-US" sz="2400" dirty="0">
                <a:solidFill>
                  <a:srgbClr val="C00000"/>
                </a:solidFill>
                <a:latin typeface="+mn-ea"/>
                <a:ea typeface="+mn-ea"/>
              </a:rPr>
              <a:t>Ｇ∨Ｈ</a:t>
            </a:r>
            <a:r>
              <a:rPr lang="en-US" altLang="zh-CN" sz="2400" dirty="0">
                <a:solidFill>
                  <a:srgbClr val="C00000"/>
                </a:solidFill>
                <a:latin typeface="+mn-ea"/>
                <a:ea typeface="+mn-ea"/>
              </a:rPr>
              <a:t>)∧(</a:t>
            </a:r>
            <a:r>
              <a:rPr lang="en-US" altLang="zh-CN" sz="2400" dirty="0">
                <a:solidFill>
                  <a:srgbClr val="C00000"/>
                </a:solidFill>
                <a:latin typeface="+mn-ea"/>
                <a:ea typeface="+mn-ea"/>
                <a:sym typeface="Symbol" panose="05050102010706020507" pitchFamily="18" charset="2"/>
              </a:rPr>
              <a:t></a:t>
            </a:r>
            <a:r>
              <a:rPr lang="zh-CN" altLang="en-US" sz="2400" dirty="0">
                <a:solidFill>
                  <a:srgbClr val="C00000"/>
                </a:solidFill>
                <a:latin typeface="+mn-ea"/>
                <a:ea typeface="+mn-ea"/>
              </a:rPr>
              <a:t>Ｈ∨Ｇ</a:t>
            </a:r>
            <a:r>
              <a:rPr lang="en-US" altLang="zh-CN" sz="2400" dirty="0">
                <a:solidFill>
                  <a:srgbClr val="C00000"/>
                </a:solidFill>
                <a:latin typeface="+mn-ea"/>
                <a:ea typeface="+mn-ea"/>
              </a:rPr>
              <a:t>)</a:t>
            </a:r>
            <a:r>
              <a:rPr lang="zh-CN" altLang="en-US" sz="2400" dirty="0">
                <a:solidFill>
                  <a:srgbClr val="C00000"/>
                </a:solidFill>
                <a:latin typeface="+mn-ea"/>
                <a:ea typeface="+mn-ea"/>
              </a:rPr>
              <a:t>。 </a:t>
            </a:r>
            <a:endParaRPr lang="zh-CN" altLang="en-US" sz="2400" dirty="0">
              <a:solidFill>
                <a:srgbClr val="C0000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88068">
                                            <p:txEl>
                                              <p:pRg st="0" end="0"/>
                                            </p:txEl>
                                          </p:spTgt>
                                        </p:tgtEl>
                                        <p:attrNameLst>
                                          <p:attrName>style.visibility</p:attrName>
                                        </p:attrNameLst>
                                      </p:cBhvr>
                                      <p:to>
                                        <p:strVal val="visible"/>
                                      </p:to>
                                    </p:set>
                                    <p:anim calcmode="lin" valueType="num">
                                      <p:cBhvr>
                                        <p:cTn id="7" dur="500" fill="hold"/>
                                        <p:tgtEl>
                                          <p:spTgt spid="8806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8068">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88068">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8806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8069"/>
                                        </p:tgtEl>
                                        <p:attrNameLst>
                                          <p:attrName>style.visibility</p:attrName>
                                        </p:attrNameLst>
                                      </p:cBhvr>
                                      <p:to>
                                        <p:strVal val="visible"/>
                                      </p:to>
                                    </p:set>
                                    <p:animEffect transition="in" filter="dissolve">
                                      <p:cBhvr>
                                        <p:cTn id="15" dur="500"/>
                                        <p:tgtEl>
                                          <p:spTgt spid="8806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bg/>
                                          </p:spTgt>
                                        </p:tgtEl>
                                        <p:attrNameLst>
                                          <p:attrName>style.visibility</p:attrName>
                                        </p:attrNameLst>
                                      </p:cBhvr>
                                      <p:to>
                                        <p:strVal val="visible"/>
                                      </p:to>
                                    </p:set>
                                    <p:animEffect transition="in" filter="dissolve">
                                      <p:cBhvr>
                                        <p:cTn id="25" dur="500"/>
                                        <p:tgtEl>
                                          <p:spTgt spid="6">
                                            <p:bg/>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dissolve">
                                      <p:cBhvr>
                                        <p:cTn id="30" dur="500"/>
                                        <p:tgtEl>
                                          <p:spTgt spid="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animEffect transition="in" filter="dissolve">
                                      <p:cBhvr>
                                        <p:cTn id="35" dur="500"/>
                                        <p:tgtEl>
                                          <p:spTgt spid="6">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dissolv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8" grpId="0" autoUpdateAnimBg="0" build="p"/>
      <p:bldP spid="88069" grpId="0" animBg="1" autoUpdateAnimBg="0"/>
      <p:bldP spid="6" grpId="0" animBg="1" autoUpdateAnimBg="0" build="p"/>
      <p:bldP spid="7" grpId="0" animBg="1" autoUpdateAnimBg="0"/>
      <p:bldP spid="10" grpId="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47677" y="1582736"/>
            <a:ext cx="11188702" cy="5013039"/>
          </a:xfrm>
          <a:prstGeom prst="rect">
            <a:avLst/>
          </a:prstGeom>
        </p:spPr>
        <p:txBody>
          <a:bodyPr wrap="square">
            <a:spAutoFit/>
          </a:bodyPr>
          <a:lstStyle/>
          <a:p>
            <a:pPr>
              <a:lnSpc>
                <a:spcPct val="150000"/>
              </a:lnSpc>
            </a:pPr>
            <a:r>
              <a:rPr lang="zh-CN" altLang="en-US" b="1" dirty="0">
                <a:solidFill>
                  <a:srgbClr val="C00000"/>
                </a:solidFill>
                <a:latin typeface="+mn-ea"/>
              </a:rPr>
              <a:t>解</a:t>
            </a:r>
            <a:r>
              <a:rPr lang="zh-CN" altLang="en-US" b="1" dirty="0">
                <a:latin typeface="+mn-ea"/>
              </a:rPr>
              <a:t> （</a:t>
            </a:r>
            <a:r>
              <a:rPr lang="en-US" altLang="zh-CN" b="1" dirty="0">
                <a:latin typeface="+mn-ea"/>
              </a:rPr>
              <a:t>1</a:t>
            </a:r>
            <a:r>
              <a:rPr lang="zh-CN" altLang="en-US" b="1" dirty="0">
                <a:latin typeface="+mn-ea"/>
              </a:rPr>
              <a:t>）</a:t>
            </a:r>
            <a:r>
              <a:rPr lang="en-US" altLang="zh-CN" b="1" dirty="0">
                <a:latin typeface="+mn-ea"/>
              </a:rPr>
              <a:t>(¬P</a:t>
            </a:r>
            <a:r>
              <a:rPr lang="zh-CN" altLang="en-US" b="1" dirty="0">
                <a:latin typeface="+mn-ea"/>
                <a:sym typeface="Symbol" panose="05050102010706020507" pitchFamily="18" charset="2"/>
              </a:rPr>
              <a:t>  </a:t>
            </a:r>
            <a:r>
              <a:rPr lang="en-US" altLang="zh-CN" b="1" dirty="0">
                <a:latin typeface="+mn-ea"/>
              </a:rPr>
              <a:t>Q)→R  =((¬P→Q)∧(Q→¬P))→R                         (E20</a:t>
            </a:r>
            <a:r>
              <a:rPr lang="zh-CN" altLang="en-US" b="1" dirty="0">
                <a:latin typeface="+mn-ea"/>
              </a:rPr>
              <a:t>消去</a:t>
            </a:r>
            <a:r>
              <a:rPr lang="zh-CN" altLang="en-US" dirty="0">
                <a:sym typeface="Symbol" panose="05050102010706020507" pitchFamily="18" charset="2"/>
              </a:rPr>
              <a:t></a:t>
            </a:r>
            <a:r>
              <a:rPr lang="zh-CN" altLang="en-US" b="1" dirty="0">
                <a:latin typeface="+mn-ea"/>
              </a:rPr>
              <a:t> </a:t>
            </a:r>
            <a:r>
              <a:rPr lang="en-US" altLang="zh-CN" b="1" dirty="0">
                <a:latin typeface="+mn-ea"/>
              </a:rPr>
              <a:t>)</a:t>
            </a:r>
            <a:endParaRPr lang="en-US" altLang="zh-CN" b="1" dirty="0">
              <a:latin typeface="+mn-ea"/>
            </a:endParaRPr>
          </a:p>
          <a:p>
            <a:pPr>
              <a:lnSpc>
                <a:spcPct val="150000"/>
              </a:lnSpc>
            </a:pPr>
            <a:r>
              <a:rPr lang="en-US" altLang="zh-CN" b="1" dirty="0">
                <a:latin typeface="+mn-ea"/>
              </a:rPr>
              <a:t>                        =¬((¬(¬P)∨Q)∧(¬Q∨¬P))∨R                               (E21</a:t>
            </a:r>
            <a:r>
              <a:rPr lang="zh-CN" altLang="en-US" b="1" dirty="0">
                <a:latin typeface="+mn-ea"/>
              </a:rPr>
              <a:t>消去→</a:t>
            </a:r>
            <a:r>
              <a:rPr lang="en-US" altLang="zh-CN" b="1" dirty="0">
                <a:latin typeface="+mn-ea"/>
              </a:rPr>
              <a:t>)</a:t>
            </a:r>
            <a:endParaRPr lang="en-US" altLang="zh-CN" b="1" dirty="0">
              <a:latin typeface="+mn-ea"/>
            </a:endParaRPr>
          </a:p>
          <a:p>
            <a:pPr>
              <a:lnSpc>
                <a:spcPct val="150000"/>
              </a:lnSpc>
            </a:pPr>
            <a:r>
              <a:rPr lang="en-US" altLang="zh-CN" b="1" dirty="0">
                <a:latin typeface="+mn-ea"/>
              </a:rPr>
              <a:t>                        =¬((P∨Q)∧(¬P∨¬Q))∨R                              (E15</a:t>
            </a:r>
            <a:r>
              <a:rPr lang="zh-CN" altLang="en-US" b="1" dirty="0">
                <a:latin typeface="+mn-ea"/>
              </a:rPr>
              <a:t>消去多余的</a:t>
            </a:r>
            <a:r>
              <a:rPr lang="en-US" altLang="zh-CN" b="1" dirty="0">
                <a:latin typeface="+mn-ea"/>
              </a:rPr>
              <a:t>¬)</a:t>
            </a:r>
            <a:endParaRPr lang="en-US" altLang="zh-CN" b="1" dirty="0">
              <a:latin typeface="+mn-ea"/>
            </a:endParaRPr>
          </a:p>
          <a:p>
            <a:pPr>
              <a:lnSpc>
                <a:spcPct val="150000"/>
              </a:lnSpc>
            </a:pPr>
            <a:r>
              <a:rPr lang="en-US" altLang="zh-CN" b="1" dirty="0">
                <a:latin typeface="+mn-ea"/>
              </a:rPr>
              <a:t>                        =¬(P∨Q)∨¬(¬P∨¬Q)∨R                                        (E17</a:t>
            </a:r>
            <a:r>
              <a:rPr lang="zh-CN" altLang="en-US" b="1" dirty="0">
                <a:latin typeface="+mn-ea"/>
              </a:rPr>
              <a:t>内移</a:t>
            </a:r>
            <a:r>
              <a:rPr lang="en-US" altLang="zh-CN" b="1" dirty="0">
                <a:latin typeface="+mn-ea"/>
              </a:rPr>
              <a:t>¬)</a:t>
            </a:r>
            <a:endParaRPr lang="en-US" altLang="zh-CN" b="1" dirty="0">
              <a:latin typeface="+mn-ea"/>
            </a:endParaRPr>
          </a:p>
          <a:p>
            <a:pPr>
              <a:lnSpc>
                <a:spcPct val="150000"/>
              </a:lnSpc>
            </a:pPr>
            <a:r>
              <a:rPr lang="en-US" altLang="zh-CN" b="1" dirty="0">
                <a:latin typeface="+mn-ea"/>
              </a:rPr>
              <a:t>                        =(¬P∧¬Q)∨(P∧Q)∨R          (E15</a:t>
            </a:r>
            <a:r>
              <a:rPr lang="zh-CN" altLang="en-US" b="1" dirty="0">
                <a:latin typeface="+mn-ea"/>
              </a:rPr>
              <a:t>，</a:t>
            </a:r>
            <a:r>
              <a:rPr lang="en-US" altLang="zh-CN" b="1" dirty="0">
                <a:latin typeface="+mn-ea"/>
              </a:rPr>
              <a:t>E16</a:t>
            </a:r>
            <a:r>
              <a:rPr lang="zh-CN" altLang="en-US" b="1" dirty="0">
                <a:latin typeface="+mn-ea"/>
              </a:rPr>
              <a:t>消去多余的</a:t>
            </a:r>
            <a:r>
              <a:rPr lang="en-US" altLang="zh-CN" b="1" dirty="0">
                <a:solidFill>
                  <a:srgbClr val="3333FF"/>
                </a:solidFill>
                <a:latin typeface="+mn-ea"/>
              </a:rPr>
              <a:t>¬)(</a:t>
            </a:r>
            <a:r>
              <a:rPr lang="zh-CN" altLang="en-US" b="1" dirty="0">
                <a:solidFill>
                  <a:srgbClr val="3333FF"/>
                </a:solidFill>
                <a:latin typeface="+mn-ea"/>
              </a:rPr>
              <a:t>析取范式</a:t>
            </a:r>
            <a:r>
              <a:rPr lang="en-US" altLang="zh-CN" b="1" dirty="0">
                <a:solidFill>
                  <a:srgbClr val="3333FF"/>
                </a:solidFill>
                <a:latin typeface="+mn-ea"/>
              </a:rPr>
              <a:t>)</a:t>
            </a:r>
            <a:endParaRPr lang="en-US" altLang="zh-CN" b="1" dirty="0">
              <a:solidFill>
                <a:srgbClr val="3333FF"/>
              </a:solidFill>
              <a:latin typeface="+mn-ea"/>
            </a:endParaRPr>
          </a:p>
          <a:p>
            <a:pPr>
              <a:lnSpc>
                <a:spcPct val="150000"/>
              </a:lnSpc>
            </a:pPr>
            <a:r>
              <a:rPr lang="zh-CN" altLang="en-US" b="1" dirty="0">
                <a:latin typeface="+mn-ea"/>
              </a:rPr>
              <a:t>（</a:t>
            </a:r>
            <a:r>
              <a:rPr lang="en-US" altLang="zh-CN" b="1" dirty="0">
                <a:latin typeface="+mn-ea"/>
              </a:rPr>
              <a:t>2</a:t>
            </a:r>
            <a:r>
              <a:rPr lang="zh-CN" altLang="en-US" b="1" dirty="0">
                <a:latin typeface="+mn-ea"/>
              </a:rPr>
              <a:t>）</a:t>
            </a:r>
            <a:r>
              <a:rPr lang="en-US" altLang="zh-CN" b="1" dirty="0">
                <a:latin typeface="+mn-ea"/>
              </a:rPr>
              <a:t>(¬P</a:t>
            </a:r>
            <a:r>
              <a:rPr lang="zh-CN" altLang="en-US" b="1" dirty="0">
                <a:latin typeface="+mn-ea"/>
                <a:sym typeface="Symbol" panose="05050102010706020507" pitchFamily="18" charset="2"/>
              </a:rPr>
              <a:t>  </a:t>
            </a:r>
            <a:r>
              <a:rPr lang="en-US" altLang="zh-CN" b="1" dirty="0">
                <a:latin typeface="+mn-ea"/>
              </a:rPr>
              <a:t>Q)→R=(¬P∧¬Q)∨(P∧Q)∨R                                       (</a:t>
            </a:r>
            <a:r>
              <a:rPr lang="zh-CN" altLang="en-US" b="1" dirty="0">
                <a:latin typeface="+mn-ea"/>
              </a:rPr>
              <a:t>由（</a:t>
            </a:r>
            <a:r>
              <a:rPr lang="en-US" altLang="zh-CN" b="1" dirty="0">
                <a:latin typeface="+mn-ea"/>
              </a:rPr>
              <a:t>1</a:t>
            </a:r>
            <a:r>
              <a:rPr lang="zh-CN" altLang="en-US" b="1" dirty="0">
                <a:latin typeface="+mn-ea"/>
              </a:rPr>
              <a:t>）得</a:t>
            </a:r>
            <a:r>
              <a:rPr lang="en-US" altLang="zh-CN" b="1" dirty="0">
                <a:latin typeface="+mn-ea"/>
              </a:rPr>
              <a:t>)</a:t>
            </a:r>
            <a:endParaRPr lang="en-US" altLang="zh-CN" b="1" dirty="0">
              <a:latin typeface="+mn-ea"/>
            </a:endParaRPr>
          </a:p>
          <a:p>
            <a:pPr>
              <a:lnSpc>
                <a:spcPct val="150000"/>
              </a:lnSpc>
            </a:pPr>
            <a:r>
              <a:rPr lang="en-US" altLang="zh-CN" b="1" dirty="0">
                <a:latin typeface="+mn-ea"/>
              </a:rPr>
              <a:t>                 =(¬P∨P∨R)∧(¬P∨Q∨R)∧(¬Q∨P∨R)∧(¬Q∨Q∨R)          </a:t>
            </a:r>
            <a:r>
              <a:rPr lang="en-US" altLang="zh-CN" b="1" dirty="0">
                <a:solidFill>
                  <a:srgbClr val="3333FF"/>
                </a:solidFill>
                <a:latin typeface="+mn-ea"/>
              </a:rPr>
              <a:t>(</a:t>
            </a:r>
            <a:r>
              <a:rPr lang="zh-CN" altLang="en-US" b="1" dirty="0">
                <a:solidFill>
                  <a:srgbClr val="3333FF"/>
                </a:solidFill>
                <a:latin typeface="+mn-ea"/>
              </a:rPr>
              <a:t>合取范式</a:t>
            </a:r>
            <a:r>
              <a:rPr lang="en-US" altLang="zh-CN" b="1" dirty="0">
                <a:solidFill>
                  <a:srgbClr val="3333FF"/>
                </a:solidFill>
                <a:latin typeface="+mn-ea"/>
              </a:rPr>
              <a:t>)</a:t>
            </a:r>
            <a:endParaRPr lang="en-US" altLang="zh-CN" b="1" dirty="0">
              <a:solidFill>
                <a:srgbClr val="3333FF"/>
              </a:solidFill>
              <a:latin typeface="+mn-ea"/>
            </a:endParaRPr>
          </a:p>
          <a:p>
            <a:pPr>
              <a:lnSpc>
                <a:spcPct val="150000"/>
              </a:lnSpc>
            </a:pPr>
            <a:r>
              <a:rPr lang="en-US" altLang="zh-CN" b="1" dirty="0">
                <a:latin typeface="+mn-ea"/>
              </a:rPr>
              <a:t>                 =1∧(¬P∨Q∨R)∧(¬Q∨P∨R)∧1                                        </a:t>
            </a:r>
            <a:r>
              <a:rPr lang="en-US" altLang="zh-CN" b="1" dirty="0">
                <a:solidFill>
                  <a:srgbClr val="3333FF"/>
                </a:solidFill>
                <a:latin typeface="+mn-ea"/>
              </a:rPr>
              <a:t>(</a:t>
            </a:r>
            <a:r>
              <a:rPr lang="zh-CN" altLang="en-US" b="1" dirty="0">
                <a:solidFill>
                  <a:srgbClr val="3333FF"/>
                </a:solidFill>
                <a:latin typeface="+mn-ea"/>
              </a:rPr>
              <a:t>合取范式</a:t>
            </a:r>
            <a:r>
              <a:rPr lang="en-US" altLang="zh-CN" b="1" dirty="0">
                <a:solidFill>
                  <a:srgbClr val="3333FF"/>
                </a:solidFill>
                <a:latin typeface="+mn-ea"/>
              </a:rPr>
              <a:t>)</a:t>
            </a:r>
            <a:endParaRPr lang="en-US" altLang="zh-CN" b="1" dirty="0">
              <a:solidFill>
                <a:srgbClr val="3333FF"/>
              </a:solidFill>
              <a:latin typeface="+mn-ea"/>
            </a:endParaRPr>
          </a:p>
          <a:p>
            <a:pPr>
              <a:lnSpc>
                <a:spcPct val="150000"/>
              </a:lnSpc>
            </a:pPr>
            <a:r>
              <a:rPr lang="en-US" altLang="zh-CN" b="1" dirty="0">
                <a:latin typeface="+mn-ea"/>
              </a:rPr>
              <a:t>                 =(¬P∨Q∨R)∧(¬Q∨P∨R)                                                 (</a:t>
            </a:r>
            <a:r>
              <a:rPr lang="zh-CN" altLang="en-US" b="1" dirty="0">
                <a:solidFill>
                  <a:srgbClr val="3333FF"/>
                </a:solidFill>
                <a:latin typeface="+mn-ea"/>
              </a:rPr>
              <a:t>合取范式</a:t>
            </a:r>
            <a:r>
              <a:rPr lang="en-US" altLang="zh-CN" b="1" dirty="0">
                <a:latin typeface="+mn-ea"/>
              </a:rPr>
              <a:t>)</a:t>
            </a:r>
            <a:endParaRPr lang="en-US" altLang="zh-CN" b="1" dirty="0">
              <a:latin typeface="+mn-ea"/>
            </a:endParaRPr>
          </a:p>
        </p:txBody>
      </p:sp>
      <p:sp>
        <p:nvSpPr>
          <p:cNvPr id="90116" name="Rectangle 3"/>
          <p:cNvSpPr>
            <a:spLocks noGrp="1" noChangeArrowheads="1"/>
          </p:cNvSpPr>
          <p:nvPr>
            <p:ph type="body" idx="4294967295"/>
          </p:nvPr>
        </p:nvSpPr>
        <p:spPr>
          <a:xfrm>
            <a:off x="306506" y="858359"/>
            <a:ext cx="8642762" cy="535111"/>
          </a:xfrm>
        </p:spPr>
        <p:txBody>
          <a:bodyPr>
            <a:noAutofit/>
          </a:bodyPr>
          <a:lstStyle/>
          <a:p>
            <a:pPr marL="0" indent="0">
              <a:buNone/>
            </a:pPr>
            <a:r>
              <a:rPr lang="zh-CN" altLang="en-US" dirty="0">
                <a:solidFill>
                  <a:srgbClr val="C00000"/>
                </a:solidFill>
              </a:rPr>
              <a:t>例</a:t>
            </a:r>
            <a:r>
              <a:rPr lang="en-US" altLang="zh-CN" dirty="0">
                <a:solidFill>
                  <a:srgbClr val="C00000"/>
                </a:solidFill>
              </a:rPr>
              <a:t>2.22  </a:t>
            </a:r>
            <a:r>
              <a:rPr lang="zh-CN" altLang="en-US" dirty="0"/>
              <a:t>求公式</a:t>
            </a:r>
            <a:r>
              <a:rPr lang="en-US" altLang="zh-CN" dirty="0"/>
              <a:t>(¬P</a:t>
            </a:r>
            <a:r>
              <a:rPr lang="zh-CN" altLang="en-US" dirty="0">
                <a:sym typeface="Symbol" panose="05050102010706020507" pitchFamily="18" charset="2"/>
              </a:rPr>
              <a:t></a:t>
            </a:r>
            <a:r>
              <a:rPr lang="en-US" altLang="zh-CN" dirty="0"/>
              <a:t>Q)→R</a:t>
            </a:r>
            <a:r>
              <a:rPr lang="zh-CN" altLang="en-US" dirty="0"/>
              <a:t>的析取范式和合取范式。</a:t>
            </a:r>
            <a:endParaRPr lang="zh-CN" altLang="en-US" dirty="0"/>
          </a:p>
        </p:txBody>
      </p:sp>
      <p:sp>
        <p:nvSpPr>
          <p:cNvPr id="90117" name="Rectangle 5"/>
          <p:cNvSpPr>
            <a:spLocks noChangeArrowheads="1"/>
          </p:cNvSpPr>
          <p:nvPr/>
        </p:nvSpPr>
        <p:spPr bwMode="auto">
          <a:xfrm>
            <a:off x="447677" y="1614328"/>
            <a:ext cx="11430000"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2400" dirty="0"/>
          </a:p>
        </p:txBody>
      </p:sp>
      <p:sp>
        <p:nvSpPr>
          <p:cNvPr id="7" name="Rectangle 2"/>
          <p:cNvSpPr txBox="1">
            <a:spLocks noChangeArrowheads="1"/>
          </p:cNvSpPr>
          <p:nvPr/>
        </p:nvSpPr>
        <p:spPr>
          <a:xfrm>
            <a:off x="765175" y="294666"/>
            <a:ext cx="8066367" cy="563693"/>
          </a:xfrm>
          <a:prstGeom prst="rect">
            <a:avLst/>
          </a:prstGeom>
        </p:spPr>
        <p:txBody>
          <a:bodyPr vert="horz" lIns="121917" tIns="60958" rIns="121917" bIns="60958"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r>
              <a:rPr lang="zh-CN" altLang="en-US" sz="2200" noProof="1">
                <a:solidFill>
                  <a:prstClr val="white"/>
                </a:solidFill>
              </a:rPr>
              <a:t>例</a:t>
            </a:r>
            <a:r>
              <a:rPr lang="en-US" altLang="zh-CN" sz="2200" noProof="1">
                <a:solidFill>
                  <a:prstClr val="white"/>
                </a:solidFill>
              </a:rPr>
              <a:t>2.22</a:t>
            </a:r>
            <a:endParaRPr lang="zh-CN" altLang="en-US" sz="2200"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0116">
                                            <p:txEl>
                                              <p:pRg st="0" end="0"/>
                                            </p:txEl>
                                          </p:spTgt>
                                        </p:tgtEl>
                                        <p:attrNameLst>
                                          <p:attrName>style.visibility</p:attrName>
                                        </p:attrNameLst>
                                      </p:cBhvr>
                                      <p:to>
                                        <p:strVal val="visible"/>
                                      </p:to>
                                    </p:set>
                                    <p:anim calcmode="lin" valueType="num">
                                      <p:cBhvr additive="base">
                                        <p:cTn id="7" dur="500" fill="hold"/>
                                        <p:tgtEl>
                                          <p:spTgt spid="9011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011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90117">
                                            <p:txEl>
                                              <p:pRg st="0" end="0"/>
                                            </p:txEl>
                                          </p:spTgt>
                                        </p:tgtEl>
                                        <p:attrNameLst>
                                          <p:attrName>style.visibility</p:attrName>
                                        </p:attrNameLst>
                                      </p:cBhvr>
                                      <p:to>
                                        <p:strVal val="visible"/>
                                      </p:to>
                                    </p:set>
                                    <p:anim calcmode="lin" valueType="num">
                                      <p:cBhvr additive="base">
                                        <p:cTn id="13" dur="500" fill="hold"/>
                                        <p:tgtEl>
                                          <p:spTgt spid="9011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01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wipe(down)">
                                      <p:cBhvr>
                                        <p:cTn id="19" dur="500"/>
                                        <p:tgtEl>
                                          <p:spTgt spid="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9">
                                            <p:txEl>
                                              <p:pRg st="1" end="1"/>
                                            </p:txEl>
                                          </p:spTgt>
                                        </p:tgtEl>
                                        <p:attrNameLst>
                                          <p:attrName>style.visibility</p:attrName>
                                        </p:attrNameLst>
                                      </p:cBhvr>
                                      <p:to>
                                        <p:strVal val="visible"/>
                                      </p:to>
                                    </p:set>
                                    <p:animEffect transition="in" filter="wipe(down)">
                                      <p:cBhvr>
                                        <p:cTn id="24" dur="500"/>
                                        <p:tgtEl>
                                          <p:spTgt spid="9">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animEffect transition="in" filter="circle(in)">
                                      <p:cBhvr>
                                        <p:cTn id="29" dur="2000"/>
                                        <p:tgtEl>
                                          <p:spTgt spid="9">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circle(in)">
                                      <p:cBhvr>
                                        <p:cTn id="34" dur="2000"/>
                                        <p:tgtEl>
                                          <p:spTgt spid="9">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animEffect transition="in" filter="circle(in)">
                                      <p:cBhvr>
                                        <p:cTn id="39" dur="2000"/>
                                        <p:tgtEl>
                                          <p:spTgt spid="9">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9">
                                            <p:txEl>
                                              <p:pRg st="5" end="5"/>
                                            </p:txEl>
                                          </p:spTgt>
                                        </p:tgtEl>
                                        <p:attrNameLst>
                                          <p:attrName>style.visibility</p:attrName>
                                        </p:attrNameLst>
                                      </p:cBhvr>
                                      <p:to>
                                        <p:strVal val="visible"/>
                                      </p:to>
                                    </p:set>
                                    <p:animEffect transition="in" filter="circle(in)">
                                      <p:cBhvr>
                                        <p:cTn id="44" dur="2000"/>
                                        <p:tgtEl>
                                          <p:spTgt spid="9">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animEffect transition="in" filter="circle(in)">
                                      <p:cBhvr>
                                        <p:cTn id="49" dur="2000"/>
                                        <p:tgtEl>
                                          <p:spTgt spid="9">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animEffect transition="in" filter="circle(in)">
                                      <p:cBhvr>
                                        <p:cTn id="54" dur="2000"/>
                                        <p:tgtEl>
                                          <p:spTgt spid="9">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nodeType="clickEffect">
                                  <p:stCondLst>
                                    <p:cond delay="0"/>
                                  </p:stCondLst>
                                  <p:childTnLst>
                                    <p:set>
                                      <p:cBhvr>
                                        <p:cTn id="58" dur="1" fill="hold">
                                          <p:stCondLst>
                                            <p:cond delay="0"/>
                                          </p:stCondLst>
                                        </p:cTn>
                                        <p:tgtEl>
                                          <p:spTgt spid="9">
                                            <p:txEl>
                                              <p:pRg st="8" end="8"/>
                                            </p:txEl>
                                          </p:spTgt>
                                        </p:tgtEl>
                                        <p:attrNameLst>
                                          <p:attrName>style.visibility</p:attrName>
                                        </p:attrNameLst>
                                      </p:cBhvr>
                                      <p:to>
                                        <p:strVal val="visible"/>
                                      </p:to>
                                    </p:set>
                                    <p:animEffect transition="in" filter="circle(in)">
                                      <p:cBhvr>
                                        <p:cTn id="59" dur="20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6" grpId="0" autoUpdateAnimBg="0" build="p"/>
      <p:bldP spid="90117" grpId="0" autoUpdateAnimBg="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练习：多选</a:t>
            </a:r>
            <a:endParaRPr lang="zh-CN" altLang="en-US" dirty="0"/>
          </a:p>
        </p:txBody>
      </p:sp>
      <p:graphicFrame>
        <p:nvGraphicFramePr>
          <p:cNvPr id="4" name="对象 3"/>
          <p:cNvGraphicFramePr>
            <a:graphicFrameLocks noChangeAspect="1"/>
          </p:cNvGraphicFramePr>
          <p:nvPr/>
        </p:nvGraphicFramePr>
        <p:xfrm>
          <a:off x="692150" y="1316038"/>
          <a:ext cx="10931525" cy="1233487"/>
        </p:xfrm>
        <a:graphic>
          <a:graphicData uri="http://schemas.openxmlformats.org/presentationml/2006/ole">
            <mc:AlternateContent xmlns:mc="http://schemas.openxmlformats.org/markup-compatibility/2006">
              <mc:Choice xmlns:v="urn:schemas-microsoft-com:vml" Requires="v">
                <p:oleObj spid="_x0000_s65628" name="Document" r:id="rId1" imgW="8409940" imgH="948055" progId="Word.Document.12">
                  <p:embed/>
                </p:oleObj>
              </mc:Choice>
              <mc:Fallback>
                <p:oleObj name="Document" r:id="rId1" imgW="8409940" imgH="948055" progId="Word.Document.12">
                  <p:embed/>
                  <p:pic>
                    <p:nvPicPr>
                      <p:cNvPr id="0" name="对象 3"/>
                      <p:cNvPicPr/>
                      <p:nvPr/>
                    </p:nvPicPr>
                    <p:blipFill>
                      <a:blip r:embed="rId2"/>
                      <a:stretch>
                        <a:fillRect/>
                      </a:stretch>
                    </p:blipFill>
                    <p:spPr>
                      <a:xfrm>
                        <a:off x="692150" y="1316038"/>
                        <a:ext cx="10931525" cy="1233487"/>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914400" y="2813050"/>
          <a:ext cx="10861675" cy="1204913"/>
        </p:xfrm>
        <a:graphic>
          <a:graphicData uri="http://schemas.openxmlformats.org/presentationml/2006/ole">
            <mc:AlternateContent xmlns:mc="http://schemas.openxmlformats.org/markup-compatibility/2006">
              <mc:Choice xmlns:v="urn:schemas-microsoft-com:vml" Requires="v">
                <p:oleObj spid="_x0000_s65629" name="Document" r:id="rId3" imgW="8395970" imgH="943610" progId="Word.Document.12">
                  <p:embed/>
                </p:oleObj>
              </mc:Choice>
              <mc:Fallback>
                <p:oleObj name="Document" r:id="rId3" imgW="8395970" imgH="943610" progId="Word.Document.12">
                  <p:embed/>
                  <p:pic>
                    <p:nvPicPr>
                      <p:cNvPr id="0" name="对象 3"/>
                      <p:cNvPicPr/>
                      <p:nvPr/>
                    </p:nvPicPr>
                    <p:blipFill>
                      <a:blip r:embed="rId4"/>
                      <a:stretch>
                        <a:fillRect/>
                      </a:stretch>
                    </p:blipFill>
                    <p:spPr>
                      <a:xfrm>
                        <a:off x="914400" y="2813050"/>
                        <a:ext cx="10861675" cy="1204913"/>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996950" y="4281488"/>
          <a:ext cx="10737850" cy="1204912"/>
        </p:xfrm>
        <a:graphic>
          <a:graphicData uri="http://schemas.openxmlformats.org/presentationml/2006/ole">
            <mc:AlternateContent xmlns:mc="http://schemas.openxmlformats.org/markup-compatibility/2006">
              <mc:Choice xmlns:v="urn:schemas-microsoft-com:vml" Requires="v">
                <p:oleObj spid="_x0000_s65630" name="Document" r:id="rId5" imgW="8395970" imgH="944880" progId="Word.Document.12">
                  <p:embed/>
                </p:oleObj>
              </mc:Choice>
              <mc:Fallback>
                <p:oleObj name="Document" r:id="rId5" imgW="8395970" imgH="944880" progId="Word.Document.12">
                  <p:embed/>
                  <p:pic>
                    <p:nvPicPr>
                      <p:cNvPr id="0" name="对象 4"/>
                      <p:cNvPicPr/>
                      <p:nvPr/>
                    </p:nvPicPr>
                    <p:blipFill>
                      <a:blip r:embed="rId6"/>
                      <a:stretch>
                        <a:fillRect/>
                      </a:stretch>
                    </p:blipFill>
                    <p:spPr>
                      <a:xfrm>
                        <a:off x="996950" y="4281488"/>
                        <a:ext cx="10737850" cy="1204912"/>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练习：计算</a:t>
            </a:r>
            <a:endParaRPr lang="zh-CN" altLang="en-US" dirty="0"/>
          </a:p>
        </p:txBody>
      </p:sp>
      <p:sp>
        <p:nvSpPr>
          <p:cNvPr id="3" name="内容占位符 2"/>
          <p:cNvSpPr>
            <a:spLocks noGrp="1"/>
          </p:cNvSpPr>
          <p:nvPr>
            <p:ph idx="1"/>
          </p:nvPr>
        </p:nvSpPr>
        <p:spPr>
          <a:xfrm>
            <a:off x="529267" y="1222583"/>
            <a:ext cx="11427914" cy="5463272"/>
          </a:xfrm>
        </p:spPr>
        <p:txBody>
          <a:bodyPr/>
          <a:lstStyle/>
          <a:p>
            <a:pPr indent="0"/>
            <a:r>
              <a:rPr lang="zh-CN" altLang="zh-CN" dirty="0"/>
              <a:t>计算 </a:t>
            </a:r>
            <a:r>
              <a:rPr lang="en-US" altLang="zh-CN" dirty="0"/>
              <a:t>(P→Q)</a:t>
            </a:r>
            <a:r>
              <a:rPr lang="zh-CN" altLang="zh-CN" dirty="0"/>
              <a:t>∧</a:t>
            </a:r>
            <a:r>
              <a:rPr lang="en-US" altLang="zh-CN" dirty="0"/>
              <a:t>(R</a:t>
            </a:r>
            <a:r>
              <a:rPr lang="en-US" altLang="zh-CN" dirty="0">
                <a:sym typeface="Symbol" panose="05050102010706020507" pitchFamily="18" charset="2"/>
              </a:rPr>
              <a:t></a:t>
            </a:r>
            <a:r>
              <a:rPr lang="en-US" altLang="zh-CN" dirty="0"/>
              <a:t>Q) </a:t>
            </a:r>
            <a:r>
              <a:rPr lang="zh-CN" altLang="zh-CN" dirty="0"/>
              <a:t>的析取范式和合取范式。</a:t>
            </a:r>
            <a:endParaRPr lang="en-US" altLang="zh-CN" dirty="0"/>
          </a:p>
          <a:p>
            <a:pPr indent="0"/>
            <a:endParaRPr lang="en-US" altLang="zh-CN" dirty="0"/>
          </a:p>
          <a:p>
            <a:endParaRPr lang="zh-CN"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zh-CN" dirty="0"/>
                  <a:t>求</a:t>
                </a:r>
                <a:r>
                  <a:rPr lang="en-US" altLang="zh-CN" dirty="0"/>
                  <a:t>G = (P</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Q)</a:t>
                </a:r>
                <a:r>
                  <a:rPr lang="zh-CN" altLang="zh-CN" dirty="0"/>
                  <a:t>∨</a:t>
                </a:r>
                <a:r>
                  <a:rPr lang="en-US" altLang="zh-CN" dirty="0"/>
                  <a:t>P</a:t>
                </a:r>
                <a:r>
                  <a:rPr lang="zh-CN" altLang="zh-CN" dirty="0"/>
                  <a:t>∨</a:t>
                </a:r>
                <a:r>
                  <a:rPr lang="en-US" altLang="zh-CN" dirty="0"/>
                  <a:t>R</a:t>
                </a:r>
                <a:r>
                  <a:rPr lang="zh-CN" altLang="zh-CN" dirty="0"/>
                  <a:t>的析取范式和合取范式。</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3" t="-3" r="3" b="3"/>
                </a:stretch>
              </a:blipFill>
            </p:spPr>
            <p:txBody>
              <a:bodyPr/>
              <a:lstStyle/>
              <a:p>
                <a:r>
                  <a:rPr lang="zh-CN" altLang="en-US">
                    <a:noFill/>
                  </a:rPr>
                  <a:t> </a:t>
                </a:r>
              </a:p>
            </p:txBody>
          </p:sp>
        </mc:Fallback>
      </mc:AlternateContent>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2"/>
          <p:cNvSpPr>
            <a:spLocks noGrp="1" noChangeArrowheads="1"/>
          </p:cNvSpPr>
          <p:nvPr>
            <p:ph type="title"/>
          </p:nvPr>
        </p:nvSpPr>
        <p:spPr>
          <a:xfrm>
            <a:off x="817930" y="153194"/>
            <a:ext cx="10755156" cy="708189"/>
          </a:xfrm>
        </p:spPr>
        <p:txBody>
          <a:bodyPr/>
          <a:lstStyle/>
          <a:p>
            <a:pPr eaLnBrk="1" hangingPunct="1"/>
            <a:r>
              <a:rPr lang="zh-CN" altLang="en-US" dirty="0">
                <a:latin typeface="Times New Roman" panose="02020603050405020304" pitchFamily="18" charset="0"/>
              </a:rPr>
              <a:t>范式的不惟一性</a:t>
            </a:r>
            <a:endParaRPr lang="zh-CN" altLang="en-US" dirty="0">
              <a:latin typeface="Times New Roman" panose="02020603050405020304" pitchFamily="18" charset="0"/>
            </a:endParaRPr>
          </a:p>
        </p:txBody>
      </p:sp>
      <p:sp>
        <p:nvSpPr>
          <p:cNvPr id="1567747" name="Rectangle 3"/>
          <p:cNvSpPr>
            <a:spLocks noGrp="1" noChangeArrowheads="1"/>
          </p:cNvSpPr>
          <p:nvPr>
            <p:ph type="body" idx="1"/>
          </p:nvPr>
        </p:nvSpPr>
        <p:spPr>
          <a:xfrm>
            <a:off x="721599" y="1196148"/>
            <a:ext cx="10947818" cy="5306699"/>
          </a:xfrm>
        </p:spPr>
        <p:txBody>
          <a:bodyPr/>
          <a:lstStyle/>
          <a:p>
            <a:pPr marL="0" indent="0">
              <a:lnSpc>
                <a:spcPct val="114000"/>
              </a:lnSpc>
              <a:buNone/>
            </a:pPr>
            <a:r>
              <a:rPr lang="zh-CN" altLang="en-US" dirty="0">
                <a:latin typeface="Times New Roman" panose="02020603050405020304" pitchFamily="18" charset="0"/>
              </a:rPr>
              <a:t>考虑公式：</a:t>
            </a:r>
            <a:endParaRPr lang="zh-CN" altLang="en-US" dirty="0">
              <a:latin typeface="Times New Roman" panose="02020603050405020304" pitchFamily="18" charset="0"/>
            </a:endParaRPr>
          </a:p>
          <a:p>
            <a:pPr marL="0" indent="0" algn="ctr">
              <a:lnSpc>
                <a:spcPct val="114000"/>
              </a:lnSpc>
              <a:buNone/>
            </a:pPr>
            <a:r>
              <a:rPr lang="en-US" altLang="zh-CN" dirty="0">
                <a:solidFill>
                  <a:srgbClr val="0000FF"/>
                </a:solidFill>
                <a:latin typeface="Times New Roman" panose="02020603050405020304" pitchFamily="18" charset="0"/>
              </a:rPr>
              <a:t>(P</a:t>
            </a:r>
            <a:r>
              <a:rPr lang="zh-CN" altLang="en-US" dirty="0">
                <a:solidFill>
                  <a:srgbClr val="0000FF"/>
                </a:solidFill>
                <a:latin typeface="Times New Roman" panose="02020603050405020304" pitchFamily="18" charset="0"/>
              </a:rPr>
              <a:t>∨</a:t>
            </a:r>
            <a:r>
              <a:rPr lang="en-US" altLang="zh-CN" dirty="0">
                <a:solidFill>
                  <a:srgbClr val="0000FF"/>
                </a:solidFill>
                <a:latin typeface="Times New Roman" panose="02020603050405020304" pitchFamily="18" charset="0"/>
              </a:rPr>
              <a:t>Q)∧(P</a:t>
            </a:r>
            <a:r>
              <a:rPr lang="zh-CN" altLang="en-US" dirty="0">
                <a:solidFill>
                  <a:srgbClr val="0000FF"/>
                </a:solidFill>
                <a:latin typeface="Times New Roman" panose="02020603050405020304" pitchFamily="18" charset="0"/>
              </a:rPr>
              <a:t>∨Ｒ</a:t>
            </a:r>
            <a:r>
              <a:rPr lang="en-US" altLang="zh-CN" dirty="0">
                <a:solidFill>
                  <a:srgbClr val="0000FF"/>
                </a:solidFill>
                <a:latin typeface="Times New Roman" panose="02020603050405020304" pitchFamily="18" charset="0"/>
              </a:rPr>
              <a:t>)</a:t>
            </a:r>
            <a:r>
              <a:rPr lang="zh-CN" altLang="en-US" dirty="0">
                <a:solidFill>
                  <a:srgbClr val="0000FF"/>
                </a:solidFill>
                <a:latin typeface="Times New Roman" panose="02020603050405020304" pitchFamily="18" charset="0"/>
              </a:rPr>
              <a:t>，</a:t>
            </a:r>
            <a:endParaRPr lang="zh-CN" altLang="en-US" dirty="0">
              <a:solidFill>
                <a:srgbClr val="0000FF"/>
              </a:solidFill>
              <a:latin typeface="Times New Roman" panose="02020603050405020304" pitchFamily="18" charset="0"/>
            </a:endParaRPr>
          </a:p>
          <a:p>
            <a:pPr marL="0" indent="0">
              <a:lnSpc>
                <a:spcPct val="114000"/>
              </a:lnSpc>
              <a:buNone/>
            </a:pPr>
            <a:r>
              <a:rPr lang="zh-CN" altLang="en-US" dirty="0">
                <a:latin typeface="Times New Roman" panose="02020603050405020304" pitchFamily="18" charset="0"/>
              </a:rPr>
              <a:t>其与之等价的析取范式：</a:t>
            </a:r>
            <a:endParaRPr lang="zh-CN" altLang="en-US" dirty="0">
              <a:latin typeface="Times New Roman" panose="02020603050405020304" pitchFamily="18" charset="0"/>
            </a:endParaRPr>
          </a:p>
          <a:p>
            <a:pPr marL="0" indent="0">
              <a:lnSpc>
                <a:spcPct val="114000"/>
              </a:lnSpc>
              <a:buNone/>
            </a:pPr>
            <a:r>
              <a:rPr lang="zh-CN" altLang="en-US" dirty="0">
                <a:solidFill>
                  <a:srgbClr val="0000FF"/>
                </a:solidFill>
                <a:latin typeface="Times New Roman" panose="02020603050405020304" pitchFamily="18" charset="0"/>
              </a:rPr>
              <a:t>		</a:t>
            </a:r>
            <a:r>
              <a:rPr lang="en-US" altLang="zh-CN" dirty="0">
                <a:solidFill>
                  <a:srgbClr val="0000FF"/>
                </a:solidFill>
                <a:latin typeface="Times New Roman" panose="02020603050405020304" pitchFamily="18" charset="0"/>
              </a:rPr>
              <a:t>P</a:t>
            </a:r>
            <a:r>
              <a:rPr lang="zh-CN" altLang="en-US" dirty="0">
                <a:solidFill>
                  <a:srgbClr val="0000FF"/>
                </a:solidFill>
                <a:latin typeface="Times New Roman" panose="02020603050405020304" pitchFamily="18" charset="0"/>
              </a:rPr>
              <a:t>∨</a:t>
            </a:r>
            <a:r>
              <a:rPr lang="en-US" altLang="zh-CN" dirty="0">
                <a:solidFill>
                  <a:srgbClr val="0000FF"/>
                </a:solidFill>
                <a:latin typeface="Times New Roman" panose="02020603050405020304" pitchFamily="18" charset="0"/>
              </a:rPr>
              <a:t>(Q</a:t>
            </a:r>
            <a:r>
              <a:rPr lang="zh-CN" altLang="en-US" dirty="0">
                <a:solidFill>
                  <a:srgbClr val="0000FF"/>
                </a:solidFill>
                <a:latin typeface="Times New Roman" panose="02020603050405020304" pitchFamily="18" charset="0"/>
              </a:rPr>
              <a:t>∧Ｒ</a:t>
            </a:r>
            <a:r>
              <a:rPr lang="en-US" altLang="zh-CN" dirty="0">
                <a:solidFill>
                  <a:srgbClr val="0000FF"/>
                </a:solidFill>
                <a:latin typeface="Times New Roman" panose="02020603050405020304" pitchFamily="18" charset="0"/>
              </a:rPr>
              <a:t>)</a:t>
            </a:r>
            <a:r>
              <a:rPr lang="zh-CN" altLang="en-US" dirty="0">
                <a:solidFill>
                  <a:srgbClr val="0000FF"/>
                </a:solidFill>
                <a:latin typeface="Times New Roman" panose="02020603050405020304" pitchFamily="18" charset="0"/>
              </a:rPr>
              <a:t>；</a:t>
            </a:r>
            <a:endParaRPr lang="zh-CN" altLang="en-US" dirty="0">
              <a:solidFill>
                <a:srgbClr val="0000FF"/>
              </a:solidFill>
              <a:latin typeface="Times New Roman" panose="02020603050405020304" pitchFamily="18" charset="0"/>
            </a:endParaRPr>
          </a:p>
          <a:p>
            <a:pPr marL="0" indent="0">
              <a:lnSpc>
                <a:spcPct val="114000"/>
              </a:lnSpc>
              <a:buNone/>
            </a:pPr>
            <a:r>
              <a:rPr lang="en-US" altLang="zh-CN" dirty="0">
                <a:solidFill>
                  <a:srgbClr val="0000FF"/>
                </a:solidFill>
                <a:latin typeface="Times New Roman" panose="02020603050405020304" pitchFamily="18" charset="0"/>
              </a:rPr>
              <a:t>		(P</a:t>
            </a:r>
            <a:r>
              <a:rPr lang="zh-CN" altLang="en-US" dirty="0">
                <a:solidFill>
                  <a:srgbClr val="0000FF"/>
                </a:solidFill>
                <a:latin typeface="Times New Roman" panose="02020603050405020304" pitchFamily="18" charset="0"/>
              </a:rPr>
              <a:t>∧</a:t>
            </a:r>
            <a:r>
              <a:rPr lang="en-US" altLang="zh-CN" dirty="0">
                <a:solidFill>
                  <a:srgbClr val="0000FF"/>
                </a:solidFill>
                <a:latin typeface="Times New Roman" panose="02020603050405020304" pitchFamily="18" charset="0"/>
              </a:rPr>
              <a:t>P)∨(Q</a:t>
            </a:r>
            <a:r>
              <a:rPr lang="zh-CN" altLang="en-US" dirty="0">
                <a:solidFill>
                  <a:srgbClr val="0000FF"/>
                </a:solidFill>
                <a:latin typeface="Times New Roman" panose="02020603050405020304" pitchFamily="18" charset="0"/>
              </a:rPr>
              <a:t>∧Ｒ</a:t>
            </a:r>
            <a:r>
              <a:rPr lang="en-US" altLang="zh-CN" dirty="0">
                <a:solidFill>
                  <a:srgbClr val="0000FF"/>
                </a:solidFill>
                <a:latin typeface="Times New Roman" panose="02020603050405020304" pitchFamily="18" charset="0"/>
              </a:rPr>
              <a:t>)</a:t>
            </a:r>
            <a:r>
              <a:rPr lang="zh-CN" altLang="en-US" dirty="0">
                <a:solidFill>
                  <a:srgbClr val="0000FF"/>
                </a:solidFill>
                <a:latin typeface="Times New Roman" panose="02020603050405020304" pitchFamily="18" charset="0"/>
              </a:rPr>
              <a:t>；</a:t>
            </a:r>
            <a:endParaRPr lang="zh-CN" altLang="en-US" dirty="0">
              <a:solidFill>
                <a:srgbClr val="0000FF"/>
              </a:solidFill>
              <a:latin typeface="Times New Roman" panose="02020603050405020304" pitchFamily="18" charset="0"/>
            </a:endParaRPr>
          </a:p>
          <a:p>
            <a:pPr marL="0" indent="0">
              <a:lnSpc>
                <a:spcPct val="114000"/>
              </a:lnSpc>
              <a:buNone/>
            </a:pPr>
            <a:r>
              <a:rPr lang="zh-CN" altLang="en-US" dirty="0">
                <a:solidFill>
                  <a:srgbClr val="0000FF"/>
                </a:solidFill>
                <a:latin typeface="Times New Roman" panose="02020603050405020304" pitchFamily="18" charset="0"/>
              </a:rPr>
              <a:t>		</a:t>
            </a:r>
            <a:r>
              <a:rPr lang="en-US" altLang="zh-CN" dirty="0">
                <a:solidFill>
                  <a:srgbClr val="0000FF"/>
                </a:solidFill>
                <a:latin typeface="Times New Roman" panose="02020603050405020304" pitchFamily="18" charset="0"/>
              </a:rPr>
              <a:t>P</a:t>
            </a:r>
            <a:r>
              <a:rPr lang="zh-CN" altLang="en-US" dirty="0">
                <a:solidFill>
                  <a:srgbClr val="0000FF"/>
                </a:solidFill>
                <a:latin typeface="Times New Roman" panose="02020603050405020304" pitchFamily="18" charset="0"/>
              </a:rPr>
              <a:t>∨</a:t>
            </a:r>
            <a:r>
              <a:rPr lang="en-US" altLang="zh-CN" dirty="0">
                <a:solidFill>
                  <a:srgbClr val="0000FF"/>
                </a:solidFill>
                <a:latin typeface="Times New Roman" panose="02020603050405020304" pitchFamily="18" charset="0"/>
              </a:rPr>
              <a:t>(Q</a:t>
            </a:r>
            <a:r>
              <a:rPr lang="zh-CN" altLang="en-US" dirty="0">
                <a:solidFill>
                  <a:srgbClr val="0000FF"/>
                </a:solidFill>
                <a:latin typeface="Times New Roman" panose="02020603050405020304" pitchFamily="18" charset="0"/>
              </a:rPr>
              <a:t>∧</a:t>
            </a:r>
            <a:r>
              <a:rPr lang="en-US" altLang="zh-CN" dirty="0">
                <a:solidFill>
                  <a:srgbClr val="0000FF"/>
                </a:solidFill>
                <a:latin typeface="Times New Roman" panose="02020603050405020304" pitchFamily="18" charset="0"/>
                <a:sym typeface="Symbol" panose="05050102010706020507" pitchFamily="18" charset="2"/>
              </a:rPr>
              <a:t></a:t>
            </a:r>
            <a:r>
              <a:rPr lang="en-US" altLang="zh-CN" dirty="0">
                <a:solidFill>
                  <a:srgbClr val="0000FF"/>
                </a:solidFill>
                <a:latin typeface="Times New Roman" panose="02020603050405020304" pitchFamily="18" charset="0"/>
              </a:rPr>
              <a:t>Q)∨(Q</a:t>
            </a:r>
            <a:r>
              <a:rPr lang="zh-CN" altLang="en-US" dirty="0">
                <a:solidFill>
                  <a:srgbClr val="0000FF"/>
                </a:solidFill>
                <a:latin typeface="Times New Roman" panose="02020603050405020304" pitchFamily="18" charset="0"/>
              </a:rPr>
              <a:t>∧Ｒ</a:t>
            </a:r>
            <a:r>
              <a:rPr lang="en-US" altLang="zh-CN" dirty="0">
                <a:solidFill>
                  <a:srgbClr val="0000FF"/>
                </a:solidFill>
                <a:latin typeface="Times New Roman" panose="02020603050405020304" pitchFamily="18" charset="0"/>
              </a:rPr>
              <a:t>)</a:t>
            </a:r>
            <a:r>
              <a:rPr lang="zh-CN" altLang="en-US" dirty="0">
                <a:solidFill>
                  <a:srgbClr val="0000FF"/>
                </a:solidFill>
                <a:latin typeface="Times New Roman" panose="02020603050405020304" pitchFamily="18" charset="0"/>
              </a:rPr>
              <a:t>；</a:t>
            </a:r>
            <a:endParaRPr lang="zh-CN" altLang="en-US" dirty="0">
              <a:solidFill>
                <a:srgbClr val="0000FF"/>
              </a:solidFill>
              <a:latin typeface="Times New Roman" panose="02020603050405020304" pitchFamily="18" charset="0"/>
            </a:endParaRPr>
          </a:p>
          <a:p>
            <a:pPr marL="0" indent="0">
              <a:lnSpc>
                <a:spcPct val="114000"/>
              </a:lnSpc>
              <a:buNone/>
            </a:pPr>
            <a:r>
              <a:rPr lang="zh-CN" altLang="en-US" dirty="0">
                <a:solidFill>
                  <a:srgbClr val="0000FF"/>
                </a:solidFill>
                <a:latin typeface="Times New Roman" panose="02020603050405020304" pitchFamily="18" charset="0"/>
              </a:rPr>
              <a:t>		</a:t>
            </a:r>
            <a:r>
              <a:rPr lang="en-US" altLang="zh-CN" dirty="0">
                <a:solidFill>
                  <a:srgbClr val="0000FF"/>
                </a:solidFill>
                <a:latin typeface="Times New Roman" panose="02020603050405020304" pitchFamily="18" charset="0"/>
              </a:rPr>
              <a:t>P</a:t>
            </a:r>
            <a:r>
              <a:rPr lang="zh-CN" altLang="en-US" dirty="0">
                <a:solidFill>
                  <a:srgbClr val="0000FF"/>
                </a:solidFill>
                <a:latin typeface="Times New Roman" panose="02020603050405020304" pitchFamily="18" charset="0"/>
              </a:rPr>
              <a:t>∨</a:t>
            </a:r>
            <a:r>
              <a:rPr lang="en-US" altLang="zh-CN" dirty="0">
                <a:solidFill>
                  <a:srgbClr val="0000FF"/>
                </a:solidFill>
                <a:latin typeface="Times New Roman" panose="02020603050405020304" pitchFamily="18" charset="0"/>
              </a:rPr>
              <a:t>(P</a:t>
            </a:r>
            <a:r>
              <a:rPr lang="zh-CN" altLang="en-US" dirty="0">
                <a:solidFill>
                  <a:srgbClr val="0000FF"/>
                </a:solidFill>
                <a:latin typeface="Times New Roman" panose="02020603050405020304" pitchFamily="18" charset="0"/>
              </a:rPr>
              <a:t>∧Ｒ</a:t>
            </a:r>
            <a:r>
              <a:rPr lang="en-US" altLang="zh-CN" dirty="0">
                <a:solidFill>
                  <a:srgbClr val="0000FF"/>
                </a:solidFill>
                <a:latin typeface="Times New Roman" panose="02020603050405020304" pitchFamily="18" charset="0"/>
              </a:rPr>
              <a:t>)∨(Q</a:t>
            </a:r>
            <a:r>
              <a:rPr lang="zh-CN" altLang="en-US" dirty="0">
                <a:solidFill>
                  <a:srgbClr val="0000FF"/>
                </a:solidFill>
                <a:latin typeface="Times New Roman" panose="02020603050405020304" pitchFamily="18" charset="0"/>
              </a:rPr>
              <a:t>∧Ｒ</a:t>
            </a:r>
            <a:r>
              <a:rPr lang="en-US" altLang="zh-CN" dirty="0">
                <a:solidFill>
                  <a:srgbClr val="0000FF"/>
                </a:solidFill>
                <a:latin typeface="Times New Roman" panose="02020603050405020304" pitchFamily="18" charset="0"/>
              </a:rPr>
              <a:t>)</a:t>
            </a:r>
            <a:r>
              <a:rPr lang="zh-CN" altLang="en-US" dirty="0">
                <a:solidFill>
                  <a:srgbClr val="0000FF"/>
                </a:solidFill>
                <a:latin typeface="Times New Roman" panose="02020603050405020304" pitchFamily="18" charset="0"/>
              </a:rPr>
              <a:t>。</a:t>
            </a:r>
            <a:endParaRPr lang="zh-CN" altLang="en-US" dirty="0">
              <a:solidFill>
                <a:srgbClr val="0000FF"/>
              </a:solidFill>
              <a:latin typeface="Times New Roman" panose="02020603050405020304" pitchFamily="18" charset="0"/>
            </a:endParaRPr>
          </a:p>
        </p:txBody>
      </p:sp>
      <p:sp>
        <p:nvSpPr>
          <p:cNvPr id="4" name="矩形 3"/>
          <p:cNvSpPr>
            <a:spLocks noChangeArrowheads="1"/>
          </p:cNvSpPr>
          <p:nvPr/>
        </p:nvSpPr>
        <p:spPr bwMode="auto">
          <a:xfrm>
            <a:off x="817930" y="4877594"/>
            <a:ext cx="9297869" cy="581057"/>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a:lnSpc>
                <a:spcPct val="150000"/>
              </a:lnSpc>
              <a:spcBef>
                <a:spcPct val="0"/>
              </a:spcBef>
              <a:buClrTx/>
              <a:buNone/>
            </a:pPr>
            <a:r>
              <a:rPr lang="zh-CN" altLang="en-US" sz="2400" dirty="0">
                <a:solidFill>
                  <a:srgbClr val="FF0000"/>
                </a:solidFill>
                <a:latin typeface="+mn-ea"/>
                <a:ea typeface="+mn-ea"/>
              </a:rPr>
              <a:t>合取范式，析取范式也是不惟一的！！怎么办呢？？</a:t>
            </a:r>
            <a:endParaRPr lang="zh-CN" altLang="en-US" sz="2400" dirty="0">
              <a:solidFill>
                <a:srgbClr val="FF000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67747">
                                            <p:txEl>
                                              <p:pRg st="0" end="0"/>
                                            </p:txEl>
                                          </p:spTgt>
                                        </p:tgtEl>
                                        <p:attrNameLst>
                                          <p:attrName>style.visibility</p:attrName>
                                        </p:attrNameLst>
                                      </p:cBhvr>
                                      <p:to>
                                        <p:strVal val="visible"/>
                                      </p:to>
                                    </p:set>
                                    <p:animEffect transition="in" filter="blinds(horizontal)">
                                      <p:cBhvr>
                                        <p:cTn id="7" dur="500"/>
                                        <p:tgtEl>
                                          <p:spTgt spid="15677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67747">
                                            <p:txEl>
                                              <p:pRg st="1" end="1"/>
                                            </p:txEl>
                                          </p:spTgt>
                                        </p:tgtEl>
                                        <p:attrNameLst>
                                          <p:attrName>style.visibility</p:attrName>
                                        </p:attrNameLst>
                                      </p:cBhvr>
                                      <p:to>
                                        <p:strVal val="visible"/>
                                      </p:to>
                                    </p:set>
                                    <p:animEffect transition="in" filter="blinds(horizontal)">
                                      <p:cBhvr>
                                        <p:cTn id="12" dur="500"/>
                                        <p:tgtEl>
                                          <p:spTgt spid="15677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67747">
                                            <p:txEl>
                                              <p:pRg st="2" end="2"/>
                                            </p:txEl>
                                          </p:spTgt>
                                        </p:tgtEl>
                                        <p:attrNameLst>
                                          <p:attrName>style.visibility</p:attrName>
                                        </p:attrNameLst>
                                      </p:cBhvr>
                                      <p:to>
                                        <p:strVal val="visible"/>
                                      </p:to>
                                    </p:set>
                                    <p:animEffect transition="in" filter="blinds(horizontal)">
                                      <p:cBhvr>
                                        <p:cTn id="17" dur="500"/>
                                        <p:tgtEl>
                                          <p:spTgt spid="15677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67747">
                                            <p:txEl>
                                              <p:pRg st="3" end="3"/>
                                            </p:txEl>
                                          </p:spTgt>
                                        </p:tgtEl>
                                        <p:attrNameLst>
                                          <p:attrName>style.visibility</p:attrName>
                                        </p:attrNameLst>
                                      </p:cBhvr>
                                      <p:to>
                                        <p:strVal val="visible"/>
                                      </p:to>
                                    </p:set>
                                    <p:animEffect transition="in" filter="blinds(horizontal)">
                                      <p:cBhvr>
                                        <p:cTn id="22" dur="500"/>
                                        <p:tgtEl>
                                          <p:spTgt spid="15677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67747">
                                            <p:txEl>
                                              <p:pRg st="4" end="4"/>
                                            </p:txEl>
                                          </p:spTgt>
                                        </p:tgtEl>
                                        <p:attrNameLst>
                                          <p:attrName>style.visibility</p:attrName>
                                        </p:attrNameLst>
                                      </p:cBhvr>
                                      <p:to>
                                        <p:strVal val="visible"/>
                                      </p:to>
                                    </p:set>
                                    <p:animEffect transition="in" filter="blinds(horizontal)">
                                      <p:cBhvr>
                                        <p:cTn id="27" dur="500"/>
                                        <p:tgtEl>
                                          <p:spTgt spid="15677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67747">
                                            <p:txEl>
                                              <p:pRg st="5" end="5"/>
                                            </p:txEl>
                                          </p:spTgt>
                                        </p:tgtEl>
                                        <p:attrNameLst>
                                          <p:attrName>style.visibility</p:attrName>
                                        </p:attrNameLst>
                                      </p:cBhvr>
                                      <p:to>
                                        <p:strVal val="visible"/>
                                      </p:to>
                                    </p:set>
                                    <p:animEffect transition="in" filter="blinds(horizontal)">
                                      <p:cBhvr>
                                        <p:cTn id="32" dur="500"/>
                                        <p:tgtEl>
                                          <p:spTgt spid="15677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567747">
                                            <p:txEl>
                                              <p:pRg st="6" end="6"/>
                                            </p:txEl>
                                          </p:spTgt>
                                        </p:tgtEl>
                                        <p:attrNameLst>
                                          <p:attrName>style.visibility</p:attrName>
                                        </p:attrNameLst>
                                      </p:cBhvr>
                                      <p:to>
                                        <p:strVal val="visible"/>
                                      </p:to>
                                    </p:set>
                                    <p:animEffect transition="in" filter="blinds(horizontal)">
                                      <p:cBhvr>
                                        <p:cTn id="37" dur="500"/>
                                        <p:tgtEl>
                                          <p:spTgt spid="156774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6"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down)">
                                      <p:cBhvr>
                                        <p:cTn id="42" dur="580">
                                          <p:stCondLst>
                                            <p:cond delay="0"/>
                                          </p:stCondLst>
                                        </p:cTn>
                                        <p:tgtEl>
                                          <p:spTgt spid="4"/>
                                        </p:tgtEl>
                                      </p:cBhvr>
                                    </p:animEffect>
                                    <p:anim calcmode="lin" valueType="num">
                                      <p:cBhvr>
                                        <p:cTn id="43"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8" dur="26">
                                          <p:stCondLst>
                                            <p:cond delay="650"/>
                                          </p:stCondLst>
                                        </p:cTn>
                                        <p:tgtEl>
                                          <p:spTgt spid="4"/>
                                        </p:tgtEl>
                                      </p:cBhvr>
                                      <p:to x="100000" y="60000"/>
                                    </p:animScale>
                                    <p:animScale>
                                      <p:cBhvr>
                                        <p:cTn id="49" dur="166" decel="50000">
                                          <p:stCondLst>
                                            <p:cond delay="676"/>
                                          </p:stCondLst>
                                        </p:cTn>
                                        <p:tgtEl>
                                          <p:spTgt spid="4"/>
                                        </p:tgtEl>
                                      </p:cBhvr>
                                      <p:to x="100000" y="100000"/>
                                    </p:animScale>
                                    <p:animScale>
                                      <p:cBhvr>
                                        <p:cTn id="50" dur="26">
                                          <p:stCondLst>
                                            <p:cond delay="1312"/>
                                          </p:stCondLst>
                                        </p:cTn>
                                        <p:tgtEl>
                                          <p:spTgt spid="4"/>
                                        </p:tgtEl>
                                      </p:cBhvr>
                                      <p:to x="100000" y="80000"/>
                                    </p:animScale>
                                    <p:animScale>
                                      <p:cBhvr>
                                        <p:cTn id="51" dur="166" decel="50000">
                                          <p:stCondLst>
                                            <p:cond delay="1338"/>
                                          </p:stCondLst>
                                        </p:cTn>
                                        <p:tgtEl>
                                          <p:spTgt spid="4"/>
                                        </p:tgtEl>
                                      </p:cBhvr>
                                      <p:to x="100000" y="100000"/>
                                    </p:animScale>
                                    <p:animScale>
                                      <p:cBhvr>
                                        <p:cTn id="52" dur="26">
                                          <p:stCondLst>
                                            <p:cond delay="1642"/>
                                          </p:stCondLst>
                                        </p:cTn>
                                        <p:tgtEl>
                                          <p:spTgt spid="4"/>
                                        </p:tgtEl>
                                      </p:cBhvr>
                                      <p:to x="100000" y="90000"/>
                                    </p:animScale>
                                    <p:animScale>
                                      <p:cBhvr>
                                        <p:cTn id="53" dur="166" decel="50000">
                                          <p:stCondLst>
                                            <p:cond delay="1668"/>
                                          </p:stCondLst>
                                        </p:cTn>
                                        <p:tgtEl>
                                          <p:spTgt spid="4"/>
                                        </p:tgtEl>
                                      </p:cBhvr>
                                      <p:to x="100000" y="100000"/>
                                    </p:animScale>
                                    <p:animScale>
                                      <p:cBhvr>
                                        <p:cTn id="54" dur="26">
                                          <p:stCondLst>
                                            <p:cond delay="1808"/>
                                          </p:stCondLst>
                                        </p:cTn>
                                        <p:tgtEl>
                                          <p:spTgt spid="4"/>
                                        </p:tgtEl>
                                      </p:cBhvr>
                                      <p:to x="100000" y="95000"/>
                                    </p:animScale>
                                    <p:animScale>
                                      <p:cBhvr>
                                        <p:cTn id="55" dur="166" decel="50000">
                                          <p:stCondLst>
                                            <p:cond delay="1834"/>
                                          </p:stCondLst>
                                        </p:cTn>
                                        <p:tgtEl>
                                          <p:spTgt spid="4"/>
                                        </p:tgtEl>
                                      </p:cBhvr>
                                      <p:to x="100000" y="100000"/>
                                    </p:animScale>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nodeType="clickEffect">
                                  <p:stCondLst>
                                    <p:cond delay="0"/>
                                  </p:stCondLst>
                                  <p:childTnLst>
                                    <p:set>
                                      <p:cBhvr>
                                        <p:cTn id="59" dur="1" fill="hold">
                                          <p:stCondLst>
                                            <p:cond delay="0"/>
                                          </p:stCondLst>
                                        </p:cTn>
                                        <p:tgtEl>
                                          <p:spTgt spid="4">
                                            <p:txEl>
                                              <p:pRg st="0" end="0"/>
                                            </p:txEl>
                                          </p:spTgt>
                                        </p:tgtEl>
                                        <p:attrNameLst>
                                          <p:attrName>style.visibility</p:attrName>
                                        </p:attrNameLst>
                                      </p:cBhvr>
                                      <p:to>
                                        <p:strVal val="visible"/>
                                      </p:to>
                                    </p:set>
                                    <p:animEffect transition="in" filter="wheel(1)">
                                      <p:cBhvr>
                                        <p:cTn id="60"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7747" grpId="0" build="p"/>
      <p:bldP spid="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Grp="1" noChangeArrowheads="1"/>
          </p:cNvSpPr>
          <p:nvPr>
            <p:ph type="title" idx="4294967295"/>
          </p:nvPr>
        </p:nvSpPr>
        <p:spPr>
          <a:xfrm>
            <a:off x="782824" y="229963"/>
            <a:ext cx="7487805" cy="701634"/>
          </a:xfrm>
        </p:spPr>
        <p:txBody>
          <a:bodyPr/>
          <a:lstStyle/>
          <a:p>
            <a:pPr eaLnBrk="1" hangingPunct="1"/>
            <a:r>
              <a:rPr lang="en-US" altLang="zh-CN" dirty="0"/>
              <a:t>2.3.3 </a:t>
            </a:r>
            <a:r>
              <a:rPr lang="zh-CN" altLang="en-US" dirty="0"/>
              <a:t>主析取范式和主合取范式</a:t>
            </a:r>
            <a:endParaRPr lang="zh-CN" altLang="en-US" dirty="0"/>
          </a:p>
        </p:txBody>
      </p:sp>
      <p:sp>
        <p:nvSpPr>
          <p:cNvPr id="92164" name="Rectangle 3"/>
          <p:cNvSpPr>
            <a:spLocks noGrp="1" noChangeArrowheads="1"/>
          </p:cNvSpPr>
          <p:nvPr>
            <p:ph type="body" idx="4294967295"/>
          </p:nvPr>
        </p:nvSpPr>
        <p:spPr>
          <a:xfrm>
            <a:off x="252575" y="1050098"/>
            <a:ext cx="8097370" cy="604803"/>
          </a:xfrm>
          <a:noFill/>
        </p:spPr>
        <p:txBody>
          <a:bodyPr>
            <a:noAutofit/>
          </a:bodyPr>
          <a:lstStyle/>
          <a:p>
            <a:pPr marL="0" indent="0">
              <a:buNone/>
            </a:pPr>
            <a:r>
              <a:rPr lang="en-US" altLang="zh-CN" sz="2800" dirty="0">
                <a:solidFill>
                  <a:srgbClr val="3333FF"/>
                </a:solidFill>
              </a:rPr>
              <a:t>1. </a:t>
            </a:r>
            <a:r>
              <a:rPr lang="zh-CN" altLang="en-US" sz="2800" dirty="0">
                <a:solidFill>
                  <a:srgbClr val="3333FF"/>
                </a:solidFill>
              </a:rPr>
              <a:t>极小项和极大项</a:t>
            </a:r>
            <a:endParaRPr lang="zh-CN" altLang="en-US" sz="2800" dirty="0">
              <a:solidFill>
                <a:srgbClr val="3333FF"/>
              </a:solidFill>
            </a:endParaRPr>
          </a:p>
        </p:txBody>
      </p:sp>
      <p:sp>
        <p:nvSpPr>
          <p:cNvPr id="92165" name="Rectangle 4"/>
          <p:cNvSpPr>
            <a:spLocks noChangeArrowheads="1"/>
          </p:cNvSpPr>
          <p:nvPr/>
        </p:nvSpPr>
        <p:spPr bwMode="auto">
          <a:xfrm>
            <a:off x="405074" y="1854503"/>
            <a:ext cx="11483627" cy="1908477"/>
          </a:xfrm>
          <a:prstGeom prst="rect">
            <a:avLst/>
          </a:prstGeom>
          <a:solidFill>
            <a:schemeClr val="bg2"/>
          </a:solidFill>
          <a:ln>
            <a:noFill/>
          </a:ln>
        </p:spPr>
        <p:txBody>
          <a:bodyPr lIns="35997" tIns="35997" rIns="35997" bIns="35997"/>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50000"/>
              </a:lnSpc>
              <a:buNone/>
            </a:pPr>
            <a:r>
              <a:rPr lang="zh-CN" altLang="en-US" sz="2400" dirty="0">
                <a:solidFill>
                  <a:srgbClr val="FF0000"/>
                </a:solidFill>
                <a:latin typeface="微软雅黑" panose="020B0503020204020204" pitchFamily="34" charset="-122"/>
                <a:ea typeface="微软雅黑" panose="020B0503020204020204" pitchFamily="34" charset="-122"/>
              </a:rPr>
              <a:t>定义 </a:t>
            </a:r>
            <a:r>
              <a:rPr lang="en-US" altLang="zh-CN" sz="2400" dirty="0">
                <a:solidFill>
                  <a:srgbClr val="FF0000"/>
                </a:solidFill>
                <a:latin typeface="微软雅黑" panose="020B0503020204020204" pitchFamily="34" charset="-122"/>
                <a:ea typeface="微软雅黑" panose="020B0503020204020204" pitchFamily="34" charset="-122"/>
              </a:rPr>
              <a:t>2.15</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在含有</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个命题变元</a:t>
            </a:r>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P</a:t>
            </a:r>
            <a:r>
              <a:rPr lang="en-US" altLang="zh-CN" sz="2400" baseline="-25000" dirty="0" err="1">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的</a:t>
            </a:r>
            <a:r>
              <a:rPr lang="zh-CN" altLang="zh-CN" sz="2400" dirty="0">
                <a:solidFill>
                  <a:srgbClr val="7030A0"/>
                </a:solidFill>
                <a:latin typeface="微软雅黑" panose="020B0503020204020204" pitchFamily="34" charset="-122"/>
                <a:ea typeface="微软雅黑" panose="020B0503020204020204" pitchFamily="34" charset="-122"/>
              </a:rPr>
              <a:t>合取式</a:t>
            </a:r>
            <a:r>
              <a:rPr lang="en-US" altLang="zh-CN" sz="2400" dirty="0">
                <a:solidFill>
                  <a:srgbClr val="7030A0"/>
                </a:solidFill>
                <a:latin typeface="微软雅黑" panose="020B0503020204020204" pitchFamily="34" charset="-122"/>
                <a:ea typeface="微软雅黑" panose="020B0503020204020204" pitchFamily="34" charset="-122"/>
              </a:rPr>
              <a:t>(</a:t>
            </a:r>
            <a:r>
              <a:rPr lang="zh-CN" altLang="zh-CN" sz="2400" dirty="0">
                <a:solidFill>
                  <a:srgbClr val="7030A0"/>
                </a:solidFill>
                <a:latin typeface="微软雅黑" panose="020B0503020204020204" pitchFamily="34" charset="-122"/>
                <a:ea typeface="微软雅黑" panose="020B0503020204020204" pitchFamily="34" charset="-122"/>
              </a:rPr>
              <a:t>析取式</a:t>
            </a:r>
            <a:r>
              <a:rPr lang="en-US" altLang="zh-CN" sz="2400" dirty="0">
                <a:solidFill>
                  <a:srgbClr val="7030A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中，</a:t>
            </a:r>
            <a:r>
              <a:rPr lang="zh-CN" altLang="en-US" sz="2400" dirty="0">
                <a:solidFill>
                  <a:schemeClr val="tx1"/>
                </a:solidFill>
                <a:latin typeface="微软雅黑" panose="020B0503020204020204" pitchFamily="34" charset="-122"/>
                <a:ea typeface="微软雅黑" panose="020B0503020204020204" pitchFamily="34" charset="-122"/>
              </a:rPr>
              <a:t>若每个命题变元与其否定</a:t>
            </a:r>
            <a:r>
              <a:rPr lang="zh-CN" altLang="en-US" sz="2400" dirty="0">
                <a:solidFill>
                  <a:srgbClr val="3333FF"/>
                </a:solidFill>
                <a:latin typeface="微软雅黑" panose="020B0503020204020204" pitchFamily="34" charset="-122"/>
                <a:ea typeface="微软雅黑" panose="020B0503020204020204" pitchFamily="34" charset="-122"/>
              </a:rPr>
              <a:t>不同时存在，</a:t>
            </a:r>
            <a:r>
              <a:rPr lang="zh-CN" altLang="en-US" sz="2400" dirty="0">
                <a:solidFill>
                  <a:schemeClr val="tx1"/>
                </a:solidFill>
                <a:latin typeface="微软雅黑" panose="020B0503020204020204" pitchFamily="34" charset="-122"/>
                <a:ea typeface="微软雅黑" panose="020B0503020204020204" pitchFamily="34" charset="-122"/>
              </a:rPr>
              <a:t>但二者之一恰好出现</a:t>
            </a:r>
            <a:r>
              <a:rPr lang="zh-CN" altLang="en-US" sz="2400" dirty="0">
                <a:solidFill>
                  <a:srgbClr val="3333FF"/>
                </a:solidFill>
                <a:latin typeface="微软雅黑" panose="020B0503020204020204" pitchFamily="34" charset="-122"/>
                <a:ea typeface="微软雅黑" panose="020B0503020204020204" pitchFamily="34" charset="-122"/>
              </a:rPr>
              <a:t>一次且仅一次</a:t>
            </a:r>
            <a:r>
              <a:rPr lang="zh-CN" altLang="en-US" sz="2400" dirty="0">
                <a:latin typeface="微软雅黑" panose="020B0503020204020204" pitchFamily="34" charset="-122"/>
                <a:ea typeface="微软雅黑" panose="020B0503020204020204" pitchFamily="34" charset="-122"/>
              </a:rPr>
              <a:t>，则称</a:t>
            </a:r>
            <a:r>
              <a:rPr lang="zh-CN" altLang="en-US" sz="2400" dirty="0">
                <a:solidFill>
                  <a:srgbClr val="7030A0"/>
                </a:solidFill>
                <a:latin typeface="微软雅黑" panose="020B0503020204020204" pitchFamily="34" charset="-122"/>
                <a:ea typeface="微软雅黑" panose="020B0503020204020204" pitchFamily="34" charset="-122"/>
              </a:rPr>
              <a:t>此</a:t>
            </a:r>
            <a:r>
              <a:rPr lang="zh-CN" altLang="zh-CN" sz="2400" dirty="0">
                <a:solidFill>
                  <a:srgbClr val="7030A0"/>
                </a:solidFill>
                <a:latin typeface="微软雅黑" panose="020B0503020204020204" pitchFamily="34" charset="-122"/>
                <a:ea typeface="微软雅黑" panose="020B0503020204020204" pitchFamily="34" charset="-122"/>
              </a:rPr>
              <a:t>合取式</a:t>
            </a:r>
            <a:r>
              <a:rPr lang="en-US" altLang="zh-CN" sz="2400" dirty="0">
                <a:solidFill>
                  <a:srgbClr val="7030A0"/>
                </a:solidFill>
                <a:latin typeface="微软雅黑" panose="020B0503020204020204" pitchFamily="34" charset="-122"/>
                <a:ea typeface="微软雅黑" panose="020B0503020204020204" pitchFamily="34" charset="-122"/>
              </a:rPr>
              <a:t>(</a:t>
            </a:r>
            <a:r>
              <a:rPr lang="zh-CN" altLang="zh-CN" sz="2400" dirty="0">
                <a:solidFill>
                  <a:srgbClr val="7030A0"/>
                </a:solidFill>
                <a:latin typeface="微软雅黑" panose="020B0503020204020204" pitchFamily="34" charset="-122"/>
                <a:ea typeface="微软雅黑" panose="020B0503020204020204" pitchFamily="34" charset="-122"/>
              </a:rPr>
              <a:t>析取式</a:t>
            </a:r>
            <a:r>
              <a:rPr lang="en-US" altLang="zh-CN" sz="2400" dirty="0">
                <a:solidFill>
                  <a:srgbClr val="7030A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为</a:t>
            </a:r>
            <a:r>
              <a:rPr lang="zh-CN" altLang="en-US" sz="2400" dirty="0">
                <a:solidFill>
                  <a:prstClr val="black"/>
                </a:solidFill>
                <a:latin typeface="微软雅黑" panose="020B0503020204020204" pitchFamily="34" charset="-122"/>
                <a:ea typeface="微软雅黑" panose="020B0503020204020204" pitchFamily="34" charset="-122"/>
              </a:rPr>
              <a:t>关于</a:t>
            </a:r>
            <a:r>
              <a:rPr lang="en-US" altLang="zh-CN" sz="2400" dirty="0">
                <a:solidFill>
                  <a:prstClr val="black"/>
                </a:solidFill>
                <a:latin typeface="微软雅黑" panose="020B0503020204020204" pitchFamily="34" charset="-122"/>
                <a:ea typeface="微软雅黑" panose="020B0503020204020204" pitchFamily="34" charset="-122"/>
              </a:rPr>
              <a:t>P</a:t>
            </a:r>
            <a:r>
              <a:rPr lang="en-US" altLang="zh-CN" sz="2400" baseline="-25000" dirty="0">
                <a:solidFill>
                  <a:prstClr val="black"/>
                </a:solidFill>
                <a:latin typeface="微软雅黑" panose="020B0503020204020204" pitchFamily="34" charset="-122"/>
                <a:ea typeface="微软雅黑" panose="020B0503020204020204" pitchFamily="34" charset="-122"/>
              </a:rPr>
              <a:t>1</a:t>
            </a:r>
            <a:r>
              <a:rPr lang="zh-CN" altLang="en-US"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P</a:t>
            </a:r>
            <a:r>
              <a:rPr lang="en-US" altLang="zh-CN" sz="2400" baseline="-25000" dirty="0">
                <a:solidFill>
                  <a:prstClr val="black"/>
                </a:solidFill>
                <a:latin typeface="微软雅黑" panose="020B0503020204020204" pitchFamily="34" charset="-122"/>
                <a:ea typeface="微软雅黑" panose="020B0503020204020204" pitchFamily="34" charset="-122"/>
              </a:rPr>
              <a:t>2</a:t>
            </a:r>
            <a:r>
              <a:rPr lang="zh-CN" altLang="en-US"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a:t>
            </a:r>
            <a:r>
              <a:rPr lang="en-US" altLang="zh-CN" sz="2400" dirty="0" err="1">
                <a:solidFill>
                  <a:prstClr val="black"/>
                </a:solidFill>
                <a:latin typeface="微软雅黑" panose="020B0503020204020204" pitchFamily="34" charset="-122"/>
                <a:ea typeface="微软雅黑" panose="020B0503020204020204" pitchFamily="34" charset="-122"/>
              </a:rPr>
              <a:t>P</a:t>
            </a:r>
            <a:r>
              <a:rPr lang="en-US" altLang="zh-CN" sz="2400" baseline="-25000" dirty="0" err="1">
                <a:solidFill>
                  <a:prstClr val="black"/>
                </a:solidFill>
                <a:latin typeface="微软雅黑" panose="020B0503020204020204" pitchFamily="34" charset="-122"/>
                <a:ea typeface="微软雅黑" panose="020B0503020204020204" pitchFamily="34" charset="-122"/>
              </a:rPr>
              <a:t>n</a:t>
            </a:r>
            <a:r>
              <a:rPr lang="zh-CN" altLang="en-US" sz="2400" dirty="0">
                <a:solidFill>
                  <a:prstClr val="black"/>
                </a:solidFill>
                <a:latin typeface="微软雅黑" panose="020B0503020204020204" pitchFamily="34" charset="-122"/>
                <a:ea typeface="微软雅黑" panose="020B0503020204020204" pitchFamily="34" charset="-122"/>
              </a:rPr>
              <a:t>的</a:t>
            </a:r>
            <a:r>
              <a:rPr lang="zh-CN" altLang="en-US" sz="2400" dirty="0">
                <a:latin typeface="微软雅黑" panose="020B0503020204020204" pitchFamily="34" charset="-122"/>
                <a:ea typeface="微软雅黑" panose="020B0503020204020204" pitchFamily="34" charset="-122"/>
              </a:rPr>
              <a:t>一个</a:t>
            </a:r>
            <a:r>
              <a:rPr lang="zh-CN" altLang="zh-CN" sz="2400" dirty="0">
                <a:solidFill>
                  <a:srgbClr val="7030A0"/>
                </a:solidFill>
                <a:latin typeface="微软雅黑" panose="020B0503020204020204" pitchFamily="34" charset="-122"/>
                <a:ea typeface="微软雅黑" panose="020B0503020204020204" pitchFamily="34" charset="-122"/>
              </a:rPr>
              <a:t>极小项</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Minterm</a:t>
            </a:r>
            <a:r>
              <a:rPr lang="en-US" altLang="zh-CN" sz="2400" dirty="0">
                <a:latin typeface="微软雅黑" panose="020B0503020204020204" pitchFamily="34" charset="-122"/>
                <a:ea typeface="微软雅黑" panose="020B0503020204020204" pitchFamily="34" charset="-122"/>
              </a:rPr>
              <a:t>)(</a:t>
            </a:r>
            <a:r>
              <a:rPr lang="zh-CN" altLang="zh-CN" sz="2400" dirty="0">
                <a:solidFill>
                  <a:srgbClr val="7030A0"/>
                </a:solidFill>
                <a:latin typeface="微软雅黑" panose="020B0503020204020204" pitchFamily="34" charset="-122"/>
                <a:ea typeface="微软雅黑" panose="020B0503020204020204" pitchFamily="34" charset="-122"/>
              </a:rPr>
              <a:t>极大项</a:t>
            </a:r>
            <a:r>
              <a:rPr lang="en-US" altLang="zh-CN" sz="2400" dirty="0">
                <a:latin typeface="微软雅黑" panose="020B0503020204020204" pitchFamily="34" charset="-122"/>
                <a:ea typeface="微软雅黑" panose="020B0503020204020204" pitchFamily="34" charset="-122"/>
              </a:rPr>
              <a:t>(Maxterm)) </a:t>
            </a:r>
            <a:r>
              <a:rPr lang="zh-CN" altLang="en-US"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rgbClr val="0000FF"/>
                </a:solidFill>
                <a:latin typeface="微软雅黑" panose="020B0503020204020204" pitchFamily="34" charset="-122"/>
                <a:ea typeface="微软雅黑" panose="020B0503020204020204" pitchFamily="34" charset="-122"/>
              </a:rPr>
              <a:t> </a:t>
            </a:r>
            <a:endParaRPr lang="zh-CN" altLang="en-US" sz="2400" dirty="0">
              <a:solidFill>
                <a:srgbClr val="0000FF"/>
              </a:solidFill>
              <a:latin typeface="微软雅黑" panose="020B0503020204020204" pitchFamily="34" charset="-122"/>
              <a:ea typeface="微软雅黑" panose="020B0503020204020204" pitchFamily="34" charset="-122"/>
            </a:endParaRPr>
          </a:p>
        </p:txBody>
      </p:sp>
      <p:sp>
        <p:nvSpPr>
          <p:cNvPr id="8" name="Text Box 372"/>
          <p:cNvSpPr txBox="1">
            <a:spLocks noChangeArrowheads="1"/>
          </p:cNvSpPr>
          <p:nvPr/>
        </p:nvSpPr>
        <p:spPr bwMode="auto">
          <a:xfrm>
            <a:off x="435949" y="4074203"/>
            <a:ext cx="11452751" cy="1640930"/>
          </a:xfrm>
          <a:prstGeom prst="rect">
            <a:avLst/>
          </a:prstGeom>
          <a:solidFill>
            <a:schemeClr val="bg1">
              <a:lumMod val="85000"/>
              <a:lumOff val="0"/>
            </a:schemeClr>
          </a:solidFill>
          <a:ln w="9525">
            <a:solidFill>
              <a:srgbClr val="000000"/>
            </a:solidFill>
            <a:miter lim="800000"/>
          </a:ln>
        </p:spPr>
        <p:txBody>
          <a:bodyPr rot="0" vert="horz" wrap="square" lIns="91413" tIns="45707" rIns="91413" bIns="45707" anchor="t" anchorCtr="0" upright="1">
            <a:noAutofit/>
          </a:bodyPr>
          <a:lstStyle/>
          <a:p>
            <a:pPr algn="just" defTabSz="1219200">
              <a:lnSpc>
                <a:spcPct val="150000"/>
              </a:lnSpc>
            </a:pPr>
            <a:r>
              <a:rPr lang="zh-CN" altLang="en-US" sz="24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rPr>
              <a:t>解题小贴士</a:t>
            </a:r>
            <a:r>
              <a:rPr lang="en-US" altLang="zh-CN" sz="24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rPr>
              <a:t>—</a:t>
            </a:r>
            <a:r>
              <a:rPr lang="zh-CN" altLang="en-US" sz="24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rPr>
              <a:t>极小（大）项的判断方法</a:t>
            </a:r>
            <a:endParaRPr lang="zh-CN" altLang="en-US" sz="24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endParaRPr>
          </a:p>
          <a:p>
            <a:pPr algn="just" defTabSz="1219200">
              <a:lnSpc>
                <a:spcPct val="150000"/>
              </a:lnSpc>
            </a:pP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）判断是否为合取式（析取式）；</a:t>
            </a:r>
            <a:endPar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algn="just" defTabSz="1219200">
              <a:lnSpc>
                <a:spcPct val="150000"/>
              </a:lnSpc>
            </a:pP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a:t>
            </a:r>
            <a:r>
              <a:rPr 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2</a:t>
            </a: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）每个命题变元或其否定</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恰好只有一个出现且仅出现一次。</a:t>
            </a:r>
            <a:endPar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165"/>
                                        </p:tgtEl>
                                        <p:attrNameLst>
                                          <p:attrName>style.visibility</p:attrName>
                                        </p:attrNameLst>
                                      </p:cBhvr>
                                      <p:to>
                                        <p:strVal val="visible"/>
                                      </p:to>
                                    </p:set>
                                    <p:anim calcmode="lin" valueType="num">
                                      <p:cBhvr additive="base">
                                        <p:cTn id="7" dur="500" fill="hold"/>
                                        <p:tgtEl>
                                          <p:spTgt spid="92165"/>
                                        </p:tgtEl>
                                        <p:attrNameLst>
                                          <p:attrName>ppt_x</p:attrName>
                                        </p:attrNameLst>
                                      </p:cBhvr>
                                      <p:tavLst>
                                        <p:tav tm="0">
                                          <p:val>
                                            <p:strVal val="#ppt_x"/>
                                          </p:val>
                                        </p:tav>
                                        <p:tav tm="100000">
                                          <p:val>
                                            <p:strVal val="#ppt_x"/>
                                          </p:val>
                                        </p:tav>
                                      </p:tavLst>
                                    </p:anim>
                                    <p:anim calcmode="lin" valueType="num">
                                      <p:cBhvr additive="base">
                                        <p:cTn id="8" dur="500" fill="hold"/>
                                        <p:tgtEl>
                                          <p:spTgt spid="921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5" grpId="0" animBg="1" autoUpdateAnimBg="0"/>
      <p:bldP spid="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Grp="1" noChangeArrowheads="1"/>
          </p:cNvSpPr>
          <p:nvPr>
            <p:ph type="title" idx="4294967295"/>
          </p:nvPr>
        </p:nvSpPr>
        <p:spPr>
          <a:xfrm>
            <a:off x="841375" y="229394"/>
            <a:ext cx="7487805" cy="701634"/>
          </a:xfrm>
        </p:spPr>
        <p:txBody>
          <a:bodyPr/>
          <a:lstStyle/>
          <a:p>
            <a:r>
              <a:rPr lang="zh-CN" altLang="en-US" noProof="1">
                <a:solidFill>
                  <a:prstClr val="white"/>
                </a:solidFill>
              </a:rPr>
              <a:t>例</a:t>
            </a:r>
            <a:r>
              <a:rPr lang="en-US" altLang="zh-CN" noProof="1">
                <a:solidFill>
                  <a:prstClr val="white"/>
                </a:solidFill>
              </a:rPr>
              <a:t>2.23</a:t>
            </a:r>
            <a:endParaRPr lang="zh-CN" altLang="en-US" dirty="0"/>
          </a:p>
        </p:txBody>
      </p:sp>
      <mc:AlternateContent xmlns:mc="http://schemas.openxmlformats.org/markup-compatibility/2006">
        <mc:Choice xmlns:a14="http://schemas.microsoft.com/office/drawing/2010/main" Requires="a14">
          <p:sp>
            <p:nvSpPr>
              <p:cNvPr id="2" name="矩形 1"/>
              <p:cNvSpPr/>
              <p:nvPr/>
            </p:nvSpPr>
            <p:spPr>
              <a:xfrm>
                <a:off x="423917" y="1122138"/>
                <a:ext cx="11464783" cy="5011589"/>
              </a:xfrm>
              <a:prstGeom prst="rect">
                <a:avLst/>
              </a:prstGeom>
            </p:spPr>
            <p:txBody>
              <a:bodyPr wrap="square">
                <a:spAutoFit/>
              </a:bodyPr>
              <a:lstStyle/>
              <a:p>
                <a:pPr indent="267970" algn="just" defTabSz="1219200">
                  <a:lnSpc>
                    <a:spcPct val="150000"/>
                  </a:lnSpc>
                  <a:tabLst>
                    <a:tab pos="5219065" algn="l"/>
                    <a:tab pos="5579110" algn="l"/>
                  </a:tabLst>
                </a:pPr>
                <a:r>
                  <a:rPr lang="zh-CN"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4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rPr>
                  <a:t>2.23  </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设有命题公式：</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黑体" panose="02010609060101010101" pitchFamily="49" charset="-122"/>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266700" algn="just" defTabSz="1219200">
                  <a:lnSpc>
                    <a:spcPct val="150000"/>
                  </a:lnSpc>
                  <a:tabLst>
                    <a:tab pos="5219065" algn="l"/>
                    <a:tab pos="5579110" algn="l"/>
                  </a:tabLst>
                </a:pP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）试找出含命题变元</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的极大项和极小项。</a:t>
                </a:r>
                <a:endPar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defTabSz="1219200">
                  <a:lnSpc>
                    <a:spcPct val="150000"/>
                  </a:lnSpc>
                  <a:tabLst>
                    <a:tab pos="5219065" algn="l"/>
                    <a:tab pos="5579110" algn="l"/>
                  </a:tabLst>
                </a:pP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266700" algn="just" defTabSz="1219200">
                  <a:lnSpc>
                    <a:spcPct val="150000"/>
                  </a:lnSpc>
                  <a:tabLst>
                    <a:tab pos="5219065" algn="l"/>
                    <a:tab pos="5579110" algn="l"/>
                  </a:tabLst>
                </a:pP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）试找出含命题变元</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的极大项和极小项。</a:t>
                </a:r>
                <a:endPar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defTabSz="1219200">
                  <a:lnSpc>
                    <a:spcPct val="150000"/>
                  </a:lnSpc>
                  <a:tabLst>
                    <a:tab pos="5219065" algn="l"/>
                    <a:tab pos="5579110" algn="l"/>
                  </a:tabLst>
                </a:pPr>
                <a:endPar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defTabSz="1219200">
                  <a:lnSpc>
                    <a:spcPct val="150000"/>
                  </a:lnSpc>
                  <a:tabLst>
                    <a:tab pos="5219065" algn="l"/>
                    <a:tab pos="5579110" algn="l"/>
                  </a:tabLst>
                </a:pP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3</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试找出含命题变元</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的极大项和极小项。</a:t>
                </a:r>
                <a:endPar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defTabSz="1219200">
                  <a:lnSpc>
                    <a:spcPct val="150000"/>
                  </a:lnSpc>
                  <a:tabLst>
                    <a:tab pos="5219065" algn="l"/>
                    <a:tab pos="5579110" algn="l"/>
                  </a:tabLst>
                </a:pP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mc:Choice>
        <mc:Fallback>
          <p:sp>
            <p:nvSpPr>
              <p:cNvPr id="2" name="矩形 1"/>
              <p:cNvSpPr>
                <a:spLocks noRot="1" noChangeAspect="1" noMove="1" noResize="1" noEditPoints="1" noAdjustHandles="1" noChangeArrowheads="1" noChangeShapeType="1" noTextEdit="1"/>
              </p:cNvSpPr>
              <p:nvPr/>
            </p:nvSpPr>
            <p:spPr>
              <a:xfrm>
                <a:off x="423917" y="1122138"/>
                <a:ext cx="11464783" cy="5011589"/>
              </a:xfrm>
              <a:prstGeom prst="rect">
                <a:avLst/>
              </a:prstGeom>
              <a:blipFill rotWithShape="1">
                <a:blip r:embed="rId1"/>
                <a:stretch>
                  <a:fillRect l="-3" t="-2" r="2" b="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p:cNvSpPr/>
              <p:nvPr/>
            </p:nvSpPr>
            <p:spPr>
              <a:xfrm>
                <a:off x="4347083" y="3429794"/>
                <a:ext cx="1125303" cy="461532"/>
              </a:xfrm>
              <a:prstGeom prst="rect">
                <a:avLst/>
              </a:prstGeom>
              <a:solidFill>
                <a:srgbClr val="00B0F0"/>
              </a:solidFill>
            </p:spPr>
            <p:txBody>
              <a:bodyPr wrap="none">
                <a:spAutoFit/>
              </a:bodyPr>
              <a:lstStyle/>
              <a:p>
                <a:pPr defTabSz="1219200"/>
                <a:r>
                  <a:rPr lang="en-US" altLang="zh-CN" sz="2400" b="1" kern="100" dirty="0">
                    <a:solidFill>
                      <a:prstClr val="black"/>
                    </a:solidFill>
                    <a:latin typeface="微软雅黑" panose="020B0503020204020204" pitchFamily="34" charset="-122"/>
                    <a:ea typeface="微软雅黑" panose="020B0503020204020204" pitchFamily="34"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rPr>
                  <a:t>P</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mc:Choice>
        <mc:Fallback>
          <p:sp>
            <p:nvSpPr>
              <p:cNvPr id="3" name="矩形 2"/>
              <p:cNvSpPr>
                <a:spLocks noRot="1" noChangeAspect="1" noMove="1" noResize="1" noEditPoints="1" noAdjustHandles="1" noChangeArrowheads="1" noChangeShapeType="1" noTextEdit="1"/>
              </p:cNvSpPr>
              <p:nvPr/>
            </p:nvSpPr>
            <p:spPr>
              <a:xfrm>
                <a:off x="4347083" y="3429794"/>
                <a:ext cx="1125303" cy="461532"/>
              </a:xfrm>
              <a:prstGeom prst="rect">
                <a:avLst/>
              </a:prstGeom>
              <a:blipFill rotWithShape="1">
                <a:blip r:embed="rId2"/>
                <a:stretch>
                  <a:fillRect l="-45" t="-34" r="-6832" b="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5600664" y="3416737"/>
                <a:ext cx="1125303" cy="461532"/>
              </a:xfrm>
              <a:prstGeom prst="rect">
                <a:avLst/>
              </a:prstGeom>
              <a:solidFill>
                <a:srgbClr val="00B0F0"/>
              </a:solidFill>
            </p:spPr>
            <p:txBody>
              <a:bodyPr wrap="none">
                <a:spAutoFit/>
              </a:bodyPr>
              <a:lstStyle/>
              <a:p>
                <a:pPr defTabSz="1219200"/>
                <a:r>
                  <a:rPr lang="en-US" altLang="zh-CN" sz="2400" b="1" kern="100" dirty="0">
                    <a:solidFill>
                      <a:prstClr val="black"/>
                    </a:solidFill>
                    <a:latin typeface="微软雅黑" panose="020B0503020204020204" pitchFamily="34" charset="-122"/>
                    <a:ea typeface="微软雅黑" panose="020B0503020204020204" pitchFamily="34"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rPr>
                  <a:t>P</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mc:Choice>
        <mc:Fallback>
          <p:sp>
            <p:nvSpPr>
              <p:cNvPr id="9" name="矩形 8"/>
              <p:cNvSpPr>
                <a:spLocks noRot="1" noChangeAspect="1" noMove="1" noResize="1" noEditPoints="1" noAdjustHandles="1" noChangeArrowheads="1" noChangeShapeType="1" noTextEdit="1"/>
              </p:cNvSpPr>
              <p:nvPr/>
            </p:nvSpPr>
            <p:spPr>
              <a:xfrm>
                <a:off x="5600664" y="3416737"/>
                <a:ext cx="1125303" cy="461532"/>
              </a:xfrm>
              <a:prstGeom prst="rect">
                <a:avLst/>
              </a:prstGeom>
              <a:blipFill rotWithShape="1">
                <a:blip r:embed="rId2"/>
                <a:stretch>
                  <a:fillRect l="-53" t="-95" r="-6824" b="70"/>
                </a:stretch>
              </a:blipFill>
            </p:spPr>
            <p:txBody>
              <a:bodyPr/>
              <a:lstStyle/>
              <a:p>
                <a:r>
                  <a:rPr lang="zh-CN" altLang="en-US">
                    <a:noFill/>
                  </a:rPr>
                  <a:t> </a:t>
                </a:r>
              </a:p>
            </p:txBody>
          </p:sp>
        </mc:Fallback>
      </mc:AlternateContent>
      <p:sp>
        <p:nvSpPr>
          <p:cNvPr id="4" name="矩形 3"/>
          <p:cNvSpPr/>
          <p:nvPr/>
        </p:nvSpPr>
        <p:spPr>
          <a:xfrm>
            <a:off x="3719756" y="4504841"/>
            <a:ext cx="2315990" cy="461532"/>
          </a:xfrm>
          <a:prstGeom prst="rect">
            <a:avLst/>
          </a:prstGeom>
          <a:solidFill>
            <a:srgbClr val="00B0F0"/>
          </a:solidFill>
        </p:spPr>
        <p:txBody>
          <a:bodyPr wrap="none">
            <a:spAutoFit/>
          </a:bodyPr>
          <a:lstStyle/>
          <a:p>
            <a:pPr defTabSz="1219200"/>
            <a:r>
              <a:rPr lang="en-US" altLang="zh-CN" sz="2400" b="1" dirty="0">
                <a:solidFill>
                  <a:prstClr val="black"/>
                </a:solidFill>
                <a:latin typeface="微软雅黑" panose="020B0503020204020204" pitchFamily="34" charset="-122"/>
                <a:ea typeface="微软雅黑" panose="020B0503020204020204" pitchFamily="34" charset="-122"/>
              </a:rPr>
              <a:t>P∨Q</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¬P∨¬Q</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5" name="矩形 4"/>
          <p:cNvSpPr/>
          <p:nvPr/>
        </p:nvSpPr>
        <p:spPr>
          <a:xfrm>
            <a:off x="6313741" y="4504841"/>
            <a:ext cx="862488" cy="461532"/>
          </a:xfrm>
          <a:prstGeom prst="rect">
            <a:avLst/>
          </a:prstGeom>
          <a:solidFill>
            <a:srgbClr val="00B0F0"/>
          </a:solidFill>
        </p:spPr>
        <p:txBody>
          <a:bodyPr wrap="square">
            <a:spAutoFit/>
          </a:bodyPr>
          <a:lstStyle/>
          <a:p>
            <a:pPr algn="ctr" defTabSz="1219200">
              <a:tabLst>
                <a:tab pos="5219065" algn="l"/>
                <a:tab pos="5579110" algn="l"/>
              </a:tabLst>
            </a:pPr>
            <a:r>
              <a:rPr lang="en-US" altLang="zh-CN" sz="2400" b="1" dirty="0">
                <a:solidFill>
                  <a:prstClr val="black"/>
                </a:solidFill>
                <a:latin typeface="微软雅黑" panose="020B0503020204020204" pitchFamily="34" charset="-122"/>
                <a:ea typeface="微软雅黑" panose="020B0503020204020204" pitchFamily="34" charset="-122"/>
              </a:rPr>
              <a:t>P</a:t>
            </a:r>
            <a:r>
              <a:rPr lang="zh-CN" altLang="zh-CN"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Q</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mc:AlternateContent xmlns:mc="http://schemas.openxmlformats.org/markup-compatibility/2006">
        <mc:Choice xmlns:a14="http://schemas.microsoft.com/office/drawing/2010/main" Requires="a14">
          <p:sp>
            <p:nvSpPr>
              <p:cNvPr id="6" name="矩形 5"/>
              <p:cNvSpPr/>
              <p:nvPr/>
            </p:nvSpPr>
            <p:spPr>
              <a:xfrm>
                <a:off x="4940498" y="5579889"/>
                <a:ext cx="1530745" cy="461532"/>
              </a:xfrm>
              <a:prstGeom prst="rect">
                <a:avLst/>
              </a:prstGeom>
              <a:solidFill>
                <a:srgbClr val="00B0F0"/>
              </a:solidFill>
            </p:spPr>
            <p:txBody>
              <a:bodyPr wrap="none">
                <a:spAutoFit/>
              </a:bodyPr>
              <a:lstStyle/>
              <a:p>
                <a:pPr defTabSz="1219200"/>
                <a14:m>
                  <m:oMath xmlns:m="http://schemas.openxmlformats.org/officeDocument/2006/math">
                    <m:r>
                      <a:rPr lang="en-US" altLang="zh-CN" sz="2400" b="1" i="1" kern="100">
                        <a:solidFill>
                          <a:prstClr val="black"/>
                        </a:solidFill>
                        <a:latin typeface="Cambria Math" panose="020405030504060302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R</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mc:Choice>
        <mc:Fallback>
          <p:sp>
            <p:nvSpPr>
              <p:cNvPr id="6" name="矩形 5"/>
              <p:cNvSpPr>
                <a:spLocks noRot="1" noChangeAspect="1" noMove="1" noResize="1" noEditPoints="1" noAdjustHandles="1" noChangeArrowheads="1" noChangeShapeType="1" noTextEdit="1"/>
              </p:cNvSpPr>
              <p:nvPr/>
            </p:nvSpPr>
            <p:spPr>
              <a:xfrm>
                <a:off x="4940498" y="5579889"/>
                <a:ext cx="1530745" cy="461532"/>
              </a:xfrm>
              <a:prstGeom prst="rect">
                <a:avLst/>
              </a:prstGeom>
              <a:blipFill rotWithShape="1">
                <a:blip r:embed="rId3"/>
                <a:stretch>
                  <a:fillRect l="-13" t="-31" r="-4732" b="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6744986" y="5579889"/>
                <a:ext cx="1989071" cy="461532"/>
              </a:xfrm>
              <a:prstGeom prst="rect">
                <a:avLst/>
              </a:prstGeom>
              <a:solidFill>
                <a:srgbClr val="00B0F0"/>
              </a:solidFill>
            </p:spPr>
            <p:txBody>
              <a:bodyPr wrap="none">
                <a:spAutoFit/>
              </a:bodyPr>
              <a:lstStyle/>
              <a:p>
                <a:pPr defTabSz="1219200"/>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rPr>
                  <a:t>R</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mc:Choice>
        <mc:Fallback>
          <p:sp>
            <p:nvSpPr>
              <p:cNvPr id="8" name="矩形 7"/>
              <p:cNvSpPr>
                <a:spLocks noRot="1" noChangeAspect="1" noMove="1" noResize="1" noEditPoints="1" noAdjustHandles="1" noChangeArrowheads="1" noChangeShapeType="1" noTextEdit="1"/>
              </p:cNvSpPr>
              <p:nvPr/>
            </p:nvSpPr>
            <p:spPr>
              <a:xfrm>
                <a:off x="6744986" y="5579889"/>
                <a:ext cx="1989071" cy="461532"/>
              </a:xfrm>
              <a:prstGeom prst="rect">
                <a:avLst/>
              </a:prstGeom>
              <a:blipFill rotWithShape="1">
                <a:blip r:embed="rId4"/>
                <a:stretch>
                  <a:fillRect l="-1" t="-31" r="-3530" b="7"/>
                </a:stretch>
              </a:blipFill>
            </p:spPr>
            <p:txBody>
              <a:bodyPr/>
              <a:lstStyle/>
              <a:p>
                <a:r>
                  <a:rPr lang="zh-CN" altLang="en-US">
                    <a:noFill/>
                  </a:rPr>
                  <a:t> </a:t>
                </a:r>
              </a:p>
            </p:txBody>
          </p:sp>
        </mc:Fallback>
      </mc:AlternateContent>
      <p:sp>
        <p:nvSpPr>
          <p:cNvPr id="14" name="Rectangle 5"/>
          <p:cNvSpPr>
            <a:spLocks noChangeArrowheads="1"/>
          </p:cNvSpPr>
          <p:nvPr/>
        </p:nvSpPr>
        <p:spPr bwMode="auto">
          <a:xfrm>
            <a:off x="961029" y="6224707"/>
            <a:ext cx="8870866" cy="585754"/>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5997" tIns="35997" rIns="35997" bIns="35997"/>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buNone/>
            </a:pPr>
            <a:r>
              <a:rPr lang="zh-CN" altLang="en-US" sz="2800" dirty="0"/>
              <a:t>对于</a:t>
            </a:r>
            <a:r>
              <a:rPr lang="en-US" altLang="zh-CN" sz="2800" dirty="0"/>
              <a:t>n</a:t>
            </a:r>
            <a:r>
              <a:rPr lang="zh-CN" altLang="en-US" sz="2800" dirty="0"/>
              <a:t>个命题变元，可构成</a:t>
            </a:r>
            <a:r>
              <a:rPr lang="en-US" altLang="zh-CN" sz="2800" dirty="0"/>
              <a:t>2</a:t>
            </a:r>
            <a:r>
              <a:rPr lang="en-US" altLang="zh-CN" sz="2800" baseline="30000" dirty="0"/>
              <a:t>n</a:t>
            </a:r>
            <a:r>
              <a:rPr lang="zh-CN" altLang="en-US" sz="2800" dirty="0"/>
              <a:t>个极小项和</a:t>
            </a:r>
            <a:r>
              <a:rPr lang="en-US" altLang="zh-CN" sz="2800" dirty="0"/>
              <a:t>2</a:t>
            </a:r>
            <a:r>
              <a:rPr lang="en-US" altLang="zh-CN" sz="2800" baseline="30000" dirty="0"/>
              <a:t>n</a:t>
            </a:r>
            <a:r>
              <a:rPr lang="zh-CN" altLang="en-US" sz="2800" dirty="0"/>
              <a:t>个极大项</a:t>
            </a:r>
            <a:r>
              <a:rPr lang="en-US" altLang="zh-CN" sz="2800" dirty="0"/>
              <a:t>.</a:t>
            </a:r>
            <a:r>
              <a:rPr lang="zh-CN" altLang="en-US" sz="2800" dirty="0"/>
              <a:t> </a:t>
            </a:r>
            <a:endParaRPr lang="zh-CN" altLang="en-US" sz="2800" dirty="0"/>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500" fill="hold"/>
                                        <p:tgtEl>
                                          <p:spTgt spid="8"/>
                                        </p:tgtEl>
                                        <p:attrNameLst>
                                          <p:attrName>ppt_w</p:attrName>
                                        </p:attrNameLst>
                                      </p:cBhvr>
                                      <p:tavLst>
                                        <p:tav tm="0">
                                          <p:val>
                                            <p:fltVal val="0"/>
                                          </p:val>
                                        </p:tav>
                                        <p:tav tm="100000">
                                          <p:val>
                                            <p:strVal val="#ppt_w"/>
                                          </p:val>
                                        </p:tav>
                                      </p:tavLst>
                                    </p:anim>
                                    <p:anim calcmode="lin" valueType="num">
                                      <p:cBhvr>
                                        <p:cTn id="43" dur="500" fill="hold"/>
                                        <p:tgtEl>
                                          <p:spTgt spid="8"/>
                                        </p:tgtEl>
                                        <p:attrNameLst>
                                          <p:attrName>ppt_h</p:attrName>
                                        </p:attrNameLst>
                                      </p:cBhvr>
                                      <p:tavLst>
                                        <p:tav tm="0">
                                          <p:val>
                                            <p:fltVal val="0"/>
                                          </p:val>
                                        </p:tav>
                                        <p:tav tm="100000">
                                          <p:val>
                                            <p:strVal val="#ppt_h"/>
                                          </p:val>
                                        </p:tav>
                                      </p:tavLst>
                                    </p:anim>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49" presetClass="entr" presetSubtype="0"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 calcmode="lin" valueType="num">
                                      <p:cBhvr>
                                        <p:cTn id="51" dur="500" fill="hold"/>
                                        <p:tgtEl>
                                          <p:spTgt spid="14"/>
                                        </p:tgtEl>
                                        <p:attrNameLst>
                                          <p:attrName>style.rotation</p:attrName>
                                        </p:attrNameLst>
                                      </p:cBhvr>
                                      <p:tavLst>
                                        <p:tav tm="0">
                                          <p:val>
                                            <p:fltVal val="360"/>
                                          </p:val>
                                        </p:tav>
                                        <p:tav tm="100000">
                                          <p:val>
                                            <p:fltVal val="0"/>
                                          </p:val>
                                        </p:tav>
                                      </p:tavLst>
                                    </p:anim>
                                    <p:animEffect transition="in" filter="fade">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4" grpId="0" animBg="1"/>
      <p:bldP spid="5" grpId="0" animBg="1"/>
      <p:bldP spid="6" grpId="0" animBg="1"/>
      <p:bldP spid="8" grpId="0" animBg="1"/>
      <p:bldP spid="14" grpId="0" animBg="1"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5" name="Rectangle 2"/>
          <p:cNvSpPr>
            <a:spLocks noGrp="1" noChangeArrowheads="1"/>
          </p:cNvSpPr>
          <p:nvPr>
            <p:ph type="title" idx="4294967295"/>
          </p:nvPr>
        </p:nvSpPr>
        <p:spPr>
          <a:xfrm>
            <a:off x="804431" y="278293"/>
            <a:ext cx="7705280" cy="579404"/>
          </a:xfrm>
        </p:spPr>
        <p:txBody>
          <a:bodyPr/>
          <a:lstStyle/>
          <a:p>
            <a:r>
              <a:rPr lang="zh-CN" altLang="en-US" noProof="1">
                <a:solidFill>
                  <a:prstClr val="white"/>
                </a:solidFill>
              </a:rPr>
              <a:t>例</a:t>
            </a:r>
            <a:r>
              <a:rPr lang="en-US" altLang="zh-CN" noProof="1">
                <a:solidFill>
                  <a:prstClr val="white"/>
                </a:solidFill>
              </a:rPr>
              <a:t>2.24</a:t>
            </a:r>
            <a:endParaRPr lang="zh-CN" altLang="en-US" dirty="0"/>
          </a:p>
        </p:txBody>
      </p:sp>
      <p:graphicFrame>
        <p:nvGraphicFramePr>
          <p:cNvPr id="95236" name="Group 4"/>
          <p:cNvGraphicFramePr>
            <a:graphicFrameLocks noGrp="1"/>
          </p:cNvGraphicFramePr>
          <p:nvPr/>
        </p:nvGraphicFramePr>
        <p:xfrm>
          <a:off x="462006" y="2771545"/>
          <a:ext cx="5637170" cy="2806538"/>
        </p:xfrm>
        <a:graphic>
          <a:graphicData uri="http://schemas.openxmlformats.org/drawingml/2006/table">
            <a:tbl>
              <a:tblPr/>
              <a:tblGrid>
                <a:gridCol w="914136"/>
                <a:gridCol w="1366077"/>
                <a:gridCol w="1145828"/>
                <a:gridCol w="1191563"/>
                <a:gridCol w="1019566"/>
              </a:tblGrid>
              <a:tr h="560356">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zh-CN" altLang="en-US" sz="2400" b="1" i="0" u="none" strike="noStrike" cap="none" normalizeH="0" baseline="0" dirty="0">
                          <a:ln>
                            <a:noFill/>
                          </a:ln>
                          <a:solidFill>
                            <a:srgbClr val="000000"/>
                          </a:solidFill>
                          <a:effectLst/>
                          <a:latin typeface="+mn-ea"/>
                          <a:ea typeface="+mn-ea"/>
                        </a:rPr>
                        <a:t> </a:t>
                      </a:r>
                      <a:r>
                        <a:rPr kumimoji="0" lang="en-US" altLang="zh-CN" sz="2400" b="1" i="0" u="none" strike="noStrike" cap="none" normalizeH="0" baseline="0" dirty="0">
                          <a:ln>
                            <a:noFill/>
                          </a:ln>
                          <a:solidFill>
                            <a:srgbClr val="000000"/>
                          </a:solidFill>
                          <a:effectLst/>
                          <a:latin typeface="+mn-ea"/>
                          <a:ea typeface="+mn-ea"/>
                        </a:rPr>
                        <a:t>P  Q</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zh-CN" altLang="en-US" sz="2400" b="1" i="0" u="none" strike="noStrike" cap="none" normalizeH="0" baseline="0" dirty="0">
                          <a:ln>
                            <a:noFill/>
                          </a:ln>
                          <a:solidFill>
                            <a:srgbClr val="000000"/>
                          </a:solidFill>
                          <a:effectLst/>
                          <a:latin typeface="+mn-ea"/>
                          <a:ea typeface="+mn-ea"/>
                        </a:rPr>
                        <a:t>┐</a:t>
                      </a:r>
                      <a:r>
                        <a:rPr kumimoji="0" lang="en-US" altLang="zh-CN" sz="2400" b="1" i="0" u="none" strike="noStrike" cap="none" normalizeH="0" baseline="0" dirty="0">
                          <a:ln>
                            <a:noFill/>
                          </a:ln>
                          <a:solidFill>
                            <a:srgbClr val="000000"/>
                          </a:solidFill>
                          <a:effectLst/>
                          <a:latin typeface="+mn-ea"/>
                          <a:ea typeface="+mn-ea"/>
                        </a:rPr>
                        <a:t>P∧┐Q</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zh-CN" altLang="en-US" sz="2400" b="1" i="0" u="none" strike="noStrike" cap="none" normalizeH="0" baseline="0" dirty="0">
                          <a:ln>
                            <a:noFill/>
                          </a:ln>
                          <a:solidFill>
                            <a:srgbClr val="000000"/>
                          </a:solidFill>
                          <a:effectLst/>
                          <a:latin typeface="+mn-ea"/>
                          <a:ea typeface="+mn-ea"/>
                        </a:rPr>
                        <a:t>┐</a:t>
                      </a:r>
                      <a:r>
                        <a:rPr kumimoji="0" lang="en-US" altLang="zh-CN" sz="2400" b="1" i="0" u="none" strike="noStrike" cap="none" normalizeH="0" baseline="0" dirty="0">
                          <a:ln>
                            <a:noFill/>
                          </a:ln>
                          <a:solidFill>
                            <a:srgbClr val="000000"/>
                          </a:solidFill>
                          <a:effectLst/>
                          <a:latin typeface="+mn-ea"/>
                          <a:ea typeface="+mn-ea"/>
                        </a:rPr>
                        <a:t>P∧Q</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zh-CN" altLang="en-US" sz="2400" b="1" i="0" u="none" strike="noStrike" cap="none" normalizeH="0" baseline="0" dirty="0">
                          <a:ln>
                            <a:noFill/>
                          </a:ln>
                          <a:solidFill>
                            <a:srgbClr val="000000"/>
                          </a:solidFill>
                          <a:effectLst/>
                          <a:latin typeface="+mn-ea"/>
                          <a:ea typeface="+mn-ea"/>
                        </a:rPr>
                        <a:t> </a:t>
                      </a:r>
                      <a:r>
                        <a:rPr kumimoji="0" lang="en-US" altLang="zh-CN" sz="2400" b="1" i="0" u="none" strike="noStrike" cap="none" normalizeH="0" baseline="0" dirty="0">
                          <a:ln>
                            <a:noFill/>
                          </a:ln>
                          <a:solidFill>
                            <a:srgbClr val="000000"/>
                          </a:solidFill>
                          <a:effectLst/>
                          <a:latin typeface="+mn-ea"/>
                          <a:ea typeface="+mn-ea"/>
                        </a:rPr>
                        <a:t>P∧┐Q</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zh-CN" altLang="en-US" sz="2400" b="1" i="0" u="none" strike="noStrike" cap="none" normalizeH="0" baseline="0" dirty="0">
                          <a:ln>
                            <a:noFill/>
                          </a:ln>
                          <a:solidFill>
                            <a:srgbClr val="000000"/>
                          </a:solidFill>
                          <a:effectLst/>
                          <a:latin typeface="+mn-ea"/>
                          <a:ea typeface="+mn-ea"/>
                        </a:rPr>
                        <a:t> </a:t>
                      </a:r>
                      <a:r>
                        <a:rPr kumimoji="0" lang="en-US" altLang="zh-CN" sz="2400" b="1" i="0" u="none" strike="noStrike" cap="none" normalizeH="0" baseline="0" dirty="0">
                          <a:ln>
                            <a:noFill/>
                          </a:ln>
                          <a:solidFill>
                            <a:srgbClr val="000000"/>
                          </a:solidFill>
                          <a:effectLst/>
                          <a:latin typeface="+mn-ea"/>
                          <a:ea typeface="+mn-ea"/>
                        </a:rPr>
                        <a:t>P∧Q</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r>
              <a:tr h="561942">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zh-CN" altLang="en-US" sz="2400" b="1" i="0" u="none" strike="noStrike" cap="none" normalizeH="0" baseline="0" dirty="0">
                          <a:ln>
                            <a:noFill/>
                          </a:ln>
                          <a:solidFill>
                            <a:srgbClr val="000000"/>
                          </a:solidFill>
                          <a:effectLst/>
                          <a:latin typeface="+mn-ea"/>
                          <a:ea typeface="+mn-ea"/>
                        </a:rPr>
                        <a:t> </a:t>
                      </a:r>
                      <a:r>
                        <a:rPr kumimoji="0" lang="en-US" altLang="zh-CN" sz="2400" b="1" i="0" u="none" strike="noStrike" cap="none" normalizeH="0" baseline="0" dirty="0">
                          <a:ln>
                            <a:noFill/>
                          </a:ln>
                          <a:solidFill>
                            <a:srgbClr val="000000"/>
                          </a:solidFill>
                          <a:effectLst/>
                          <a:latin typeface="+mn-ea"/>
                          <a:ea typeface="+mn-ea"/>
                        </a:rPr>
                        <a:t>0  0</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3333FF"/>
                          </a:solidFill>
                          <a:effectLst/>
                          <a:latin typeface="+mn-ea"/>
                          <a:ea typeface="+mn-ea"/>
                        </a:rPr>
                        <a:t>1</a:t>
                      </a:r>
                      <a:endParaRPr kumimoji="0" lang="en-US" altLang="zh-CN" sz="2400" b="1" i="0" u="none" strike="noStrike" cap="none" normalizeH="0" baseline="0" dirty="0">
                        <a:ln>
                          <a:noFill/>
                        </a:ln>
                        <a:solidFill>
                          <a:srgbClr val="3333FF"/>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0</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0</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0</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r>
              <a:tr h="561942">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mn-ea"/>
                          <a:ea typeface="+mn-ea"/>
                        </a:rPr>
                        <a:t> </a:t>
                      </a:r>
                      <a:r>
                        <a:rPr kumimoji="0" lang="en-US" altLang="zh-CN" sz="2400" b="1" i="0" u="none" strike="noStrike" cap="none" normalizeH="0" baseline="0">
                          <a:ln>
                            <a:noFill/>
                          </a:ln>
                          <a:solidFill>
                            <a:srgbClr val="000000"/>
                          </a:solidFill>
                          <a:effectLst/>
                          <a:latin typeface="+mn-ea"/>
                          <a:ea typeface="+mn-ea"/>
                        </a:rPr>
                        <a:t>0  1</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0</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kern="1200" cap="none" normalizeH="0" baseline="0" dirty="0">
                          <a:ln>
                            <a:noFill/>
                          </a:ln>
                          <a:solidFill>
                            <a:srgbClr val="3333FF"/>
                          </a:solidFill>
                          <a:effectLst/>
                          <a:latin typeface="+mn-ea"/>
                          <a:ea typeface="+mn-ea"/>
                          <a:cs typeface="+mn-cs"/>
                        </a:rPr>
                        <a:t>1</a:t>
                      </a:r>
                      <a:endParaRPr kumimoji="0" lang="en-US" altLang="zh-CN" sz="2400" b="1" i="0" u="none" strike="noStrike" kern="1200" cap="none" normalizeH="0" baseline="0" dirty="0">
                        <a:ln>
                          <a:noFill/>
                        </a:ln>
                        <a:solidFill>
                          <a:srgbClr val="3333FF"/>
                        </a:solidFill>
                        <a:effectLst/>
                        <a:latin typeface="+mn-ea"/>
                        <a:ea typeface="+mn-ea"/>
                        <a:cs typeface="+mn-cs"/>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0</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0</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r>
              <a:tr h="561942">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mn-ea"/>
                          <a:ea typeface="+mn-ea"/>
                        </a:rPr>
                        <a:t> </a:t>
                      </a:r>
                      <a:r>
                        <a:rPr kumimoji="0" lang="en-US" altLang="zh-CN" sz="2400" b="1" i="0" u="none" strike="noStrike" cap="none" normalizeH="0" baseline="0">
                          <a:ln>
                            <a:noFill/>
                          </a:ln>
                          <a:solidFill>
                            <a:srgbClr val="000000"/>
                          </a:solidFill>
                          <a:effectLst/>
                          <a:latin typeface="+mn-ea"/>
                          <a:ea typeface="+mn-ea"/>
                        </a:rPr>
                        <a:t>1  0</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0</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0</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kern="1200" cap="none" normalizeH="0" baseline="0" dirty="0">
                          <a:ln>
                            <a:noFill/>
                          </a:ln>
                          <a:solidFill>
                            <a:srgbClr val="3333FF"/>
                          </a:solidFill>
                          <a:effectLst/>
                          <a:latin typeface="+mn-ea"/>
                          <a:ea typeface="+mn-ea"/>
                          <a:cs typeface="+mn-cs"/>
                        </a:rPr>
                        <a:t>1</a:t>
                      </a:r>
                      <a:endParaRPr kumimoji="0" lang="en-US" altLang="zh-CN" sz="2400" b="1" i="0" u="none" strike="noStrike" kern="1200" cap="none" normalizeH="0" baseline="0" dirty="0">
                        <a:ln>
                          <a:noFill/>
                        </a:ln>
                        <a:solidFill>
                          <a:srgbClr val="3333FF"/>
                        </a:solidFill>
                        <a:effectLst/>
                        <a:latin typeface="+mn-ea"/>
                        <a:ea typeface="+mn-ea"/>
                        <a:cs typeface="+mn-cs"/>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0</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r>
              <a:tr h="560356">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mn-ea"/>
                          <a:ea typeface="+mn-ea"/>
                        </a:rPr>
                        <a:t> </a:t>
                      </a:r>
                      <a:r>
                        <a:rPr kumimoji="0" lang="en-US" altLang="zh-CN" sz="2400" b="1" i="0" u="none" strike="noStrike" cap="none" normalizeH="0" baseline="0">
                          <a:ln>
                            <a:noFill/>
                          </a:ln>
                          <a:solidFill>
                            <a:srgbClr val="000000"/>
                          </a:solidFill>
                          <a:effectLst/>
                          <a:latin typeface="+mn-ea"/>
                          <a:ea typeface="+mn-ea"/>
                        </a:rPr>
                        <a:t>1  1</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0</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0</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0</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kern="1200" cap="none" normalizeH="0" baseline="0" dirty="0">
                          <a:ln>
                            <a:noFill/>
                          </a:ln>
                          <a:solidFill>
                            <a:srgbClr val="3333FF"/>
                          </a:solidFill>
                          <a:effectLst/>
                          <a:latin typeface="+mn-ea"/>
                          <a:ea typeface="+mn-ea"/>
                          <a:cs typeface="+mn-cs"/>
                        </a:rPr>
                        <a:t>1</a:t>
                      </a:r>
                      <a:endParaRPr kumimoji="0" lang="en-US" altLang="zh-CN" sz="2400" b="1" i="0" u="none" strike="noStrike" kern="1200" cap="none" normalizeH="0" baseline="0" dirty="0">
                        <a:ln>
                          <a:noFill/>
                        </a:ln>
                        <a:solidFill>
                          <a:srgbClr val="3333FF"/>
                        </a:solidFill>
                        <a:effectLst/>
                        <a:latin typeface="+mn-ea"/>
                        <a:ea typeface="+mn-ea"/>
                        <a:cs typeface="+mn-cs"/>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r>
            </a:tbl>
          </a:graphicData>
        </a:graphic>
      </p:graphicFrame>
      <p:sp>
        <p:nvSpPr>
          <p:cNvPr id="4" name="矩形 3"/>
          <p:cNvSpPr/>
          <p:nvPr/>
        </p:nvSpPr>
        <p:spPr>
          <a:xfrm>
            <a:off x="-22762" y="905393"/>
            <a:ext cx="11681024" cy="461532"/>
          </a:xfrm>
          <a:prstGeom prst="rect">
            <a:avLst/>
          </a:prstGeom>
        </p:spPr>
        <p:txBody>
          <a:bodyPr wrap="square">
            <a:spAutoFit/>
          </a:bodyPr>
          <a:lstStyle/>
          <a:p>
            <a:pPr indent="267970" algn="just" defTabSz="1219200">
              <a:tabLst>
                <a:tab pos="5219065" algn="l"/>
                <a:tab pos="5579110" algn="l"/>
              </a:tabLst>
            </a:pPr>
            <a:r>
              <a:rPr lang="zh-CN"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4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rPr>
              <a:t>2.24  </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试写出两个命题变元</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对应的所有的极小项和极大项，并构建其真值表。</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5" name="矩形 4"/>
          <p:cNvSpPr/>
          <p:nvPr/>
        </p:nvSpPr>
        <p:spPr>
          <a:xfrm>
            <a:off x="233472" y="1384189"/>
            <a:ext cx="11579051" cy="1134726"/>
          </a:xfrm>
          <a:prstGeom prst="rect">
            <a:avLst/>
          </a:prstGeom>
        </p:spPr>
        <p:txBody>
          <a:bodyPr wrap="square">
            <a:spAutoFit/>
          </a:bodyPr>
          <a:lstStyle/>
          <a:p>
            <a:pPr defTabSz="1219200">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rPr>
              <a:t>解</a:t>
            </a:r>
            <a:r>
              <a:rPr lang="zh-CN" altLang="en-US" sz="2400" b="1" dirty="0">
                <a:solidFill>
                  <a:prstClr val="black"/>
                </a:solidFill>
                <a:latin typeface="微软雅黑" panose="020B0503020204020204" pitchFamily="34" charset="-122"/>
                <a:ea typeface="微软雅黑" panose="020B0503020204020204" pitchFamily="34" charset="-122"/>
              </a:rPr>
              <a:t>  两个命题变元</a:t>
            </a:r>
            <a:r>
              <a:rPr lang="en-US" altLang="zh-CN" sz="2400" b="1" dirty="0">
                <a:solidFill>
                  <a:prstClr val="black"/>
                </a:solidFill>
                <a:latin typeface="微软雅黑" panose="020B0503020204020204" pitchFamily="34" charset="-122"/>
                <a:ea typeface="微软雅黑" panose="020B0503020204020204" pitchFamily="34" charset="-122"/>
              </a:rPr>
              <a:t>P</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Q</a:t>
            </a:r>
            <a:r>
              <a:rPr lang="zh-CN" altLang="en-US" sz="2400" b="1" dirty="0">
                <a:solidFill>
                  <a:prstClr val="black"/>
                </a:solidFill>
                <a:latin typeface="微软雅黑" panose="020B0503020204020204" pitchFamily="34" charset="-122"/>
                <a:ea typeface="微软雅黑" panose="020B0503020204020204" pitchFamily="34" charset="-122"/>
              </a:rPr>
              <a:t>对应的</a:t>
            </a:r>
            <a:r>
              <a:rPr lang="en-US" altLang="zh-CN" sz="2400" b="1" dirty="0">
                <a:solidFill>
                  <a:prstClr val="black"/>
                </a:solidFill>
                <a:latin typeface="微软雅黑" panose="020B0503020204020204" pitchFamily="34" charset="-122"/>
                <a:ea typeface="微软雅黑" panose="020B0503020204020204" pitchFamily="34" charset="-122"/>
              </a:rPr>
              <a:t>4</a:t>
            </a:r>
            <a:r>
              <a:rPr lang="zh-CN" altLang="en-US" sz="2400" b="1" dirty="0">
                <a:solidFill>
                  <a:prstClr val="black"/>
                </a:solidFill>
                <a:latin typeface="微软雅黑" panose="020B0503020204020204" pitchFamily="34" charset="-122"/>
                <a:ea typeface="微软雅黑" panose="020B0503020204020204" pitchFamily="34" charset="-122"/>
              </a:rPr>
              <a:t>个极小项为：</a:t>
            </a:r>
            <a:r>
              <a:rPr lang="en-US" altLang="zh-CN" sz="2400" b="1" dirty="0">
                <a:solidFill>
                  <a:prstClr val="black"/>
                </a:solidFill>
                <a:latin typeface="微软雅黑" panose="020B0503020204020204" pitchFamily="34" charset="-122"/>
                <a:ea typeface="微软雅黑" panose="020B0503020204020204" pitchFamily="34" charset="-122"/>
              </a:rPr>
              <a:t>¬P∧¬Q</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¬P∧Q</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P∧¬Q</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P∧Q</a:t>
            </a:r>
            <a:r>
              <a:rPr lang="zh-CN" altLang="en-US" sz="2400" b="1" dirty="0">
                <a:solidFill>
                  <a:prstClr val="black"/>
                </a:solidFill>
                <a:latin typeface="微软雅黑" panose="020B0503020204020204" pitchFamily="34" charset="-122"/>
                <a:ea typeface="微软雅黑" panose="020B0503020204020204" pitchFamily="34" charset="-122"/>
              </a:rPr>
              <a:t>；对应的</a:t>
            </a:r>
            <a:r>
              <a:rPr lang="en-US" altLang="zh-CN" sz="2400" b="1" dirty="0">
                <a:solidFill>
                  <a:prstClr val="black"/>
                </a:solidFill>
                <a:latin typeface="微软雅黑" panose="020B0503020204020204" pitchFamily="34" charset="-122"/>
                <a:ea typeface="微软雅黑" panose="020B0503020204020204" pitchFamily="34" charset="-122"/>
              </a:rPr>
              <a:t>4</a:t>
            </a:r>
            <a:r>
              <a:rPr lang="zh-CN" altLang="en-US" sz="2400" b="1" dirty="0">
                <a:solidFill>
                  <a:prstClr val="black"/>
                </a:solidFill>
                <a:latin typeface="微软雅黑" panose="020B0503020204020204" pitchFamily="34" charset="-122"/>
                <a:ea typeface="微软雅黑" panose="020B0503020204020204" pitchFamily="34" charset="-122"/>
              </a:rPr>
              <a:t>个极大项为：</a:t>
            </a:r>
            <a:r>
              <a:rPr lang="en-US" altLang="zh-CN" sz="2400" b="1" dirty="0">
                <a:solidFill>
                  <a:prstClr val="black"/>
                </a:solidFill>
                <a:latin typeface="微软雅黑" panose="020B0503020204020204" pitchFamily="34" charset="-122"/>
                <a:ea typeface="微软雅黑" panose="020B0503020204020204" pitchFamily="34" charset="-122"/>
              </a:rPr>
              <a:t>P∨Q</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P∨¬Q</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¬P∨Q</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¬P∨¬Q</a:t>
            </a:r>
            <a:r>
              <a:rPr lang="zh-CN" altLang="en-US" sz="2400" b="1" dirty="0">
                <a:solidFill>
                  <a:prstClr val="black"/>
                </a:solidFill>
                <a:latin typeface="微软雅黑" panose="020B0503020204020204" pitchFamily="34" charset="-122"/>
                <a:ea typeface="微软雅黑" panose="020B0503020204020204" pitchFamily="34" charset="-122"/>
              </a:rPr>
              <a:t>。其真值表分别为左表和右表。</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nvGraphicFramePr>
            <p:xfrm>
              <a:off x="6480065" y="2771545"/>
              <a:ext cx="5178197" cy="2806540"/>
            </p:xfrm>
            <a:graphic>
              <a:graphicData uri="http://schemas.openxmlformats.org/drawingml/2006/table">
                <a:tbl>
                  <a:tblPr>
                    <a:tableStyleId>{5C22544A-7EE6-4342-B048-85BDC9FD1C3A}</a:tableStyleId>
                  </a:tblPr>
                  <a:tblGrid>
                    <a:gridCol w="876648"/>
                    <a:gridCol w="1304441"/>
                    <a:gridCol w="1069426"/>
                    <a:gridCol w="1067918"/>
                    <a:gridCol w="859764"/>
                  </a:tblGrid>
                  <a:tr h="542418">
                    <a:tc>
                      <a:txBody>
                        <a:bodyPr/>
                        <a:lstStyle/>
                        <a:p>
                          <a:pPr algn="ctr">
                            <a:lnSpc>
                              <a:spcPct val="110000"/>
                            </a:lnSpc>
                            <a:spcAft>
                              <a:spcPts val="0"/>
                            </a:spcAft>
                            <a:tabLst>
                              <a:tab pos="5220970" algn="l"/>
                              <a:tab pos="5581015" algn="l"/>
                            </a:tabLst>
                          </a:pPr>
                          <a:r>
                            <a:rPr lang="en-US" sz="2400" b="1" kern="100" dirty="0">
                              <a:effectLst/>
                              <a:latin typeface="+mn-ea"/>
                              <a:ea typeface="+mn-ea"/>
                            </a:rPr>
                            <a:t>P  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110000"/>
                            </a:lnSpc>
                            <a:spcAft>
                              <a:spcPts val="0"/>
                            </a:spcAft>
                            <a:tabLst>
                              <a:tab pos="5220970" algn="l"/>
                              <a:tab pos="5581015" algn="l"/>
                            </a:tabLst>
                          </a:pP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P</a:t>
                          </a:r>
                          <a:r>
                            <a:rPr lang="zh-CN" sz="2400" b="1" kern="100" dirty="0">
                              <a:effectLst/>
                              <a:latin typeface="+mn-ea"/>
                              <a:ea typeface="+mn-ea"/>
                            </a:rPr>
                            <a:t>∨</a:t>
                          </a: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110000"/>
                            </a:lnSpc>
                            <a:spcAft>
                              <a:spcPts val="0"/>
                            </a:spcAft>
                            <a:tabLst>
                              <a:tab pos="5220970" algn="l"/>
                              <a:tab pos="5581015" algn="l"/>
                            </a:tabLst>
                          </a:pP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P</a:t>
                          </a:r>
                          <a:r>
                            <a:rPr lang="zh-CN" sz="2400" b="1" kern="100" dirty="0">
                              <a:effectLst/>
                              <a:latin typeface="+mn-ea"/>
                              <a:ea typeface="+mn-ea"/>
                            </a:rPr>
                            <a:t>∨</a:t>
                          </a:r>
                          <a:r>
                            <a:rPr lang="en-US" sz="2400" b="1" kern="10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P</a:t>
                          </a:r>
                          <a:r>
                            <a:rPr lang="zh-CN" sz="2400" b="1" kern="100" dirty="0">
                              <a:effectLst/>
                              <a:latin typeface="+mn-ea"/>
                              <a:ea typeface="+mn-ea"/>
                            </a:rPr>
                            <a:t>∨</a:t>
                          </a: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P</a:t>
                          </a:r>
                          <a:r>
                            <a:rPr lang="zh-CN" sz="2400" b="1" kern="100" dirty="0">
                              <a:effectLst/>
                              <a:latin typeface="+mn-ea"/>
                              <a:ea typeface="+mn-ea"/>
                            </a:rPr>
                            <a:t>∨</a:t>
                          </a:r>
                          <a:r>
                            <a:rPr lang="en-US" sz="2400" b="1" kern="10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554756">
                    <a:tc>
                      <a:txBody>
                        <a:bodyPr/>
                        <a:lstStyle/>
                        <a:p>
                          <a:pPr algn="ctr">
                            <a:lnSpc>
                              <a:spcPct val="110000"/>
                            </a:lnSpc>
                            <a:spcAft>
                              <a:spcPts val="0"/>
                            </a:spcAft>
                            <a:tabLst>
                              <a:tab pos="5220970" algn="l"/>
                              <a:tab pos="5581015" algn="l"/>
                            </a:tabLst>
                          </a:pPr>
                          <a:r>
                            <a:rPr lang="en-US" sz="2400" b="1" kern="100" dirty="0">
                              <a:effectLst/>
                              <a:latin typeface="+mn-ea"/>
                              <a:ea typeface="+mn-ea"/>
                            </a:rPr>
                            <a:t>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599854">
                    <a:tc>
                      <a:txBody>
                        <a:bodyPr/>
                        <a:lstStyle/>
                        <a:p>
                          <a:pPr algn="ctr">
                            <a:lnSpc>
                              <a:spcPct val="110000"/>
                            </a:lnSpc>
                            <a:spcAft>
                              <a:spcPts val="0"/>
                            </a:spcAft>
                            <a:tabLst>
                              <a:tab pos="5220970" algn="l"/>
                              <a:tab pos="5581015" algn="l"/>
                            </a:tabLst>
                          </a:pPr>
                          <a:r>
                            <a:rPr lang="en-US" sz="2400" b="1" kern="100">
                              <a:effectLst/>
                              <a:latin typeface="+mn-ea"/>
                              <a:ea typeface="+mn-ea"/>
                            </a:rPr>
                            <a:t>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554756">
                    <a:tc>
                      <a:txBody>
                        <a:bodyPr/>
                        <a:lstStyle/>
                        <a:p>
                          <a:pPr algn="ctr">
                            <a:lnSpc>
                              <a:spcPct val="110000"/>
                            </a:lnSpc>
                            <a:spcAft>
                              <a:spcPts val="0"/>
                            </a:spcAft>
                            <a:tabLst>
                              <a:tab pos="5220970" algn="l"/>
                              <a:tab pos="5581015" algn="l"/>
                            </a:tabLst>
                          </a:pPr>
                          <a:r>
                            <a:rPr lang="en-US" sz="2400" b="1" kern="100">
                              <a:effectLst/>
                              <a:latin typeface="+mn-ea"/>
                              <a:ea typeface="+mn-ea"/>
                            </a:rPr>
                            <a:t>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554756">
                    <a:tc>
                      <a:txBody>
                        <a:bodyPr/>
                        <a:lstStyle/>
                        <a:p>
                          <a:pPr algn="ctr">
                            <a:lnSpc>
                              <a:spcPct val="110000"/>
                            </a:lnSpc>
                            <a:spcAft>
                              <a:spcPts val="0"/>
                            </a:spcAft>
                            <a:tabLst>
                              <a:tab pos="5220970" algn="l"/>
                              <a:tab pos="5581015" algn="l"/>
                            </a:tabLst>
                          </a:pPr>
                          <a:r>
                            <a:rPr lang="en-US" sz="2400" b="1" kern="100">
                              <a:effectLst/>
                              <a:latin typeface="+mn-ea"/>
                              <a:ea typeface="+mn-ea"/>
                            </a:rPr>
                            <a:t>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mc:Choice>
        <mc:Fallback xmlns="">
          <p:graphicFrame>
            <p:nvGraphicFramePr>
              <p:cNvPr id="6" name="表格 5"/>
              <p:cNvGraphicFramePr>
                <a:graphicFrameLocks noGrp="1"/>
              </p:cNvGraphicFramePr>
              <p:nvPr/>
            </p:nvGraphicFramePr>
            <p:xfrm>
              <a:off x="6480065" y="2771545"/>
              <a:ext cx="5178197" cy="2806540"/>
            </p:xfrm>
            <a:graphic>
              <a:graphicData uri="http://schemas.openxmlformats.org/drawingml/2006/table">
                <a:tbl>
                  <a:tblPr>
                    <a:tableStyleId>{5C22544A-7EE6-4342-B048-85BDC9FD1C3A}</a:tableStyleId>
                  </a:tblPr>
                  <a:tblGrid>
                    <a:gridCol w="876648"/>
                    <a:gridCol w="1304441"/>
                    <a:gridCol w="1069426"/>
                    <a:gridCol w="1067918"/>
                    <a:gridCol w="859764"/>
                  </a:tblGrid>
                  <a:tr h="542290">
                    <a:tc>
                      <a:txBody>
                        <a:bodyPr/>
                        <a:lstStyle/>
                        <a:p>
                          <a:pPr algn="ctr">
                            <a:lnSpc>
                              <a:spcPct val="110000"/>
                            </a:lnSpc>
                            <a:spcAft>
                              <a:spcPts val="0"/>
                            </a:spcAft>
                            <a:tabLst>
                              <a:tab pos="5220970" algn="l"/>
                              <a:tab pos="5581015" algn="l"/>
                            </a:tabLst>
                          </a:pPr>
                          <a:r>
                            <a:rPr lang="en-US" sz="2400" b="1" kern="100" dirty="0">
                              <a:effectLst/>
                              <a:latin typeface="+mn-ea"/>
                              <a:ea typeface="+mn-ea"/>
                            </a:rPr>
                            <a:t>P  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P</a:t>
                          </a:r>
                          <a:r>
                            <a:rPr lang="zh-CN" sz="2400" b="1" kern="100" dirty="0">
                              <a:effectLst/>
                              <a:latin typeface="+mn-ea"/>
                              <a:ea typeface="+mn-ea"/>
                            </a:rPr>
                            <a:t>∨</a:t>
                          </a:r>
                          <a:r>
                            <a:rPr lang="en-US" sz="2400" b="1" kern="10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554756">
                    <a:tc>
                      <a:txBody>
                        <a:bodyPr/>
                        <a:lstStyle/>
                        <a:p>
                          <a:pPr algn="ctr">
                            <a:lnSpc>
                              <a:spcPct val="110000"/>
                            </a:lnSpc>
                            <a:spcAft>
                              <a:spcPts val="0"/>
                            </a:spcAft>
                            <a:tabLst>
                              <a:tab pos="5220970" algn="l"/>
                              <a:tab pos="5581015" algn="l"/>
                            </a:tabLst>
                          </a:pPr>
                          <a:r>
                            <a:rPr lang="en-US" sz="2400" b="1" kern="100" dirty="0">
                              <a:effectLst/>
                              <a:latin typeface="+mn-ea"/>
                              <a:ea typeface="+mn-ea"/>
                            </a:rPr>
                            <a:t>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599854">
                    <a:tc>
                      <a:txBody>
                        <a:bodyPr/>
                        <a:lstStyle/>
                        <a:p>
                          <a:pPr algn="ctr">
                            <a:lnSpc>
                              <a:spcPct val="110000"/>
                            </a:lnSpc>
                            <a:spcAft>
                              <a:spcPts val="0"/>
                            </a:spcAft>
                            <a:tabLst>
                              <a:tab pos="5220970" algn="l"/>
                              <a:tab pos="5581015" algn="l"/>
                            </a:tabLst>
                          </a:pPr>
                          <a:r>
                            <a:rPr lang="en-US" sz="2400" b="1" kern="100">
                              <a:effectLst/>
                              <a:latin typeface="+mn-ea"/>
                              <a:ea typeface="+mn-ea"/>
                            </a:rPr>
                            <a:t>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554756">
                    <a:tc>
                      <a:txBody>
                        <a:bodyPr/>
                        <a:lstStyle/>
                        <a:p>
                          <a:pPr algn="ctr">
                            <a:lnSpc>
                              <a:spcPct val="110000"/>
                            </a:lnSpc>
                            <a:spcAft>
                              <a:spcPts val="0"/>
                            </a:spcAft>
                            <a:tabLst>
                              <a:tab pos="5220970" algn="l"/>
                              <a:tab pos="5581015" algn="l"/>
                            </a:tabLst>
                          </a:pPr>
                          <a:r>
                            <a:rPr lang="en-US" sz="2400" b="1" kern="100">
                              <a:effectLst/>
                              <a:latin typeface="+mn-ea"/>
                              <a:ea typeface="+mn-ea"/>
                            </a:rPr>
                            <a:t>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554756">
                    <a:tc>
                      <a:txBody>
                        <a:bodyPr/>
                        <a:lstStyle/>
                        <a:p>
                          <a:pPr algn="ctr">
                            <a:lnSpc>
                              <a:spcPct val="110000"/>
                            </a:lnSpc>
                            <a:spcAft>
                              <a:spcPts val="0"/>
                            </a:spcAft>
                            <a:tabLst>
                              <a:tab pos="5220970" algn="l"/>
                              <a:tab pos="5581015" algn="l"/>
                            </a:tabLst>
                          </a:pPr>
                          <a:r>
                            <a:rPr lang="en-US" sz="2400" b="1" kern="100">
                              <a:effectLst/>
                              <a:latin typeface="+mn-ea"/>
                              <a:ea typeface="+mn-ea"/>
                            </a:rPr>
                            <a:t>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mc:Fallback>
      </mc:AlternateContent>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95236"/>
                                        </p:tgtEl>
                                        <p:attrNameLst>
                                          <p:attrName>style.visibility</p:attrName>
                                        </p:attrNameLst>
                                      </p:cBhvr>
                                      <p:to>
                                        <p:strVal val="visible"/>
                                      </p:to>
                                    </p:set>
                                    <p:anim calcmode="lin" valueType="num">
                                      <p:cBhvr additive="base">
                                        <p:cTn id="12" dur="500" fill="hold"/>
                                        <p:tgtEl>
                                          <p:spTgt spid="95236"/>
                                        </p:tgtEl>
                                        <p:attrNameLst>
                                          <p:attrName>ppt_x</p:attrName>
                                        </p:attrNameLst>
                                      </p:cBhvr>
                                      <p:tavLst>
                                        <p:tav tm="0">
                                          <p:val>
                                            <p:strVal val="0-#ppt_w/2"/>
                                          </p:val>
                                        </p:tav>
                                        <p:tav tm="100000">
                                          <p:val>
                                            <p:strVal val="#ppt_x"/>
                                          </p:val>
                                        </p:tav>
                                      </p:tavLst>
                                    </p:anim>
                                    <p:anim calcmode="lin" valueType="num">
                                      <p:cBhvr additive="base">
                                        <p:cTn id="13" dur="500" fill="hold"/>
                                        <p:tgtEl>
                                          <p:spTgt spid="9523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79682" name="Rectangle 2"/>
          <p:cNvSpPr>
            <a:spLocks noGrp="1" noChangeArrowheads="1"/>
          </p:cNvSpPr>
          <p:nvPr>
            <p:ph type="body" idx="1"/>
          </p:nvPr>
        </p:nvSpPr>
        <p:spPr>
          <a:xfrm>
            <a:off x="816869" y="1197253"/>
            <a:ext cx="10755157" cy="746702"/>
          </a:xfrm>
        </p:spPr>
        <p:txBody>
          <a:bodyPr/>
          <a:lstStyle/>
          <a:p>
            <a:pPr marL="609600" indent="-609600">
              <a:spcBef>
                <a:spcPct val="0"/>
              </a:spcBef>
              <a:buClr>
                <a:srgbClr val="0000CC"/>
              </a:buClr>
            </a:pPr>
            <a:r>
              <a:rPr lang="zh-CN" altLang="en-US" dirty="0"/>
              <a:t>莱布尼兹</a:t>
            </a:r>
            <a:r>
              <a:rPr lang="en-US" altLang="zh-CN" dirty="0"/>
              <a:t>(G. W. Leibnitz</a:t>
            </a:r>
            <a:r>
              <a:rPr lang="zh-CN" altLang="en-US" dirty="0"/>
              <a:t>，</a:t>
            </a:r>
            <a:r>
              <a:rPr lang="en-US" altLang="zh-CN" dirty="0"/>
              <a:t>1646</a:t>
            </a:r>
            <a:r>
              <a:rPr lang="zh-CN" altLang="en-US" dirty="0"/>
              <a:t>～</a:t>
            </a:r>
            <a:r>
              <a:rPr lang="en-US" altLang="zh-CN" dirty="0"/>
              <a:t>1716)</a:t>
            </a:r>
            <a:endParaRPr lang="zh-CN" altLang="en-US" b="0" dirty="0">
              <a:solidFill>
                <a:srgbClr val="FF0000"/>
              </a:solidFill>
              <a:latin typeface="Times New Roman" panose="02020603050405020304" pitchFamily="18" charset="0"/>
              <a:cs typeface="Times New Roman" panose="02020603050405020304" pitchFamily="18" charset="0"/>
            </a:endParaRPr>
          </a:p>
        </p:txBody>
      </p:sp>
      <p:sp>
        <p:nvSpPr>
          <p:cNvPr id="4100" name="Rectangle 3"/>
          <p:cNvSpPr>
            <a:spLocks noGrp="1" noChangeArrowheads="1"/>
          </p:cNvSpPr>
          <p:nvPr>
            <p:ph type="title"/>
          </p:nvPr>
        </p:nvSpPr>
        <p:spPr>
          <a:xfrm>
            <a:off x="835285" y="211727"/>
            <a:ext cx="10755156" cy="708189"/>
          </a:xfrm>
        </p:spPr>
        <p:txBody>
          <a:bodyPr/>
          <a:lstStyle/>
          <a:p>
            <a:pPr eaLnBrk="1" hangingPunct="1"/>
            <a:r>
              <a:rPr lang="zh-CN" altLang="en-US" dirty="0">
                <a:latin typeface="Times New Roman" panose="02020603050405020304" pitchFamily="18" charset="0"/>
                <a:cs typeface="Times New Roman" panose="02020603050405020304" pitchFamily="18" charset="0"/>
              </a:rPr>
              <a:t>数理逻辑</a:t>
            </a:r>
            <a:r>
              <a:rPr lang="zh-CN" altLang="en-US" dirty="0"/>
              <a:t>的发展</a:t>
            </a:r>
            <a:endParaRPr lang="zh-CN" altLang="en-US"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1"/>
          <a:stretch>
            <a:fillRect/>
          </a:stretch>
        </p:blipFill>
        <p:spPr>
          <a:xfrm>
            <a:off x="309896" y="2685646"/>
            <a:ext cx="4961148" cy="2976689"/>
          </a:xfrm>
          <a:prstGeom prst="rect">
            <a:avLst/>
          </a:prstGeom>
        </p:spPr>
      </p:pic>
      <p:sp>
        <p:nvSpPr>
          <p:cNvPr id="5" name="矩形 4"/>
          <p:cNvSpPr/>
          <p:nvPr/>
        </p:nvSpPr>
        <p:spPr>
          <a:xfrm>
            <a:off x="5454250" y="2697326"/>
            <a:ext cx="6434204" cy="3047757"/>
          </a:xfrm>
          <a:prstGeom prst="rect">
            <a:avLst/>
          </a:prstGeom>
        </p:spPr>
        <p:txBody>
          <a:bodyPr wrap="square">
            <a:spAutoFit/>
          </a:bodyPr>
          <a:lstStyle/>
          <a:p>
            <a:r>
              <a:rPr lang="zh-CN" altLang="en-US" sz="3200" b="1" dirty="0">
                <a:solidFill>
                  <a:srgbClr val="333333"/>
                </a:solidFill>
                <a:latin typeface="Arial" panose="020B0604020202020204" pitchFamily="34" charset="0"/>
              </a:rPr>
              <a:t>精炼我们的推理的唯一方式是使它们同</a:t>
            </a:r>
            <a:r>
              <a:rPr lang="zh-CN" altLang="en-US" sz="3200" b="1" dirty="0">
                <a:solidFill>
                  <a:srgbClr val="FF0000"/>
                </a:solidFill>
                <a:latin typeface="Arial" panose="020B0604020202020204" pitchFamily="34" charset="0"/>
              </a:rPr>
              <a:t>数学</a:t>
            </a:r>
            <a:r>
              <a:rPr lang="zh-CN" altLang="en-US" sz="3200" b="1" dirty="0">
                <a:solidFill>
                  <a:srgbClr val="333333"/>
                </a:solidFill>
                <a:latin typeface="Arial" panose="020B0604020202020204" pitchFamily="34" charset="0"/>
              </a:rPr>
              <a:t>一样切实，这样我们能一眼就找出我们的错误，并且在人们有争议的时候，我们可以简单的说： </a:t>
            </a:r>
            <a:r>
              <a:rPr lang="zh-CN" altLang="en-US" sz="3200" b="1" dirty="0">
                <a:solidFill>
                  <a:srgbClr val="3333FF"/>
                </a:solidFill>
                <a:latin typeface="Arial" panose="020B0604020202020204" pitchFamily="34" charset="0"/>
              </a:rPr>
              <a:t>让我们计算</a:t>
            </a:r>
            <a:r>
              <a:rPr lang="zh-CN" altLang="en-US" sz="3200" b="1" dirty="0">
                <a:solidFill>
                  <a:schemeClr val="accent4">
                    <a:lumMod val="50000"/>
                    <a:lumOff val="50000"/>
                  </a:schemeClr>
                </a:solidFill>
                <a:latin typeface="Arial" panose="020B0604020202020204" pitchFamily="34" charset="0"/>
              </a:rPr>
              <a:t>，</a:t>
            </a:r>
            <a:r>
              <a:rPr lang="zh-CN" altLang="en-US" sz="3200" b="1" dirty="0">
                <a:solidFill>
                  <a:srgbClr val="333333"/>
                </a:solidFill>
                <a:latin typeface="Arial" panose="020B0604020202020204" pitchFamily="34" charset="0"/>
              </a:rPr>
              <a:t>而无须进一步的忙乱</a:t>
            </a:r>
            <a:r>
              <a:rPr lang="zh-CN" altLang="en-US" sz="3200" b="1" dirty="0">
                <a:solidFill>
                  <a:schemeClr val="accent4">
                    <a:lumMod val="50000"/>
                    <a:lumOff val="50000"/>
                  </a:schemeClr>
                </a:solidFill>
                <a:latin typeface="Arial" panose="020B0604020202020204" pitchFamily="34" charset="0"/>
              </a:rPr>
              <a:t>，</a:t>
            </a:r>
            <a:r>
              <a:rPr lang="zh-CN" altLang="en-US" sz="3200" b="1" dirty="0">
                <a:solidFill>
                  <a:srgbClr val="3333FF"/>
                </a:solidFill>
                <a:latin typeface="Arial" panose="020B0604020202020204" pitchFamily="34" charset="0"/>
              </a:rPr>
              <a:t>就能看出谁是正确的</a:t>
            </a:r>
            <a:r>
              <a:rPr lang="zh-CN" altLang="en-US" sz="3200" b="1" dirty="0">
                <a:solidFill>
                  <a:schemeClr val="accent4">
                    <a:lumMod val="50000"/>
                    <a:lumOff val="50000"/>
                  </a:schemeClr>
                </a:solidFill>
                <a:latin typeface="Arial" panose="020B0604020202020204" pitchFamily="34" charset="0"/>
              </a:rPr>
              <a:t>。</a:t>
            </a:r>
            <a:endParaRPr lang="zh-CN" altLang="en-US" sz="3200" b="1" dirty="0">
              <a:solidFill>
                <a:schemeClr val="accent4">
                  <a:lumMod val="50000"/>
                  <a:lumOff val="50000"/>
                </a:schemeClr>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5" name="Rectangle 2"/>
          <p:cNvSpPr>
            <a:spLocks noGrp="1" noChangeArrowheads="1"/>
          </p:cNvSpPr>
          <p:nvPr>
            <p:ph type="title" idx="4294967295"/>
          </p:nvPr>
        </p:nvSpPr>
        <p:spPr>
          <a:xfrm>
            <a:off x="731219" y="289263"/>
            <a:ext cx="7705280" cy="579404"/>
          </a:xfrm>
        </p:spPr>
        <p:txBody>
          <a:bodyPr/>
          <a:lstStyle/>
          <a:p>
            <a:pPr eaLnBrk="1" hangingPunct="1"/>
            <a:r>
              <a:rPr lang="zh-CN" altLang="en-US" dirty="0"/>
              <a:t>极小项和极大项的性质</a:t>
            </a:r>
            <a:endParaRPr lang="zh-CN" altLang="en-US" dirty="0"/>
          </a:p>
        </p:txBody>
      </p:sp>
      <p:graphicFrame>
        <p:nvGraphicFramePr>
          <p:cNvPr id="95236" name="Group 4"/>
          <p:cNvGraphicFramePr>
            <a:graphicFrameLocks noGrp="1"/>
          </p:cNvGraphicFramePr>
          <p:nvPr/>
        </p:nvGraphicFramePr>
        <p:xfrm>
          <a:off x="385829" y="1341202"/>
          <a:ext cx="5637170" cy="2328955"/>
        </p:xfrm>
        <a:graphic>
          <a:graphicData uri="http://schemas.openxmlformats.org/drawingml/2006/table">
            <a:tbl>
              <a:tblPr/>
              <a:tblGrid>
                <a:gridCol w="914136"/>
                <a:gridCol w="1366077"/>
                <a:gridCol w="1145828"/>
                <a:gridCol w="1191563"/>
                <a:gridCol w="1019566"/>
              </a:tblGrid>
              <a:tr h="465791">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zh-CN" altLang="en-US" sz="2400" b="1" i="0" u="none" strike="noStrike" cap="none" normalizeH="0" baseline="0" dirty="0">
                          <a:ln>
                            <a:noFill/>
                          </a:ln>
                          <a:solidFill>
                            <a:srgbClr val="000000"/>
                          </a:solidFill>
                          <a:effectLst/>
                          <a:latin typeface="+mn-ea"/>
                          <a:ea typeface="+mn-ea"/>
                        </a:rPr>
                        <a:t> </a:t>
                      </a:r>
                      <a:r>
                        <a:rPr kumimoji="0" lang="en-US" altLang="zh-CN" sz="2400" b="1" i="0" u="none" strike="noStrike" cap="none" normalizeH="0" baseline="0" dirty="0">
                          <a:ln>
                            <a:noFill/>
                          </a:ln>
                          <a:solidFill>
                            <a:srgbClr val="000000"/>
                          </a:solidFill>
                          <a:effectLst/>
                          <a:latin typeface="+mn-ea"/>
                          <a:ea typeface="+mn-ea"/>
                        </a:rPr>
                        <a:t>P  Q</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zh-CN" altLang="en-US" sz="2400" b="1" i="0" u="none" strike="noStrike" cap="none" normalizeH="0" baseline="0" dirty="0">
                          <a:ln>
                            <a:noFill/>
                          </a:ln>
                          <a:solidFill>
                            <a:srgbClr val="000000"/>
                          </a:solidFill>
                          <a:effectLst/>
                          <a:latin typeface="+mn-ea"/>
                          <a:ea typeface="+mn-ea"/>
                        </a:rPr>
                        <a:t>┐</a:t>
                      </a:r>
                      <a:r>
                        <a:rPr kumimoji="0" lang="en-US" altLang="zh-CN" sz="2400" b="1" i="0" u="none" strike="noStrike" cap="none" normalizeH="0" baseline="0" dirty="0">
                          <a:ln>
                            <a:noFill/>
                          </a:ln>
                          <a:solidFill>
                            <a:srgbClr val="000000"/>
                          </a:solidFill>
                          <a:effectLst/>
                          <a:latin typeface="+mn-ea"/>
                          <a:ea typeface="+mn-ea"/>
                        </a:rPr>
                        <a:t>P∧┐Q</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zh-CN" altLang="en-US" sz="2400" b="1" i="0" u="none" strike="noStrike" cap="none" normalizeH="0" baseline="0" dirty="0">
                          <a:ln>
                            <a:noFill/>
                          </a:ln>
                          <a:solidFill>
                            <a:srgbClr val="000000"/>
                          </a:solidFill>
                          <a:effectLst/>
                          <a:latin typeface="+mn-ea"/>
                          <a:ea typeface="+mn-ea"/>
                        </a:rPr>
                        <a:t>┐</a:t>
                      </a:r>
                      <a:r>
                        <a:rPr kumimoji="0" lang="en-US" altLang="zh-CN" sz="2400" b="1" i="0" u="none" strike="noStrike" cap="none" normalizeH="0" baseline="0" dirty="0">
                          <a:ln>
                            <a:noFill/>
                          </a:ln>
                          <a:solidFill>
                            <a:srgbClr val="000000"/>
                          </a:solidFill>
                          <a:effectLst/>
                          <a:latin typeface="+mn-ea"/>
                          <a:ea typeface="+mn-ea"/>
                        </a:rPr>
                        <a:t>P∧Q</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zh-CN" altLang="en-US" sz="2400" b="1" i="0" u="none" strike="noStrike" cap="none" normalizeH="0" baseline="0" dirty="0">
                          <a:ln>
                            <a:noFill/>
                          </a:ln>
                          <a:solidFill>
                            <a:srgbClr val="000000"/>
                          </a:solidFill>
                          <a:effectLst/>
                          <a:latin typeface="+mn-ea"/>
                          <a:ea typeface="+mn-ea"/>
                        </a:rPr>
                        <a:t> </a:t>
                      </a:r>
                      <a:r>
                        <a:rPr kumimoji="0" lang="en-US" altLang="zh-CN" sz="2400" b="1" i="0" u="none" strike="noStrike" cap="none" normalizeH="0" baseline="0" dirty="0">
                          <a:ln>
                            <a:noFill/>
                          </a:ln>
                          <a:solidFill>
                            <a:srgbClr val="000000"/>
                          </a:solidFill>
                          <a:effectLst/>
                          <a:latin typeface="+mn-ea"/>
                          <a:ea typeface="+mn-ea"/>
                        </a:rPr>
                        <a:t>P∧┐Q</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zh-CN" altLang="en-US" sz="2400" b="1" i="0" u="none" strike="noStrike" cap="none" normalizeH="0" baseline="0" dirty="0">
                          <a:ln>
                            <a:noFill/>
                          </a:ln>
                          <a:solidFill>
                            <a:srgbClr val="000000"/>
                          </a:solidFill>
                          <a:effectLst/>
                          <a:latin typeface="+mn-ea"/>
                          <a:ea typeface="+mn-ea"/>
                        </a:rPr>
                        <a:t> </a:t>
                      </a:r>
                      <a:r>
                        <a:rPr kumimoji="0" lang="en-US" altLang="zh-CN" sz="2400" b="1" i="0" u="none" strike="noStrike" cap="none" normalizeH="0" baseline="0" dirty="0">
                          <a:ln>
                            <a:noFill/>
                          </a:ln>
                          <a:solidFill>
                            <a:srgbClr val="000000"/>
                          </a:solidFill>
                          <a:effectLst/>
                          <a:latin typeface="+mn-ea"/>
                          <a:ea typeface="+mn-ea"/>
                        </a:rPr>
                        <a:t>P∧Q</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r>
              <a:tr h="465791">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zh-CN" altLang="en-US" sz="2400" b="1" i="0" u="none" strike="noStrike" cap="none" normalizeH="0" baseline="0" dirty="0">
                          <a:ln>
                            <a:noFill/>
                          </a:ln>
                          <a:solidFill>
                            <a:srgbClr val="000000"/>
                          </a:solidFill>
                          <a:effectLst/>
                          <a:latin typeface="+mn-ea"/>
                          <a:ea typeface="+mn-ea"/>
                        </a:rPr>
                        <a:t> </a:t>
                      </a:r>
                      <a:r>
                        <a:rPr kumimoji="0" lang="en-US" altLang="zh-CN" sz="2400" b="1" i="0" u="none" strike="noStrike" cap="none" normalizeH="0" baseline="0" dirty="0">
                          <a:ln>
                            <a:noFill/>
                          </a:ln>
                          <a:solidFill>
                            <a:srgbClr val="000000"/>
                          </a:solidFill>
                          <a:effectLst/>
                          <a:latin typeface="+mn-ea"/>
                          <a:ea typeface="+mn-ea"/>
                        </a:rPr>
                        <a:t>0  0</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3333FF"/>
                          </a:solidFill>
                          <a:effectLst/>
                          <a:latin typeface="+mn-ea"/>
                          <a:ea typeface="+mn-ea"/>
                        </a:rPr>
                        <a:t>1</a:t>
                      </a:r>
                      <a:endParaRPr kumimoji="0" lang="en-US" altLang="zh-CN" sz="2400" b="1" i="0" u="none" strike="noStrike" cap="none" normalizeH="0" baseline="0" dirty="0">
                        <a:ln>
                          <a:noFill/>
                        </a:ln>
                        <a:solidFill>
                          <a:srgbClr val="3333FF"/>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0</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0</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0</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r>
              <a:tr h="465791">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mn-ea"/>
                          <a:ea typeface="+mn-ea"/>
                        </a:rPr>
                        <a:t> </a:t>
                      </a:r>
                      <a:r>
                        <a:rPr kumimoji="0" lang="en-US" altLang="zh-CN" sz="2400" b="1" i="0" u="none" strike="noStrike" cap="none" normalizeH="0" baseline="0">
                          <a:ln>
                            <a:noFill/>
                          </a:ln>
                          <a:solidFill>
                            <a:srgbClr val="000000"/>
                          </a:solidFill>
                          <a:effectLst/>
                          <a:latin typeface="+mn-ea"/>
                          <a:ea typeface="+mn-ea"/>
                        </a:rPr>
                        <a:t>0  1</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0</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kern="1200" cap="none" normalizeH="0" baseline="0" dirty="0">
                          <a:ln>
                            <a:noFill/>
                          </a:ln>
                          <a:solidFill>
                            <a:srgbClr val="3333FF"/>
                          </a:solidFill>
                          <a:effectLst/>
                          <a:latin typeface="+mn-ea"/>
                          <a:ea typeface="+mn-ea"/>
                          <a:cs typeface="+mn-cs"/>
                        </a:rPr>
                        <a:t>1</a:t>
                      </a:r>
                      <a:endParaRPr kumimoji="0" lang="en-US" altLang="zh-CN" sz="2400" b="1" i="0" u="none" strike="noStrike" kern="1200" cap="none" normalizeH="0" baseline="0" dirty="0">
                        <a:ln>
                          <a:noFill/>
                        </a:ln>
                        <a:solidFill>
                          <a:srgbClr val="3333FF"/>
                        </a:solidFill>
                        <a:effectLst/>
                        <a:latin typeface="+mn-ea"/>
                        <a:ea typeface="+mn-ea"/>
                        <a:cs typeface="+mn-cs"/>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0</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0</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r>
              <a:tr h="465791">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mn-ea"/>
                          <a:ea typeface="+mn-ea"/>
                        </a:rPr>
                        <a:t> </a:t>
                      </a:r>
                      <a:r>
                        <a:rPr kumimoji="0" lang="en-US" altLang="zh-CN" sz="2400" b="1" i="0" u="none" strike="noStrike" cap="none" normalizeH="0" baseline="0">
                          <a:ln>
                            <a:noFill/>
                          </a:ln>
                          <a:solidFill>
                            <a:srgbClr val="000000"/>
                          </a:solidFill>
                          <a:effectLst/>
                          <a:latin typeface="+mn-ea"/>
                          <a:ea typeface="+mn-ea"/>
                        </a:rPr>
                        <a:t>1  0</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0</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0</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kern="1200" cap="none" normalizeH="0" baseline="0" dirty="0">
                          <a:ln>
                            <a:noFill/>
                          </a:ln>
                          <a:solidFill>
                            <a:srgbClr val="3333FF"/>
                          </a:solidFill>
                          <a:effectLst/>
                          <a:latin typeface="+mn-ea"/>
                          <a:ea typeface="+mn-ea"/>
                          <a:cs typeface="+mn-cs"/>
                        </a:rPr>
                        <a:t>1</a:t>
                      </a:r>
                      <a:endParaRPr kumimoji="0" lang="en-US" altLang="zh-CN" sz="2400" b="1" i="0" u="none" strike="noStrike" kern="1200" cap="none" normalizeH="0" baseline="0" dirty="0">
                        <a:ln>
                          <a:noFill/>
                        </a:ln>
                        <a:solidFill>
                          <a:srgbClr val="3333FF"/>
                        </a:solidFill>
                        <a:effectLst/>
                        <a:latin typeface="+mn-ea"/>
                        <a:ea typeface="+mn-ea"/>
                        <a:cs typeface="+mn-cs"/>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0</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r>
              <a:tr h="465791">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mn-ea"/>
                          <a:ea typeface="+mn-ea"/>
                        </a:rPr>
                        <a:t> </a:t>
                      </a:r>
                      <a:r>
                        <a:rPr kumimoji="0" lang="en-US" altLang="zh-CN" sz="2400" b="1" i="0" u="none" strike="noStrike" cap="none" normalizeH="0" baseline="0">
                          <a:ln>
                            <a:noFill/>
                          </a:ln>
                          <a:solidFill>
                            <a:srgbClr val="000000"/>
                          </a:solidFill>
                          <a:effectLst/>
                          <a:latin typeface="+mn-ea"/>
                          <a:ea typeface="+mn-ea"/>
                        </a:rPr>
                        <a:t>1  1</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0</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0</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0</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10000"/>
                        </a:lnSpc>
                        <a:spcBef>
                          <a:spcPct val="10000"/>
                        </a:spcBef>
                        <a:spcAft>
                          <a:spcPct val="0"/>
                        </a:spcAft>
                        <a:buClr>
                          <a:srgbClr val="FF3300"/>
                        </a:buClr>
                        <a:buSzTx/>
                        <a:buFont typeface="Wingdings" panose="05000000000000000000" pitchFamily="2" charset="2"/>
                        <a:buNone/>
                      </a:pPr>
                      <a:r>
                        <a:rPr kumimoji="0" lang="en-US" altLang="zh-CN" sz="2400" b="1" i="0" u="none" strike="noStrike" kern="1200" cap="none" normalizeH="0" baseline="0" dirty="0">
                          <a:ln>
                            <a:noFill/>
                          </a:ln>
                          <a:solidFill>
                            <a:srgbClr val="3333FF"/>
                          </a:solidFill>
                          <a:effectLst/>
                          <a:latin typeface="+mn-ea"/>
                          <a:ea typeface="+mn-ea"/>
                          <a:cs typeface="+mn-cs"/>
                        </a:rPr>
                        <a:t>1</a:t>
                      </a:r>
                      <a:endParaRPr kumimoji="0" lang="en-US" altLang="zh-CN" sz="2400" b="1" i="0" u="none" strike="noStrike" kern="1200" cap="none" normalizeH="0" baseline="0" dirty="0">
                        <a:ln>
                          <a:noFill/>
                        </a:ln>
                        <a:solidFill>
                          <a:srgbClr val="3333FF"/>
                        </a:solidFill>
                        <a:effectLst/>
                        <a:latin typeface="+mn-ea"/>
                        <a:ea typeface="+mn-ea"/>
                        <a:cs typeface="+mn-cs"/>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r>
            </a:tbl>
          </a:graphicData>
        </a:graphic>
      </p:graphicFrame>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nvGraphicFramePr>
            <p:xfrm>
              <a:off x="6592375" y="1339318"/>
              <a:ext cx="5178197" cy="2327980"/>
            </p:xfrm>
            <a:graphic>
              <a:graphicData uri="http://schemas.openxmlformats.org/drawingml/2006/table">
                <a:tbl>
                  <a:tblPr>
                    <a:tableStyleId>{5C22544A-7EE6-4342-B048-85BDC9FD1C3A}</a:tableStyleId>
                  </a:tblPr>
                  <a:tblGrid>
                    <a:gridCol w="876648"/>
                    <a:gridCol w="1304441"/>
                    <a:gridCol w="1069426"/>
                    <a:gridCol w="1067918"/>
                    <a:gridCol w="859764"/>
                  </a:tblGrid>
                  <a:tr h="449927">
                    <a:tc>
                      <a:txBody>
                        <a:bodyPr/>
                        <a:lstStyle/>
                        <a:p>
                          <a:pPr algn="ctr">
                            <a:lnSpc>
                              <a:spcPct val="110000"/>
                            </a:lnSpc>
                            <a:spcAft>
                              <a:spcPts val="0"/>
                            </a:spcAft>
                            <a:tabLst>
                              <a:tab pos="5220970" algn="l"/>
                              <a:tab pos="5581015" algn="l"/>
                            </a:tabLst>
                          </a:pPr>
                          <a:r>
                            <a:rPr lang="en-US" sz="2400" b="1" kern="100" dirty="0">
                              <a:effectLst/>
                              <a:latin typeface="+mn-ea"/>
                              <a:ea typeface="+mn-ea"/>
                            </a:rPr>
                            <a:t>P  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110000"/>
                            </a:lnSpc>
                            <a:spcAft>
                              <a:spcPts val="0"/>
                            </a:spcAft>
                            <a:tabLst>
                              <a:tab pos="5220970" algn="l"/>
                              <a:tab pos="5581015" algn="l"/>
                            </a:tabLst>
                          </a:pP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P</a:t>
                          </a:r>
                          <a:r>
                            <a:rPr lang="zh-CN" sz="2400" b="1" kern="100" dirty="0">
                              <a:effectLst/>
                              <a:latin typeface="+mn-ea"/>
                              <a:ea typeface="+mn-ea"/>
                            </a:rPr>
                            <a:t>∨</a:t>
                          </a: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110000"/>
                            </a:lnSpc>
                            <a:spcAft>
                              <a:spcPts val="0"/>
                            </a:spcAft>
                            <a:tabLst>
                              <a:tab pos="5220970" algn="l"/>
                              <a:tab pos="5581015" algn="l"/>
                            </a:tabLst>
                          </a:pP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P</a:t>
                          </a:r>
                          <a:r>
                            <a:rPr lang="zh-CN" sz="2400" b="1" kern="100" dirty="0">
                              <a:effectLst/>
                              <a:latin typeface="+mn-ea"/>
                              <a:ea typeface="+mn-ea"/>
                            </a:rPr>
                            <a:t>∨</a:t>
                          </a:r>
                          <a:r>
                            <a:rPr lang="en-US" sz="2400" b="1" kern="10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P</a:t>
                          </a:r>
                          <a:r>
                            <a:rPr lang="zh-CN" sz="2400" b="1" kern="100" dirty="0">
                              <a:effectLst/>
                              <a:latin typeface="+mn-ea"/>
                              <a:ea typeface="+mn-ea"/>
                            </a:rPr>
                            <a:t>∨</a:t>
                          </a: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P</a:t>
                          </a:r>
                          <a:r>
                            <a:rPr lang="zh-CN" sz="2400" b="1" kern="100" dirty="0">
                              <a:effectLst/>
                              <a:latin typeface="+mn-ea"/>
                              <a:ea typeface="+mn-ea"/>
                            </a:rPr>
                            <a:t>∨</a:t>
                          </a:r>
                          <a:r>
                            <a:rPr lang="en-US" sz="2400" b="1" kern="10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460161">
                    <a:tc>
                      <a:txBody>
                        <a:bodyPr/>
                        <a:lstStyle/>
                        <a:p>
                          <a:pPr algn="ctr">
                            <a:lnSpc>
                              <a:spcPct val="110000"/>
                            </a:lnSpc>
                            <a:spcAft>
                              <a:spcPts val="0"/>
                            </a:spcAft>
                            <a:tabLst>
                              <a:tab pos="5220970" algn="l"/>
                              <a:tab pos="5581015" algn="l"/>
                            </a:tabLst>
                          </a:pPr>
                          <a:r>
                            <a:rPr lang="en-US" sz="2400" b="1" kern="100" dirty="0">
                              <a:effectLst/>
                              <a:latin typeface="+mn-ea"/>
                              <a:ea typeface="+mn-ea"/>
                            </a:rPr>
                            <a:t>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97570">
                    <a:tc>
                      <a:txBody>
                        <a:bodyPr/>
                        <a:lstStyle/>
                        <a:p>
                          <a:pPr algn="ctr">
                            <a:lnSpc>
                              <a:spcPct val="110000"/>
                            </a:lnSpc>
                            <a:spcAft>
                              <a:spcPts val="0"/>
                            </a:spcAft>
                            <a:tabLst>
                              <a:tab pos="5220970" algn="l"/>
                              <a:tab pos="5581015" algn="l"/>
                            </a:tabLst>
                          </a:pPr>
                          <a:r>
                            <a:rPr lang="en-US" sz="2400" b="1" kern="100">
                              <a:effectLst/>
                              <a:latin typeface="+mn-ea"/>
                              <a:ea typeface="+mn-ea"/>
                            </a:rPr>
                            <a:t>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60161">
                    <a:tc>
                      <a:txBody>
                        <a:bodyPr/>
                        <a:lstStyle/>
                        <a:p>
                          <a:pPr algn="ctr">
                            <a:lnSpc>
                              <a:spcPct val="110000"/>
                            </a:lnSpc>
                            <a:spcAft>
                              <a:spcPts val="0"/>
                            </a:spcAft>
                            <a:tabLst>
                              <a:tab pos="5220970" algn="l"/>
                              <a:tab pos="5581015" algn="l"/>
                            </a:tabLst>
                          </a:pPr>
                          <a:r>
                            <a:rPr lang="en-US" sz="2400" b="1" kern="100" dirty="0">
                              <a:effectLst/>
                              <a:latin typeface="+mn-ea"/>
                              <a:ea typeface="+mn-ea"/>
                            </a:rPr>
                            <a:t>1  0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60161">
                    <a:tc>
                      <a:txBody>
                        <a:bodyPr/>
                        <a:lstStyle/>
                        <a:p>
                          <a:pPr algn="ctr">
                            <a:lnSpc>
                              <a:spcPct val="110000"/>
                            </a:lnSpc>
                            <a:spcAft>
                              <a:spcPts val="0"/>
                            </a:spcAft>
                            <a:tabLst>
                              <a:tab pos="5220970" algn="l"/>
                              <a:tab pos="5581015" algn="l"/>
                            </a:tabLst>
                          </a:pPr>
                          <a:r>
                            <a:rPr lang="en-US" sz="2400" b="1" kern="100">
                              <a:effectLst/>
                              <a:latin typeface="+mn-ea"/>
                              <a:ea typeface="+mn-ea"/>
                            </a:rPr>
                            <a:t>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mc:Choice>
        <mc:Fallback xmlns="">
          <p:graphicFrame>
            <p:nvGraphicFramePr>
              <p:cNvPr id="6" name="表格 5"/>
              <p:cNvGraphicFramePr>
                <a:graphicFrameLocks noGrp="1"/>
              </p:cNvGraphicFramePr>
              <p:nvPr/>
            </p:nvGraphicFramePr>
            <p:xfrm>
              <a:off x="6592375" y="1339318"/>
              <a:ext cx="5178197" cy="2327980"/>
            </p:xfrm>
            <a:graphic>
              <a:graphicData uri="http://schemas.openxmlformats.org/drawingml/2006/table">
                <a:tbl>
                  <a:tblPr>
                    <a:tableStyleId>{5C22544A-7EE6-4342-B048-85BDC9FD1C3A}</a:tableStyleId>
                  </a:tblPr>
                  <a:tblGrid>
                    <a:gridCol w="876648"/>
                    <a:gridCol w="1304441"/>
                    <a:gridCol w="1069426"/>
                    <a:gridCol w="1067918"/>
                    <a:gridCol w="859764"/>
                  </a:tblGrid>
                  <a:tr h="450215">
                    <a:tc>
                      <a:txBody>
                        <a:bodyPr/>
                        <a:lstStyle/>
                        <a:p>
                          <a:pPr algn="ctr">
                            <a:lnSpc>
                              <a:spcPct val="110000"/>
                            </a:lnSpc>
                            <a:spcAft>
                              <a:spcPts val="0"/>
                            </a:spcAft>
                            <a:tabLst>
                              <a:tab pos="5220970" algn="l"/>
                              <a:tab pos="5581015" algn="l"/>
                            </a:tabLst>
                          </a:pPr>
                          <a:r>
                            <a:rPr lang="en-US" sz="2400" b="1" kern="100" dirty="0">
                              <a:effectLst/>
                              <a:latin typeface="+mn-ea"/>
                              <a:ea typeface="+mn-ea"/>
                            </a:rPr>
                            <a:t>P  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P</a:t>
                          </a:r>
                          <a:r>
                            <a:rPr lang="zh-CN" sz="2400" b="1" kern="100" dirty="0">
                              <a:effectLst/>
                              <a:latin typeface="+mn-ea"/>
                              <a:ea typeface="+mn-ea"/>
                            </a:rPr>
                            <a:t>∨</a:t>
                          </a:r>
                          <a:r>
                            <a:rPr lang="en-US" sz="2400" b="1" kern="100" dirty="0">
                              <a:effectLst/>
                              <a:latin typeface="+mn-ea"/>
                              <a:ea typeface="+mn-ea"/>
                            </a:rPr>
                            <a:t>Q</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460161">
                    <a:tc>
                      <a:txBody>
                        <a:bodyPr/>
                        <a:lstStyle/>
                        <a:p>
                          <a:pPr algn="ctr">
                            <a:lnSpc>
                              <a:spcPct val="110000"/>
                            </a:lnSpc>
                            <a:spcAft>
                              <a:spcPts val="0"/>
                            </a:spcAft>
                            <a:tabLst>
                              <a:tab pos="5220970" algn="l"/>
                              <a:tab pos="5581015" algn="l"/>
                            </a:tabLst>
                          </a:pPr>
                          <a:r>
                            <a:rPr lang="en-US" sz="2400" b="1" kern="100" dirty="0">
                              <a:effectLst/>
                              <a:latin typeface="+mn-ea"/>
                              <a:ea typeface="+mn-ea"/>
                            </a:rPr>
                            <a:t>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97570">
                    <a:tc>
                      <a:txBody>
                        <a:bodyPr/>
                        <a:lstStyle/>
                        <a:p>
                          <a:pPr algn="ctr">
                            <a:lnSpc>
                              <a:spcPct val="110000"/>
                            </a:lnSpc>
                            <a:spcAft>
                              <a:spcPts val="0"/>
                            </a:spcAft>
                            <a:tabLst>
                              <a:tab pos="5220970" algn="l"/>
                              <a:tab pos="5581015" algn="l"/>
                            </a:tabLst>
                          </a:pPr>
                          <a:r>
                            <a:rPr lang="en-US" sz="2400" b="1" kern="100">
                              <a:effectLst/>
                              <a:latin typeface="+mn-ea"/>
                              <a:ea typeface="+mn-ea"/>
                            </a:rPr>
                            <a:t>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60161">
                    <a:tc>
                      <a:txBody>
                        <a:bodyPr/>
                        <a:lstStyle/>
                        <a:p>
                          <a:pPr algn="ctr">
                            <a:lnSpc>
                              <a:spcPct val="110000"/>
                            </a:lnSpc>
                            <a:spcAft>
                              <a:spcPts val="0"/>
                            </a:spcAft>
                            <a:tabLst>
                              <a:tab pos="5220970" algn="l"/>
                              <a:tab pos="5581015" algn="l"/>
                            </a:tabLst>
                          </a:pPr>
                          <a:r>
                            <a:rPr lang="en-US" sz="2400" b="1" kern="100" dirty="0">
                              <a:effectLst/>
                              <a:latin typeface="+mn-ea"/>
                              <a:ea typeface="+mn-ea"/>
                            </a:rPr>
                            <a:t>1  0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60161">
                    <a:tc>
                      <a:txBody>
                        <a:bodyPr/>
                        <a:lstStyle/>
                        <a:p>
                          <a:pPr algn="ctr">
                            <a:lnSpc>
                              <a:spcPct val="110000"/>
                            </a:lnSpc>
                            <a:spcAft>
                              <a:spcPts val="0"/>
                            </a:spcAft>
                            <a:tabLst>
                              <a:tab pos="5220970" algn="l"/>
                              <a:tab pos="5581015" algn="l"/>
                            </a:tabLst>
                          </a:pPr>
                          <a:r>
                            <a:rPr lang="en-US" sz="2400" b="1" kern="100">
                              <a:effectLst/>
                              <a:latin typeface="+mn-ea"/>
                              <a:ea typeface="+mn-ea"/>
                            </a:rPr>
                            <a:t>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kumimoji="0" lang="en-US" sz="2400" b="1" i="0" u="none" strike="noStrike" kern="1200" cap="none" normalizeH="0" baseline="0" dirty="0">
                              <a:ln>
                                <a:noFill/>
                              </a:ln>
                              <a:solidFill>
                                <a:srgbClr val="3333FF"/>
                              </a:solidFill>
                              <a:effectLst/>
                              <a:latin typeface="+mn-ea"/>
                              <a:ea typeface="+mn-ea"/>
                              <a:cs typeface="+mn-cs"/>
                            </a:rPr>
                            <a:t>0</a:t>
                          </a:r>
                          <a:endParaRPr kumimoji="0" lang="zh-CN" altLang="en-US" sz="2400" b="1" i="0" u="none" strike="noStrike" kern="1200" cap="none" normalizeH="0" baseline="0" dirty="0">
                            <a:ln>
                              <a:noFill/>
                            </a:ln>
                            <a:solidFill>
                              <a:srgbClr val="3333FF"/>
                            </a:solidFill>
                            <a:effectLst/>
                            <a:latin typeface="+mn-ea"/>
                            <a:ea typeface="+mn-ea"/>
                            <a:cs typeface="+mn-cs"/>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lnSpc>
                              <a:spcPct val="110000"/>
                            </a:lnSpc>
                            <a:spcAft>
                              <a:spcPts val="0"/>
                            </a:spcAft>
                            <a:tabLst>
                              <a:tab pos="5220970" algn="l"/>
                              <a:tab pos="5581015" algn="l"/>
                            </a:tabLst>
                          </a:pPr>
                          <a:r>
                            <a:rPr lang="en-US" sz="2400" b="1" kern="1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mc:Fallback>
      </mc:AlternateContent>
      <p:sp>
        <p:nvSpPr>
          <p:cNvPr id="10" name="矩形 9"/>
          <p:cNvSpPr>
            <a:spLocks noChangeArrowheads="1"/>
          </p:cNvSpPr>
          <p:nvPr/>
        </p:nvSpPr>
        <p:spPr bwMode="auto">
          <a:xfrm>
            <a:off x="1518058" y="879665"/>
            <a:ext cx="740693" cy="461532"/>
          </a:xfrm>
          <a:prstGeom prst="rect">
            <a:avLst/>
          </a:prstGeom>
          <a:solidFill>
            <a:schemeClr val="tx2">
              <a:lumMod val="60000"/>
              <a:lumOff val="40000"/>
            </a:schemeClr>
          </a:solidFill>
          <a:ln>
            <a:noFill/>
          </a:ln>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r>
              <a:rPr lang="en-US" altLang="zh-CN" sz="2400" dirty="0">
                <a:solidFill>
                  <a:schemeClr val="bg1"/>
                </a:solidFill>
                <a:latin typeface="微软雅黑" panose="020B0503020204020204" pitchFamily="34" charset="-122"/>
                <a:ea typeface="微软雅黑" panose="020B0503020204020204" pitchFamily="34" charset="-122"/>
              </a:rPr>
              <a:t>m</a:t>
            </a:r>
            <a:r>
              <a:rPr lang="en-US" altLang="zh-CN" sz="2400" baseline="-25000" dirty="0">
                <a:solidFill>
                  <a:schemeClr val="bg1"/>
                </a:solidFill>
                <a:latin typeface="微软雅黑" panose="020B0503020204020204" pitchFamily="34" charset="-122"/>
                <a:ea typeface="微软雅黑" panose="020B0503020204020204" pitchFamily="34" charset="-122"/>
              </a:rPr>
              <a:t>00</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a:spLocks noChangeArrowheads="1"/>
          </p:cNvSpPr>
          <p:nvPr/>
        </p:nvSpPr>
        <p:spPr bwMode="auto">
          <a:xfrm>
            <a:off x="2824022" y="879665"/>
            <a:ext cx="740693" cy="461532"/>
          </a:xfrm>
          <a:prstGeom prst="rect">
            <a:avLst/>
          </a:prstGeom>
          <a:solidFill>
            <a:schemeClr val="tx2">
              <a:lumMod val="60000"/>
              <a:lumOff val="40000"/>
            </a:schemeClr>
          </a:solidFill>
          <a:ln>
            <a:noFill/>
          </a:ln>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r>
              <a:rPr lang="en-US" altLang="zh-CN" sz="2400" dirty="0">
                <a:solidFill>
                  <a:schemeClr val="bg1"/>
                </a:solidFill>
                <a:latin typeface="微软雅黑" panose="020B0503020204020204" pitchFamily="34" charset="-122"/>
                <a:ea typeface="微软雅黑" panose="020B0503020204020204" pitchFamily="34" charset="-122"/>
              </a:rPr>
              <a:t>m</a:t>
            </a:r>
            <a:r>
              <a:rPr lang="en-US" altLang="zh-CN" sz="2400" baseline="-25000" dirty="0">
                <a:solidFill>
                  <a:schemeClr val="bg1"/>
                </a:solidFill>
                <a:latin typeface="微软雅黑" panose="020B0503020204020204" pitchFamily="34" charset="-122"/>
                <a:ea typeface="微软雅黑" panose="020B0503020204020204" pitchFamily="34" charset="-122"/>
              </a:rPr>
              <a:t>01</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a:spLocks noChangeArrowheads="1"/>
          </p:cNvSpPr>
          <p:nvPr/>
        </p:nvSpPr>
        <p:spPr bwMode="auto">
          <a:xfrm>
            <a:off x="4062958" y="879665"/>
            <a:ext cx="740693" cy="461532"/>
          </a:xfrm>
          <a:prstGeom prst="rect">
            <a:avLst/>
          </a:prstGeom>
          <a:solidFill>
            <a:schemeClr val="tx2">
              <a:lumMod val="60000"/>
              <a:lumOff val="40000"/>
            </a:schemeClr>
          </a:solidFill>
          <a:ln>
            <a:noFill/>
          </a:ln>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r>
              <a:rPr lang="en-US" altLang="zh-CN" sz="2400" dirty="0">
                <a:solidFill>
                  <a:schemeClr val="bg1"/>
                </a:solidFill>
                <a:latin typeface="微软雅黑" panose="020B0503020204020204" pitchFamily="34" charset="-122"/>
                <a:ea typeface="微软雅黑" panose="020B0503020204020204" pitchFamily="34" charset="-122"/>
              </a:rPr>
              <a:t>m</a:t>
            </a:r>
            <a:r>
              <a:rPr lang="en-US" altLang="zh-CN" sz="2400" baseline="-25000" dirty="0">
                <a:solidFill>
                  <a:schemeClr val="bg1"/>
                </a:solidFill>
                <a:latin typeface="微软雅黑" panose="020B0503020204020204" pitchFamily="34" charset="-122"/>
                <a:ea typeface="微软雅黑" panose="020B0503020204020204" pitchFamily="34" charset="-122"/>
              </a:rPr>
              <a:t>10</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a:spLocks noChangeArrowheads="1"/>
          </p:cNvSpPr>
          <p:nvPr/>
        </p:nvSpPr>
        <p:spPr bwMode="auto">
          <a:xfrm>
            <a:off x="5184455" y="861898"/>
            <a:ext cx="740693" cy="461532"/>
          </a:xfrm>
          <a:prstGeom prst="rect">
            <a:avLst/>
          </a:prstGeom>
          <a:solidFill>
            <a:schemeClr val="tx2">
              <a:lumMod val="60000"/>
              <a:lumOff val="40000"/>
            </a:schemeClr>
          </a:solidFill>
          <a:ln>
            <a:noFill/>
          </a:ln>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r>
              <a:rPr lang="en-US" altLang="zh-CN" sz="2400" dirty="0">
                <a:solidFill>
                  <a:schemeClr val="bg1"/>
                </a:solidFill>
                <a:latin typeface="微软雅黑" panose="020B0503020204020204" pitchFamily="34" charset="-122"/>
                <a:ea typeface="微软雅黑" panose="020B0503020204020204" pitchFamily="34" charset="-122"/>
              </a:rPr>
              <a:t>m</a:t>
            </a:r>
            <a:r>
              <a:rPr lang="en-US" altLang="zh-CN" sz="2400" baseline="-25000" dirty="0">
                <a:solidFill>
                  <a:schemeClr val="bg1"/>
                </a:solidFill>
                <a:latin typeface="微软雅黑" panose="020B0503020204020204" pitchFamily="34" charset="-122"/>
                <a:ea typeface="微软雅黑" panose="020B0503020204020204" pitchFamily="34" charset="-122"/>
              </a:rPr>
              <a:t>11</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a:spLocks noChangeArrowheads="1"/>
          </p:cNvSpPr>
          <p:nvPr/>
        </p:nvSpPr>
        <p:spPr bwMode="auto">
          <a:xfrm>
            <a:off x="7557852" y="861899"/>
            <a:ext cx="755948" cy="461532"/>
          </a:xfrm>
          <a:prstGeom prst="rect">
            <a:avLst/>
          </a:prstGeom>
          <a:solidFill>
            <a:schemeClr val="tx2">
              <a:lumMod val="60000"/>
              <a:lumOff val="40000"/>
            </a:schemeClr>
          </a:solidFill>
          <a:ln>
            <a:noFill/>
          </a:ln>
        </p:spPr>
        <p:txBody>
          <a:bodyPr wrap="squar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r>
              <a:rPr lang="en-US" altLang="zh-CN" sz="2400" dirty="0">
                <a:solidFill>
                  <a:schemeClr val="bg1"/>
                </a:solidFill>
                <a:latin typeface="微软雅黑" panose="020B0503020204020204" pitchFamily="34" charset="-122"/>
                <a:ea typeface="微软雅黑" panose="020B0503020204020204" pitchFamily="34" charset="-122"/>
              </a:rPr>
              <a:t>M</a:t>
            </a:r>
            <a:r>
              <a:rPr lang="en-US" altLang="zh-CN" sz="2400" baseline="-25000" dirty="0">
                <a:solidFill>
                  <a:schemeClr val="bg1"/>
                </a:solidFill>
                <a:latin typeface="微软雅黑" panose="020B0503020204020204" pitchFamily="34" charset="-122"/>
                <a:ea typeface="微软雅黑" panose="020B0503020204020204" pitchFamily="34" charset="-122"/>
              </a:rPr>
              <a:t>11</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a:spLocks noChangeArrowheads="1"/>
          </p:cNvSpPr>
          <p:nvPr/>
        </p:nvSpPr>
        <p:spPr bwMode="auto">
          <a:xfrm>
            <a:off x="8863816" y="861899"/>
            <a:ext cx="753514" cy="461532"/>
          </a:xfrm>
          <a:prstGeom prst="rect">
            <a:avLst/>
          </a:prstGeom>
          <a:solidFill>
            <a:schemeClr val="tx2">
              <a:lumMod val="60000"/>
              <a:lumOff val="40000"/>
            </a:schemeClr>
          </a:solidFill>
          <a:ln>
            <a:noFill/>
          </a:ln>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r>
              <a:rPr lang="en-US" altLang="zh-CN" sz="2400" dirty="0">
                <a:solidFill>
                  <a:schemeClr val="bg1"/>
                </a:solidFill>
                <a:latin typeface="微软雅黑" panose="020B0503020204020204" pitchFamily="34" charset="-122"/>
                <a:ea typeface="微软雅黑" panose="020B0503020204020204" pitchFamily="34" charset="-122"/>
              </a:rPr>
              <a:t>M</a:t>
            </a:r>
            <a:r>
              <a:rPr lang="en-US" altLang="zh-CN" sz="2400" baseline="-25000" dirty="0">
                <a:solidFill>
                  <a:schemeClr val="bg1"/>
                </a:solidFill>
                <a:latin typeface="微软雅黑" panose="020B0503020204020204" pitchFamily="34" charset="-122"/>
                <a:ea typeface="微软雅黑" panose="020B0503020204020204" pitchFamily="34" charset="-122"/>
              </a:rPr>
              <a:t>10</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a:spLocks noChangeArrowheads="1"/>
          </p:cNvSpPr>
          <p:nvPr/>
        </p:nvSpPr>
        <p:spPr bwMode="auto">
          <a:xfrm>
            <a:off x="9834147" y="855790"/>
            <a:ext cx="753514" cy="461532"/>
          </a:xfrm>
          <a:prstGeom prst="rect">
            <a:avLst/>
          </a:prstGeom>
          <a:solidFill>
            <a:schemeClr val="tx2">
              <a:lumMod val="60000"/>
              <a:lumOff val="40000"/>
            </a:schemeClr>
          </a:solidFill>
          <a:ln>
            <a:noFill/>
          </a:ln>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r>
              <a:rPr lang="en-US" altLang="zh-CN" sz="2400" dirty="0">
                <a:solidFill>
                  <a:schemeClr val="bg1"/>
                </a:solidFill>
                <a:latin typeface="微软雅黑" panose="020B0503020204020204" pitchFamily="34" charset="-122"/>
                <a:ea typeface="微软雅黑" panose="020B0503020204020204" pitchFamily="34" charset="-122"/>
              </a:rPr>
              <a:t>M</a:t>
            </a:r>
            <a:r>
              <a:rPr lang="en-US" altLang="zh-CN" sz="2400" baseline="-25000" dirty="0">
                <a:solidFill>
                  <a:schemeClr val="bg1"/>
                </a:solidFill>
                <a:latin typeface="微软雅黑" panose="020B0503020204020204" pitchFamily="34" charset="-122"/>
                <a:ea typeface="微软雅黑" panose="020B0503020204020204" pitchFamily="34" charset="-122"/>
              </a:rPr>
              <a:t>01</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a:spLocks noChangeArrowheads="1"/>
          </p:cNvSpPr>
          <p:nvPr/>
        </p:nvSpPr>
        <p:spPr bwMode="auto">
          <a:xfrm>
            <a:off x="11014978" y="866788"/>
            <a:ext cx="753514" cy="461532"/>
          </a:xfrm>
          <a:prstGeom prst="rect">
            <a:avLst/>
          </a:prstGeom>
          <a:solidFill>
            <a:schemeClr val="tx2">
              <a:lumMod val="60000"/>
              <a:lumOff val="40000"/>
            </a:schemeClr>
          </a:solidFill>
          <a:ln>
            <a:noFill/>
          </a:ln>
        </p:spPr>
        <p:txBody>
          <a:bodyPr wrap="none">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l" defTabSz="1219200">
              <a:lnSpc>
                <a:spcPct val="100000"/>
              </a:lnSpc>
              <a:spcBef>
                <a:spcPct val="0"/>
              </a:spcBef>
              <a:buClrTx/>
              <a:buNone/>
            </a:pPr>
            <a:r>
              <a:rPr lang="en-US" altLang="zh-CN" sz="2400" dirty="0">
                <a:solidFill>
                  <a:schemeClr val="bg1"/>
                </a:solidFill>
                <a:latin typeface="微软雅黑" panose="020B0503020204020204" pitchFamily="34" charset="-122"/>
                <a:ea typeface="微软雅黑" panose="020B0503020204020204" pitchFamily="34" charset="-122"/>
              </a:rPr>
              <a:t>M</a:t>
            </a:r>
            <a:r>
              <a:rPr lang="en-US" altLang="zh-CN" sz="2400" baseline="-25000" dirty="0">
                <a:solidFill>
                  <a:schemeClr val="bg1"/>
                </a:solidFill>
                <a:latin typeface="微软雅黑" panose="020B0503020204020204" pitchFamily="34" charset="-122"/>
                <a:ea typeface="微软雅黑" panose="020B0503020204020204" pitchFamily="34" charset="-122"/>
              </a:rPr>
              <a:t>00</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aphicFrame>
        <p:nvGraphicFramePr>
          <p:cNvPr id="18" name="表格 17"/>
          <p:cNvGraphicFramePr>
            <a:graphicFrameLocks noGrp="1"/>
          </p:cNvGraphicFramePr>
          <p:nvPr/>
        </p:nvGraphicFramePr>
        <p:xfrm>
          <a:off x="157294" y="3810683"/>
          <a:ext cx="11807583" cy="2729720"/>
        </p:xfrm>
        <a:graphic>
          <a:graphicData uri="http://schemas.openxmlformats.org/drawingml/2006/table">
            <a:tbl>
              <a:tblPr>
                <a:tableStyleId>{5C22544A-7EE6-4342-B048-85BDC9FD1C3A}</a:tableStyleId>
              </a:tblPr>
              <a:tblGrid>
                <a:gridCol w="6064281"/>
                <a:gridCol w="5743302"/>
              </a:tblGrid>
              <a:tr h="425620">
                <a:tc>
                  <a:txBody>
                    <a:bodyPr/>
                    <a:lstStyle/>
                    <a:p>
                      <a:pPr indent="925830" algn="ctr">
                        <a:lnSpc>
                          <a:spcPct val="100000"/>
                        </a:lnSpc>
                        <a:spcAft>
                          <a:spcPts val="0"/>
                        </a:spcAft>
                        <a:tabLst>
                          <a:tab pos="5220970" algn="l"/>
                          <a:tab pos="5581015" algn="l"/>
                        </a:tabLst>
                      </a:pPr>
                      <a:r>
                        <a:rPr lang="zh-CN" sz="2200" b="1" kern="100" dirty="0">
                          <a:solidFill>
                            <a:schemeClr val="bg1"/>
                          </a:solidFill>
                          <a:effectLst/>
                          <a:latin typeface="+mn-ea"/>
                          <a:ea typeface="+mn-ea"/>
                        </a:rPr>
                        <a:t>极小项的性质</a:t>
                      </a:r>
                      <a:endParaRPr lang="zh-CN" sz="2200" b="1" kern="100" dirty="0">
                        <a:solidFill>
                          <a:schemeClr val="bg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33FF"/>
                    </a:solidFill>
                  </a:tcPr>
                </a:tc>
                <a:tc>
                  <a:txBody>
                    <a:bodyPr/>
                    <a:lstStyle/>
                    <a:p>
                      <a:pPr indent="925830" algn="ctr">
                        <a:lnSpc>
                          <a:spcPct val="100000"/>
                        </a:lnSpc>
                        <a:spcAft>
                          <a:spcPts val="0"/>
                        </a:spcAft>
                        <a:tabLst>
                          <a:tab pos="5220970" algn="l"/>
                          <a:tab pos="5581015" algn="l"/>
                        </a:tabLst>
                      </a:pPr>
                      <a:r>
                        <a:rPr lang="zh-CN" sz="2200" b="1" kern="100" dirty="0">
                          <a:solidFill>
                            <a:schemeClr val="bg1"/>
                          </a:solidFill>
                          <a:effectLst/>
                          <a:latin typeface="+mn-ea"/>
                          <a:ea typeface="+mn-ea"/>
                        </a:rPr>
                        <a:t>极大项的性质</a:t>
                      </a:r>
                      <a:endParaRPr lang="zh-CN" sz="2200" b="1" kern="100" dirty="0">
                        <a:solidFill>
                          <a:schemeClr val="bg1"/>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33FF"/>
                    </a:solidFill>
                  </a:tcPr>
                </a:tc>
              </a:tr>
              <a:tr h="374546">
                <a:tc>
                  <a:txBody>
                    <a:bodyPr/>
                    <a:lstStyle/>
                    <a:p>
                      <a:pPr algn="ctr">
                        <a:lnSpc>
                          <a:spcPct val="100000"/>
                        </a:lnSpc>
                        <a:spcAft>
                          <a:spcPts val="0"/>
                        </a:spcAft>
                        <a:tabLst>
                          <a:tab pos="5220970" algn="l"/>
                          <a:tab pos="5581015" algn="l"/>
                        </a:tabLst>
                      </a:pPr>
                      <a:endParaRPr lang="zh-CN" sz="2200" b="1" kern="100" dirty="0">
                        <a:solidFill>
                          <a:srgbClr val="C00000"/>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5220970" algn="l"/>
                          <a:tab pos="5581015" algn="l"/>
                        </a:tabLst>
                      </a:pPr>
                      <a:endParaRPr lang="zh-CN" sz="2200" b="1" kern="100" dirty="0">
                        <a:solidFill>
                          <a:srgbClr val="C00000"/>
                        </a:solidFill>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4546">
                <a:tc>
                  <a:txBody>
                    <a:bodyPr/>
                    <a:lstStyle/>
                    <a:p>
                      <a:pPr algn="ctr">
                        <a:lnSpc>
                          <a:spcPct val="100000"/>
                        </a:lnSpc>
                        <a:spcAft>
                          <a:spcPts val="0"/>
                        </a:spcAft>
                        <a:tabLst>
                          <a:tab pos="5220970" algn="l"/>
                          <a:tab pos="5581015" algn="l"/>
                        </a:tabLst>
                      </a:pPr>
                      <a:endParaRPr lang="zh-CN" sz="22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5220970" algn="l"/>
                          <a:tab pos="5581015" algn="l"/>
                        </a:tabLst>
                      </a:pPr>
                      <a:endParaRPr lang="zh-CN" sz="22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4546">
                <a:tc>
                  <a:txBody>
                    <a:bodyPr/>
                    <a:lstStyle/>
                    <a:p>
                      <a:pPr algn="ctr">
                        <a:lnSpc>
                          <a:spcPct val="100000"/>
                        </a:lnSpc>
                        <a:spcAft>
                          <a:spcPts val="0"/>
                        </a:spcAft>
                        <a:tabLst>
                          <a:tab pos="5220970" algn="l"/>
                          <a:tab pos="5581015" algn="l"/>
                        </a:tabLst>
                      </a:pPr>
                      <a:endParaRPr lang="zh-CN" sz="22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5220970" algn="l"/>
                          <a:tab pos="5581015" algn="l"/>
                        </a:tabLst>
                      </a:pPr>
                      <a:endParaRPr lang="zh-CN" sz="22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1370">
                <a:tc>
                  <a:txBody>
                    <a:bodyPr/>
                    <a:lstStyle/>
                    <a:p>
                      <a:pPr algn="ctr">
                        <a:lnSpc>
                          <a:spcPct val="100000"/>
                        </a:lnSpc>
                        <a:spcAft>
                          <a:spcPts val="0"/>
                        </a:spcAft>
                        <a:tabLst>
                          <a:tab pos="5220970" algn="l"/>
                          <a:tab pos="5581015" algn="l"/>
                        </a:tabLst>
                      </a:pPr>
                      <a:endParaRPr lang="zh-CN" sz="22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5220970" algn="l"/>
                          <a:tab pos="5581015" algn="l"/>
                        </a:tabLst>
                      </a:pPr>
                      <a:endParaRPr lang="zh-CN" sz="22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4546">
                <a:tc>
                  <a:txBody>
                    <a:bodyPr/>
                    <a:lstStyle/>
                    <a:p>
                      <a:pPr algn="ctr">
                        <a:lnSpc>
                          <a:spcPct val="100000"/>
                        </a:lnSpc>
                        <a:spcAft>
                          <a:spcPts val="0"/>
                        </a:spcAft>
                        <a:tabLst>
                          <a:tab pos="5220970" algn="l"/>
                          <a:tab pos="5581015" algn="l"/>
                        </a:tabLst>
                      </a:pPr>
                      <a:endParaRPr lang="zh-CN" sz="22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5220970" algn="l"/>
                          <a:tab pos="5581015" algn="l"/>
                        </a:tabLst>
                      </a:pPr>
                      <a:endParaRPr lang="zh-CN" sz="22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4546">
                <a:tc>
                  <a:txBody>
                    <a:bodyPr/>
                    <a:lstStyle/>
                    <a:p>
                      <a:pPr algn="ctr">
                        <a:lnSpc>
                          <a:spcPct val="100000"/>
                        </a:lnSpc>
                        <a:spcAft>
                          <a:spcPts val="0"/>
                        </a:spcAft>
                        <a:tabLst>
                          <a:tab pos="5220970" algn="l"/>
                          <a:tab pos="5581015" algn="l"/>
                        </a:tabLst>
                      </a:pPr>
                      <a:endParaRPr lang="zh-CN" sz="22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5220970" algn="l"/>
                          <a:tab pos="5581015" algn="l"/>
                        </a:tabLst>
                      </a:pPr>
                      <a:endParaRPr lang="zh-CN" sz="22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9" name="矩形 18"/>
          <p:cNvSpPr/>
          <p:nvPr/>
        </p:nvSpPr>
        <p:spPr>
          <a:xfrm>
            <a:off x="6704573" y="4194503"/>
            <a:ext cx="4751118" cy="369417"/>
          </a:xfrm>
          <a:prstGeom prst="rect">
            <a:avLst/>
          </a:prstGeom>
        </p:spPr>
        <p:txBody>
          <a:bodyPr wrap="none">
            <a:spAutoFit/>
          </a:bodyPr>
          <a:lstStyle/>
          <a:p>
            <a:pPr algn="ctr" defTabSz="914400">
              <a:tabLst>
                <a:tab pos="5221605" algn="l"/>
                <a:tab pos="5581650" algn="l"/>
              </a:tabLst>
            </a:pPr>
            <a:r>
              <a:rPr lang="zh-CN" altLang="zh-CN" sz="1800" b="1" kern="100" dirty="0">
                <a:solidFill>
                  <a:srgbClr val="C00000"/>
                </a:solidFill>
                <a:latin typeface="微软雅黑" panose="020B0503020204020204" pitchFamily="34" charset="-122"/>
                <a:ea typeface="微软雅黑" panose="020B0503020204020204" pitchFamily="34" charset="-122"/>
              </a:rPr>
              <a:t>每个赋值仅对应一个取值为假的极大项</a:t>
            </a:r>
            <a:r>
              <a:rPr lang="en-US" altLang="zh-CN" sz="1800" b="1" kern="100" dirty="0">
                <a:solidFill>
                  <a:srgbClr val="C00000"/>
                </a:solidFill>
                <a:latin typeface="微软雅黑" panose="020B0503020204020204" pitchFamily="34" charset="-122"/>
                <a:ea typeface="微软雅黑" panose="020B0503020204020204" pitchFamily="34" charset="-122"/>
              </a:rPr>
              <a:t>(</a:t>
            </a:r>
            <a:r>
              <a:rPr lang="zh-CN" altLang="zh-CN" sz="1800" b="1" kern="100" dirty="0">
                <a:solidFill>
                  <a:srgbClr val="C00000"/>
                </a:solidFill>
                <a:latin typeface="微软雅黑" panose="020B0503020204020204" pitchFamily="34" charset="-122"/>
                <a:ea typeface="微软雅黑" panose="020B0503020204020204" pitchFamily="34" charset="-122"/>
              </a:rPr>
              <a:t>看行</a:t>
            </a:r>
            <a:r>
              <a:rPr lang="en-US" altLang="zh-CN" sz="1800" b="1" kern="100" dirty="0">
                <a:solidFill>
                  <a:srgbClr val="C00000"/>
                </a:solidFill>
                <a:latin typeface="微软雅黑" panose="020B0503020204020204" pitchFamily="34" charset="-122"/>
                <a:ea typeface="微软雅黑" panose="020B0503020204020204" pitchFamily="34" charset="-122"/>
              </a:rPr>
              <a:t>)</a:t>
            </a:r>
            <a:endParaRPr lang="zh-CN" altLang="zh-CN" sz="18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0" name="矩形 19"/>
          <p:cNvSpPr/>
          <p:nvPr/>
        </p:nvSpPr>
        <p:spPr>
          <a:xfrm>
            <a:off x="937438" y="4185199"/>
            <a:ext cx="4751118" cy="369417"/>
          </a:xfrm>
          <a:prstGeom prst="rect">
            <a:avLst/>
          </a:prstGeom>
        </p:spPr>
        <p:txBody>
          <a:bodyPr wrap="none">
            <a:spAutoFit/>
          </a:bodyPr>
          <a:lstStyle/>
          <a:p>
            <a:pPr algn="ctr" defTabSz="914400">
              <a:tabLst>
                <a:tab pos="5221605" algn="l"/>
                <a:tab pos="5581650" algn="l"/>
              </a:tabLst>
            </a:pPr>
            <a:r>
              <a:rPr lang="zh-CN" altLang="zh-CN" sz="1800" b="1" kern="100" dirty="0">
                <a:solidFill>
                  <a:srgbClr val="C00000"/>
                </a:solidFill>
                <a:latin typeface="微软雅黑" panose="020B0503020204020204" pitchFamily="34" charset="-122"/>
                <a:ea typeface="微软雅黑" panose="020B0503020204020204" pitchFamily="34" charset="-122"/>
              </a:rPr>
              <a:t>每个赋值仅对应一个取值为真的极小项</a:t>
            </a:r>
            <a:r>
              <a:rPr lang="en-US" altLang="zh-CN" sz="1800" b="1" kern="100" dirty="0">
                <a:solidFill>
                  <a:srgbClr val="C00000"/>
                </a:solidFill>
                <a:latin typeface="微软雅黑" panose="020B0503020204020204" pitchFamily="34" charset="-122"/>
                <a:ea typeface="微软雅黑" panose="020B0503020204020204" pitchFamily="34" charset="-122"/>
              </a:rPr>
              <a:t>(</a:t>
            </a:r>
            <a:r>
              <a:rPr lang="zh-CN" altLang="zh-CN" sz="1800" b="1" kern="100" dirty="0">
                <a:solidFill>
                  <a:srgbClr val="C00000"/>
                </a:solidFill>
                <a:latin typeface="微软雅黑" panose="020B0503020204020204" pitchFamily="34" charset="-122"/>
                <a:ea typeface="微软雅黑" panose="020B0503020204020204" pitchFamily="34" charset="-122"/>
              </a:rPr>
              <a:t>看行</a:t>
            </a:r>
            <a:r>
              <a:rPr lang="en-US" altLang="zh-CN" sz="1800" b="1" kern="100" dirty="0">
                <a:solidFill>
                  <a:srgbClr val="C00000"/>
                </a:solidFill>
                <a:latin typeface="微软雅黑" panose="020B0503020204020204" pitchFamily="34" charset="-122"/>
                <a:ea typeface="微软雅黑" panose="020B0503020204020204" pitchFamily="34" charset="-122"/>
              </a:rPr>
              <a:t>)</a:t>
            </a:r>
            <a:endParaRPr lang="zh-CN" altLang="zh-CN" sz="18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1" name="矩形 20"/>
          <p:cNvSpPr/>
          <p:nvPr/>
        </p:nvSpPr>
        <p:spPr>
          <a:xfrm>
            <a:off x="6704574" y="4599132"/>
            <a:ext cx="4058460" cy="369417"/>
          </a:xfrm>
          <a:prstGeom prst="rect">
            <a:avLst/>
          </a:prstGeom>
        </p:spPr>
        <p:txBody>
          <a:bodyPr wrap="none">
            <a:spAutoFit/>
          </a:bodyPr>
          <a:lstStyle/>
          <a:p>
            <a:pPr algn="ctr" defTabSz="914400">
              <a:tabLst>
                <a:tab pos="5221605" algn="l"/>
                <a:tab pos="5581650" algn="l"/>
              </a:tabLst>
            </a:pPr>
            <a:r>
              <a:rPr lang="zh-CN" altLang="zh-CN" sz="1800" b="1" kern="100" dirty="0">
                <a:solidFill>
                  <a:prstClr val="black"/>
                </a:solidFill>
                <a:latin typeface="微软雅黑" panose="020B0503020204020204" pitchFamily="34" charset="-122"/>
                <a:ea typeface="微软雅黑" panose="020B0503020204020204" pitchFamily="34" charset="-122"/>
              </a:rPr>
              <a:t>每个极大项的成假赋值是惟一的</a:t>
            </a:r>
            <a:r>
              <a:rPr lang="en-US" altLang="zh-CN" sz="1800" b="1" kern="100" dirty="0">
                <a:solidFill>
                  <a:prstClr val="black"/>
                </a:solidFill>
                <a:latin typeface="微软雅黑" panose="020B0503020204020204" pitchFamily="34" charset="-122"/>
                <a:ea typeface="微软雅黑" panose="020B0503020204020204" pitchFamily="34" charset="-122"/>
              </a:rPr>
              <a:t>(</a:t>
            </a:r>
            <a:r>
              <a:rPr lang="zh-CN" altLang="zh-CN" sz="1800" b="1" kern="100" dirty="0">
                <a:solidFill>
                  <a:prstClr val="black"/>
                </a:solidFill>
                <a:latin typeface="微软雅黑" panose="020B0503020204020204" pitchFamily="34" charset="-122"/>
                <a:ea typeface="微软雅黑" panose="020B0503020204020204" pitchFamily="34" charset="-122"/>
              </a:rPr>
              <a:t>看列</a:t>
            </a:r>
            <a:r>
              <a:rPr lang="en-US" altLang="zh-CN" sz="1800" b="1" kern="100" dirty="0">
                <a:solidFill>
                  <a:prstClr val="black"/>
                </a:solidFill>
                <a:latin typeface="微软雅黑" panose="020B0503020204020204" pitchFamily="34" charset="-122"/>
                <a:ea typeface="微软雅黑" panose="020B0503020204020204" pitchFamily="34" charset="-122"/>
              </a:rPr>
              <a:t>)</a:t>
            </a:r>
            <a:endParaRPr lang="zh-CN" altLang="zh-CN" sz="18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2" name="矩形 21"/>
          <p:cNvSpPr/>
          <p:nvPr/>
        </p:nvSpPr>
        <p:spPr>
          <a:xfrm>
            <a:off x="6704573" y="4963898"/>
            <a:ext cx="3134917" cy="369417"/>
          </a:xfrm>
          <a:prstGeom prst="rect">
            <a:avLst/>
          </a:prstGeom>
        </p:spPr>
        <p:txBody>
          <a:bodyPr wrap="none">
            <a:spAutoFit/>
          </a:bodyPr>
          <a:lstStyle/>
          <a:p>
            <a:pPr algn="ctr" defTabSz="914400">
              <a:tabLst>
                <a:tab pos="5221605" algn="l"/>
                <a:tab pos="5581650" algn="l"/>
              </a:tabLst>
            </a:pPr>
            <a:r>
              <a:rPr lang="zh-CN" altLang="zh-CN" sz="1800" b="1" kern="100" dirty="0">
                <a:solidFill>
                  <a:prstClr val="black"/>
                </a:solidFill>
                <a:latin typeface="微软雅黑" panose="020B0503020204020204" pitchFamily="34" charset="-122"/>
                <a:ea typeface="微软雅黑" panose="020B0503020204020204" pitchFamily="34" charset="-122"/>
              </a:rPr>
              <a:t>没有等价的两个极大项</a:t>
            </a:r>
            <a:r>
              <a:rPr lang="en-US" altLang="zh-CN" sz="1800" b="1" kern="100" dirty="0">
                <a:solidFill>
                  <a:prstClr val="black"/>
                </a:solidFill>
                <a:latin typeface="微软雅黑" panose="020B0503020204020204" pitchFamily="34" charset="-122"/>
                <a:ea typeface="微软雅黑" panose="020B0503020204020204" pitchFamily="34" charset="-122"/>
              </a:rPr>
              <a:t>(</a:t>
            </a:r>
            <a:r>
              <a:rPr lang="zh-CN" altLang="zh-CN" sz="1800" b="1" kern="100" dirty="0">
                <a:solidFill>
                  <a:prstClr val="black"/>
                </a:solidFill>
                <a:latin typeface="微软雅黑" panose="020B0503020204020204" pitchFamily="34" charset="-122"/>
                <a:ea typeface="微软雅黑" panose="020B0503020204020204" pitchFamily="34" charset="-122"/>
              </a:rPr>
              <a:t>看列</a:t>
            </a:r>
            <a:r>
              <a:rPr lang="en-US" altLang="zh-CN" sz="1800" b="1" kern="100" dirty="0">
                <a:solidFill>
                  <a:prstClr val="black"/>
                </a:solidFill>
                <a:latin typeface="微软雅黑" panose="020B0503020204020204" pitchFamily="34" charset="-122"/>
                <a:ea typeface="微软雅黑" panose="020B0503020204020204" pitchFamily="34" charset="-122"/>
              </a:rPr>
              <a:t>)</a:t>
            </a:r>
            <a:endParaRPr lang="zh-CN" altLang="zh-CN" sz="18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3" name="矩形 22"/>
          <p:cNvSpPr/>
          <p:nvPr/>
        </p:nvSpPr>
        <p:spPr>
          <a:xfrm>
            <a:off x="6704573" y="5344946"/>
            <a:ext cx="4289346" cy="369417"/>
          </a:xfrm>
          <a:prstGeom prst="rect">
            <a:avLst/>
          </a:prstGeom>
        </p:spPr>
        <p:txBody>
          <a:bodyPr wrap="none">
            <a:spAutoFit/>
          </a:bodyPr>
          <a:lstStyle/>
          <a:p>
            <a:pPr algn="ctr" defTabSz="914400">
              <a:tabLst>
                <a:tab pos="5221605" algn="l"/>
                <a:tab pos="5581650" algn="l"/>
              </a:tabLst>
            </a:pPr>
            <a:r>
              <a:rPr lang="zh-CN" altLang="zh-CN" sz="1800" b="1" kern="100" dirty="0">
                <a:solidFill>
                  <a:prstClr val="black"/>
                </a:solidFill>
                <a:latin typeface="微软雅黑" panose="020B0503020204020204" pitchFamily="34" charset="-122"/>
                <a:ea typeface="微软雅黑" panose="020B0503020204020204" pitchFamily="34" charset="-122"/>
              </a:rPr>
              <a:t>任意两个不同极大项的析取必为真</a:t>
            </a:r>
            <a:r>
              <a:rPr lang="en-US" altLang="zh-CN" sz="1800" b="1" kern="100" dirty="0">
                <a:solidFill>
                  <a:prstClr val="black"/>
                </a:solidFill>
                <a:latin typeface="微软雅黑" panose="020B0503020204020204" pitchFamily="34" charset="-122"/>
                <a:ea typeface="微软雅黑" panose="020B0503020204020204" pitchFamily="34" charset="-122"/>
              </a:rPr>
              <a:t>(</a:t>
            </a:r>
            <a:r>
              <a:rPr lang="zh-CN" altLang="zh-CN" sz="1800" b="1" kern="100" dirty="0">
                <a:solidFill>
                  <a:prstClr val="black"/>
                </a:solidFill>
                <a:latin typeface="微软雅黑" panose="020B0503020204020204" pitchFamily="34" charset="-122"/>
                <a:ea typeface="微软雅黑" panose="020B0503020204020204" pitchFamily="34" charset="-122"/>
              </a:rPr>
              <a:t>看列</a:t>
            </a:r>
            <a:r>
              <a:rPr lang="en-US" altLang="zh-CN" sz="1800" b="1" kern="100" dirty="0">
                <a:solidFill>
                  <a:prstClr val="black"/>
                </a:solidFill>
                <a:latin typeface="微软雅黑" panose="020B0503020204020204" pitchFamily="34" charset="-122"/>
                <a:ea typeface="微软雅黑" panose="020B0503020204020204" pitchFamily="34" charset="-122"/>
              </a:rPr>
              <a:t>)</a:t>
            </a:r>
            <a:endParaRPr lang="zh-CN" altLang="zh-CN" sz="18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4" name="矩形 23"/>
          <p:cNvSpPr/>
          <p:nvPr/>
        </p:nvSpPr>
        <p:spPr>
          <a:xfrm>
            <a:off x="6704573" y="5818015"/>
            <a:ext cx="2493567" cy="369417"/>
          </a:xfrm>
          <a:prstGeom prst="rect">
            <a:avLst/>
          </a:prstGeom>
        </p:spPr>
        <p:txBody>
          <a:bodyPr wrap="none">
            <a:spAutoFit/>
          </a:bodyPr>
          <a:lstStyle/>
          <a:p>
            <a:pPr algn="ctr" defTabSz="914400">
              <a:tabLst>
                <a:tab pos="5221605" algn="l"/>
                <a:tab pos="5581650" algn="l"/>
              </a:tabLst>
            </a:pPr>
            <a:r>
              <a:rPr lang="zh-CN" altLang="zh-CN" sz="1800" b="1" kern="100" dirty="0">
                <a:solidFill>
                  <a:prstClr val="black"/>
                </a:solidFill>
                <a:latin typeface="微软雅黑" panose="020B0503020204020204" pitchFamily="34" charset="-122"/>
                <a:ea typeface="微软雅黑" panose="020B0503020204020204" pitchFamily="34" charset="-122"/>
              </a:rPr>
              <a:t>极大项的否定是极小项</a:t>
            </a:r>
            <a:endParaRPr lang="zh-CN" altLang="zh-CN" sz="18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5" name="矩形 24"/>
          <p:cNvSpPr/>
          <p:nvPr/>
        </p:nvSpPr>
        <p:spPr>
          <a:xfrm>
            <a:off x="6704574" y="6199522"/>
            <a:ext cx="3186224" cy="369417"/>
          </a:xfrm>
          <a:prstGeom prst="rect">
            <a:avLst/>
          </a:prstGeom>
        </p:spPr>
        <p:txBody>
          <a:bodyPr wrap="none">
            <a:spAutoFit/>
          </a:bodyPr>
          <a:lstStyle/>
          <a:p>
            <a:pPr algn="ctr" defTabSz="914400">
              <a:tabLst>
                <a:tab pos="5221605" algn="l"/>
                <a:tab pos="5581650" algn="l"/>
              </a:tabLst>
            </a:pPr>
            <a:r>
              <a:rPr lang="zh-CN" altLang="zh-CN" sz="1800" b="1" kern="100" dirty="0">
                <a:solidFill>
                  <a:prstClr val="black"/>
                </a:solidFill>
                <a:latin typeface="微软雅黑" panose="020B0503020204020204" pitchFamily="34" charset="-122"/>
                <a:ea typeface="微软雅黑" panose="020B0503020204020204" pitchFamily="34" charset="-122"/>
              </a:rPr>
              <a:t>所有极大项的合取为永假公式</a:t>
            </a:r>
            <a:endParaRPr lang="zh-CN" altLang="zh-CN" sz="18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6" name="矩形 25"/>
          <p:cNvSpPr/>
          <p:nvPr/>
        </p:nvSpPr>
        <p:spPr>
          <a:xfrm>
            <a:off x="937439" y="4618028"/>
            <a:ext cx="4058460" cy="369417"/>
          </a:xfrm>
          <a:prstGeom prst="rect">
            <a:avLst/>
          </a:prstGeom>
        </p:spPr>
        <p:txBody>
          <a:bodyPr wrap="none">
            <a:spAutoFit/>
          </a:bodyPr>
          <a:lstStyle/>
          <a:p>
            <a:pPr algn="ctr" defTabSz="914400">
              <a:tabLst>
                <a:tab pos="5221605" algn="l"/>
                <a:tab pos="5581650" algn="l"/>
              </a:tabLst>
            </a:pPr>
            <a:r>
              <a:rPr lang="zh-CN" altLang="zh-CN" sz="1800" b="1" kern="100" dirty="0">
                <a:solidFill>
                  <a:prstClr val="black"/>
                </a:solidFill>
                <a:latin typeface="微软雅黑" panose="020B0503020204020204" pitchFamily="34" charset="-122"/>
                <a:ea typeface="微软雅黑" panose="020B0503020204020204" pitchFamily="34" charset="-122"/>
              </a:rPr>
              <a:t>每个极小项的成真赋值是惟一的</a:t>
            </a:r>
            <a:r>
              <a:rPr lang="en-US" altLang="zh-CN" sz="1800" b="1" kern="100" dirty="0">
                <a:solidFill>
                  <a:prstClr val="black"/>
                </a:solidFill>
                <a:latin typeface="微软雅黑" panose="020B0503020204020204" pitchFamily="34" charset="-122"/>
                <a:ea typeface="微软雅黑" panose="020B0503020204020204" pitchFamily="34" charset="-122"/>
              </a:rPr>
              <a:t>(</a:t>
            </a:r>
            <a:r>
              <a:rPr lang="zh-CN" altLang="zh-CN" sz="1800" b="1" kern="100" dirty="0">
                <a:solidFill>
                  <a:prstClr val="black"/>
                </a:solidFill>
                <a:latin typeface="微软雅黑" panose="020B0503020204020204" pitchFamily="34" charset="-122"/>
                <a:ea typeface="微软雅黑" panose="020B0503020204020204" pitchFamily="34" charset="-122"/>
              </a:rPr>
              <a:t>看列</a:t>
            </a:r>
            <a:r>
              <a:rPr lang="en-US" altLang="zh-CN" sz="1800" b="1" kern="100" dirty="0">
                <a:solidFill>
                  <a:prstClr val="black"/>
                </a:solidFill>
                <a:latin typeface="微软雅黑" panose="020B0503020204020204" pitchFamily="34" charset="-122"/>
                <a:ea typeface="微软雅黑" panose="020B0503020204020204" pitchFamily="34" charset="-122"/>
              </a:rPr>
              <a:t>)</a:t>
            </a:r>
            <a:endParaRPr lang="zh-CN" altLang="zh-CN" sz="18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7" name="矩形 26"/>
          <p:cNvSpPr/>
          <p:nvPr/>
        </p:nvSpPr>
        <p:spPr>
          <a:xfrm>
            <a:off x="936433" y="4983850"/>
            <a:ext cx="3134917" cy="369417"/>
          </a:xfrm>
          <a:prstGeom prst="rect">
            <a:avLst/>
          </a:prstGeom>
        </p:spPr>
        <p:txBody>
          <a:bodyPr wrap="none">
            <a:spAutoFit/>
          </a:bodyPr>
          <a:lstStyle/>
          <a:p>
            <a:pPr algn="ctr" defTabSz="914400">
              <a:tabLst>
                <a:tab pos="5221605" algn="l"/>
                <a:tab pos="5581650" algn="l"/>
              </a:tabLst>
            </a:pPr>
            <a:r>
              <a:rPr lang="zh-CN" altLang="zh-CN" sz="1800" b="1" kern="100" dirty="0">
                <a:solidFill>
                  <a:prstClr val="black"/>
                </a:solidFill>
                <a:latin typeface="微软雅黑" panose="020B0503020204020204" pitchFamily="34" charset="-122"/>
                <a:ea typeface="微软雅黑" panose="020B0503020204020204" pitchFamily="34" charset="-122"/>
              </a:rPr>
              <a:t>没有等价的两个极小项</a:t>
            </a:r>
            <a:r>
              <a:rPr lang="en-US" altLang="zh-CN" sz="1800" b="1" kern="100" dirty="0">
                <a:solidFill>
                  <a:prstClr val="black"/>
                </a:solidFill>
                <a:latin typeface="微软雅黑" panose="020B0503020204020204" pitchFamily="34" charset="-122"/>
                <a:ea typeface="微软雅黑" panose="020B0503020204020204" pitchFamily="34" charset="-122"/>
              </a:rPr>
              <a:t>(</a:t>
            </a:r>
            <a:r>
              <a:rPr lang="zh-CN" altLang="zh-CN" sz="1800" b="1" kern="100" dirty="0">
                <a:solidFill>
                  <a:prstClr val="black"/>
                </a:solidFill>
                <a:latin typeface="微软雅黑" panose="020B0503020204020204" pitchFamily="34" charset="-122"/>
                <a:ea typeface="微软雅黑" panose="020B0503020204020204" pitchFamily="34" charset="-122"/>
              </a:rPr>
              <a:t>看列</a:t>
            </a:r>
            <a:r>
              <a:rPr lang="en-US" altLang="zh-CN" sz="1800" b="1" kern="100" dirty="0">
                <a:solidFill>
                  <a:prstClr val="black"/>
                </a:solidFill>
                <a:latin typeface="微软雅黑" panose="020B0503020204020204" pitchFamily="34" charset="-122"/>
                <a:ea typeface="微软雅黑" panose="020B0503020204020204" pitchFamily="34" charset="-122"/>
              </a:rPr>
              <a:t>)</a:t>
            </a:r>
            <a:endParaRPr lang="zh-CN" altLang="zh-CN" sz="18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8" name="矩形 27"/>
          <p:cNvSpPr/>
          <p:nvPr/>
        </p:nvSpPr>
        <p:spPr>
          <a:xfrm>
            <a:off x="917141" y="5373849"/>
            <a:ext cx="4289346" cy="369417"/>
          </a:xfrm>
          <a:prstGeom prst="rect">
            <a:avLst/>
          </a:prstGeom>
        </p:spPr>
        <p:txBody>
          <a:bodyPr wrap="none">
            <a:spAutoFit/>
          </a:bodyPr>
          <a:lstStyle/>
          <a:p>
            <a:pPr algn="ctr" defTabSz="914400">
              <a:tabLst>
                <a:tab pos="5221605" algn="l"/>
                <a:tab pos="5581650" algn="l"/>
              </a:tabLst>
            </a:pPr>
            <a:r>
              <a:rPr lang="zh-CN" altLang="zh-CN" sz="1800" b="1" kern="100" dirty="0">
                <a:solidFill>
                  <a:prstClr val="black"/>
                </a:solidFill>
                <a:latin typeface="微软雅黑" panose="020B0503020204020204" pitchFamily="34" charset="-122"/>
                <a:ea typeface="微软雅黑" panose="020B0503020204020204" pitchFamily="34" charset="-122"/>
              </a:rPr>
              <a:t>任意两个不同极小项的合取必为假</a:t>
            </a:r>
            <a:r>
              <a:rPr lang="en-US" altLang="zh-CN" sz="1800" b="1" kern="100" dirty="0">
                <a:solidFill>
                  <a:prstClr val="black"/>
                </a:solidFill>
                <a:latin typeface="微软雅黑" panose="020B0503020204020204" pitchFamily="34" charset="-122"/>
                <a:ea typeface="微软雅黑" panose="020B0503020204020204" pitchFamily="34" charset="-122"/>
              </a:rPr>
              <a:t>(</a:t>
            </a:r>
            <a:r>
              <a:rPr lang="zh-CN" altLang="zh-CN" sz="1800" b="1" kern="100" dirty="0">
                <a:solidFill>
                  <a:prstClr val="black"/>
                </a:solidFill>
                <a:latin typeface="微软雅黑" panose="020B0503020204020204" pitchFamily="34" charset="-122"/>
                <a:ea typeface="微软雅黑" panose="020B0503020204020204" pitchFamily="34" charset="-122"/>
              </a:rPr>
              <a:t>看列</a:t>
            </a:r>
            <a:r>
              <a:rPr lang="en-US" altLang="zh-CN" sz="1800" b="1" kern="100" dirty="0">
                <a:solidFill>
                  <a:prstClr val="black"/>
                </a:solidFill>
                <a:latin typeface="微软雅黑" panose="020B0503020204020204" pitchFamily="34" charset="-122"/>
                <a:ea typeface="微软雅黑" panose="020B0503020204020204" pitchFamily="34" charset="-122"/>
              </a:rPr>
              <a:t>)</a:t>
            </a:r>
            <a:endParaRPr lang="zh-CN" altLang="zh-CN" sz="18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29" name="矩形 28"/>
          <p:cNvSpPr/>
          <p:nvPr/>
        </p:nvSpPr>
        <p:spPr>
          <a:xfrm>
            <a:off x="937366" y="5791195"/>
            <a:ext cx="2493567" cy="369417"/>
          </a:xfrm>
          <a:prstGeom prst="rect">
            <a:avLst/>
          </a:prstGeom>
        </p:spPr>
        <p:txBody>
          <a:bodyPr wrap="none">
            <a:spAutoFit/>
          </a:bodyPr>
          <a:lstStyle/>
          <a:p>
            <a:pPr algn="ctr" defTabSz="914400">
              <a:tabLst>
                <a:tab pos="5221605" algn="l"/>
                <a:tab pos="5581650" algn="l"/>
              </a:tabLst>
            </a:pPr>
            <a:r>
              <a:rPr lang="zh-CN" altLang="zh-CN" sz="1800" b="1" kern="100" dirty="0">
                <a:solidFill>
                  <a:prstClr val="black"/>
                </a:solidFill>
                <a:latin typeface="微软雅黑" panose="020B0503020204020204" pitchFamily="34" charset="-122"/>
                <a:ea typeface="微软雅黑" panose="020B0503020204020204" pitchFamily="34" charset="-122"/>
              </a:rPr>
              <a:t>极小项的否定是极大项</a:t>
            </a:r>
            <a:endParaRPr lang="zh-CN" altLang="zh-CN" sz="18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30" name="矩形 29"/>
          <p:cNvSpPr/>
          <p:nvPr/>
        </p:nvSpPr>
        <p:spPr>
          <a:xfrm>
            <a:off x="936434" y="6183950"/>
            <a:ext cx="3186224" cy="369417"/>
          </a:xfrm>
          <a:prstGeom prst="rect">
            <a:avLst/>
          </a:prstGeom>
        </p:spPr>
        <p:txBody>
          <a:bodyPr wrap="none">
            <a:spAutoFit/>
          </a:bodyPr>
          <a:lstStyle/>
          <a:p>
            <a:pPr algn="ctr" defTabSz="914400">
              <a:tabLst>
                <a:tab pos="5221605" algn="l"/>
                <a:tab pos="5581650" algn="l"/>
              </a:tabLst>
            </a:pPr>
            <a:r>
              <a:rPr lang="zh-CN" altLang="zh-CN" sz="1800" b="1" kern="100" dirty="0">
                <a:solidFill>
                  <a:prstClr val="black"/>
                </a:solidFill>
                <a:latin typeface="微软雅黑" panose="020B0503020204020204" pitchFamily="34" charset="-122"/>
                <a:ea typeface="微软雅黑" panose="020B0503020204020204" pitchFamily="34" charset="-122"/>
              </a:rPr>
              <a:t>所有极小项的析取为永真公式</a:t>
            </a:r>
            <a:endParaRPr lang="zh-CN" altLang="zh-CN" sz="18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8" name="Rectangle 3"/>
          <p:cNvSpPr>
            <a:spLocks noChangeArrowheads="1"/>
          </p:cNvSpPr>
          <p:nvPr/>
        </p:nvSpPr>
        <p:spPr bwMode="auto">
          <a:xfrm>
            <a:off x="1033339" y="4668506"/>
            <a:ext cx="5027746" cy="1836254"/>
          </a:xfrm>
          <a:prstGeom prst="rect">
            <a:avLst/>
          </a:prstGeom>
          <a:solidFill>
            <a:schemeClr val="bg2"/>
          </a:solidFill>
          <a:ln>
            <a:noFill/>
          </a:ln>
        </p:spPr>
        <p:txBody>
          <a:bodyPr wrap="square" lIns="17999" rIns="17999">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50000"/>
              </a:lnSpc>
              <a:buClr>
                <a:srgbClr val="0000CC"/>
              </a:buClr>
              <a:buNone/>
            </a:pPr>
            <a:r>
              <a:rPr lang="zh-CN" altLang="en-US" sz="2400" dirty="0">
                <a:solidFill>
                  <a:prstClr val="black"/>
                </a:solidFill>
                <a:latin typeface="微软雅黑" panose="020B0503020204020204" pitchFamily="34" charset="-122"/>
                <a:ea typeface="微软雅黑" panose="020B0503020204020204" pitchFamily="34" charset="-122"/>
              </a:rPr>
              <a:t>极小项的编码规则：</a:t>
            </a:r>
            <a:endParaRPr lang="en-US" altLang="zh-CN" sz="2400" dirty="0">
              <a:solidFill>
                <a:prstClr val="black"/>
              </a:solidFill>
              <a:latin typeface="微软雅黑" panose="020B0503020204020204" pitchFamily="34" charset="-122"/>
              <a:ea typeface="微软雅黑" panose="020B0503020204020204" pitchFamily="34" charset="-122"/>
            </a:endParaRPr>
          </a:p>
          <a:p>
            <a:pPr defTabSz="1219200">
              <a:lnSpc>
                <a:spcPct val="150000"/>
              </a:lnSpc>
              <a:buClr>
                <a:srgbClr val="0000CC"/>
              </a:buClr>
              <a:buNone/>
            </a:pPr>
            <a:r>
              <a:rPr lang="zh-CN" altLang="en-US" sz="2400" dirty="0">
                <a:solidFill>
                  <a:srgbClr val="7030A0"/>
                </a:solidFill>
                <a:latin typeface="微软雅黑" panose="020B0503020204020204" pitchFamily="34" charset="-122"/>
                <a:ea typeface="微软雅黑" panose="020B0503020204020204" pitchFamily="34" charset="-122"/>
              </a:rPr>
              <a:t>命题变元与</a:t>
            </a:r>
            <a:r>
              <a:rPr lang="en-US" altLang="zh-CN" sz="2400" dirty="0">
                <a:solidFill>
                  <a:srgbClr val="7030A0"/>
                </a:solidFill>
                <a:latin typeface="微软雅黑" panose="020B0503020204020204" pitchFamily="34" charset="-122"/>
                <a:ea typeface="微软雅黑" panose="020B0503020204020204" pitchFamily="34" charset="-122"/>
              </a:rPr>
              <a:t>1</a:t>
            </a:r>
            <a:r>
              <a:rPr lang="zh-CN" altLang="en-US" sz="2400" dirty="0">
                <a:solidFill>
                  <a:srgbClr val="7030A0"/>
                </a:solidFill>
                <a:latin typeface="微软雅黑" panose="020B0503020204020204" pitchFamily="34" charset="-122"/>
                <a:ea typeface="微软雅黑" panose="020B0503020204020204" pitchFamily="34" charset="-122"/>
              </a:rPr>
              <a:t>对应，</a:t>
            </a:r>
            <a:endParaRPr lang="en-US" altLang="zh-CN" sz="2400" dirty="0">
              <a:solidFill>
                <a:srgbClr val="7030A0"/>
              </a:solidFill>
              <a:latin typeface="微软雅黑" panose="020B0503020204020204" pitchFamily="34" charset="-122"/>
              <a:ea typeface="微软雅黑" panose="020B0503020204020204" pitchFamily="34" charset="-122"/>
            </a:endParaRPr>
          </a:p>
          <a:p>
            <a:pPr defTabSz="1219200">
              <a:lnSpc>
                <a:spcPct val="150000"/>
              </a:lnSpc>
              <a:buClr>
                <a:srgbClr val="0000CC"/>
              </a:buClr>
              <a:buNone/>
            </a:pPr>
            <a:r>
              <a:rPr lang="zh-CN" altLang="en-US" sz="2400" dirty="0">
                <a:solidFill>
                  <a:srgbClr val="7030A0"/>
                </a:solidFill>
                <a:latin typeface="微软雅黑" panose="020B0503020204020204" pitchFamily="34" charset="-122"/>
                <a:ea typeface="微软雅黑" panose="020B0503020204020204" pitchFamily="34" charset="-122"/>
              </a:rPr>
              <a:t>命题变元的否定与</a:t>
            </a:r>
            <a:r>
              <a:rPr lang="en-US" altLang="zh-CN" sz="2400" dirty="0">
                <a:solidFill>
                  <a:srgbClr val="7030A0"/>
                </a:solidFill>
                <a:latin typeface="微软雅黑" panose="020B0503020204020204" pitchFamily="34" charset="-122"/>
                <a:ea typeface="微软雅黑" panose="020B0503020204020204" pitchFamily="34" charset="-122"/>
              </a:rPr>
              <a:t>0</a:t>
            </a:r>
            <a:r>
              <a:rPr lang="zh-CN" altLang="en-US" sz="2400" dirty="0">
                <a:solidFill>
                  <a:srgbClr val="7030A0"/>
                </a:solidFill>
                <a:latin typeface="微软雅黑" panose="020B0503020204020204" pitchFamily="34" charset="-122"/>
                <a:ea typeface="微软雅黑" panose="020B0503020204020204" pitchFamily="34" charset="-122"/>
              </a:rPr>
              <a:t>对应。</a:t>
            </a:r>
            <a:endParaRPr lang="zh-CN" altLang="en-US" sz="2400" dirty="0">
              <a:solidFill>
                <a:srgbClr val="7030A0"/>
              </a:solidFill>
              <a:latin typeface="微软雅黑" panose="020B0503020204020204" pitchFamily="34" charset="-122"/>
              <a:ea typeface="微软雅黑" panose="020B0503020204020204" pitchFamily="34" charset="-122"/>
            </a:endParaRPr>
          </a:p>
        </p:txBody>
      </p:sp>
      <p:sp>
        <p:nvSpPr>
          <p:cNvPr id="9" name="Rectangle 3"/>
          <p:cNvSpPr>
            <a:spLocks noChangeArrowheads="1"/>
          </p:cNvSpPr>
          <p:nvPr/>
        </p:nvSpPr>
        <p:spPr bwMode="auto">
          <a:xfrm>
            <a:off x="6704573" y="4691690"/>
            <a:ext cx="5027746" cy="1836254"/>
          </a:xfrm>
          <a:prstGeom prst="rect">
            <a:avLst/>
          </a:prstGeom>
          <a:solidFill>
            <a:schemeClr val="bg2"/>
          </a:solidFill>
          <a:ln>
            <a:noFill/>
          </a:ln>
        </p:spPr>
        <p:txBody>
          <a:bodyPr wrap="square" lIns="17999" rIns="17999">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defTabSz="1219200">
              <a:lnSpc>
                <a:spcPct val="150000"/>
              </a:lnSpc>
              <a:buClr>
                <a:srgbClr val="0000CC"/>
              </a:buClr>
              <a:buNone/>
            </a:pPr>
            <a:r>
              <a:rPr lang="zh-CN" altLang="en-US" sz="2400" dirty="0">
                <a:solidFill>
                  <a:prstClr val="black"/>
                </a:solidFill>
                <a:latin typeface="微软雅黑" panose="020B0503020204020204" pitchFamily="34" charset="-122"/>
                <a:ea typeface="微软雅黑" panose="020B0503020204020204" pitchFamily="34" charset="-122"/>
              </a:rPr>
              <a:t>极大项的编码规则：</a:t>
            </a:r>
            <a:endParaRPr lang="en-US" altLang="zh-CN" sz="2400" dirty="0">
              <a:solidFill>
                <a:prstClr val="black"/>
              </a:solidFill>
              <a:latin typeface="微软雅黑" panose="020B0503020204020204" pitchFamily="34" charset="-122"/>
              <a:ea typeface="微软雅黑" panose="020B0503020204020204" pitchFamily="34" charset="-122"/>
            </a:endParaRPr>
          </a:p>
          <a:p>
            <a:pPr defTabSz="1219200">
              <a:lnSpc>
                <a:spcPct val="150000"/>
              </a:lnSpc>
              <a:buClr>
                <a:srgbClr val="0000CC"/>
              </a:buClr>
              <a:buNone/>
            </a:pPr>
            <a:r>
              <a:rPr lang="zh-CN" altLang="en-US" sz="2400" dirty="0">
                <a:solidFill>
                  <a:srgbClr val="7030A0"/>
                </a:solidFill>
                <a:latin typeface="微软雅黑" panose="020B0503020204020204" pitchFamily="34" charset="-122"/>
                <a:ea typeface="微软雅黑" panose="020B0503020204020204" pitchFamily="34" charset="-122"/>
              </a:rPr>
              <a:t>命题变元与</a:t>
            </a:r>
            <a:r>
              <a:rPr lang="en-US" altLang="zh-CN" sz="2400" dirty="0">
                <a:solidFill>
                  <a:srgbClr val="7030A0"/>
                </a:solidFill>
                <a:latin typeface="微软雅黑" panose="020B0503020204020204" pitchFamily="34" charset="-122"/>
                <a:ea typeface="微软雅黑" panose="020B0503020204020204" pitchFamily="34" charset="-122"/>
              </a:rPr>
              <a:t>0</a:t>
            </a:r>
            <a:r>
              <a:rPr lang="zh-CN" altLang="en-US" sz="2400" dirty="0">
                <a:solidFill>
                  <a:srgbClr val="7030A0"/>
                </a:solidFill>
                <a:latin typeface="微软雅黑" panose="020B0503020204020204" pitchFamily="34" charset="-122"/>
                <a:ea typeface="微软雅黑" panose="020B0503020204020204" pitchFamily="34" charset="-122"/>
              </a:rPr>
              <a:t>对应，</a:t>
            </a:r>
            <a:endParaRPr lang="en-US" altLang="zh-CN" sz="2400" dirty="0">
              <a:solidFill>
                <a:srgbClr val="7030A0"/>
              </a:solidFill>
              <a:latin typeface="微软雅黑" panose="020B0503020204020204" pitchFamily="34" charset="-122"/>
              <a:ea typeface="微软雅黑" panose="020B0503020204020204" pitchFamily="34" charset="-122"/>
            </a:endParaRPr>
          </a:p>
          <a:p>
            <a:pPr defTabSz="1219200">
              <a:lnSpc>
                <a:spcPct val="150000"/>
              </a:lnSpc>
              <a:buClr>
                <a:srgbClr val="0000CC"/>
              </a:buClr>
              <a:buNone/>
            </a:pPr>
            <a:r>
              <a:rPr lang="zh-CN" altLang="en-US" sz="2400" dirty="0">
                <a:solidFill>
                  <a:srgbClr val="7030A0"/>
                </a:solidFill>
                <a:latin typeface="微软雅黑" panose="020B0503020204020204" pitchFamily="34" charset="-122"/>
                <a:ea typeface="微软雅黑" panose="020B0503020204020204" pitchFamily="34" charset="-122"/>
              </a:rPr>
              <a:t>命题变元的否定与</a:t>
            </a:r>
            <a:r>
              <a:rPr lang="en-US" altLang="zh-CN" sz="2400" dirty="0">
                <a:solidFill>
                  <a:srgbClr val="7030A0"/>
                </a:solidFill>
                <a:latin typeface="微软雅黑" panose="020B0503020204020204" pitchFamily="34" charset="-122"/>
                <a:ea typeface="微软雅黑" panose="020B0503020204020204" pitchFamily="34" charset="-122"/>
              </a:rPr>
              <a:t>1</a:t>
            </a:r>
            <a:r>
              <a:rPr lang="zh-CN" altLang="en-US" sz="2400" dirty="0">
                <a:solidFill>
                  <a:srgbClr val="7030A0"/>
                </a:solidFill>
                <a:latin typeface="微软雅黑" panose="020B0503020204020204" pitchFamily="34" charset="-122"/>
                <a:ea typeface="微软雅黑" panose="020B0503020204020204" pitchFamily="34" charset="-122"/>
              </a:rPr>
              <a:t>对应。</a:t>
            </a:r>
            <a:endParaRPr lang="zh-CN" altLang="en-US" sz="2400" dirty="0">
              <a:solidFill>
                <a:srgbClr val="7030A0"/>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1000"/>
                                        <p:tgtEl>
                                          <p:spTgt spid="26"/>
                                        </p:tgtEl>
                                      </p:cBhvr>
                                    </p:animEffect>
                                    <p:anim calcmode="lin" valueType="num">
                                      <p:cBhvr>
                                        <p:cTn id="27" dur="1000" fill="hold"/>
                                        <p:tgtEl>
                                          <p:spTgt spid="26"/>
                                        </p:tgtEl>
                                        <p:attrNameLst>
                                          <p:attrName>ppt_x</p:attrName>
                                        </p:attrNameLst>
                                      </p:cBhvr>
                                      <p:tavLst>
                                        <p:tav tm="0">
                                          <p:val>
                                            <p:strVal val="#ppt_x"/>
                                          </p:val>
                                        </p:tav>
                                        <p:tav tm="100000">
                                          <p:val>
                                            <p:strVal val="#ppt_x"/>
                                          </p:val>
                                        </p:tav>
                                      </p:tavLst>
                                    </p:anim>
                                    <p:anim calcmode="lin" valueType="num">
                                      <p:cBhvr>
                                        <p:cTn id="2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1000"/>
                                        <p:tgtEl>
                                          <p:spTgt spid="21"/>
                                        </p:tgtEl>
                                      </p:cBhvr>
                                    </p:animEffect>
                                    <p:anim calcmode="lin" valueType="num">
                                      <p:cBhvr>
                                        <p:cTn id="34" dur="1000" fill="hold"/>
                                        <p:tgtEl>
                                          <p:spTgt spid="21"/>
                                        </p:tgtEl>
                                        <p:attrNameLst>
                                          <p:attrName>ppt_x</p:attrName>
                                        </p:attrNameLst>
                                      </p:cBhvr>
                                      <p:tavLst>
                                        <p:tav tm="0">
                                          <p:val>
                                            <p:strVal val="#ppt_x"/>
                                          </p:val>
                                        </p:tav>
                                        <p:tav tm="100000">
                                          <p:val>
                                            <p:strVal val="#ppt_x"/>
                                          </p:val>
                                        </p:tav>
                                      </p:tavLst>
                                    </p:anim>
                                    <p:anim calcmode="lin" valueType="num">
                                      <p:cBhvr>
                                        <p:cTn id="3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1000"/>
                                        <p:tgtEl>
                                          <p:spTgt spid="27"/>
                                        </p:tgtEl>
                                      </p:cBhvr>
                                    </p:animEffect>
                                    <p:anim calcmode="lin" valueType="num">
                                      <p:cBhvr>
                                        <p:cTn id="41" dur="1000" fill="hold"/>
                                        <p:tgtEl>
                                          <p:spTgt spid="27"/>
                                        </p:tgtEl>
                                        <p:attrNameLst>
                                          <p:attrName>ppt_x</p:attrName>
                                        </p:attrNameLst>
                                      </p:cBhvr>
                                      <p:tavLst>
                                        <p:tav tm="0">
                                          <p:val>
                                            <p:strVal val="#ppt_x"/>
                                          </p:val>
                                        </p:tav>
                                        <p:tav tm="100000">
                                          <p:val>
                                            <p:strVal val="#ppt_x"/>
                                          </p:val>
                                        </p:tav>
                                      </p:tavLst>
                                    </p:anim>
                                    <p:anim calcmode="lin" valueType="num">
                                      <p:cBhvr>
                                        <p:cTn id="4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1000"/>
                                        <p:tgtEl>
                                          <p:spTgt spid="22"/>
                                        </p:tgtEl>
                                      </p:cBhvr>
                                    </p:animEffect>
                                    <p:anim calcmode="lin" valueType="num">
                                      <p:cBhvr>
                                        <p:cTn id="48" dur="1000" fill="hold"/>
                                        <p:tgtEl>
                                          <p:spTgt spid="22"/>
                                        </p:tgtEl>
                                        <p:attrNameLst>
                                          <p:attrName>ppt_x</p:attrName>
                                        </p:attrNameLst>
                                      </p:cBhvr>
                                      <p:tavLst>
                                        <p:tav tm="0">
                                          <p:val>
                                            <p:strVal val="#ppt_x"/>
                                          </p:val>
                                        </p:tav>
                                        <p:tav tm="100000">
                                          <p:val>
                                            <p:strVal val="#ppt_x"/>
                                          </p:val>
                                        </p:tav>
                                      </p:tavLst>
                                    </p:anim>
                                    <p:anim calcmode="lin" valueType="num">
                                      <p:cBhvr>
                                        <p:cTn id="4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1000"/>
                                        <p:tgtEl>
                                          <p:spTgt spid="28"/>
                                        </p:tgtEl>
                                      </p:cBhvr>
                                    </p:animEffect>
                                    <p:anim calcmode="lin" valueType="num">
                                      <p:cBhvr>
                                        <p:cTn id="55" dur="1000" fill="hold"/>
                                        <p:tgtEl>
                                          <p:spTgt spid="28"/>
                                        </p:tgtEl>
                                        <p:attrNameLst>
                                          <p:attrName>ppt_x</p:attrName>
                                        </p:attrNameLst>
                                      </p:cBhvr>
                                      <p:tavLst>
                                        <p:tav tm="0">
                                          <p:val>
                                            <p:strVal val="#ppt_x"/>
                                          </p:val>
                                        </p:tav>
                                        <p:tav tm="100000">
                                          <p:val>
                                            <p:strVal val="#ppt_x"/>
                                          </p:val>
                                        </p:tav>
                                      </p:tavLst>
                                    </p:anim>
                                    <p:anim calcmode="lin" valueType="num">
                                      <p:cBhvr>
                                        <p:cTn id="5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1000"/>
                                        <p:tgtEl>
                                          <p:spTgt spid="23"/>
                                        </p:tgtEl>
                                      </p:cBhvr>
                                    </p:animEffect>
                                    <p:anim calcmode="lin" valueType="num">
                                      <p:cBhvr>
                                        <p:cTn id="62" dur="1000" fill="hold"/>
                                        <p:tgtEl>
                                          <p:spTgt spid="23"/>
                                        </p:tgtEl>
                                        <p:attrNameLst>
                                          <p:attrName>ppt_x</p:attrName>
                                        </p:attrNameLst>
                                      </p:cBhvr>
                                      <p:tavLst>
                                        <p:tav tm="0">
                                          <p:val>
                                            <p:strVal val="#ppt_x"/>
                                          </p:val>
                                        </p:tav>
                                        <p:tav tm="100000">
                                          <p:val>
                                            <p:strVal val="#ppt_x"/>
                                          </p:val>
                                        </p:tav>
                                      </p:tavLst>
                                    </p:anim>
                                    <p:anim calcmode="lin" valueType="num">
                                      <p:cBhvr>
                                        <p:cTn id="6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1000"/>
                                        <p:tgtEl>
                                          <p:spTgt spid="29"/>
                                        </p:tgtEl>
                                      </p:cBhvr>
                                    </p:animEffect>
                                    <p:anim calcmode="lin" valueType="num">
                                      <p:cBhvr>
                                        <p:cTn id="69" dur="1000" fill="hold"/>
                                        <p:tgtEl>
                                          <p:spTgt spid="29"/>
                                        </p:tgtEl>
                                        <p:attrNameLst>
                                          <p:attrName>ppt_x</p:attrName>
                                        </p:attrNameLst>
                                      </p:cBhvr>
                                      <p:tavLst>
                                        <p:tav tm="0">
                                          <p:val>
                                            <p:strVal val="#ppt_x"/>
                                          </p:val>
                                        </p:tav>
                                        <p:tav tm="100000">
                                          <p:val>
                                            <p:strVal val="#ppt_x"/>
                                          </p:val>
                                        </p:tav>
                                      </p:tavLst>
                                    </p:anim>
                                    <p:anim calcmode="lin" valueType="num">
                                      <p:cBhvr>
                                        <p:cTn id="7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1000"/>
                                        <p:tgtEl>
                                          <p:spTgt spid="24"/>
                                        </p:tgtEl>
                                      </p:cBhvr>
                                    </p:animEffect>
                                    <p:anim calcmode="lin" valueType="num">
                                      <p:cBhvr>
                                        <p:cTn id="76" dur="1000" fill="hold"/>
                                        <p:tgtEl>
                                          <p:spTgt spid="24"/>
                                        </p:tgtEl>
                                        <p:attrNameLst>
                                          <p:attrName>ppt_x</p:attrName>
                                        </p:attrNameLst>
                                      </p:cBhvr>
                                      <p:tavLst>
                                        <p:tav tm="0">
                                          <p:val>
                                            <p:strVal val="#ppt_x"/>
                                          </p:val>
                                        </p:tav>
                                        <p:tav tm="100000">
                                          <p:val>
                                            <p:strVal val="#ppt_x"/>
                                          </p:val>
                                        </p:tav>
                                      </p:tavLst>
                                    </p:anim>
                                    <p:anim calcmode="lin" valueType="num">
                                      <p:cBhvr>
                                        <p:cTn id="7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1000"/>
                                        <p:tgtEl>
                                          <p:spTgt spid="30"/>
                                        </p:tgtEl>
                                      </p:cBhvr>
                                    </p:animEffect>
                                    <p:anim calcmode="lin" valueType="num">
                                      <p:cBhvr>
                                        <p:cTn id="83" dur="1000" fill="hold"/>
                                        <p:tgtEl>
                                          <p:spTgt spid="30"/>
                                        </p:tgtEl>
                                        <p:attrNameLst>
                                          <p:attrName>ppt_x</p:attrName>
                                        </p:attrNameLst>
                                      </p:cBhvr>
                                      <p:tavLst>
                                        <p:tav tm="0">
                                          <p:val>
                                            <p:strVal val="#ppt_x"/>
                                          </p:val>
                                        </p:tav>
                                        <p:tav tm="100000">
                                          <p:val>
                                            <p:strVal val="#ppt_x"/>
                                          </p:val>
                                        </p:tav>
                                      </p:tavLst>
                                    </p:anim>
                                    <p:anim calcmode="lin" valueType="num">
                                      <p:cBhvr>
                                        <p:cTn id="8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1000"/>
                                        <p:tgtEl>
                                          <p:spTgt spid="25"/>
                                        </p:tgtEl>
                                      </p:cBhvr>
                                    </p:animEffect>
                                    <p:anim calcmode="lin" valueType="num">
                                      <p:cBhvr>
                                        <p:cTn id="90" dur="1000" fill="hold"/>
                                        <p:tgtEl>
                                          <p:spTgt spid="25"/>
                                        </p:tgtEl>
                                        <p:attrNameLst>
                                          <p:attrName>ppt_x</p:attrName>
                                        </p:attrNameLst>
                                      </p:cBhvr>
                                      <p:tavLst>
                                        <p:tav tm="0">
                                          <p:val>
                                            <p:strVal val="#ppt_x"/>
                                          </p:val>
                                        </p:tav>
                                        <p:tav tm="100000">
                                          <p:val>
                                            <p:strVal val="#ppt_x"/>
                                          </p:val>
                                        </p:tav>
                                      </p:tavLst>
                                    </p:anim>
                                    <p:anim calcmode="lin" valueType="num">
                                      <p:cBhvr>
                                        <p:cTn id="9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4" presetClass="entr" presetSubtype="10" fill="hold" grpId="0" nodeType="click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randombar(horizontal)">
                                      <p:cBhvr>
                                        <p:cTn id="96" dur="500"/>
                                        <p:tgtEl>
                                          <p:spTgt spid="8"/>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10"/>
                                        </p:tgtEl>
                                        <p:attrNameLst>
                                          <p:attrName>style.visibility</p:attrName>
                                        </p:attrNameLst>
                                      </p:cBhvr>
                                      <p:to>
                                        <p:strVal val="visible"/>
                                      </p:to>
                                    </p:set>
                                    <p:animEffect transition="in" filter="wipe(down)">
                                      <p:cBhvr>
                                        <p:cTn id="101" dur="500"/>
                                        <p:tgtEl>
                                          <p:spTgt spid="1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11"/>
                                        </p:tgtEl>
                                        <p:attrNameLst>
                                          <p:attrName>style.visibility</p:attrName>
                                        </p:attrNameLst>
                                      </p:cBhvr>
                                      <p:to>
                                        <p:strVal val="visible"/>
                                      </p:to>
                                    </p:set>
                                    <p:animEffect transition="in" filter="wipe(down)">
                                      <p:cBhvr>
                                        <p:cTn id="106" dur="500"/>
                                        <p:tgtEl>
                                          <p:spTgt spid="11"/>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12"/>
                                        </p:tgtEl>
                                        <p:attrNameLst>
                                          <p:attrName>style.visibility</p:attrName>
                                        </p:attrNameLst>
                                      </p:cBhvr>
                                      <p:to>
                                        <p:strVal val="visible"/>
                                      </p:to>
                                    </p:set>
                                    <p:animEffect transition="in" filter="wipe(down)">
                                      <p:cBhvr>
                                        <p:cTn id="111" dur="500"/>
                                        <p:tgtEl>
                                          <p:spTgt spid="12"/>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13"/>
                                        </p:tgtEl>
                                        <p:attrNameLst>
                                          <p:attrName>style.visibility</p:attrName>
                                        </p:attrNameLst>
                                      </p:cBhvr>
                                      <p:to>
                                        <p:strVal val="visible"/>
                                      </p:to>
                                    </p:set>
                                    <p:animEffect transition="in" filter="wipe(down)">
                                      <p:cBhvr>
                                        <p:cTn id="116" dur="500"/>
                                        <p:tgtEl>
                                          <p:spTgt spid="13"/>
                                        </p:tgtEl>
                                      </p:cBhvr>
                                    </p:animEffect>
                                  </p:childTnLst>
                                </p:cTn>
                              </p:par>
                            </p:childTnLst>
                          </p:cTn>
                        </p:par>
                      </p:childTnLst>
                    </p:cTn>
                  </p:par>
                  <p:par>
                    <p:cTn id="117" fill="hold">
                      <p:stCondLst>
                        <p:cond delay="indefinite"/>
                      </p:stCondLst>
                      <p:childTnLst>
                        <p:par>
                          <p:cTn id="118" fill="hold">
                            <p:stCondLst>
                              <p:cond delay="0"/>
                            </p:stCondLst>
                            <p:childTnLst>
                              <p:par>
                                <p:cTn id="119" presetID="14" presetClass="entr" presetSubtype="10" fill="hold" grpId="0" nodeType="clickEffect">
                                  <p:stCondLst>
                                    <p:cond delay="0"/>
                                  </p:stCondLst>
                                  <p:childTnLst>
                                    <p:set>
                                      <p:cBhvr>
                                        <p:cTn id="120" dur="1" fill="hold">
                                          <p:stCondLst>
                                            <p:cond delay="0"/>
                                          </p:stCondLst>
                                        </p:cTn>
                                        <p:tgtEl>
                                          <p:spTgt spid="9"/>
                                        </p:tgtEl>
                                        <p:attrNameLst>
                                          <p:attrName>style.visibility</p:attrName>
                                        </p:attrNameLst>
                                      </p:cBhvr>
                                      <p:to>
                                        <p:strVal val="visible"/>
                                      </p:to>
                                    </p:set>
                                    <p:animEffect transition="in" filter="randombar(horizontal)">
                                      <p:cBhvr>
                                        <p:cTn id="121" dur="500"/>
                                        <p:tgtEl>
                                          <p:spTgt spid="9"/>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grpId="0" nodeType="clickEffect">
                                  <p:stCondLst>
                                    <p:cond delay="0"/>
                                  </p:stCondLst>
                                  <p:childTnLst>
                                    <p:set>
                                      <p:cBhvr>
                                        <p:cTn id="125" dur="1" fill="hold">
                                          <p:stCondLst>
                                            <p:cond delay="0"/>
                                          </p:stCondLst>
                                        </p:cTn>
                                        <p:tgtEl>
                                          <p:spTgt spid="14"/>
                                        </p:tgtEl>
                                        <p:attrNameLst>
                                          <p:attrName>style.visibility</p:attrName>
                                        </p:attrNameLst>
                                      </p:cBhvr>
                                      <p:to>
                                        <p:strVal val="visible"/>
                                      </p:to>
                                    </p:set>
                                    <p:animEffect transition="in" filter="wipe(down)">
                                      <p:cBhvr>
                                        <p:cTn id="126" dur="500"/>
                                        <p:tgtEl>
                                          <p:spTgt spid="14"/>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grpId="0" nodeType="clickEffect">
                                  <p:stCondLst>
                                    <p:cond delay="0"/>
                                  </p:stCondLst>
                                  <p:childTnLst>
                                    <p:set>
                                      <p:cBhvr>
                                        <p:cTn id="130" dur="1" fill="hold">
                                          <p:stCondLst>
                                            <p:cond delay="0"/>
                                          </p:stCondLst>
                                        </p:cTn>
                                        <p:tgtEl>
                                          <p:spTgt spid="15"/>
                                        </p:tgtEl>
                                        <p:attrNameLst>
                                          <p:attrName>style.visibility</p:attrName>
                                        </p:attrNameLst>
                                      </p:cBhvr>
                                      <p:to>
                                        <p:strVal val="visible"/>
                                      </p:to>
                                    </p:set>
                                    <p:animEffect transition="in" filter="wipe(down)">
                                      <p:cBhvr>
                                        <p:cTn id="131" dur="500"/>
                                        <p:tgtEl>
                                          <p:spTgt spid="15"/>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16"/>
                                        </p:tgtEl>
                                        <p:attrNameLst>
                                          <p:attrName>style.visibility</p:attrName>
                                        </p:attrNameLst>
                                      </p:cBhvr>
                                      <p:to>
                                        <p:strVal val="visible"/>
                                      </p:to>
                                    </p:set>
                                    <p:animEffect transition="in" filter="wipe(down)">
                                      <p:cBhvr>
                                        <p:cTn id="136" dur="500"/>
                                        <p:tgtEl>
                                          <p:spTgt spid="16"/>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17"/>
                                        </p:tgtEl>
                                        <p:attrNameLst>
                                          <p:attrName>style.visibility</p:attrName>
                                        </p:attrNameLst>
                                      </p:cBhvr>
                                      <p:to>
                                        <p:strVal val="visible"/>
                                      </p:to>
                                    </p:set>
                                    <p:animEffect transition="in" filter="wipe(down)">
                                      <p:cBhvr>
                                        <p:cTn id="1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9" grpId="0"/>
      <p:bldP spid="20" grpId="0"/>
      <p:bldP spid="21" grpId="0"/>
      <p:bldP spid="22" grpId="0"/>
      <p:bldP spid="23" grpId="0"/>
      <p:bldP spid="24" grpId="0"/>
      <p:bldP spid="25" grpId="0"/>
      <p:bldP spid="26" grpId="0"/>
      <p:bldP spid="27" grpId="0"/>
      <p:bldP spid="28" grpId="0"/>
      <p:bldP spid="29" grpId="0"/>
      <p:bldP spid="30" grpId="0"/>
      <p:bldP spid="8" grpId="0" animBg="1"/>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idx="4294967295"/>
          </p:nvPr>
        </p:nvSpPr>
        <p:spPr>
          <a:xfrm>
            <a:off x="766718" y="306497"/>
            <a:ext cx="8064034" cy="555594"/>
          </a:xfrm>
        </p:spPr>
        <p:txBody>
          <a:bodyPr/>
          <a:lstStyle/>
          <a:p>
            <a:pPr eaLnBrk="1" hangingPunct="1"/>
            <a:r>
              <a:rPr lang="zh-CN" altLang="en-US" dirty="0"/>
              <a:t>三个命题变元的极小项和极大项</a:t>
            </a:r>
            <a:endParaRPr lang="zh-CN" altLang="en-US" dirty="0"/>
          </a:p>
        </p:txBody>
      </p:sp>
      <p:graphicFrame>
        <p:nvGraphicFramePr>
          <p:cNvPr id="97284" name="Group 4"/>
          <p:cNvGraphicFramePr>
            <a:graphicFrameLocks noGrp="1"/>
          </p:cNvGraphicFramePr>
          <p:nvPr/>
        </p:nvGraphicFramePr>
        <p:xfrm>
          <a:off x="780888" y="884874"/>
          <a:ext cx="9965142" cy="5592040"/>
        </p:xfrm>
        <a:graphic>
          <a:graphicData uri="http://schemas.openxmlformats.org/drawingml/2006/table">
            <a:tbl>
              <a:tblPr/>
              <a:tblGrid>
                <a:gridCol w="696381"/>
                <a:gridCol w="774849"/>
                <a:gridCol w="884700"/>
                <a:gridCol w="3872282"/>
                <a:gridCol w="3736930"/>
              </a:tblGrid>
              <a:tr h="561192">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P</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Q</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R</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zh-CN" altLang="en-US" sz="2400" b="1" i="0" u="none" strike="noStrike" cap="none" normalizeH="0" baseline="0" noProof="1">
                          <a:ln>
                            <a:noFill/>
                          </a:ln>
                          <a:solidFill>
                            <a:srgbClr val="000000"/>
                          </a:solidFill>
                          <a:effectLst/>
                          <a:latin typeface="+mn-ea"/>
                          <a:ea typeface="+mn-ea"/>
                        </a:rPr>
                        <a:t>极小项</a:t>
                      </a:r>
                      <a:endParaRPr kumimoji="0" lang="zh-CN" altLang="en-US"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zh-CN" altLang="en-US" sz="2400" b="1" i="0" u="none" strike="noStrike" cap="none" normalizeH="0" baseline="0" noProof="1">
                          <a:ln>
                            <a:noFill/>
                          </a:ln>
                          <a:solidFill>
                            <a:srgbClr val="000000"/>
                          </a:solidFill>
                          <a:effectLst/>
                          <a:latin typeface="+mn-ea"/>
                          <a:ea typeface="+mn-ea"/>
                        </a:rPr>
                        <a:t>极大项</a:t>
                      </a:r>
                      <a:endParaRPr kumimoji="0" lang="zh-CN" altLang="en-US"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r>
              <a:tr h="62847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0</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0</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0</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en-US" sz="2400" b="1" i="0" u="none" strike="noStrike" cap="none" normalizeH="0" baseline="0" noProof="1">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000</a:t>
                      </a:r>
                      <a:r>
                        <a:rPr kumimoji="0" lang="en-US" altLang="zh-CN" sz="2400" b="1" i="0" u="none" strike="noStrike" cap="none" normalizeH="0" baseline="0" dirty="0">
                          <a:ln>
                            <a:noFill/>
                          </a:ln>
                          <a:solidFill>
                            <a:srgbClr val="000000"/>
                          </a:solidFill>
                          <a:effectLst/>
                          <a:latin typeface="+mn-ea"/>
                          <a:ea typeface="+mn-ea"/>
                        </a:rPr>
                        <a:t>=┐P∧┐Q∧┐R=</a:t>
                      </a:r>
                      <a:r>
                        <a:rPr kumimoji="0" lang="en-US" altLang="en-US" sz="2400" b="1" i="0" u="none" strike="noStrike" cap="none" normalizeH="0" baseline="0" noProof="1">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0</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000</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0</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r>
              <a:tr h="630002">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0</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0</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1</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001</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1</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001</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1</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r>
              <a:tr h="62847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0</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1</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0</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010</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2</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010</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2</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r>
              <a:tr h="62847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0</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1</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1</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011</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3</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011</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3</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r>
              <a:tr h="62847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1</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0</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0</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100</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4</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100</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4</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r>
              <a:tr h="62847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1</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0</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1</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101</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5</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101</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5</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r>
              <a:tr h="630002">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1</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1</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0</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110</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6</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110</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6</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r>
              <a:tr h="628474">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1</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1</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mn-ea"/>
                          <a:ea typeface="+mn-ea"/>
                        </a:rPr>
                        <a:t>1</a:t>
                      </a:r>
                      <a:endParaRPr kumimoji="0" lang="en-US" altLang="zh-CN" sz="2400" b="1" i="0" u="none" strike="noStrike" cap="none" normalizeH="0" baseline="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111</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7</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defRPr sz="2400" b="1">
                          <a:solidFill>
                            <a:srgbClr val="000000"/>
                          </a:solidFill>
                          <a:latin typeface="黑体" panose="02010609060101010101" pitchFamily="49" charset="-122"/>
                          <a:ea typeface="黑体" panose="02010609060101010101" pitchFamily="49" charset="-122"/>
                        </a:defRPr>
                      </a:lvl9pPr>
                    </a:lstStyle>
                    <a:p>
                      <a:pPr marL="0" marR="0" lvl="0" indent="0" algn="just" defTabSz="914400" rtl="0" eaLnBrk="1" fontAlgn="base" latinLnBrk="0" hangingPunct="1">
                        <a:lnSpc>
                          <a:spcPct val="100000"/>
                        </a:lnSpc>
                        <a:spcBef>
                          <a:spcPct val="0"/>
                        </a:spcBef>
                        <a:spcAft>
                          <a:spcPct val="0"/>
                        </a:spcAft>
                        <a:buClr>
                          <a:srgbClr val="FF3300"/>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mn-ea"/>
                          <a:ea typeface="+mn-ea"/>
                        </a:rPr>
                        <a:t>M</a:t>
                      </a:r>
                      <a:r>
                        <a:rPr kumimoji="0" lang="en-US" altLang="zh-CN" sz="2400" b="1" i="0" u="none" strike="noStrike" cap="none" normalizeH="0" baseline="-25000" dirty="0">
                          <a:ln>
                            <a:noFill/>
                          </a:ln>
                          <a:solidFill>
                            <a:srgbClr val="000000"/>
                          </a:solidFill>
                          <a:effectLst/>
                          <a:latin typeface="+mn-ea"/>
                          <a:ea typeface="+mn-ea"/>
                        </a:rPr>
                        <a:t>111</a:t>
                      </a:r>
                      <a:r>
                        <a:rPr kumimoji="0" lang="en-US" altLang="zh-CN" sz="2400" b="1" i="0" u="none" strike="noStrike" cap="none" normalizeH="0" baseline="0" dirty="0">
                          <a:ln>
                            <a:noFill/>
                          </a:ln>
                          <a:solidFill>
                            <a:srgbClr val="000000"/>
                          </a:solidFill>
                          <a:effectLst/>
                          <a:latin typeface="+mn-ea"/>
                          <a:ea typeface="+mn-ea"/>
                        </a:rPr>
                        <a:t>=┐P∨┐Q∨┐R=M</a:t>
                      </a:r>
                      <a:r>
                        <a:rPr kumimoji="0" lang="en-US" altLang="zh-CN" sz="2400" b="1" i="0" u="none" strike="noStrike" cap="none" normalizeH="0" baseline="-25000" dirty="0">
                          <a:ln>
                            <a:noFill/>
                          </a:ln>
                          <a:solidFill>
                            <a:srgbClr val="000000"/>
                          </a:solidFill>
                          <a:effectLst/>
                          <a:latin typeface="+mn-ea"/>
                          <a:ea typeface="+mn-ea"/>
                        </a:rPr>
                        <a:t>7</a:t>
                      </a:r>
                      <a:endParaRPr kumimoji="0" lang="en-US" altLang="zh-CN" sz="2400" b="1" i="0" u="none" strike="noStrike" cap="none" normalizeH="0" baseline="0" dirty="0">
                        <a:ln>
                          <a:noFill/>
                        </a:ln>
                        <a:solidFill>
                          <a:srgbClr val="000000"/>
                        </a:solidFill>
                        <a:effectLst/>
                        <a:latin typeface="+mn-ea"/>
                        <a:ea typeface="+mn-ea"/>
                      </a:endParaRPr>
                    </a:p>
                  </a:txBody>
                  <a:tcPr marL="91434" marR="91434" marT="45718" marB="457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r>
            </a:tbl>
          </a:graphicData>
        </a:graphic>
      </p:graphicFrame>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97284"/>
                                        </p:tgtEl>
                                        <p:attrNameLst>
                                          <p:attrName>style.visibility</p:attrName>
                                        </p:attrNameLst>
                                      </p:cBhvr>
                                      <p:to>
                                        <p:strVal val="visible"/>
                                      </p:to>
                                    </p:set>
                                    <p:anim calcmode="lin" valueType="num">
                                      <p:cBhvr>
                                        <p:cTn id="7" dur="1000" fill="hold"/>
                                        <p:tgtEl>
                                          <p:spTgt spid="97284"/>
                                        </p:tgtEl>
                                        <p:attrNameLst>
                                          <p:attrName>ppt_w</p:attrName>
                                        </p:attrNameLst>
                                      </p:cBhvr>
                                      <p:tavLst>
                                        <p:tav tm="0">
                                          <p:val>
                                            <p:fltVal val="0"/>
                                          </p:val>
                                        </p:tav>
                                        <p:tav tm="100000">
                                          <p:val>
                                            <p:strVal val="#ppt_w"/>
                                          </p:val>
                                        </p:tav>
                                      </p:tavLst>
                                    </p:anim>
                                    <p:anim calcmode="lin" valueType="num">
                                      <p:cBhvr>
                                        <p:cTn id="8" dur="1000" fill="hold"/>
                                        <p:tgtEl>
                                          <p:spTgt spid="97284"/>
                                        </p:tgtEl>
                                        <p:attrNameLst>
                                          <p:attrName>ppt_h</p:attrName>
                                        </p:attrNameLst>
                                      </p:cBhvr>
                                      <p:tavLst>
                                        <p:tav tm="0">
                                          <p:val>
                                            <p:fltVal val="0"/>
                                          </p:val>
                                        </p:tav>
                                        <p:tav tm="100000">
                                          <p:val>
                                            <p:strVal val="#ppt_h"/>
                                          </p:val>
                                        </p:tav>
                                      </p:tavLst>
                                    </p:anim>
                                    <p:anim calcmode="lin" valueType="num">
                                      <p:cBhvr>
                                        <p:cTn id="9" dur="1000" fill="hold"/>
                                        <p:tgtEl>
                                          <p:spTgt spid="9728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728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idx="4294967295"/>
          </p:nvPr>
        </p:nvSpPr>
        <p:spPr>
          <a:xfrm>
            <a:off x="869214" y="235834"/>
            <a:ext cx="6767121" cy="701634"/>
          </a:xfrm>
        </p:spPr>
        <p:txBody>
          <a:bodyPr/>
          <a:lstStyle/>
          <a:p>
            <a:pPr eaLnBrk="1" hangingPunct="1"/>
            <a:r>
              <a:rPr lang="en-US" altLang="zh-CN" dirty="0"/>
              <a:t>2  </a:t>
            </a:r>
            <a:r>
              <a:rPr lang="zh-CN" altLang="en-US" dirty="0"/>
              <a:t>主合取范式和主析取范式 </a:t>
            </a:r>
            <a:endParaRPr lang="zh-CN" altLang="en-US" dirty="0"/>
          </a:p>
        </p:txBody>
      </p:sp>
      <p:sp>
        <p:nvSpPr>
          <p:cNvPr id="99332" name="Rectangle 3"/>
          <p:cNvSpPr>
            <a:spLocks noGrp="1" noChangeArrowheads="1"/>
          </p:cNvSpPr>
          <p:nvPr>
            <p:ph type="body" idx="4294967295"/>
          </p:nvPr>
        </p:nvSpPr>
        <p:spPr>
          <a:xfrm>
            <a:off x="309651" y="937468"/>
            <a:ext cx="11731406" cy="3482640"/>
          </a:xfrm>
        </p:spPr>
        <p:txBody>
          <a:bodyPr>
            <a:normAutofit/>
          </a:bodyPr>
          <a:lstStyle/>
          <a:p>
            <a:pPr marL="533400" indent="-533400">
              <a:buNone/>
            </a:pPr>
            <a:r>
              <a:rPr lang="zh-CN" altLang="en-US" dirty="0">
                <a:solidFill>
                  <a:srgbClr val="C00000"/>
                </a:solidFill>
              </a:rPr>
              <a:t>定义</a:t>
            </a:r>
            <a:r>
              <a:rPr lang="en-US" altLang="zh-CN" dirty="0">
                <a:solidFill>
                  <a:srgbClr val="C00000"/>
                </a:solidFill>
              </a:rPr>
              <a:t>2.16  </a:t>
            </a:r>
            <a:r>
              <a:rPr lang="zh-CN" altLang="en-US" dirty="0"/>
              <a:t>（</a:t>
            </a:r>
            <a:r>
              <a:rPr lang="en-US" altLang="zh-CN" dirty="0"/>
              <a:t>1</a:t>
            </a:r>
            <a:r>
              <a:rPr lang="zh-CN" altLang="en-US" dirty="0"/>
              <a:t>）如果一个命题公式</a:t>
            </a:r>
            <a:r>
              <a:rPr lang="zh-CN" altLang="en-US" dirty="0">
                <a:solidFill>
                  <a:srgbClr val="3333FF"/>
                </a:solidFill>
              </a:rPr>
              <a:t>具有形式</a:t>
            </a:r>
            <a:r>
              <a:rPr lang="en-US" altLang="zh-CN" dirty="0">
                <a:solidFill>
                  <a:srgbClr val="3333FF"/>
                </a:solidFill>
              </a:rPr>
              <a:t>A</a:t>
            </a:r>
            <a:r>
              <a:rPr lang="en-US" altLang="zh-CN" baseline="-25000" dirty="0">
                <a:solidFill>
                  <a:srgbClr val="3333FF"/>
                </a:solidFill>
              </a:rPr>
              <a:t>1</a:t>
            </a:r>
            <a:r>
              <a:rPr lang="zh-CN" altLang="zh-CN" dirty="0">
                <a:solidFill>
                  <a:srgbClr val="3333FF"/>
                </a:solidFill>
              </a:rPr>
              <a:t>∧</a:t>
            </a:r>
            <a:r>
              <a:rPr lang="en-US" altLang="zh-CN" dirty="0">
                <a:solidFill>
                  <a:srgbClr val="3333FF"/>
                </a:solidFill>
              </a:rPr>
              <a:t>A</a:t>
            </a:r>
            <a:r>
              <a:rPr lang="en-US" altLang="zh-CN" baseline="-25000" dirty="0">
                <a:solidFill>
                  <a:srgbClr val="3333FF"/>
                </a:solidFill>
              </a:rPr>
              <a:t>2</a:t>
            </a:r>
            <a:r>
              <a:rPr lang="zh-CN" altLang="zh-CN" dirty="0">
                <a:solidFill>
                  <a:srgbClr val="3333FF"/>
                </a:solidFill>
              </a:rPr>
              <a:t>∧</a:t>
            </a:r>
            <a:r>
              <a:rPr lang="en-US" altLang="zh-CN" dirty="0">
                <a:solidFill>
                  <a:srgbClr val="3333FF"/>
                </a:solidFill>
              </a:rPr>
              <a:t>…</a:t>
            </a:r>
            <a:r>
              <a:rPr lang="zh-CN" altLang="zh-CN" dirty="0">
                <a:solidFill>
                  <a:srgbClr val="3333FF"/>
                </a:solidFill>
              </a:rPr>
              <a:t>∧</a:t>
            </a:r>
            <a:r>
              <a:rPr lang="en-US" altLang="zh-CN" dirty="0">
                <a:solidFill>
                  <a:srgbClr val="3333FF"/>
                </a:solidFill>
              </a:rPr>
              <a:t>A</a:t>
            </a:r>
            <a:r>
              <a:rPr lang="en-US" altLang="zh-CN" baseline="-25000" dirty="0">
                <a:solidFill>
                  <a:srgbClr val="3333FF"/>
                </a:solidFill>
              </a:rPr>
              <a:t>n</a:t>
            </a:r>
            <a:r>
              <a:rPr lang="en-US" altLang="zh-CN" dirty="0">
                <a:solidFill>
                  <a:srgbClr val="3333FF"/>
                </a:solidFill>
              </a:rPr>
              <a:t>(n≥1)</a:t>
            </a:r>
            <a:r>
              <a:rPr lang="zh-CN" altLang="en-US" dirty="0">
                <a:solidFill>
                  <a:srgbClr val="3333FF"/>
                </a:solidFill>
              </a:rPr>
              <a:t>，其中</a:t>
            </a:r>
            <a:r>
              <a:rPr lang="en-US" altLang="zh-CN" dirty="0">
                <a:solidFill>
                  <a:srgbClr val="3333FF"/>
                </a:solidFill>
              </a:rPr>
              <a:t>A</a:t>
            </a:r>
            <a:r>
              <a:rPr lang="en-US" altLang="zh-CN" baseline="-25000" dirty="0">
                <a:solidFill>
                  <a:srgbClr val="3333FF"/>
                </a:solidFill>
              </a:rPr>
              <a:t>i</a:t>
            </a:r>
            <a:r>
              <a:rPr lang="zh-CN" altLang="en-US" dirty="0">
                <a:solidFill>
                  <a:srgbClr val="3333FF"/>
                </a:solidFill>
              </a:rPr>
              <a:t>是极大项</a:t>
            </a:r>
            <a:r>
              <a:rPr lang="en-US" altLang="zh-CN" dirty="0">
                <a:solidFill>
                  <a:srgbClr val="3333FF"/>
                </a:solidFill>
              </a:rPr>
              <a:t>(</a:t>
            </a:r>
            <a:r>
              <a:rPr lang="en-US" altLang="zh-CN" dirty="0" err="1">
                <a:solidFill>
                  <a:srgbClr val="3333FF"/>
                </a:solidFill>
              </a:rPr>
              <a:t>i</a:t>
            </a:r>
            <a:r>
              <a:rPr lang="en-US" altLang="zh-CN" dirty="0">
                <a:solidFill>
                  <a:srgbClr val="3333FF"/>
                </a:solidFill>
              </a:rPr>
              <a:t>=1,2,…,n)</a:t>
            </a:r>
            <a:r>
              <a:rPr lang="zh-CN" altLang="en-US" dirty="0">
                <a:solidFill>
                  <a:srgbClr val="3333FF"/>
                </a:solidFill>
              </a:rPr>
              <a:t>，</a:t>
            </a:r>
            <a:r>
              <a:rPr lang="zh-CN" altLang="en-US" dirty="0"/>
              <a:t>则称该命题公式为</a:t>
            </a:r>
            <a:r>
              <a:rPr lang="zh-CN" altLang="en-US" dirty="0">
                <a:solidFill>
                  <a:srgbClr val="3333FF"/>
                </a:solidFill>
              </a:rPr>
              <a:t>主合取范式</a:t>
            </a:r>
            <a:r>
              <a:rPr lang="en-US" altLang="zh-CN" dirty="0"/>
              <a:t>(Principal Conjunctive Normal Form)</a:t>
            </a:r>
            <a:r>
              <a:rPr lang="zh-CN" altLang="en-US" dirty="0"/>
              <a:t>。</a:t>
            </a:r>
            <a:endParaRPr lang="zh-CN" altLang="en-US" dirty="0"/>
          </a:p>
          <a:p>
            <a:pPr marL="533400" indent="-533400">
              <a:buNone/>
            </a:pPr>
            <a:r>
              <a:rPr lang="zh-CN" altLang="en-US" dirty="0"/>
              <a:t>                （</a:t>
            </a:r>
            <a:r>
              <a:rPr lang="en-US" altLang="zh-CN" dirty="0"/>
              <a:t>2</a:t>
            </a:r>
            <a:r>
              <a:rPr lang="zh-CN" altLang="en-US" dirty="0"/>
              <a:t>）如果一个命题</a:t>
            </a:r>
            <a:r>
              <a:rPr lang="zh-CN" altLang="en-US" dirty="0">
                <a:solidFill>
                  <a:srgbClr val="3333FF"/>
                </a:solidFill>
              </a:rPr>
              <a:t>公式具有形式</a:t>
            </a:r>
            <a:r>
              <a:rPr lang="en-US" altLang="zh-CN" dirty="0">
                <a:solidFill>
                  <a:srgbClr val="3333FF"/>
                </a:solidFill>
              </a:rPr>
              <a:t>A</a:t>
            </a:r>
            <a:r>
              <a:rPr lang="en-US" altLang="zh-CN" baseline="-25000" dirty="0">
                <a:solidFill>
                  <a:srgbClr val="3333FF"/>
                </a:solidFill>
              </a:rPr>
              <a:t>1</a:t>
            </a:r>
            <a:r>
              <a:rPr lang="zh-CN" altLang="zh-CN" dirty="0">
                <a:solidFill>
                  <a:srgbClr val="3333FF"/>
                </a:solidFill>
              </a:rPr>
              <a:t>∨</a:t>
            </a:r>
            <a:r>
              <a:rPr lang="en-US" altLang="zh-CN" dirty="0">
                <a:solidFill>
                  <a:srgbClr val="3333FF"/>
                </a:solidFill>
              </a:rPr>
              <a:t>A</a:t>
            </a:r>
            <a:r>
              <a:rPr lang="en-US" altLang="zh-CN" baseline="-25000" dirty="0">
                <a:solidFill>
                  <a:srgbClr val="3333FF"/>
                </a:solidFill>
              </a:rPr>
              <a:t>2</a:t>
            </a:r>
            <a:r>
              <a:rPr lang="zh-CN" altLang="zh-CN" dirty="0">
                <a:solidFill>
                  <a:srgbClr val="3333FF"/>
                </a:solidFill>
              </a:rPr>
              <a:t>∨</a:t>
            </a:r>
            <a:r>
              <a:rPr lang="en-US" altLang="zh-CN" dirty="0">
                <a:solidFill>
                  <a:srgbClr val="3333FF"/>
                </a:solidFill>
              </a:rPr>
              <a:t>…</a:t>
            </a:r>
            <a:r>
              <a:rPr lang="zh-CN" altLang="zh-CN" dirty="0">
                <a:solidFill>
                  <a:srgbClr val="3333FF"/>
                </a:solidFill>
              </a:rPr>
              <a:t>∨</a:t>
            </a:r>
            <a:r>
              <a:rPr lang="en-US" altLang="zh-CN" dirty="0">
                <a:solidFill>
                  <a:srgbClr val="3333FF"/>
                </a:solidFill>
              </a:rPr>
              <a:t>A</a:t>
            </a:r>
            <a:r>
              <a:rPr lang="en-US" altLang="zh-CN" baseline="-25000" dirty="0">
                <a:solidFill>
                  <a:srgbClr val="3333FF"/>
                </a:solidFill>
              </a:rPr>
              <a:t>n</a:t>
            </a:r>
            <a:r>
              <a:rPr lang="en-US" altLang="zh-CN" dirty="0">
                <a:solidFill>
                  <a:srgbClr val="3333FF"/>
                </a:solidFill>
              </a:rPr>
              <a:t>(n≥1)</a:t>
            </a:r>
            <a:r>
              <a:rPr lang="zh-CN" altLang="zh-CN" dirty="0">
                <a:solidFill>
                  <a:srgbClr val="3333FF"/>
                </a:solidFill>
              </a:rPr>
              <a:t>，其中</a:t>
            </a:r>
            <a:r>
              <a:rPr lang="en-US" altLang="zh-CN" dirty="0">
                <a:solidFill>
                  <a:srgbClr val="3333FF"/>
                </a:solidFill>
              </a:rPr>
              <a:t>A</a:t>
            </a:r>
            <a:r>
              <a:rPr lang="en-US" altLang="zh-CN" baseline="-25000" dirty="0">
                <a:solidFill>
                  <a:srgbClr val="3333FF"/>
                </a:solidFill>
              </a:rPr>
              <a:t>i</a:t>
            </a:r>
            <a:r>
              <a:rPr lang="zh-CN" altLang="en-US" dirty="0">
                <a:solidFill>
                  <a:srgbClr val="3333FF"/>
                </a:solidFill>
              </a:rPr>
              <a:t>是极小项</a:t>
            </a:r>
            <a:r>
              <a:rPr lang="en-US" altLang="zh-CN" dirty="0">
                <a:solidFill>
                  <a:srgbClr val="3333FF"/>
                </a:solidFill>
              </a:rPr>
              <a:t>(</a:t>
            </a:r>
            <a:r>
              <a:rPr lang="en-US" altLang="zh-CN" dirty="0" err="1">
                <a:solidFill>
                  <a:srgbClr val="3333FF"/>
                </a:solidFill>
              </a:rPr>
              <a:t>i</a:t>
            </a:r>
            <a:r>
              <a:rPr lang="en-US" altLang="zh-CN" dirty="0">
                <a:solidFill>
                  <a:srgbClr val="3333FF"/>
                </a:solidFill>
              </a:rPr>
              <a:t>=1,2,…,n)</a:t>
            </a:r>
            <a:r>
              <a:rPr lang="zh-CN" altLang="en-US" dirty="0">
                <a:solidFill>
                  <a:srgbClr val="3333FF"/>
                </a:solidFill>
              </a:rPr>
              <a:t>，</a:t>
            </a:r>
            <a:r>
              <a:rPr lang="zh-CN" altLang="en-US" dirty="0"/>
              <a:t>则称该命题公式为</a:t>
            </a:r>
            <a:r>
              <a:rPr lang="zh-CN" altLang="en-US" dirty="0">
                <a:solidFill>
                  <a:srgbClr val="3333FF"/>
                </a:solidFill>
              </a:rPr>
              <a:t>主析取范式</a:t>
            </a:r>
            <a:r>
              <a:rPr lang="en-US" altLang="zh-CN" dirty="0"/>
              <a:t>(Principal Disjunctive Normal Form)</a:t>
            </a:r>
            <a:r>
              <a:rPr lang="zh-CN" altLang="en-US" dirty="0"/>
              <a:t>。</a:t>
            </a:r>
            <a:endParaRPr lang="zh-CN" altLang="en-US" dirty="0"/>
          </a:p>
        </p:txBody>
      </p:sp>
      <p:sp>
        <p:nvSpPr>
          <p:cNvPr id="5" name="Text Box 372"/>
          <p:cNvSpPr txBox="1">
            <a:spLocks noChangeArrowheads="1"/>
          </p:cNvSpPr>
          <p:nvPr/>
        </p:nvSpPr>
        <p:spPr bwMode="auto">
          <a:xfrm>
            <a:off x="462007" y="4648641"/>
            <a:ext cx="11045804" cy="1752093"/>
          </a:xfrm>
          <a:prstGeom prst="rect">
            <a:avLst/>
          </a:prstGeom>
          <a:solidFill>
            <a:schemeClr val="bg1">
              <a:lumMod val="85000"/>
              <a:lumOff val="0"/>
            </a:schemeClr>
          </a:solidFill>
          <a:ln w="9525">
            <a:solidFill>
              <a:srgbClr val="000000"/>
            </a:solidFill>
            <a:miter lim="800000"/>
          </a:ln>
        </p:spPr>
        <p:txBody>
          <a:bodyPr rot="0" vert="horz" wrap="square" lIns="91413" tIns="45707" rIns="91413" bIns="45707" anchor="t" anchorCtr="0" upright="1">
            <a:noAutofit/>
          </a:bodyPr>
          <a:lstStyle/>
          <a:p>
            <a:pPr algn="just" defTabSz="1219200">
              <a:lnSpc>
                <a:spcPct val="150000"/>
              </a:lnSpc>
            </a:pPr>
            <a:r>
              <a:rPr lang="zh-CN" altLang="en-US" sz="24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rPr>
              <a:t>解题小贴士</a:t>
            </a:r>
            <a:r>
              <a:rPr lang="en-US" altLang="zh-CN" sz="24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rPr>
              <a:t>—</a:t>
            </a:r>
            <a:r>
              <a:rPr lang="zh-CN" altLang="en-US" sz="24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rPr>
              <a:t>主析（合）取范式的判断方法</a:t>
            </a:r>
            <a:endParaRPr lang="zh-CN" altLang="en-US" sz="24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endParaRPr>
          </a:p>
          <a:p>
            <a:pPr algn="just" defTabSz="1219200">
              <a:lnSpc>
                <a:spcPct val="150000"/>
              </a:lnSpc>
            </a:pP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sz="2400" b="1" kern="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）首先判断给定公式中的每个合取</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析取</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项是否为极小</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大</a:t>
            </a:r>
            <a:r>
              <a:rPr 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项；</a:t>
            </a:r>
            <a:endPar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algn="just" defTabSz="1219200">
              <a:lnSpc>
                <a:spcPct val="150000"/>
              </a:lnSpc>
            </a:pP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a:t>
            </a:r>
            <a:r>
              <a:rPr 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2</a:t>
            </a: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）然后判断是否与原公式等价。</a:t>
            </a:r>
            <a:endPar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99332">
                                            <p:txEl>
                                              <p:pRg st="0" end="0"/>
                                            </p:txEl>
                                          </p:spTgt>
                                        </p:tgtEl>
                                        <p:attrNameLst>
                                          <p:attrName>style.visibility</p:attrName>
                                        </p:attrNameLst>
                                      </p:cBhvr>
                                      <p:to>
                                        <p:strVal val="visible"/>
                                      </p:to>
                                    </p:set>
                                    <p:animEffect transition="in" filter="slide(fromLeft)">
                                      <p:cBhvr>
                                        <p:cTn id="7" dur="500"/>
                                        <p:tgtEl>
                                          <p:spTgt spid="993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99332">
                                            <p:txEl>
                                              <p:pRg st="1" end="1"/>
                                            </p:txEl>
                                          </p:spTgt>
                                        </p:tgtEl>
                                        <p:attrNameLst>
                                          <p:attrName>style.visibility</p:attrName>
                                        </p:attrNameLst>
                                      </p:cBhvr>
                                      <p:to>
                                        <p:strVal val="visible"/>
                                      </p:to>
                                    </p:set>
                                    <p:animEffect transition="in" filter="slide(fromLeft)">
                                      <p:cBhvr>
                                        <p:cTn id="12" dur="500"/>
                                        <p:tgtEl>
                                          <p:spTgt spid="993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autoUpdateAnimBg="0" build="p"/>
      <p:bldP spid="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7739" y="893326"/>
            <a:ext cx="11502872" cy="5011589"/>
          </a:xfrm>
          <a:prstGeom prst="rect">
            <a:avLst/>
          </a:prstGeom>
        </p:spPr>
        <p:txBody>
          <a:bodyPr wrap="square">
            <a:spAutoFit/>
          </a:bodyPr>
          <a:lstStyle/>
          <a:p>
            <a:pPr defTabSz="1219200">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rPr>
              <a:t>例</a:t>
            </a:r>
            <a:r>
              <a:rPr lang="en-US" altLang="zh-CN" sz="2400" b="1" dirty="0">
                <a:solidFill>
                  <a:srgbClr val="C00000"/>
                </a:solidFill>
                <a:latin typeface="微软雅黑" panose="020B0503020204020204" pitchFamily="34" charset="-122"/>
                <a:ea typeface="微软雅黑" panose="020B0503020204020204" pitchFamily="34" charset="-122"/>
              </a:rPr>
              <a:t>2.25  </a:t>
            </a:r>
            <a:r>
              <a:rPr lang="zh-CN" altLang="en-US" sz="2400" b="1" dirty="0">
                <a:solidFill>
                  <a:prstClr val="black"/>
                </a:solidFill>
                <a:latin typeface="微软雅黑" panose="020B0503020204020204" pitchFamily="34" charset="-122"/>
                <a:ea typeface="微软雅黑" panose="020B0503020204020204" pitchFamily="34" charset="-122"/>
              </a:rPr>
              <a:t>试判断下列公式是否为</a:t>
            </a:r>
            <a:r>
              <a:rPr lang="en-US" altLang="zh-CN" sz="2400" b="1" dirty="0">
                <a:solidFill>
                  <a:prstClr val="black"/>
                </a:solidFill>
                <a:latin typeface="微软雅黑" panose="020B0503020204020204" pitchFamily="34" charset="-122"/>
                <a:ea typeface="微软雅黑" panose="020B0503020204020204" pitchFamily="34" charset="-122"/>
              </a:rPr>
              <a:t>(P→¬Q)∨¬P</a:t>
            </a:r>
            <a:r>
              <a:rPr lang="zh-CN" altLang="en-US" sz="2400" b="1" dirty="0">
                <a:solidFill>
                  <a:prstClr val="black"/>
                </a:solidFill>
                <a:latin typeface="微软雅黑" panose="020B0503020204020204" pitchFamily="34" charset="-122"/>
                <a:ea typeface="微软雅黑" panose="020B0503020204020204" pitchFamily="34" charset="-122"/>
              </a:rPr>
              <a:t>的主析取范式或主合取范式。</a:t>
            </a:r>
            <a:endParaRPr lang="zh-CN" altLang="en-US"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¬P∨¬Q∨¬P</a:t>
            </a:r>
            <a:r>
              <a:rPr lang="zh-CN" altLang="en-US" sz="2400" b="1" dirty="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2</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¬P∨¬Q</a:t>
            </a:r>
            <a:r>
              <a:rPr lang="zh-CN" altLang="en-US" sz="2400" b="1" dirty="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3</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(¬P∧¬Q)∨(¬P∧Q)</a:t>
            </a:r>
            <a:r>
              <a:rPr lang="zh-CN" altLang="en-US" sz="2400" b="1" dirty="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4</a:t>
            </a: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(¬P∧¬Q)∨(¬P∧Q)∨(P∧¬Q)</a:t>
            </a:r>
            <a:r>
              <a:rPr lang="zh-CN" altLang="en-US" sz="2400" b="1" dirty="0">
                <a:solidFill>
                  <a:prstClr val="black"/>
                </a:solidFill>
                <a:latin typeface="微软雅黑" panose="020B0503020204020204" pitchFamily="34" charset="-122"/>
                <a:ea typeface="微软雅黑" panose="020B0503020204020204" pitchFamily="34" charset="-122"/>
              </a:rPr>
              <a:t>。</a:t>
            </a:r>
            <a:endParaRPr lang="zh-CN" altLang="en-US"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rPr>
              <a:t>解 </a:t>
            </a:r>
            <a:r>
              <a:rPr lang="zh-CN" altLang="en-US" sz="2400" b="1" dirty="0">
                <a:solidFill>
                  <a:prstClr val="black"/>
                </a:solidFill>
                <a:latin typeface="微软雅黑" panose="020B0503020204020204" pitchFamily="34" charset="-122"/>
                <a:ea typeface="微软雅黑" panose="020B0503020204020204" pitchFamily="34" charset="-122"/>
              </a:rPr>
              <a:t> （</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）公式（</a:t>
            </a:r>
            <a:r>
              <a:rPr lang="en-US" altLang="zh-CN" sz="2400" b="1" dirty="0">
                <a:solidFill>
                  <a:prstClr val="black"/>
                </a:solidFill>
                <a:latin typeface="微软雅黑" panose="020B0503020204020204" pitchFamily="34" charset="-122"/>
                <a:ea typeface="微软雅黑" panose="020B0503020204020204" pitchFamily="34" charset="-122"/>
              </a:rPr>
              <a:t>1</a:t>
            </a:r>
            <a:r>
              <a:rPr lang="zh-CN" altLang="en-US" sz="2400" b="1" dirty="0">
                <a:solidFill>
                  <a:prstClr val="black"/>
                </a:solidFill>
                <a:latin typeface="微软雅黑" panose="020B0503020204020204" pitchFamily="34" charset="-122"/>
                <a:ea typeface="微软雅黑" panose="020B0503020204020204" pitchFamily="34" charset="-122"/>
              </a:rPr>
              <a:t>）不是原公式的主合取范式，也不是原公式的主析取范式。</a:t>
            </a:r>
            <a:endParaRPr lang="zh-CN" altLang="en-US"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2</a:t>
            </a:r>
            <a:r>
              <a:rPr lang="zh-CN" altLang="en-US" sz="2400" b="1" dirty="0">
                <a:solidFill>
                  <a:prstClr val="black"/>
                </a:solidFill>
                <a:latin typeface="微软雅黑" panose="020B0503020204020204" pitchFamily="34" charset="-122"/>
                <a:ea typeface="微软雅黑" panose="020B0503020204020204" pitchFamily="34" charset="-122"/>
              </a:rPr>
              <a:t>）公式（</a:t>
            </a:r>
            <a:r>
              <a:rPr lang="en-US" altLang="zh-CN" sz="2400" b="1" dirty="0">
                <a:solidFill>
                  <a:prstClr val="black"/>
                </a:solidFill>
                <a:latin typeface="微软雅黑" panose="020B0503020204020204" pitchFamily="34" charset="-122"/>
                <a:ea typeface="微软雅黑" panose="020B0503020204020204" pitchFamily="34" charset="-122"/>
              </a:rPr>
              <a:t>2</a:t>
            </a:r>
            <a:r>
              <a:rPr lang="zh-CN" altLang="en-US" sz="2400" b="1" dirty="0">
                <a:solidFill>
                  <a:prstClr val="black"/>
                </a:solidFill>
                <a:latin typeface="微软雅黑" panose="020B0503020204020204" pitchFamily="34" charset="-122"/>
                <a:ea typeface="微软雅黑" panose="020B0503020204020204" pitchFamily="34" charset="-122"/>
              </a:rPr>
              <a:t>）是原公式的主合取范式。</a:t>
            </a:r>
            <a:endParaRPr lang="zh-CN" altLang="en-US"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3</a:t>
            </a:r>
            <a:r>
              <a:rPr lang="zh-CN" altLang="en-US" sz="2400" b="1" dirty="0">
                <a:solidFill>
                  <a:prstClr val="black"/>
                </a:solidFill>
                <a:latin typeface="微软雅黑" panose="020B0503020204020204" pitchFamily="34" charset="-122"/>
                <a:ea typeface="微软雅黑" panose="020B0503020204020204" pitchFamily="34" charset="-122"/>
              </a:rPr>
              <a:t>）公式（</a:t>
            </a:r>
            <a:r>
              <a:rPr lang="en-US" altLang="zh-CN" sz="2400" b="1" dirty="0">
                <a:solidFill>
                  <a:prstClr val="black"/>
                </a:solidFill>
                <a:latin typeface="微软雅黑" panose="020B0503020204020204" pitchFamily="34" charset="-122"/>
                <a:ea typeface="微软雅黑" panose="020B0503020204020204" pitchFamily="34" charset="-122"/>
              </a:rPr>
              <a:t>3</a:t>
            </a:r>
            <a:r>
              <a:rPr lang="zh-CN" altLang="en-US" sz="2400" b="1" dirty="0">
                <a:solidFill>
                  <a:prstClr val="black"/>
                </a:solidFill>
                <a:latin typeface="微软雅黑" panose="020B0503020204020204" pitchFamily="34" charset="-122"/>
                <a:ea typeface="微软雅黑" panose="020B0503020204020204" pitchFamily="34" charset="-122"/>
              </a:rPr>
              <a:t>）不是原公式的主析取范式。</a:t>
            </a:r>
            <a:endParaRPr lang="zh-CN" altLang="en-US" sz="2400" b="1" dirty="0">
              <a:solidFill>
                <a:prstClr val="black"/>
              </a:solidFill>
              <a:latin typeface="微软雅黑" panose="020B0503020204020204" pitchFamily="34" charset="-122"/>
              <a:ea typeface="微软雅黑" panose="020B0503020204020204" pitchFamily="34" charset="-122"/>
            </a:endParaRPr>
          </a:p>
          <a:p>
            <a:pPr defTabSz="1219200">
              <a:lnSpc>
                <a:spcPct val="150000"/>
              </a:lnSpc>
            </a:pPr>
            <a:r>
              <a:rPr lang="zh-CN" altLang="en-US" sz="2400" b="1" dirty="0">
                <a:solidFill>
                  <a:prstClr val="black"/>
                </a:solidFill>
                <a:latin typeface="微软雅黑" panose="020B0503020204020204" pitchFamily="34" charset="-122"/>
                <a:ea typeface="微软雅黑" panose="020B0503020204020204" pitchFamily="34" charset="-122"/>
              </a:rPr>
              <a:t>（</a:t>
            </a:r>
            <a:r>
              <a:rPr lang="en-US" altLang="zh-CN" sz="2400" b="1" dirty="0">
                <a:solidFill>
                  <a:prstClr val="black"/>
                </a:solidFill>
                <a:latin typeface="微软雅黑" panose="020B0503020204020204" pitchFamily="34" charset="-122"/>
                <a:ea typeface="微软雅黑" panose="020B0503020204020204" pitchFamily="34" charset="-122"/>
              </a:rPr>
              <a:t>4</a:t>
            </a:r>
            <a:r>
              <a:rPr lang="zh-CN" altLang="en-US" sz="2400" b="1" dirty="0">
                <a:solidFill>
                  <a:prstClr val="black"/>
                </a:solidFill>
                <a:latin typeface="微软雅黑" panose="020B0503020204020204" pitchFamily="34" charset="-122"/>
                <a:ea typeface="微软雅黑" panose="020B0503020204020204" pitchFamily="34" charset="-122"/>
              </a:rPr>
              <a:t>）公式（</a:t>
            </a:r>
            <a:r>
              <a:rPr lang="en-US" altLang="zh-CN" sz="2400" b="1" dirty="0">
                <a:solidFill>
                  <a:prstClr val="black"/>
                </a:solidFill>
                <a:latin typeface="微软雅黑" panose="020B0503020204020204" pitchFamily="34" charset="-122"/>
                <a:ea typeface="微软雅黑" panose="020B0503020204020204" pitchFamily="34" charset="-122"/>
              </a:rPr>
              <a:t>4</a:t>
            </a:r>
            <a:r>
              <a:rPr lang="zh-CN" altLang="en-US" sz="2400" b="1" dirty="0">
                <a:solidFill>
                  <a:prstClr val="black"/>
                </a:solidFill>
                <a:latin typeface="微软雅黑" panose="020B0503020204020204" pitchFamily="34" charset="-122"/>
                <a:ea typeface="微软雅黑" panose="020B0503020204020204" pitchFamily="34" charset="-122"/>
              </a:rPr>
              <a:t>）是原公式的主析取范式。</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3" name="Rectangle 2"/>
          <p:cNvSpPr txBox="1">
            <a:spLocks noChangeArrowheads="1"/>
          </p:cNvSpPr>
          <p:nvPr/>
        </p:nvSpPr>
        <p:spPr>
          <a:xfrm>
            <a:off x="869214" y="235834"/>
            <a:ext cx="6767121" cy="701634"/>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r>
              <a:rPr lang="zh-CN" altLang="en-US" sz="2200" noProof="1">
                <a:solidFill>
                  <a:prstClr val="white"/>
                </a:solidFill>
              </a:rPr>
              <a:t>例</a:t>
            </a:r>
            <a:r>
              <a:rPr lang="en-US" altLang="zh-CN" sz="2200" noProof="1">
                <a:solidFill>
                  <a:prstClr val="white"/>
                </a:solidFill>
              </a:rPr>
              <a:t>2.25</a:t>
            </a:r>
            <a:endParaRPr lang="zh-CN" altLang="en-US" sz="2200" dirty="0">
              <a:solidFill>
                <a:prstClr val="white"/>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wipe(down)">
                                      <p:cBhvr>
                                        <p:cTn id="7" dur="500"/>
                                        <p:tgtEl>
                                          <p:spTgt spid="2">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6" end="6"/>
                                            </p:txEl>
                                          </p:spTgt>
                                        </p:tgtEl>
                                        <p:attrNameLst>
                                          <p:attrName>style.visibility</p:attrName>
                                        </p:attrNameLst>
                                      </p:cBhvr>
                                      <p:to>
                                        <p:strVal val="visible"/>
                                      </p:to>
                                    </p:set>
                                    <p:animEffect transition="in" filter="wipe(down)">
                                      <p:cBhvr>
                                        <p:cTn id="12" dur="500"/>
                                        <p:tgtEl>
                                          <p:spTgt spid="2">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animEffect transition="in" filter="wipe(down)">
                                      <p:cBhvr>
                                        <p:cTn id="17" dur="500"/>
                                        <p:tgtEl>
                                          <p:spTgt spid="2">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xEl>
                                              <p:pRg st="8" end="8"/>
                                            </p:txEl>
                                          </p:spTgt>
                                        </p:tgtEl>
                                        <p:attrNameLst>
                                          <p:attrName>style.visibility</p:attrName>
                                        </p:attrNameLst>
                                      </p:cBhvr>
                                      <p:to>
                                        <p:strVal val="visible"/>
                                      </p:to>
                                    </p:set>
                                    <p:animEffect transition="in" filter="wipe(down)">
                                      <p:cBhvr>
                                        <p:cTn id="22"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a:xfrm>
            <a:off x="870343" y="76994"/>
            <a:ext cx="10755156" cy="924139"/>
          </a:xfrm>
        </p:spPr>
        <p:txBody>
          <a:bodyPr/>
          <a:lstStyle/>
          <a:p>
            <a:pPr eaLnBrk="1" hangingPunct="1"/>
            <a:r>
              <a:rPr lang="zh-CN" altLang="en-US" dirty="0">
                <a:latin typeface="Times New Roman" panose="02020603050405020304" pitchFamily="18" charset="0"/>
              </a:rPr>
              <a:t>定理</a:t>
            </a:r>
            <a:r>
              <a:rPr lang="en-US" altLang="zh-CN" dirty="0">
                <a:latin typeface="Times New Roman" panose="02020603050405020304" pitchFamily="18" charset="0"/>
              </a:rPr>
              <a:t>2.5</a:t>
            </a:r>
            <a:endParaRPr lang="zh-CN" altLang="en-US" dirty="0">
              <a:latin typeface="Times New Roman" panose="02020603050405020304" pitchFamily="18" charset="0"/>
            </a:endParaRPr>
          </a:p>
        </p:txBody>
      </p:sp>
      <p:sp>
        <p:nvSpPr>
          <p:cNvPr id="1580035" name="Rectangle 3"/>
          <p:cNvSpPr>
            <a:spLocks noGrp="1" noChangeArrowheads="1"/>
          </p:cNvSpPr>
          <p:nvPr>
            <p:ph type="body" sz="half" idx="1"/>
          </p:nvPr>
        </p:nvSpPr>
        <p:spPr>
          <a:xfrm>
            <a:off x="529267" y="915194"/>
            <a:ext cx="11437308" cy="5743528"/>
          </a:xfrm>
        </p:spPr>
        <p:txBody>
          <a:bodyPr>
            <a:normAutofit/>
          </a:bodyPr>
          <a:lstStyle/>
          <a:p>
            <a:pPr algn="l" eaLnBrk="1" hangingPunct="1">
              <a:lnSpc>
                <a:spcPct val="110000"/>
              </a:lnSpc>
              <a:buClrTx/>
              <a:buFontTx/>
              <a:buNone/>
            </a:pPr>
            <a:r>
              <a:rPr lang="zh-CN" altLang="en-US" sz="2800" dirty="0">
                <a:solidFill>
                  <a:srgbClr val="0000FF"/>
                </a:solidFill>
                <a:latin typeface="Times New Roman" panose="02020603050405020304" pitchFamily="18" charset="0"/>
              </a:rPr>
              <a:t>任何一个公式都有与之等价的主析取范式和主合取范式。</a:t>
            </a:r>
            <a:endParaRPr lang="en-US" altLang="zh-CN" sz="2800" dirty="0">
              <a:solidFill>
                <a:srgbClr val="0000FF"/>
              </a:solidFill>
              <a:latin typeface="Times New Roman" panose="02020603050405020304" pitchFamily="18" charset="0"/>
            </a:endParaRPr>
          </a:p>
          <a:p>
            <a:pPr>
              <a:lnSpc>
                <a:spcPct val="130000"/>
              </a:lnSpc>
              <a:spcBef>
                <a:spcPts val="265"/>
              </a:spcBef>
              <a:buNone/>
            </a:pPr>
            <a:r>
              <a:rPr lang="zh-CN" altLang="en-US" sz="2000" dirty="0">
                <a:solidFill>
                  <a:srgbClr val="FF0000"/>
                </a:solidFill>
              </a:rPr>
              <a:t>证明：</a:t>
            </a:r>
            <a:r>
              <a:rPr lang="zh-CN" altLang="en-US" sz="2000" dirty="0"/>
              <a:t>（</a:t>
            </a:r>
            <a:r>
              <a:rPr lang="en-US" altLang="zh-CN" sz="2000" dirty="0"/>
              <a:t>1</a:t>
            </a:r>
            <a:r>
              <a:rPr lang="zh-CN" altLang="en-US" sz="2000" dirty="0"/>
              <a:t>）先求出该公式所对应的</a:t>
            </a:r>
            <a:r>
              <a:rPr lang="zh-CN" altLang="en-US" sz="2000" dirty="0">
                <a:solidFill>
                  <a:srgbClr val="FF0000"/>
                </a:solidFill>
              </a:rPr>
              <a:t>析取范式</a:t>
            </a:r>
            <a:r>
              <a:rPr lang="zh-CN" altLang="en-US" sz="2000" dirty="0">
                <a:solidFill>
                  <a:srgbClr val="800080"/>
                </a:solidFill>
              </a:rPr>
              <a:t>和</a:t>
            </a:r>
            <a:r>
              <a:rPr lang="zh-CN" altLang="en-US" sz="2000" dirty="0">
                <a:solidFill>
                  <a:srgbClr val="FF0000"/>
                </a:solidFill>
              </a:rPr>
              <a:t>合取范式；</a:t>
            </a:r>
            <a:endParaRPr lang="zh-CN" altLang="en-US" sz="2000" dirty="0">
              <a:solidFill>
                <a:srgbClr val="FF0000"/>
              </a:solidFill>
            </a:endParaRPr>
          </a:p>
          <a:p>
            <a:pPr>
              <a:lnSpc>
                <a:spcPct val="130000"/>
              </a:lnSpc>
              <a:spcBef>
                <a:spcPts val="265"/>
              </a:spcBef>
              <a:buNone/>
            </a:pPr>
            <a:r>
              <a:rPr lang="zh-CN" altLang="en-US" sz="2000" dirty="0"/>
              <a:t>（</a:t>
            </a:r>
            <a:r>
              <a:rPr lang="en-US" altLang="zh-CN" sz="2000" dirty="0"/>
              <a:t>2</a:t>
            </a:r>
            <a:r>
              <a:rPr lang="zh-CN" altLang="en-US" sz="2000" dirty="0"/>
              <a:t>）在</a:t>
            </a:r>
            <a:r>
              <a:rPr lang="zh-CN" altLang="en-US" sz="2000" dirty="0">
                <a:solidFill>
                  <a:srgbClr val="FF0000"/>
                </a:solidFill>
              </a:rPr>
              <a:t>析取范式的短语</a:t>
            </a:r>
            <a:r>
              <a:rPr lang="zh-CN" altLang="en-US" sz="2000" dirty="0"/>
              <a:t>和</a:t>
            </a:r>
            <a:r>
              <a:rPr lang="zh-CN" altLang="en-US" sz="2000" dirty="0">
                <a:solidFill>
                  <a:srgbClr val="FF0000"/>
                </a:solidFill>
              </a:rPr>
              <a:t>合取范式的子句</a:t>
            </a:r>
            <a:r>
              <a:rPr lang="zh-CN" altLang="en-US" sz="2000" dirty="0"/>
              <a:t>中，</a:t>
            </a:r>
            <a:r>
              <a:rPr lang="zh-CN" altLang="en-US" sz="2000" dirty="0">
                <a:solidFill>
                  <a:srgbClr val="0000FF"/>
                </a:solidFill>
              </a:rPr>
              <a:t>如同一命题变元出现多次</a:t>
            </a:r>
            <a:r>
              <a:rPr lang="zh-CN" altLang="en-US" sz="2000" dirty="0"/>
              <a:t>，则将其化成只出现</a:t>
            </a:r>
            <a:r>
              <a:rPr lang="zh-CN" altLang="en-US" sz="2000" dirty="0">
                <a:solidFill>
                  <a:srgbClr val="0000FF"/>
                </a:solidFill>
              </a:rPr>
              <a:t>一次</a:t>
            </a:r>
            <a:r>
              <a:rPr lang="zh-CN" altLang="en-US" sz="2000" dirty="0"/>
              <a:t>；</a:t>
            </a:r>
            <a:endParaRPr lang="en-US" altLang="zh-CN" sz="2000" dirty="0"/>
          </a:p>
          <a:p>
            <a:pPr>
              <a:lnSpc>
                <a:spcPct val="130000"/>
              </a:lnSpc>
              <a:spcBef>
                <a:spcPts val="265"/>
              </a:spcBef>
              <a:buNone/>
            </a:pPr>
            <a:r>
              <a:rPr lang="zh-CN" altLang="en-US" sz="2000" dirty="0"/>
              <a:t>（</a:t>
            </a:r>
            <a:r>
              <a:rPr lang="en-US" altLang="zh-CN" sz="2000" dirty="0"/>
              <a:t>3</a:t>
            </a:r>
            <a:r>
              <a:rPr lang="zh-CN" altLang="en-US" sz="2000" dirty="0"/>
              <a:t>）去掉析取范式中所有</a:t>
            </a:r>
            <a:r>
              <a:rPr lang="zh-CN" altLang="en-US" sz="2000" dirty="0">
                <a:solidFill>
                  <a:srgbClr val="0000FF"/>
                </a:solidFill>
              </a:rPr>
              <a:t>永假式的短语</a:t>
            </a:r>
            <a:r>
              <a:rPr lang="zh-CN" altLang="en-US" sz="2000" dirty="0"/>
              <a:t>和合取范式中所有</a:t>
            </a:r>
            <a:r>
              <a:rPr lang="zh-CN" altLang="en-US" sz="2000" dirty="0">
                <a:solidFill>
                  <a:srgbClr val="0000FF"/>
                </a:solidFill>
              </a:rPr>
              <a:t>永真式的子句</a:t>
            </a:r>
            <a:r>
              <a:rPr lang="zh-CN" altLang="en-US" sz="2000" dirty="0"/>
              <a:t>，即去掉含有形如</a:t>
            </a:r>
            <a:r>
              <a:rPr lang="en-US" altLang="zh-CN" sz="2000" dirty="0">
                <a:solidFill>
                  <a:srgbClr val="FF0000"/>
                </a:solidFill>
              </a:rPr>
              <a:t>P∧┐P</a:t>
            </a:r>
            <a:r>
              <a:rPr lang="zh-CN" altLang="en-US" sz="2000" dirty="0"/>
              <a:t>子公式的短语和含有形如</a:t>
            </a:r>
            <a:r>
              <a:rPr lang="en-US" altLang="zh-CN" sz="2000" dirty="0">
                <a:solidFill>
                  <a:srgbClr val="FF0000"/>
                </a:solidFill>
              </a:rPr>
              <a:t>P∨┐P</a:t>
            </a:r>
            <a:r>
              <a:rPr lang="zh-CN" altLang="en-US" sz="2000" dirty="0"/>
              <a:t>子公式的子句；</a:t>
            </a:r>
            <a:endParaRPr lang="en-US" altLang="zh-CN" sz="2000" dirty="0"/>
          </a:p>
          <a:p>
            <a:pPr marL="0" indent="0">
              <a:lnSpc>
                <a:spcPct val="130000"/>
              </a:lnSpc>
              <a:buNone/>
            </a:pPr>
            <a:r>
              <a:rPr lang="zh-CN" altLang="en-US" sz="2000" dirty="0">
                <a:latin typeface="Times New Roman" panose="02020603050405020304" pitchFamily="18" charset="0"/>
              </a:rPr>
              <a:t>（</a:t>
            </a:r>
            <a:r>
              <a:rPr lang="en-US" altLang="zh-CN" sz="2000" dirty="0">
                <a:latin typeface="Times New Roman" panose="02020603050405020304" pitchFamily="18" charset="0"/>
              </a:rPr>
              <a:t>4</a:t>
            </a:r>
            <a:r>
              <a:rPr lang="zh-CN" altLang="en-US" sz="2000" dirty="0">
                <a:latin typeface="Times New Roman" panose="02020603050405020304" pitchFamily="18" charset="0"/>
              </a:rPr>
              <a:t>）若析取范式的某一个短语中</a:t>
            </a:r>
            <a:r>
              <a:rPr lang="zh-CN" altLang="en-US" sz="2000" dirty="0">
                <a:solidFill>
                  <a:srgbClr val="800080"/>
                </a:solidFill>
                <a:latin typeface="Times New Roman" panose="02020603050405020304" pitchFamily="18" charset="0"/>
              </a:rPr>
              <a:t>缺少</a:t>
            </a:r>
            <a:r>
              <a:rPr lang="zh-CN" altLang="en-US" sz="2000" dirty="0">
                <a:latin typeface="Times New Roman" panose="02020603050405020304" pitchFamily="18" charset="0"/>
              </a:rPr>
              <a:t>该命题公式中所规定的</a:t>
            </a:r>
            <a:r>
              <a:rPr lang="zh-CN" altLang="en-US" sz="2000" dirty="0">
                <a:solidFill>
                  <a:srgbClr val="800080"/>
                </a:solidFill>
                <a:latin typeface="Times New Roman" panose="02020603050405020304" pitchFamily="18" charset="0"/>
              </a:rPr>
              <a:t>命题变元</a:t>
            </a:r>
            <a:r>
              <a:rPr lang="zh-CN" altLang="en-US" sz="2000" dirty="0">
                <a:latin typeface="Times New Roman" panose="02020603050405020304" pitchFamily="18" charset="0"/>
              </a:rPr>
              <a:t>，则可用公式：</a:t>
            </a:r>
            <a:endParaRPr lang="zh-CN" altLang="en-US" sz="2000" dirty="0">
              <a:latin typeface="Times New Roman" panose="02020603050405020304" pitchFamily="18" charset="0"/>
            </a:endParaRPr>
          </a:p>
          <a:p>
            <a:pPr marL="0" indent="0" algn="ctr">
              <a:lnSpc>
                <a:spcPct val="130000"/>
              </a:lnSpc>
              <a:buNone/>
            </a:pPr>
            <a:r>
              <a:rPr lang="en-US" altLang="zh-CN" sz="2000" dirty="0">
                <a:solidFill>
                  <a:srgbClr val="FF0000"/>
                </a:solidFill>
                <a:latin typeface="Times New Roman" panose="02020603050405020304" pitchFamily="18" charset="0"/>
              </a:rPr>
              <a:t>Q= (P</a:t>
            </a:r>
            <a:r>
              <a:rPr lang="zh-CN" altLang="en-US" sz="2000" dirty="0">
                <a:solidFill>
                  <a:srgbClr val="FF0000"/>
                </a:solidFill>
                <a:latin typeface="Times New Roman" panose="02020603050405020304" pitchFamily="18" charset="0"/>
              </a:rPr>
              <a:t>∨</a:t>
            </a:r>
            <a:r>
              <a:rPr kumimoji="1" lang="en-US" altLang="zh-CN" sz="2000" dirty="0">
                <a:solidFill>
                  <a:srgbClr val="FF0000"/>
                </a:solidFill>
                <a:latin typeface="Times New Roman" panose="02020603050405020304" pitchFamily="18" charset="0"/>
              </a:rPr>
              <a:t>┐</a:t>
            </a:r>
            <a:r>
              <a:rPr lang="en-US" altLang="zh-CN" sz="2000" dirty="0">
                <a:solidFill>
                  <a:srgbClr val="FF0000"/>
                </a:solidFill>
                <a:latin typeface="Times New Roman" panose="02020603050405020304" pitchFamily="18" charset="0"/>
              </a:rPr>
              <a:t>P)∧Q</a:t>
            </a:r>
            <a:endParaRPr lang="en-US" altLang="zh-CN" sz="2000" dirty="0">
              <a:solidFill>
                <a:srgbClr val="FF0000"/>
              </a:solidFill>
              <a:latin typeface="Times New Roman" panose="02020603050405020304" pitchFamily="18" charset="0"/>
            </a:endParaRPr>
          </a:p>
          <a:p>
            <a:pPr marL="0" indent="0">
              <a:lnSpc>
                <a:spcPct val="130000"/>
              </a:lnSpc>
              <a:buNone/>
            </a:pPr>
            <a:r>
              <a:rPr lang="zh-CN" altLang="en-US" sz="2000" dirty="0">
                <a:latin typeface="Times New Roman" panose="02020603050405020304" pitchFamily="18" charset="0"/>
              </a:rPr>
              <a:t>将命题变元</a:t>
            </a:r>
            <a:r>
              <a:rPr lang="en-US" altLang="zh-CN" sz="2000" dirty="0">
                <a:latin typeface="Times New Roman" panose="02020603050405020304" pitchFamily="18" charset="0"/>
              </a:rPr>
              <a:t>P</a:t>
            </a:r>
            <a:r>
              <a:rPr lang="zh-CN" altLang="en-US" sz="2000" dirty="0">
                <a:latin typeface="Times New Roman" panose="02020603050405020304" pitchFamily="18" charset="0"/>
              </a:rPr>
              <a:t>补进去，并利用分配律展开，然后合并相同的短语，此时得到的短语将是标准的极小项；</a:t>
            </a:r>
            <a:endParaRPr lang="en-US" altLang="zh-CN" sz="2000" dirty="0">
              <a:latin typeface="Times New Roman" panose="02020603050405020304" pitchFamily="18" charset="0"/>
            </a:endParaRPr>
          </a:p>
          <a:p>
            <a:pPr marL="0">
              <a:lnSpc>
                <a:spcPct val="130000"/>
              </a:lnSpc>
              <a:buNone/>
            </a:pPr>
            <a:r>
              <a:rPr lang="zh-CN" altLang="en-US" sz="2000" dirty="0">
                <a:latin typeface="Times New Roman" panose="02020603050405020304" pitchFamily="18" charset="0"/>
              </a:rPr>
              <a:t>若合取范式的某一个子句中</a:t>
            </a:r>
            <a:r>
              <a:rPr lang="zh-CN" altLang="en-US" sz="2000" dirty="0">
                <a:solidFill>
                  <a:srgbClr val="800080"/>
                </a:solidFill>
                <a:latin typeface="Times New Roman" panose="02020603050405020304" pitchFamily="18" charset="0"/>
              </a:rPr>
              <a:t>缺少</a:t>
            </a:r>
            <a:r>
              <a:rPr lang="zh-CN" altLang="en-US" sz="2000" dirty="0">
                <a:latin typeface="Times New Roman" panose="02020603050405020304" pitchFamily="18" charset="0"/>
              </a:rPr>
              <a:t>该命题公式中所规定的</a:t>
            </a:r>
            <a:r>
              <a:rPr lang="zh-CN" altLang="en-US" sz="2000" dirty="0">
                <a:solidFill>
                  <a:srgbClr val="800080"/>
                </a:solidFill>
                <a:latin typeface="Times New Roman" panose="02020603050405020304" pitchFamily="18" charset="0"/>
              </a:rPr>
              <a:t>命题变元</a:t>
            </a:r>
            <a:r>
              <a:rPr lang="zh-CN" altLang="en-US" sz="2000" dirty="0">
                <a:latin typeface="Times New Roman" panose="02020603050405020304" pitchFamily="18" charset="0"/>
              </a:rPr>
              <a:t>，则可用公式：</a:t>
            </a:r>
            <a:endParaRPr lang="zh-CN" altLang="en-US" sz="2000" dirty="0">
              <a:latin typeface="Times New Roman" panose="02020603050405020304" pitchFamily="18" charset="0"/>
            </a:endParaRPr>
          </a:p>
          <a:p>
            <a:pPr marL="0" indent="0" algn="ctr">
              <a:lnSpc>
                <a:spcPct val="130000"/>
              </a:lnSpc>
              <a:buNone/>
            </a:pPr>
            <a:r>
              <a:rPr lang="en-US" altLang="zh-CN" sz="2000" dirty="0">
                <a:solidFill>
                  <a:srgbClr val="FF0000"/>
                </a:solidFill>
                <a:latin typeface="Times New Roman" panose="02020603050405020304" pitchFamily="18" charset="0"/>
              </a:rPr>
              <a:t>Q= (P</a:t>
            </a:r>
            <a:r>
              <a:rPr lang="zh-CN" altLang="en-US" sz="2000" dirty="0">
                <a:solidFill>
                  <a:srgbClr val="FF0000"/>
                </a:solidFill>
                <a:latin typeface="Times New Roman" panose="02020603050405020304" pitchFamily="18" charset="0"/>
              </a:rPr>
              <a:t>∧</a:t>
            </a:r>
            <a:r>
              <a:rPr kumimoji="1" lang="en-US" altLang="zh-CN" sz="2000" dirty="0">
                <a:solidFill>
                  <a:srgbClr val="FF0000"/>
                </a:solidFill>
                <a:latin typeface="Times New Roman" panose="02020603050405020304" pitchFamily="18" charset="0"/>
              </a:rPr>
              <a:t>┐</a:t>
            </a:r>
            <a:r>
              <a:rPr lang="en-US" altLang="zh-CN" sz="2000" dirty="0">
                <a:solidFill>
                  <a:srgbClr val="FF0000"/>
                </a:solidFill>
                <a:latin typeface="Times New Roman" panose="02020603050405020304" pitchFamily="18" charset="0"/>
              </a:rPr>
              <a:t>P)∨Q</a:t>
            </a:r>
            <a:endParaRPr lang="en-US" altLang="zh-CN" sz="2000" dirty="0">
              <a:solidFill>
                <a:srgbClr val="FF0000"/>
              </a:solidFill>
              <a:latin typeface="Times New Roman" panose="02020603050405020304" pitchFamily="18" charset="0"/>
            </a:endParaRPr>
          </a:p>
          <a:p>
            <a:pPr marL="0" indent="0">
              <a:lnSpc>
                <a:spcPct val="130000"/>
              </a:lnSpc>
              <a:buNone/>
            </a:pPr>
            <a:r>
              <a:rPr lang="zh-CN" altLang="en-US" sz="2000" dirty="0">
                <a:latin typeface="Times New Roman" panose="02020603050405020304" pitchFamily="18" charset="0"/>
              </a:rPr>
              <a:t>将命题变元</a:t>
            </a:r>
            <a:r>
              <a:rPr lang="en-US" altLang="zh-CN" sz="2000" dirty="0">
                <a:latin typeface="Times New Roman" panose="02020603050405020304" pitchFamily="18" charset="0"/>
              </a:rPr>
              <a:t>P</a:t>
            </a:r>
            <a:r>
              <a:rPr lang="zh-CN" altLang="en-US" sz="2000" dirty="0">
                <a:latin typeface="Times New Roman" panose="02020603050405020304" pitchFamily="18" charset="0"/>
              </a:rPr>
              <a:t>补进去，并利用分配律展开，然后合并相同的子句，此时得到的子句将是标准的极大项；</a:t>
            </a:r>
            <a:endParaRPr lang="en-US" altLang="zh-CN" sz="2000" dirty="0">
              <a:latin typeface="Times New Roman" panose="02020603050405020304" pitchFamily="18" charset="0"/>
            </a:endParaRPr>
          </a:p>
          <a:p>
            <a:pPr marL="0" indent="0">
              <a:lnSpc>
                <a:spcPct val="130000"/>
              </a:lnSpc>
              <a:buNone/>
            </a:pPr>
            <a:r>
              <a:rPr lang="zh-CN" altLang="en-US" sz="2000" dirty="0">
                <a:latin typeface="Times New Roman" panose="02020603050405020304" pitchFamily="18" charset="0"/>
              </a:rPr>
              <a:t>（</a:t>
            </a:r>
            <a:r>
              <a:rPr lang="en-US" altLang="zh-CN" sz="2000" dirty="0">
                <a:latin typeface="Times New Roman" panose="02020603050405020304" pitchFamily="18" charset="0"/>
              </a:rPr>
              <a:t>5</a:t>
            </a:r>
            <a:r>
              <a:rPr lang="zh-CN" altLang="en-US" sz="2000" dirty="0">
                <a:latin typeface="Times New Roman" panose="02020603050405020304" pitchFamily="18" charset="0"/>
              </a:rPr>
              <a:t>）</a:t>
            </a:r>
            <a:r>
              <a:rPr lang="zh-CN" altLang="en-US" sz="2000" dirty="0"/>
              <a:t>利用幂等律</a:t>
            </a:r>
            <a:r>
              <a:rPr lang="zh-CN" altLang="en-US" sz="2000" dirty="0">
                <a:latin typeface="Times New Roman" panose="02020603050405020304" pitchFamily="18" charset="0"/>
              </a:rPr>
              <a:t>将相同的极小项和极大项合并，同时利用交换律进行顺序调整，由此可转换成标准的主析取范式和主合取范式。</a:t>
            </a:r>
            <a:endParaRPr lang="zh-CN" altLang="en-US" sz="2000" dirty="0">
              <a:latin typeface="Times New Roman" panose="02020603050405020304" pitchFamily="18" charset="0"/>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80035">
                                            <p:txEl>
                                              <p:pRg st="0" end="0"/>
                                            </p:txEl>
                                          </p:spTgt>
                                        </p:tgtEl>
                                        <p:attrNameLst>
                                          <p:attrName>style.visibility</p:attrName>
                                        </p:attrNameLst>
                                      </p:cBhvr>
                                      <p:to>
                                        <p:strVal val="visible"/>
                                      </p:to>
                                    </p:set>
                                    <p:anim calcmode="lin" valueType="num">
                                      <p:cBhvr additive="base">
                                        <p:cTn id="7" dur="500" fill="hold"/>
                                        <p:tgtEl>
                                          <p:spTgt spid="15800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800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80035">
                                            <p:txEl>
                                              <p:pRg st="1" end="1"/>
                                            </p:txEl>
                                          </p:spTgt>
                                        </p:tgtEl>
                                        <p:attrNameLst>
                                          <p:attrName>style.visibility</p:attrName>
                                        </p:attrNameLst>
                                      </p:cBhvr>
                                      <p:to>
                                        <p:strVal val="visible"/>
                                      </p:to>
                                    </p:set>
                                    <p:anim calcmode="lin" valueType="num">
                                      <p:cBhvr additive="base">
                                        <p:cTn id="13" dur="500" fill="hold"/>
                                        <p:tgtEl>
                                          <p:spTgt spid="158003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800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80035">
                                            <p:txEl>
                                              <p:pRg st="2" end="2"/>
                                            </p:txEl>
                                          </p:spTgt>
                                        </p:tgtEl>
                                        <p:attrNameLst>
                                          <p:attrName>style.visibility</p:attrName>
                                        </p:attrNameLst>
                                      </p:cBhvr>
                                      <p:to>
                                        <p:strVal val="visible"/>
                                      </p:to>
                                    </p:set>
                                    <p:anim calcmode="lin" valueType="num">
                                      <p:cBhvr additive="base">
                                        <p:cTn id="19" dur="500" fill="hold"/>
                                        <p:tgtEl>
                                          <p:spTgt spid="158003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800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80035">
                                            <p:txEl>
                                              <p:pRg st="3" end="3"/>
                                            </p:txEl>
                                          </p:spTgt>
                                        </p:tgtEl>
                                        <p:attrNameLst>
                                          <p:attrName>style.visibility</p:attrName>
                                        </p:attrNameLst>
                                      </p:cBhvr>
                                      <p:to>
                                        <p:strVal val="visible"/>
                                      </p:to>
                                    </p:set>
                                    <p:anim calcmode="lin" valueType="num">
                                      <p:cBhvr additive="base">
                                        <p:cTn id="25" dur="500" fill="hold"/>
                                        <p:tgtEl>
                                          <p:spTgt spid="158003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800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80035">
                                            <p:txEl>
                                              <p:pRg st="4" end="4"/>
                                            </p:txEl>
                                          </p:spTgt>
                                        </p:tgtEl>
                                        <p:attrNameLst>
                                          <p:attrName>style.visibility</p:attrName>
                                        </p:attrNameLst>
                                      </p:cBhvr>
                                      <p:to>
                                        <p:strVal val="visible"/>
                                      </p:to>
                                    </p:set>
                                    <p:anim calcmode="lin" valueType="num">
                                      <p:cBhvr additive="base">
                                        <p:cTn id="31" dur="500" fill="hold"/>
                                        <p:tgtEl>
                                          <p:spTgt spid="158003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8003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80035">
                                            <p:txEl>
                                              <p:pRg st="5" end="5"/>
                                            </p:txEl>
                                          </p:spTgt>
                                        </p:tgtEl>
                                        <p:attrNameLst>
                                          <p:attrName>style.visibility</p:attrName>
                                        </p:attrNameLst>
                                      </p:cBhvr>
                                      <p:to>
                                        <p:strVal val="visible"/>
                                      </p:to>
                                    </p:set>
                                    <p:anim calcmode="lin" valueType="num">
                                      <p:cBhvr additive="base">
                                        <p:cTn id="37" dur="500" fill="hold"/>
                                        <p:tgtEl>
                                          <p:spTgt spid="158003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8003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80035">
                                            <p:txEl>
                                              <p:pRg st="6" end="6"/>
                                            </p:txEl>
                                          </p:spTgt>
                                        </p:tgtEl>
                                        <p:attrNameLst>
                                          <p:attrName>style.visibility</p:attrName>
                                        </p:attrNameLst>
                                      </p:cBhvr>
                                      <p:to>
                                        <p:strVal val="visible"/>
                                      </p:to>
                                    </p:set>
                                    <p:anim calcmode="lin" valueType="num">
                                      <p:cBhvr additive="base">
                                        <p:cTn id="43" dur="500" fill="hold"/>
                                        <p:tgtEl>
                                          <p:spTgt spid="158003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58003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580035">
                                            <p:txEl>
                                              <p:pRg st="7" end="7"/>
                                            </p:txEl>
                                          </p:spTgt>
                                        </p:tgtEl>
                                        <p:attrNameLst>
                                          <p:attrName>style.visibility</p:attrName>
                                        </p:attrNameLst>
                                      </p:cBhvr>
                                      <p:to>
                                        <p:strVal val="visible"/>
                                      </p:to>
                                    </p:set>
                                    <p:anim calcmode="lin" valueType="num">
                                      <p:cBhvr additive="base">
                                        <p:cTn id="49" dur="500" fill="hold"/>
                                        <p:tgtEl>
                                          <p:spTgt spid="158003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58003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580035">
                                            <p:txEl>
                                              <p:pRg st="8" end="8"/>
                                            </p:txEl>
                                          </p:spTgt>
                                        </p:tgtEl>
                                        <p:attrNameLst>
                                          <p:attrName>style.visibility</p:attrName>
                                        </p:attrNameLst>
                                      </p:cBhvr>
                                      <p:to>
                                        <p:strVal val="visible"/>
                                      </p:to>
                                    </p:set>
                                    <p:anim calcmode="lin" valueType="num">
                                      <p:cBhvr additive="base">
                                        <p:cTn id="55" dur="500" fill="hold"/>
                                        <p:tgtEl>
                                          <p:spTgt spid="158003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8003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580035">
                                            <p:txEl>
                                              <p:pRg st="9" end="9"/>
                                            </p:txEl>
                                          </p:spTgt>
                                        </p:tgtEl>
                                        <p:attrNameLst>
                                          <p:attrName>style.visibility</p:attrName>
                                        </p:attrNameLst>
                                      </p:cBhvr>
                                      <p:to>
                                        <p:strVal val="visible"/>
                                      </p:to>
                                    </p:set>
                                    <p:anim calcmode="lin" valueType="num">
                                      <p:cBhvr additive="base">
                                        <p:cTn id="61" dur="500" fill="hold"/>
                                        <p:tgtEl>
                                          <p:spTgt spid="1580035">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58003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580035">
                                            <p:txEl>
                                              <p:pRg st="10" end="10"/>
                                            </p:txEl>
                                          </p:spTgt>
                                        </p:tgtEl>
                                        <p:attrNameLst>
                                          <p:attrName>style.visibility</p:attrName>
                                        </p:attrNameLst>
                                      </p:cBhvr>
                                      <p:to>
                                        <p:strVal val="visible"/>
                                      </p:to>
                                    </p:set>
                                    <p:anim calcmode="lin" valueType="num">
                                      <p:cBhvr additive="base">
                                        <p:cTn id="67" dur="500" fill="hold"/>
                                        <p:tgtEl>
                                          <p:spTgt spid="1580035">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58003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xfrm>
            <a:off x="816870" y="187961"/>
            <a:ext cx="10755156" cy="708189"/>
          </a:xfrm>
        </p:spPr>
        <p:txBody>
          <a:bodyPr/>
          <a:lstStyle/>
          <a:p>
            <a:pPr eaLnBrk="1" hangingPunct="1"/>
            <a:r>
              <a:rPr lang="zh-CN" altLang="en-US" dirty="0">
                <a:latin typeface="Times New Roman" panose="02020603050405020304" pitchFamily="18" charset="0"/>
              </a:rPr>
              <a:t>需要说明</a:t>
            </a:r>
            <a:endParaRPr lang="en-US" altLang="zh-CN" dirty="0">
              <a:latin typeface="Times New Roman" panose="02020603050405020304" pitchFamily="18" charset="0"/>
            </a:endParaRPr>
          </a:p>
        </p:txBody>
      </p:sp>
      <p:sp>
        <p:nvSpPr>
          <p:cNvPr id="1583107" name="Rectangle 3"/>
          <p:cNvSpPr>
            <a:spLocks noGrp="1" noChangeArrowheads="1"/>
          </p:cNvSpPr>
          <p:nvPr>
            <p:ph type="body" idx="1"/>
          </p:nvPr>
        </p:nvSpPr>
        <p:spPr>
          <a:xfrm>
            <a:off x="2582844" y="1206618"/>
            <a:ext cx="8989182" cy="2031111"/>
          </a:xfrm>
        </p:spPr>
        <p:txBody>
          <a:bodyPr>
            <a:normAutofit/>
          </a:bodyPr>
          <a:lstStyle/>
          <a:p>
            <a:pPr marL="0" indent="0">
              <a:lnSpc>
                <a:spcPct val="114000"/>
              </a:lnSpc>
              <a:buNone/>
            </a:pPr>
            <a:r>
              <a:rPr lang="zh-CN" altLang="en-US" sz="3600" dirty="0">
                <a:latin typeface="Times New Roman" panose="02020603050405020304" pitchFamily="18" charset="0"/>
              </a:rPr>
              <a:t>求任何一个公式的主析取范式和主合取范式不仅要取决于</a:t>
            </a:r>
            <a:r>
              <a:rPr lang="zh-CN" altLang="en-US" sz="3600" dirty="0">
                <a:solidFill>
                  <a:schemeClr val="accent2"/>
                </a:solidFill>
                <a:latin typeface="Times New Roman" panose="02020603050405020304" pitchFamily="18" charset="0"/>
              </a:rPr>
              <a:t>该公式</a:t>
            </a:r>
            <a:r>
              <a:rPr lang="zh-CN" altLang="en-US" sz="3600" dirty="0">
                <a:latin typeface="Times New Roman" panose="02020603050405020304" pitchFamily="18" charset="0"/>
              </a:rPr>
              <a:t>，而且取决于该公式所包含的</a:t>
            </a:r>
            <a:r>
              <a:rPr lang="zh-CN" altLang="en-US" sz="3600" dirty="0">
                <a:solidFill>
                  <a:schemeClr val="accent2"/>
                </a:solidFill>
                <a:latin typeface="Times New Roman" panose="02020603050405020304" pitchFamily="18" charset="0"/>
              </a:rPr>
              <a:t>命题变元</a:t>
            </a:r>
            <a:r>
              <a:rPr lang="zh-CN" altLang="en-US" sz="3600" dirty="0">
                <a:latin typeface="Times New Roman" panose="02020603050405020304" pitchFamily="18" charset="0"/>
              </a:rPr>
              <a:t>。</a:t>
            </a:r>
            <a:endParaRPr lang="zh-CN" altLang="en-US" sz="3600" dirty="0">
              <a:latin typeface="Times New Roman" panose="02020603050405020304" pitchFamily="18" charset="0"/>
            </a:endParaRPr>
          </a:p>
        </p:txBody>
      </p:sp>
      <p:pic>
        <p:nvPicPr>
          <p:cNvPr id="1583108" name="Picture 4" descr="MCj0078860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3235" y="1557699"/>
            <a:ext cx="1943550" cy="1391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3109" name="Rectangle 5"/>
          <p:cNvSpPr>
            <a:spLocks noChangeArrowheads="1"/>
          </p:cNvSpPr>
          <p:nvPr/>
        </p:nvSpPr>
        <p:spPr bwMode="gray">
          <a:xfrm>
            <a:off x="816870" y="3273248"/>
            <a:ext cx="10755156" cy="33151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48011" tIns="48011" rIns="48011" bIns="48011">
            <a:spAutoFit/>
          </a:bodyPr>
          <a:lstStyle>
            <a:lvl1pPr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eaLnBrk="0" hangingPunct="0">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eaLnBrk="0" hangingPunct="0">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eaLnBrk="0" hangingPunct="0">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eaLnBrk="1" hangingPunct="1">
              <a:lnSpc>
                <a:spcPct val="114000"/>
              </a:lnSpc>
              <a:spcBef>
                <a:spcPts val="0"/>
              </a:spcBef>
              <a:buNone/>
            </a:pPr>
            <a:r>
              <a:rPr lang="zh-CN" altLang="en-US" sz="3735" dirty="0">
                <a:latin typeface="Times New Roman" panose="02020603050405020304" pitchFamily="18" charset="0"/>
              </a:rPr>
              <a:t>如公式：</a:t>
            </a:r>
            <a:endParaRPr lang="zh-CN" altLang="en-US" sz="3735" dirty="0">
              <a:latin typeface="Times New Roman" panose="02020603050405020304" pitchFamily="18" charset="0"/>
            </a:endParaRPr>
          </a:p>
          <a:p>
            <a:pPr lvl="1" eaLnBrk="1" hangingPunct="1">
              <a:lnSpc>
                <a:spcPct val="114000"/>
              </a:lnSpc>
              <a:spcBef>
                <a:spcPts val="0"/>
              </a:spcBef>
              <a:buNone/>
            </a:pPr>
            <a:r>
              <a:rPr lang="en-US" altLang="zh-CN" sz="3735" dirty="0">
                <a:latin typeface="Times New Roman" panose="02020603050405020304" pitchFamily="18" charset="0"/>
              </a:rPr>
              <a:t>    </a:t>
            </a:r>
            <a:r>
              <a:rPr lang="en-US" altLang="zh-CN" sz="3735" dirty="0">
                <a:solidFill>
                  <a:srgbClr val="FF0000"/>
                </a:solidFill>
                <a:latin typeface="Times New Roman" panose="02020603050405020304" pitchFamily="18" charset="0"/>
              </a:rPr>
              <a:t>G</a:t>
            </a:r>
            <a:r>
              <a:rPr lang="en-US" altLang="zh-CN" sz="3735" baseline="-25000" dirty="0">
                <a:solidFill>
                  <a:srgbClr val="FF0000"/>
                </a:solidFill>
                <a:latin typeface="Times New Roman" panose="02020603050405020304" pitchFamily="18" charset="0"/>
              </a:rPr>
              <a:t>1</a:t>
            </a:r>
            <a:r>
              <a:rPr lang="en-US" altLang="zh-CN" sz="3735" dirty="0">
                <a:solidFill>
                  <a:srgbClr val="FF0000"/>
                </a:solidFill>
                <a:latin typeface="Times New Roman" panose="02020603050405020304" pitchFamily="18" charset="0"/>
              </a:rPr>
              <a:t>(P, Q) = (P→Q)∧Q</a:t>
            </a:r>
            <a:endParaRPr lang="zh-CN" altLang="en-US" sz="3735" dirty="0">
              <a:solidFill>
                <a:srgbClr val="FF0000"/>
              </a:solidFill>
              <a:latin typeface="Times New Roman" panose="02020603050405020304" pitchFamily="18" charset="0"/>
            </a:endParaRPr>
          </a:p>
          <a:p>
            <a:pPr lvl="1" eaLnBrk="1" hangingPunct="1">
              <a:lnSpc>
                <a:spcPct val="114000"/>
              </a:lnSpc>
              <a:spcBef>
                <a:spcPts val="0"/>
              </a:spcBef>
              <a:buNone/>
            </a:pPr>
            <a:r>
              <a:rPr lang="en-US" altLang="zh-CN" sz="3735" dirty="0">
                <a:solidFill>
                  <a:srgbClr val="FF0000"/>
                </a:solidFill>
                <a:latin typeface="Times New Roman" panose="02020603050405020304" pitchFamily="18" charset="0"/>
              </a:rPr>
              <a:t>    G</a:t>
            </a:r>
            <a:r>
              <a:rPr lang="en-US" altLang="zh-CN" sz="3735" baseline="-25000" dirty="0">
                <a:solidFill>
                  <a:srgbClr val="FF0000"/>
                </a:solidFill>
                <a:latin typeface="Times New Roman" panose="02020603050405020304" pitchFamily="18" charset="0"/>
              </a:rPr>
              <a:t>2</a:t>
            </a:r>
            <a:r>
              <a:rPr lang="en-US" altLang="zh-CN" sz="3735" dirty="0">
                <a:solidFill>
                  <a:srgbClr val="FF0000"/>
                </a:solidFill>
                <a:latin typeface="Times New Roman" panose="02020603050405020304" pitchFamily="18" charset="0"/>
              </a:rPr>
              <a:t>(P, Q, R) = (P→Q)∧Q</a:t>
            </a:r>
            <a:r>
              <a:rPr lang="zh-CN" altLang="en-US" sz="3735" dirty="0">
                <a:solidFill>
                  <a:srgbClr val="FF0000"/>
                </a:solidFill>
                <a:latin typeface="Times New Roman" panose="02020603050405020304" pitchFamily="18" charset="0"/>
              </a:rPr>
              <a:t>。</a:t>
            </a:r>
            <a:endParaRPr lang="zh-CN" altLang="en-US" sz="3735" dirty="0">
              <a:solidFill>
                <a:srgbClr val="FF0000"/>
              </a:solidFill>
              <a:latin typeface="Times New Roman" panose="02020603050405020304" pitchFamily="18" charset="0"/>
            </a:endParaRPr>
          </a:p>
          <a:p>
            <a:pPr eaLnBrk="1" hangingPunct="1">
              <a:lnSpc>
                <a:spcPct val="114000"/>
              </a:lnSpc>
              <a:spcBef>
                <a:spcPts val="0"/>
              </a:spcBef>
              <a:buNone/>
            </a:pPr>
            <a:r>
              <a:rPr lang="zh-CN" altLang="en-US" sz="3735" dirty="0">
                <a:latin typeface="Times New Roman" panose="02020603050405020304" pitchFamily="18" charset="0"/>
              </a:rPr>
              <a:t>前者是依赖于</a:t>
            </a:r>
            <a:r>
              <a:rPr lang="zh-CN" altLang="en-US" sz="3735" dirty="0">
                <a:solidFill>
                  <a:srgbClr val="FF0000"/>
                </a:solidFill>
                <a:latin typeface="Times New Roman" panose="02020603050405020304" pitchFamily="18" charset="0"/>
              </a:rPr>
              <a:t>两个</a:t>
            </a:r>
            <a:r>
              <a:rPr lang="zh-CN" altLang="en-US" sz="3735" dirty="0">
                <a:latin typeface="Times New Roman" panose="02020603050405020304" pitchFamily="18" charset="0"/>
              </a:rPr>
              <a:t>命题变元的，后者应依赖于</a:t>
            </a:r>
            <a:r>
              <a:rPr lang="zh-CN" altLang="en-US" sz="3735" dirty="0">
                <a:solidFill>
                  <a:srgbClr val="FF0000"/>
                </a:solidFill>
                <a:latin typeface="Times New Roman" panose="02020603050405020304" pitchFamily="18" charset="0"/>
              </a:rPr>
              <a:t>三个</a:t>
            </a:r>
            <a:r>
              <a:rPr lang="zh-CN" altLang="en-US" sz="3735" dirty="0">
                <a:latin typeface="Times New Roman" panose="02020603050405020304" pitchFamily="18" charset="0"/>
              </a:rPr>
              <a:t>命题变元。 </a:t>
            </a:r>
            <a:endParaRPr lang="zh-CN" altLang="en-US" sz="3735"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83108"/>
                                        </p:tgtEl>
                                        <p:attrNameLst>
                                          <p:attrName>style.visibility</p:attrName>
                                        </p:attrNameLst>
                                      </p:cBhvr>
                                      <p:to>
                                        <p:strVal val="visible"/>
                                      </p:to>
                                    </p:set>
                                    <p:anim calcmode="lin" valueType="num">
                                      <p:cBhvr additive="base">
                                        <p:cTn id="7" dur="500" fill="hold"/>
                                        <p:tgtEl>
                                          <p:spTgt spid="1583108"/>
                                        </p:tgtEl>
                                        <p:attrNameLst>
                                          <p:attrName>ppt_x</p:attrName>
                                        </p:attrNameLst>
                                      </p:cBhvr>
                                      <p:tavLst>
                                        <p:tav tm="0">
                                          <p:val>
                                            <p:strVal val="0-#ppt_w/2"/>
                                          </p:val>
                                        </p:tav>
                                        <p:tav tm="100000">
                                          <p:val>
                                            <p:strVal val="#ppt_x"/>
                                          </p:val>
                                        </p:tav>
                                      </p:tavLst>
                                    </p:anim>
                                    <p:anim calcmode="lin" valueType="num">
                                      <p:cBhvr additive="base">
                                        <p:cTn id="8" dur="500" fill="hold"/>
                                        <p:tgtEl>
                                          <p:spTgt spid="158310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83107">
                                            <p:txEl>
                                              <p:pRg st="0" end="0"/>
                                            </p:txEl>
                                          </p:spTgt>
                                        </p:tgtEl>
                                        <p:attrNameLst>
                                          <p:attrName>style.visibility</p:attrName>
                                        </p:attrNameLst>
                                      </p:cBhvr>
                                      <p:to>
                                        <p:strVal val="visible"/>
                                      </p:to>
                                    </p:set>
                                    <p:anim calcmode="lin" valueType="num">
                                      <p:cBhvr additive="base">
                                        <p:cTn id="11" dur="500" fill="hold"/>
                                        <p:tgtEl>
                                          <p:spTgt spid="158310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5831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grpId="0" nodeType="clickEffect">
                                  <p:stCondLst>
                                    <p:cond delay="0"/>
                                  </p:stCondLst>
                                  <p:childTnLst>
                                    <p:set>
                                      <p:cBhvr>
                                        <p:cTn id="16" dur="1" fill="hold">
                                          <p:stCondLst>
                                            <p:cond delay="0"/>
                                          </p:stCondLst>
                                        </p:cTn>
                                        <p:tgtEl>
                                          <p:spTgt spid="1583109"/>
                                        </p:tgtEl>
                                        <p:attrNameLst>
                                          <p:attrName>style.visibility</p:attrName>
                                        </p:attrNameLst>
                                      </p:cBhvr>
                                      <p:to>
                                        <p:strVal val="visible"/>
                                      </p:to>
                                    </p:set>
                                    <p:anim calcmode="lin" valueType="num">
                                      <p:cBhvr>
                                        <p:cTn id="17" dur="500" fill="hold"/>
                                        <p:tgtEl>
                                          <p:spTgt spid="1583109"/>
                                        </p:tgtEl>
                                        <p:attrNameLst>
                                          <p:attrName>ppt_w</p:attrName>
                                        </p:attrNameLst>
                                      </p:cBhvr>
                                      <p:tavLst>
                                        <p:tav tm="0">
                                          <p:val>
                                            <p:fltVal val="0"/>
                                          </p:val>
                                        </p:tav>
                                        <p:tav tm="100000">
                                          <p:val>
                                            <p:strVal val="#ppt_w"/>
                                          </p:val>
                                        </p:tav>
                                      </p:tavLst>
                                    </p:anim>
                                    <p:anim calcmode="lin" valueType="num">
                                      <p:cBhvr>
                                        <p:cTn id="18" dur="500" fill="hold"/>
                                        <p:tgtEl>
                                          <p:spTgt spid="1583109"/>
                                        </p:tgtEl>
                                        <p:attrNameLst>
                                          <p:attrName>ppt_h</p:attrName>
                                        </p:attrNameLst>
                                      </p:cBhvr>
                                      <p:tavLst>
                                        <p:tav tm="0">
                                          <p:val>
                                            <p:fltVal val="0"/>
                                          </p:val>
                                        </p:tav>
                                        <p:tav tm="100000">
                                          <p:val>
                                            <p:strVal val="#ppt_h"/>
                                          </p:val>
                                        </p:tav>
                                      </p:tavLst>
                                    </p:anim>
                                    <p:anim calcmode="lin" valueType="num">
                                      <p:cBhvr>
                                        <p:cTn id="19" dur="500" fill="hold"/>
                                        <p:tgtEl>
                                          <p:spTgt spid="1583109"/>
                                        </p:tgtEl>
                                        <p:attrNameLst>
                                          <p:attrName>style.rotation</p:attrName>
                                        </p:attrNameLst>
                                      </p:cBhvr>
                                      <p:tavLst>
                                        <p:tav tm="0">
                                          <p:val>
                                            <p:fltVal val="360"/>
                                          </p:val>
                                        </p:tav>
                                        <p:tav tm="100000">
                                          <p:val>
                                            <p:fltVal val="0"/>
                                          </p:val>
                                        </p:tav>
                                      </p:tavLst>
                                    </p:anim>
                                    <p:animEffect transition="in" filter="fade">
                                      <p:cBhvr>
                                        <p:cTn id="20" dur="500"/>
                                        <p:tgtEl>
                                          <p:spTgt spid="1583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3107" grpId="0" build="p"/>
      <p:bldP spid="158310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p:nvPr/>
            </p:nvSpPr>
            <p:spPr>
              <a:xfrm>
                <a:off x="259789" y="849442"/>
                <a:ext cx="11579051" cy="6120399"/>
              </a:xfrm>
              <a:prstGeom prst="rect">
                <a:avLst/>
              </a:prstGeom>
            </p:spPr>
            <p:txBody>
              <a:bodyPr wrap="square">
                <a:spAutoFit/>
              </a:bodyPr>
              <a:lstStyle/>
              <a:p>
                <a:pPr defTabSz="1219200">
                  <a:lnSpc>
                    <a:spcPct val="150000"/>
                  </a:lnSpc>
                  <a:tabLst>
                    <a:tab pos="5219065" algn="l"/>
                    <a:tab pos="5579110" algn="l"/>
                  </a:tabLst>
                </a:pPr>
                <a:r>
                  <a:rPr lang="zh-CN"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400" b="1" kern="100" dirty="0">
                    <a:solidFill>
                      <a:srgbClr val="C00000"/>
                    </a:solidFill>
                    <a:latin typeface="微软雅黑" panose="020B0503020204020204" pitchFamily="34" charset="-122"/>
                    <a:ea typeface="微软雅黑" panose="020B0503020204020204" pitchFamily="34" charset="-122"/>
                    <a:cs typeface="黑体" panose="02010609060101010101" pitchFamily="49" charset="-122"/>
                  </a:rPr>
                  <a:t>2.26   </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求公式</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14:m>
                  <m:oMath xmlns:m="http://schemas.openxmlformats.org/officeDocument/2006/math">
                    <m:r>
                      <a:rPr lang="en-US" altLang="zh-CN" sz="2400" b="1" i="1" kern="100">
                        <a:solidFill>
                          <a:prstClr val="black"/>
                        </a:solidFill>
                        <a:latin typeface="Cambria Math" panose="02040503050406030204" pitchFamily="18" charset="0"/>
                        <a:cs typeface="黑体" panose="02010609060101010101" pitchFamily="49" charset="-122"/>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zh-CN"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的主合取范式和主析取范式。</a:t>
                </a:r>
                <a:endPar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defTabSz="1219200">
                  <a:lnSpc>
                    <a:spcPct val="150000"/>
                  </a:lnSpc>
                  <a:tabLst>
                    <a:tab pos="5219065" algn="l"/>
                    <a:tab pos="5579110" algn="l"/>
                  </a:tabLst>
                </a:pPr>
                <a:r>
                  <a:rPr lang="zh-CN"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解</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 =</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黑体" panose="02010609060101010101" pitchFamily="49" charset="-122"/>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                                                           </a:t>
                </a:r>
                <a:r>
                  <a:rPr lang="en-US"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合取范式</a:t>
                </a:r>
                <a:r>
                  <a:rPr lang="en-US"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b="1" kern="100" dirty="0">
                  <a:solidFill>
                    <a:srgbClr val="7030A0"/>
                  </a:solidFill>
                  <a:latin typeface="微软雅黑" panose="020B0503020204020204" pitchFamily="34" charset="-122"/>
                  <a:ea typeface="微软雅黑" panose="020B0503020204020204" pitchFamily="34" charset="-122"/>
                  <a:cs typeface="黑体" panose="02010609060101010101" pitchFamily="49" charset="-122"/>
                </a:endParaRPr>
              </a:p>
              <a:p>
                <a:pPr indent="333375" defTabSz="1219200">
                  <a:lnSpc>
                    <a:spcPct val="150000"/>
                  </a:lnSpc>
                  <a:tabLst>
                    <a:tab pos="5219065" algn="l"/>
                    <a:tab pos="5579110" algn="l"/>
                  </a:tabLst>
                </a:pP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srgbClr val="3333FF"/>
                        </a:solidFill>
                        <a:latin typeface="Cambria Math" panose="02040503050406030204" pitchFamily="18" charset="0"/>
                        <a:cs typeface="Times New Roman" panose="02020603050405020304" pitchFamily="18" charset="0"/>
                      </a:rPr>
                      <m:t>¬</m:t>
                    </m:r>
                  </m:oMath>
                </a14:m>
                <a:r>
                  <a:rPr lang="en-US" altLang="zh-CN" sz="2400" b="1" kern="100" dirty="0">
                    <a:solidFill>
                      <a:srgbClr val="3333FF"/>
                    </a:solidFill>
                    <a:latin typeface="微软雅黑" panose="020B0503020204020204" pitchFamily="34" charset="-122"/>
                    <a:ea typeface="微软雅黑" panose="020B0503020204020204" pitchFamily="34" charset="-122"/>
                    <a:cs typeface="黑体" panose="02010609060101010101" pitchFamily="49" charset="-122"/>
                  </a:rPr>
                  <a:t>R</a:t>
                </a:r>
                <a:r>
                  <a:rPr lang="zh-CN" altLang="zh-CN" sz="2400" b="1" kern="100" dirty="0">
                    <a:solidFill>
                      <a:srgbClr val="3333FF"/>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srgbClr val="3333FF"/>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srgbClr val="3333FF"/>
                        </a:solidFill>
                        <a:latin typeface="Cambria Math" panose="02040503050406030204" pitchFamily="18" charset="0"/>
                        <a:cs typeface="Times New Roman" panose="02020603050405020304" pitchFamily="18" charset="0"/>
                      </a:rPr>
                      <m:t>¬</m:t>
                    </m:r>
                  </m:oMath>
                </a14:m>
                <a:r>
                  <a:rPr lang="en-US" altLang="zh-CN" sz="2400" b="1" kern="100" dirty="0">
                    <a:solidFill>
                      <a:srgbClr val="3333FF"/>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srgbClr val="3333FF"/>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srgbClr val="3333FF"/>
                    </a:solidFill>
                    <a:latin typeface="微软雅黑" panose="020B0503020204020204" pitchFamily="34" charset="-122"/>
                    <a:ea typeface="微软雅黑" panose="020B0503020204020204" pitchFamily="34" charset="-122"/>
                    <a:cs typeface="黑体" panose="02010609060101010101" pitchFamily="49" charset="-122"/>
                  </a:rPr>
                  <a:t>P</a:t>
                </a:r>
                <a:r>
                  <a:rPr lang="en-US" altLang="zh-CN" sz="2400"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srgbClr val="3333FF"/>
                        </a:solidFill>
                        <a:latin typeface="Cambria Math" panose="02040503050406030204" pitchFamily="18" charset="0"/>
                        <a:cs typeface="黑体" panose="02010609060101010101" pitchFamily="49" charset="-122"/>
                      </a:rPr>
                      <m:t>¬</m:t>
                    </m:r>
                  </m:oMath>
                </a14:m>
                <a:r>
                  <a:rPr lang="en-US" altLang="zh-CN" sz="2400" b="1" kern="100" dirty="0">
                    <a:solidFill>
                      <a:srgbClr val="3333FF"/>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srgbClr val="3333FF"/>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srgbClr val="3333FF"/>
                    </a:solidFill>
                    <a:latin typeface="微软雅黑" panose="020B0503020204020204" pitchFamily="34" charset="-122"/>
                    <a:ea typeface="微软雅黑" panose="020B0503020204020204" pitchFamily="34" charset="-122"/>
                    <a:cs typeface="黑体" panose="02010609060101010101" pitchFamily="49" charset="-122"/>
                  </a:rPr>
                  <a:t>Q</a:t>
                </a:r>
                <a:r>
                  <a:rPr lang="en-US" altLang="zh-CN" sz="2400" b="1" kern="100" dirty="0">
                    <a:solidFill>
                      <a:srgbClr val="3333FF"/>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分别补充缺失变元</a:t>
                </a:r>
                <a:r>
                  <a:rPr lang="en-US"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R</a:t>
                </a:r>
                <a:r>
                  <a:rPr lang="zh-CN"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P</a:t>
                </a:r>
                <a:r>
                  <a:rPr lang="zh-CN"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Q)</a:t>
                </a:r>
                <a:endParaRPr lang="en-US"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a:p>
                <a:pPr indent="333375" algn="just" defTabSz="1219200">
                  <a:lnSpc>
                    <a:spcPct val="150000"/>
                  </a:lnSpc>
                  <a:tabLst>
                    <a:tab pos="5219065" algn="l"/>
                    <a:tab pos="5579110" algn="l"/>
                  </a:tabLst>
                </a:pP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黑体" panose="02010609060101010101" pitchFamily="49" charset="-122"/>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400050" defTabSz="1219200">
                  <a:lnSpc>
                    <a:spcPct val="150000"/>
                  </a:lnSpc>
                  <a:tabLst>
                    <a:tab pos="5219065" algn="l"/>
                    <a:tab pos="5579110" algn="l"/>
                  </a:tabLst>
                </a:pP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黑体" panose="02010609060101010101" pitchFamily="49" charset="-122"/>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分配律转换</a:t>
                </a:r>
                <a:r>
                  <a:rPr lang="en-US"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a:p>
                <a:pPr indent="400050" algn="just" defTabSz="1219200">
                  <a:lnSpc>
                    <a:spcPct val="150000"/>
                  </a:lnSpc>
                  <a:tabLst>
                    <a:tab pos="5219065" algn="l"/>
                    <a:tab pos="5579110" algn="l"/>
                  </a:tabLst>
                </a:pP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黑体" panose="02010609060101010101" pitchFamily="49" charset="-122"/>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黑体" panose="02010609060101010101" pitchFamily="49" charset="-122"/>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2199640" defTabSz="1219200">
                  <a:lnSpc>
                    <a:spcPct val="150000"/>
                  </a:lnSpc>
                  <a:tabLst>
                    <a:tab pos="5219065" algn="l"/>
                    <a:tab pos="5579110" algn="l"/>
                  </a:tabLst>
                </a:pPr>
                <a:r>
                  <a:rPr lang="en-US"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幂等律化简</a:t>
                </a:r>
                <a:r>
                  <a:rPr lang="en-US"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a:p>
                <a:pPr indent="400050" algn="just" defTabSz="1219200">
                  <a:lnSpc>
                    <a:spcPct val="150000"/>
                  </a:lnSpc>
                  <a:tabLst>
                    <a:tab pos="5219065" algn="l"/>
                    <a:tab pos="5579110" algn="l"/>
                  </a:tabLst>
                </a:pP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黑体" panose="02010609060101010101" pitchFamily="49" charset="-122"/>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黑体" panose="02010609060101010101" pitchFamily="49" charset="-122"/>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3265805" defTabSz="1219200">
                  <a:lnSpc>
                    <a:spcPct val="150000"/>
                  </a:lnSpc>
                  <a:tabLst>
                    <a:tab pos="5219065" algn="l"/>
                    <a:tab pos="5579110" algn="l"/>
                  </a:tabLst>
                </a:pPr>
                <a:r>
                  <a:rPr lang="en-US"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交换律调整顺序，得到主合取范式</a:t>
                </a:r>
                <a:r>
                  <a:rPr lang="en-US"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a:p>
                <a:pPr indent="400050" algn="just" defTabSz="1219200">
                  <a:lnSpc>
                    <a:spcPct val="150000"/>
                  </a:lnSpc>
                  <a:tabLst>
                    <a:tab pos="5219065" algn="l"/>
                    <a:tab pos="5579110" algn="l"/>
                  </a:tabLst>
                </a:pP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=M</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000</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010</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100</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110</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111</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M</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0</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2</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4</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6</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7</a:t>
                </a:r>
                <a:endPar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400050" algn="just" defTabSz="1219200">
                  <a:lnSpc>
                    <a:spcPct val="150000"/>
                  </a:lnSpc>
                  <a:tabLst>
                    <a:tab pos="5219065" algn="l"/>
                    <a:tab pos="5579110" algn="l"/>
                  </a:tabLst>
                </a:pPr>
                <a:r>
                  <a:rPr lang="en-US"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编码规则表示主合取范式</a:t>
                </a:r>
                <a:r>
                  <a:rPr lang="en-US"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a:xfrm>
                <a:off x="259789" y="849442"/>
                <a:ext cx="11579051" cy="6120399"/>
              </a:xfrm>
              <a:prstGeom prst="rect">
                <a:avLst/>
              </a:prstGeom>
              <a:blipFill rotWithShape="1">
                <a:blip r:embed="rId1"/>
                <a:stretch>
                  <a:fillRect l="-1" t="-7" r="5" b="-8309"/>
                </a:stretch>
              </a:blipFill>
            </p:spPr>
            <p:txBody>
              <a:bodyPr/>
              <a:lstStyle/>
              <a:p>
                <a:r>
                  <a:rPr lang="zh-CN" altLang="en-US">
                    <a:noFill/>
                  </a:rPr>
                  <a:t> </a:t>
                </a:r>
              </a:p>
            </p:txBody>
          </p:sp>
        </mc:Fallback>
      </mc:AlternateContent>
      <p:sp>
        <p:nvSpPr>
          <p:cNvPr id="3" name="Rectangle 2"/>
          <p:cNvSpPr txBox="1">
            <a:spLocks noChangeArrowheads="1"/>
          </p:cNvSpPr>
          <p:nvPr/>
        </p:nvSpPr>
        <p:spPr>
          <a:xfrm>
            <a:off x="842896" y="124018"/>
            <a:ext cx="8064034" cy="923872"/>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r>
              <a:rPr lang="zh-CN" altLang="en-US" sz="2200" noProof="1">
                <a:solidFill>
                  <a:prstClr val="white"/>
                </a:solidFill>
              </a:rPr>
              <a:t>例</a:t>
            </a:r>
            <a:r>
              <a:rPr lang="en-US" altLang="zh-CN" sz="2200" noProof="1">
                <a:solidFill>
                  <a:prstClr val="white"/>
                </a:solidFill>
              </a:rPr>
              <a:t>2.26</a:t>
            </a:r>
            <a:endParaRPr lang="zh-CN" altLang="en-US" sz="2200" dirty="0">
              <a:solidFill>
                <a:prstClr val="white"/>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down)">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wipe(down)">
                                      <p:cBhvr>
                                        <p:cTn id="17" dur="500"/>
                                        <p:tgtEl>
                                          <p:spTgt spid="2">
                                            <p:txEl>
                                              <p:pRg st="3" end="3"/>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wipe(down)">
                                      <p:cBhvr>
                                        <p:cTn id="20" dur="500"/>
                                        <p:tgtEl>
                                          <p:spTgt spid="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down)">
                                      <p:cBhvr>
                                        <p:cTn id="25" dur="500"/>
                                        <p:tgtEl>
                                          <p:spTgt spid="2">
                                            <p:txEl>
                                              <p:pRg st="5" end="5"/>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wipe(down)">
                                      <p:cBhvr>
                                        <p:cTn id="28" dur="5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Effect transition="in" filter="wipe(down)">
                                      <p:cBhvr>
                                        <p:cTn id="33" dur="500"/>
                                        <p:tgtEl>
                                          <p:spTgt spid="2">
                                            <p:txEl>
                                              <p:pRg st="7" end="7"/>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2">
                                            <p:txEl>
                                              <p:pRg st="8" end="8"/>
                                            </p:txEl>
                                          </p:spTgt>
                                        </p:tgtEl>
                                        <p:attrNameLst>
                                          <p:attrName>style.visibility</p:attrName>
                                        </p:attrNameLst>
                                      </p:cBhvr>
                                      <p:to>
                                        <p:strVal val="visible"/>
                                      </p:to>
                                    </p:set>
                                    <p:animEffect transition="in" filter="wipe(down)">
                                      <p:cBhvr>
                                        <p:cTn id="36" dur="500"/>
                                        <p:tgtEl>
                                          <p:spTgt spid="2">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animEffect transition="in" filter="wipe(down)">
                                      <p:cBhvr>
                                        <p:cTn id="41" dur="500"/>
                                        <p:tgtEl>
                                          <p:spTgt spid="2">
                                            <p:txEl>
                                              <p:pRg st="9" end="9"/>
                                            </p:txEl>
                                          </p:spTgt>
                                        </p:tgtEl>
                                      </p:cBhvr>
                                    </p:animEffect>
                                  </p:childTnLst>
                                </p:cTn>
                              </p:par>
                              <p:par>
                                <p:cTn id="42" presetID="22" presetClass="entr" presetSubtype="4" fill="hold" nodeType="withEffect">
                                  <p:stCondLst>
                                    <p:cond delay="0"/>
                                  </p:stCondLst>
                                  <p:childTnLst>
                                    <p:set>
                                      <p:cBhvr>
                                        <p:cTn id="43" dur="1" fill="hold">
                                          <p:stCondLst>
                                            <p:cond delay="0"/>
                                          </p:stCondLst>
                                        </p:cTn>
                                        <p:tgtEl>
                                          <p:spTgt spid="2">
                                            <p:txEl>
                                              <p:pRg st="10" end="10"/>
                                            </p:txEl>
                                          </p:spTgt>
                                        </p:tgtEl>
                                        <p:attrNameLst>
                                          <p:attrName>style.visibility</p:attrName>
                                        </p:attrNameLst>
                                      </p:cBhvr>
                                      <p:to>
                                        <p:strVal val="visible"/>
                                      </p:to>
                                    </p:set>
                                    <p:animEffect transition="in" filter="wipe(down)">
                                      <p:cBhvr>
                                        <p:cTn id="44"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p:nvPr/>
            </p:nvSpPr>
            <p:spPr>
              <a:xfrm>
                <a:off x="1764" y="1296812"/>
                <a:ext cx="11886936" cy="4458599"/>
              </a:xfrm>
              <a:prstGeom prst="rect">
                <a:avLst/>
              </a:prstGeom>
            </p:spPr>
            <p:txBody>
              <a:bodyPr wrap="square">
                <a:spAutoFit/>
              </a:bodyPr>
              <a:lstStyle/>
              <a:p>
                <a:pPr indent="333375" algn="just" defTabSz="1219200">
                  <a:lnSpc>
                    <a:spcPct val="150000"/>
                  </a:lnSpc>
                  <a:tabLst>
                    <a:tab pos="5219065" algn="l"/>
                    <a:tab pos="5579110" algn="l"/>
                  </a:tabLst>
                </a:pP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 =</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endPar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333375" algn="just" defTabSz="1219200">
                  <a:lnSpc>
                    <a:spcPct val="150000"/>
                  </a:lnSpc>
                  <a:tabLst>
                    <a:tab pos="5219065" algn="l"/>
                    <a:tab pos="5579110" algn="l"/>
                  </a:tabLst>
                </a:pP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黑体" panose="02010609060101010101" pitchFamily="49" charset="-122"/>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析取范式</a:t>
                </a:r>
                <a:r>
                  <a:rPr lang="en-US"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defTabSz="1219200">
                  <a:lnSpc>
                    <a:spcPct val="150000"/>
                  </a:lnSpc>
                  <a:tabLst>
                    <a:tab pos="5219065" algn="l"/>
                    <a:tab pos="5579110" algn="l"/>
                  </a:tabLst>
                </a:pP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 </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黑体" panose="02010609060101010101" pitchFamily="49" charset="-122"/>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分别补充缺失变元</a:t>
                </a:r>
                <a:r>
                  <a:rPr lang="en-US"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Q</a:t>
                </a:r>
                <a:r>
                  <a:rPr lang="zh-CN"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P)</a:t>
                </a:r>
                <a:endParaRPr lang="zh-CN"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defTabSz="1219200">
                  <a:lnSpc>
                    <a:spcPct val="150000"/>
                  </a:lnSpc>
                  <a:tabLst>
                    <a:tab pos="5219065" algn="l"/>
                    <a:tab pos="5579110" algn="l"/>
                  </a:tabLst>
                </a:pP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 </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黑体" panose="02010609060101010101" pitchFamily="49" charset="-122"/>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分配律转换</a:t>
                </a:r>
                <a:r>
                  <a:rPr lang="en-US"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defTabSz="1219200">
                  <a:lnSpc>
                    <a:spcPct val="150000"/>
                  </a:lnSpc>
                  <a:tabLst>
                    <a:tab pos="5219065" algn="l"/>
                    <a:tab pos="5579110" algn="l"/>
                  </a:tabLst>
                </a:pP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 </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prstClr val="black"/>
                        </a:solidFill>
                        <a:latin typeface="Cambria Math" panose="02040503050406030204" pitchFamily="18" charset="0"/>
                        <a:cs typeface="Times New Roman" panose="02020603050405020304" pitchFamily="18" charset="0"/>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P</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14:m>
                  <m:oMath xmlns:m="http://schemas.openxmlformats.org/officeDocument/2006/math">
                    <m:r>
                      <a:rPr lang="en-US" altLang="zh-CN" sz="2400" b="1" i="1" kern="100">
                        <a:solidFill>
                          <a:prstClr val="black"/>
                        </a:solidFill>
                        <a:latin typeface="Cambria Math" panose="02040503050406030204" pitchFamily="18" charset="0"/>
                        <a:cs typeface="黑体" panose="02010609060101010101" pitchFamily="49" charset="-122"/>
                      </a:rPr>
                      <m:t>¬</m:t>
                    </m:r>
                  </m:oMath>
                </a14:m>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a:t>
                </a:r>
                <a:endPar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266700" defTabSz="1219200">
                  <a:lnSpc>
                    <a:spcPct val="150000"/>
                  </a:lnSpc>
                  <a:tabLst>
                    <a:tab pos="5219065" algn="l"/>
                    <a:tab pos="5579110" algn="l"/>
                  </a:tabLst>
                </a:pPr>
                <a:r>
                  <a:rPr lang="en-US"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幂等律化简，得到主析取范式</a:t>
                </a:r>
                <a:r>
                  <a:rPr lang="en-US"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a:p>
                <a:pPr indent="266700" defTabSz="1219200">
                  <a:lnSpc>
                    <a:spcPct val="150000"/>
                  </a:lnSpc>
                  <a:tabLst>
                    <a:tab pos="5219065" algn="l"/>
                    <a:tab pos="5579110" algn="l"/>
                  </a:tabLst>
                </a:pP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=m</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001</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011</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101</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 m</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1</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3</a:t>
                </a:r>
                <a:r>
                  <a:rPr lang="zh-CN" altLang="zh-CN" sz="2400" b="1" kern="1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5            </a:t>
                </a:r>
                <a:endParaRPr lang="en-US" altLang="zh-CN" sz="2400" b="1" kern="100" baseline="-250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a:p>
                <a:pPr indent="266700" defTabSz="1219200">
                  <a:lnSpc>
                    <a:spcPct val="150000"/>
                  </a:lnSpc>
                  <a:tabLst>
                    <a:tab pos="5219065" algn="l"/>
                    <a:tab pos="5579110" algn="l"/>
                  </a:tabLst>
                </a:pPr>
                <a:r>
                  <a:rPr lang="en-US"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编码规则表示主析取范式</a:t>
                </a:r>
                <a:r>
                  <a:rPr lang="en-US"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2" name="矩形 1"/>
              <p:cNvSpPr>
                <a:spLocks noRot="1" noChangeAspect="1" noMove="1" noResize="1" noEditPoints="1" noAdjustHandles="1" noChangeArrowheads="1" noChangeShapeType="1" noTextEdit="1"/>
              </p:cNvSpPr>
              <p:nvPr/>
            </p:nvSpPr>
            <p:spPr>
              <a:xfrm>
                <a:off x="1764" y="1296812"/>
                <a:ext cx="11886936" cy="4458599"/>
              </a:xfrm>
              <a:prstGeom prst="rect">
                <a:avLst/>
              </a:prstGeom>
              <a:blipFill rotWithShape="1">
                <a:blip r:embed="rId1"/>
                <a:stretch>
                  <a:fillRect l="-4" t="-3" r="2" b="9"/>
                </a:stretch>
              </a:blipFill>
            </p:spPr>
            <p:txBody>
              <a:bodyPr/>
              <a:lstStyle/>
              <a:p>
                <a:r>
                  <a:rPr lang="zh-CN" altLang="en-US">
                    <a:noFill/>
                  </a:rPr>
                  <a:t> </a:t>
                </a:r>
              </a:p>
            </p:txBody>
          </p:sp>
        </mc:Fallback>
      </mc:AlternateContent>
      <p:sp>
        <p:nvSpPr>
          <p:cNvPr id="3" name="Rectangle 2"/>
          <p:cNvSpPr txBox="1">
            <a:spLocks noChangeArrowheads="1"/>
          </p:cNvSpPr>
          <p:nvPr/>
        </p:nvSpPr>
        <p:spPr>
          <a:xfrm>
            <a:off x="842896" y="124018"/>
            <a:ext cx="8064034" cy="923872"/>
          </a:xfrm>
          <a:prstGeom prst="rect">
            <a:avLst/>
          </a:prstGeom>
        </p:spPr>
        <p:txBody>
          <a:bodyPr vert="horz" lIns="121882" tIns="60940" rIns="121882" bIns="60940" rtlCol="0" anchor="ctr">
            <a:noAutofit/>
          </a:bodyPr>
          <a:lstStyle>
            <a:lvl1pPr algn="l" defTabSz="1219835" rtl="0" eaLnBrk="1" latinLnBrk="0" hangingPunct="1">
              <a:spcBef>
                <a:spcPct val="0"/>
              </a:spcBef>
              <a:buNone/>
              <a:defRPr sz="2200" b="1" kern="1200">
                <a:solidFill>
                  <a:schemeClr val="bg1"/>
                </a:solidFill>
                <a:latin typeface="+mn-ea"/>
                <a:ea typeface="+mn-ea"/>
                <a:cs typeface="+mj-cs"/>
              </a:defRPr>
            </a:lvl1pPr>
          </a:lstStyle>
          <a:p>
            <a:pPr defTabSz="1219200"/>
            <a:r>
              <a:rPr lang="zh-CN" altLang="en-US" sz="2200" noProof="1">
                <a:solidFill>
                  <a:prstClr val="white"/>
                </a:solidFill>
              </a:rPr>
              <a:t>例</a:t>
            </a:r>
            <a:r>
              <a:rPr lang="en-US" altLang="zh-CN" sz="2200" noProof="1">
                <a:solidFill>
                  <a:prstClr val="white"/>
                </a:solidFill>
              </a:rPr>
              <a:t>2.26</a:t>
            </a:r>
            <a:r>
              <a:rPr lang="zh-CN" altLang="en-US" sz="2200" noProof="1">
                <a:solidFill>
                  <a:prstClr val="white"/>
                </a:solidFill>
              </a:rPr>
              <a:t>（续）</a:t>
            </a:r>
            <a:endParaRPr lang="zh-CN" altLang="en-US" sz="2200" dirty="0">
              <a:solidFill>
                <a:prstClr val="white"/>
              </a:solidFill>
              <a:latin typeface="微软雅黑" panose="020B0503020204020204" pitchFamily="34" charset="-122"/>
              <a:ea typeface="微软雅黑" panose="020B0503020204020204" pitchFamily="34" charset="-122"/>
            </a:endParaRPr>
          </a:p>
        </p:txBody>
      </p:sp>
      <p:sp>
        <p:nvSpPr>
          <p:cNvPr id="4" name="爆炸形: 8 pt  3"/>
          <p:cNvSpPr/>
          <p:nvPr/>
        </p:nvSpPr>
        <p:spPr>
          <a:xfrm>
            <a:off x="6403887" y="1047889"/>
            <a:ext cx="3237563" cy="129502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r>
              <a:rPr lang="zh-CN" altLang="zh-CN" sz="2400" b="1" dirty="0">
                <a:solidFill>
                  <a:prstClr val="white"/>
                </a:solidFill>
                <a:latin typeface="Arial" panose="020B0604020202020204"/>
                <a:ea typeface="微软雅黑" panose="020B0503020204020204" pitchFamily="34" charset="-122"/>
              </a:rPr>
              <a:t>公式转换法</a:t>
            </a:r>
            <a:endParaRPr lang="zh-CN" altLang="en-US" sz="2400" dirty="0">
              <a:solidFill>
                <a:prstClr val="white"/>
              </a:solidFill>
              <a:latin typeface="Arial" panose="020B0604020202020204"/>
              <a:ea typeface="微软雅黑" panose="020B0503020204020204" pitchFamily="34" charset="-122"/>
            </a:endParaRPr>
          </a:p>
        </p:txBody>
      </p:sp>
      <p:sp>
        <p:nvSpPr>
          <p:cNvPr id="5" name="AutoShape 4"/>
          <p:cNvSpPr>
            <a:spLocks noChangeArrowheads="1"/>
          </p:cNvSpPr>
          <p:nvPr/>
        </p:nvSpPr>
        <p:spPr bwMode="auto">
          <a:xfrm>
            <a:off x="443773" y="5660424"/>
            <a:ext cx="11310807" cy="1075147"/>
          </a:xfrm>
          <a:prstGeom prst="horizontalScroll">
            <a:avLst>
              <a:gd name="adj" fmla="val 12500"/>
            </a:avLst>
          </a:prstGeom>
          <a:gradFill rotWithShape="1">
            <a:gsLst>
              <a:gs pos="0">
                <a:srgbClr val="826800"/>
              </a:gs>
              <a:gs pos="50000">
                <a:srgbClr val="FFCC00"/>
              </a:gs>
              <a:gs pos="100000">
                <a:srgbClr val="826800"/>
              </a:gs>
            </a:gsLst>
            <a:lin ang="5400000" scaled="1"/>
          </a:gradFill>
          <a:ln w="12700">
            <a:solidFill>
              <a:schemeClr val="tx1"/>
            </a:solidFill>
            <a:round/>
          </a:ln>
        </p:spPr>
        <p:txBody>
          <a:bodyPr anchor="ct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9pPr>
          </a:lstStyle>
          <a:p>
            <a:pPr algn="ctr" defTabSz="1219200">
              <a:lnSpc>
                <a:spcPct val="100000"/>
              </a:lnSpc>
              <a:spcBef>
                <a:spcPct val="0"/>
              </a:spcBef>
              <a:buClrTx/>
              <a:buNone/>
            </a:pPr>
            <a:r>
              <a:rPr lang="zh-CN" altLang="en-US" sz="2800" dirty="0">
                <a:solidFill>
                  <a:prstClr val="black"/>
                </a:solidFill>
                <a:latin typeface="微软雅黑" panose="020B0503020204020204" pitchFamily="34" charset="-122"/>
                <a:ea typeface="微软雅黑" panose="020B0503020204020204" pitchFamily="34" charset="-122"/>
              </a:rPr>
              <a:t>用真值表技术如何求解主范式呢？</a:t>
            </a:r>
            <a:endParaRPr lang="zh-CN" altLang="en-US" sz="2800" dirty="0">
              <a:solidFill>
                <a:prstClr val="black"/>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down)">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down)">
                                      <p:cBhvr>
                                        <p:cTn id="27" dur="500"/>
                                        <p:tgtEl>
                                          <p:spTgt spid="2">
                                            <p:txEl>
                                              <p:pRg st="4" end="4"/>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wipe(down)">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circle(in)">
                                      <p:cBhvr>
                                        <p:cTn id="35" dur="2000"/>
                                        <p:tgtEl>
                                          <p:spTgt spid="2">
                                            <p:txEl>
                                              <p:pRg st="6" end="6"/>
                                            </p:txEl>
                                          </p:spTgt>
                                        </p:tgtEl>
                                      </p:cBhvr>
                                    </p:animEffect>
                                  </p:childTnLst>
                                </p:cTn>
                              </p:par>
                              <p:par>
                                <p:cTn id="36" presetID="6" presetClass="entr" presetSubtype="16" fill="hold" nodeType="withEffect">
                                  <p:stCondLst>
                                    <p:cond delay="0"/>
                                  </p:stCondLst>
                                  <p:childTnLst>
                                    <p:set>
                                      <p:cBhvr>
                                        <p:cTn id="37" dur="1" fill="hold">
                                          <p:stCondLst>
                                            <p:cond delay="0"/>
                                          </p:stCondLst>
                                        </p:cTn>
                                        <p:tgtEl>
                                          <p:spTgt spid="2">
                                            <p:txEl>
                                              <p:pRg st="7" end="7"/>
                                            </p:txEl>
                                          </p:spTgt>
                                        </p:tgtEl>
                                        <p:attrNameLst>
                                          <p:attrName>style.visibility</p:attrName>
                                        </p:attrNameLst>
                                      </p:cBhvr>
                                      <p:to>
                                        <p:strVal val="visible"/>
                                      </p:to>
                                    </p:set>
                                    <p:animEffect transition="in" filter="circle(in)">
                                      <p:cBhvr>
                                        <p:cTn id="38" dur="2000"/>
                                        <p:tgtEl>
                                          <p:spTgt spid="2">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heel(1)">
                                      <p:cBhvr>
                                        <p:cTn id="43" dur="20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206674" y="2557044"/>
              <a:ext cx="11498023" cy="4002638"/>
            </p:xfrm>
            <a:graphic>
              <a:graphicData uri="http://schemas.openxmlformats.org/drawingml/2006/table">
                <a:tbl>
                  <a:tblPr>
                    <a:tableStyleId>{5C22544A-7EE6-4342-B048-85BDC9FD1C3A}</a:tableStyleId>
                  </a:tblPr>
                  <a:tblGrid>
                    <a:gridCol w="1218847"/>
                    <a:gridCol w="1828271"/>
                    <a:gridCol w="613173"/>
                    <a:gridCol w="609424"/>
                    <a:gridCol w="685602"/>
                    <a:gridCol w="761779"/>
                    <a:gridCol w="609424"/>
                    <a:gridCol w="685602"/>
                    <a:gridCol w="605675"/>
                    <a:gridCol w="685602"/>
                    <a:gridCol w="3194624"/>
                  </a:tblGrid>
                  <a:tr h="365845">
                    <a:tc>
                      <a:txBody>
                        <a:bodyPr/>
                        <a:lstStyle/>
                        <a:p>
                          <a:pPr indent="0" algn="ctr">
                            <a:spcAft>
                              <a:spcPts val="0"/>
                            </a:spcAft>
                            <a:tabLst>
                              <a:tab pos="5220970" algn="l"/>
                              <a:tab pos="5581015" algn="l"/>
                            </a:tabLst>
                          </a:pPr>
                          <a:r>
                            <a:rPr lang="en-US" sz="2400" b="1" kern="100" dirty="0">
                              <a:effectLst/>
                              <a:latin typeface="+mn-ea"/>
                              <a:ea typeface="+mn-ea"/>
                            </a:rPr>
                            <a:t>P  Q  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(P→</a:t>
                          </a: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Q)</a:t>
                          </a:r>
                          <a:r>
                            <a:rPr lang="zh-CN" sz="2400" b="1" kern="100" dirty="0">
                              <a:effectLst/>
                              <a:latin typeface="+mn-ea"/>
                              <a:ea typeface="+mn-ea"/>
                            </a:rPr>
                            <a:t>∧</a:t>
                          </a:r>
                          <a:r>
                            <a:rPr lang="en-US" sz="2400" b="1" kern="100" dirty="0">
                              <a:effectLst/>
                              <a:latin typeface="+mn-ea"/>
                              <a:ea typeface="+mn-ea"/>
                            </a:rPr>
                            <a:t>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2</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3</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4</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lang="en-US" altLang="zh-CN" sz="2400" b="1" kern="100" dirty="0">
                              <a:effectLst/>
                              <a:latin typeface="+mn-ea"/>
                              <a:ea typeface="+mn-ea"/>
                            </a:rPr>
                            <a:t>M</a:t>
                          </a:r>
                          <a:r>
                            <a:rPr lang="en-US" altLang="zh-CN" sz="2400" b="1" kern="100" baseline="-25000" dirty="0">
                              <a:effectLst/>
                              <a:latin typeface="+mn-ea"/>
                              <a:ea typeface="+mn-ea"/>
                            </a:rPr>
                            <a:t>5</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6</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7</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9">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48764">
                    <a:tc>
                      <a:txBody>
                        <a:bodyPr/>
                        <a:lstStyle/>
                        <a:p>
                          <a:pPr indent="0" algn="ctr">
                            <a:spcAft>
                              <a:spcPts val="0"/>
                            </a:spcAft>
                            <a:tabLst>
                              <a:tab pos="5220970" algn="l"/>
                              <a:tab pos="5581015" algn="l"/>
                            </a:tabLst>
                          </a:pPr>
                          <a:r>
                            <a:rPr lang="en-US" sz="2400" b="1" kern="100" dirty="0">
                              <a:effectLst/>
                              <a:latin typeface="+mn-ea"/>
                              <a:ea typeface="+mn-ea"/>
                            </a:rPr>
                            <a:t>0  0  0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65845">
                    <a:tc>
                      <a:txBody>
                        <a:bodyPr/>
                        <a:lstStyle/>
                        <a:p>
                          <a:pPr indent="0" algn="ctr">
                            <a:spcAft>
                              <a:spcPts val="0"/>
                            </a:spcAft>
                            <a:tabLst>
                              <a:tab pos="5220970" algn="l"/>
                              <a:tab pos="558101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0  1  0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dirty="0">
                              <a:effectLst/>
                              <a:latin typeface="+mn-ea"/>
                              <a:ea typeface="+mn-ea"/>
                            </a:rPr>
                            <a:t>1  1  1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xmlns="">
          <p:graphicFrame>
            <p:nvGraphicFramePr>
              <p:cNvPr id="4" name="表格 3"/>
              <p:cNvGraphicFramePr>
                <a:graphicFrameLocks noGrp="1"/>
              </p:cNvGraphicFramePr>
              <p:nvPr/>
            </p:nvGraphicFramePr>
            <p:xfrm>
              <a:off x="206674" y="2557044"/>
              <a:ext cx="11498023" cy="4002638"/>
            </p:xfrm>
            <a:graphic>
              <a:graphicData uri="http://schemas.openxmlformats.org/drawingml/2006/table">
                <a:tbl>
                  <a:tblPr>
                    <a:tableStyleId>{5C22544A-7EE6-4342-B048-85BDC9FD1C3A}</a:tableStyleId>
                  </a:tblPr>
                  <a:tblGrid>
                    <a:gridCol w="1218847"/>
                    <a:gridCol w="1828271"/>
                    <a:gridCol w="613173"/>
                    <a:gridCol w="609424"/>
                    <a:gridCol w="685602"/>
                    <a:gridCol w="761779"/>
                    <a:gridCol w="609424"/>
                    <a:gridCol w="685602"/>
                    <a:gridCol w="605675"/>
                    <a:gridCol w="685602"/>
                    <a:gridCol w="3194624"/>
                  </a:tblGrid>
                  <a:tr h="365760">
                    <a:tc>
                      <a:txBody>
                        <a:bodyPr/>
                        <a:lstStyle/>
                        <a:p>
                          <a:pPr indent="0" algn="ctr">
                            <a:spcAft>
                              <a:spcPts val="0"/>
                            </a:spcAft>
                            <a:tabLst>
                              <a:tab pos="5220970" algn="l"/>
                              <a:tab pos="5581015" algn="l"/>
                            </a:tabLst>
                          </a:pPr>
                          <a:r>
                            <a:rPr lang="en-US" sz="2400" b="1" kern="100" dirty="0">
                              <a:effectLst/>
                              <a:latin typeface="+mn-ea"/>
                              <a:ea typeface="+mn-ea"/>
                            </a:rPr>
                            <a:t>P  Q  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2</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3</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4</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lang="en-US" altLang="zh-CN" sz="2400" b="1" kern="100" dirty="0">
                              <a:effectLst/>
                              <a:latin typeface="+mn-ea"/>
                              <a:ea typeface="+mn-ea"/>
                            </a:rPr>
                            <a:t>M</a:t>
                          </a:r>
                          <a:r>
                            <a:rPr lang="en-US" altLang="zh-CN" sz="2400" b="1" kern="100" baseline="-25000" dirty="0">
                              <a:effectLst/>
                              <a:latin typeface="+mn-ea"/>
                              <a:ea typeface="+mn-ea"/>
                            </a:rPr>
                            <a:t>5</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6</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7</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9">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48764">
                    <a:tc>
                      <a:txBody>
                        <a:bodyPr/>
                        <a:lstStyle/>
                        <a:p>
                          <a:pPr indent="0" algn="ctr">
                            <a:spcAft>
                              <a:spcPts val="0"/>
                            </a:spcAft>
                            <a:tabLst>
                              <a:tab pos="5220970" algn="l"/>
                              <a:tab pos="5581015" algn="l"/>
                            </a:tabLst>
                          </a:pPr>
                          <a:r>
                            <a:rPr lang="en-US" sz="2400" b="1" kern="100" dirty="0">
                              <a:effectLst/>
                              <a:latin typeface="+mn-ea"/>
                              <a:ea typeface="+mn-ea"/>
                            </a:rPr>
                            <a:t>0  0  0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65845">
                    <a:tc>
                      <a:txBody>
                        <a:bodyPr/>
                        <a:lstStyle/>
                        <a:p>
                          <a:pPr indent="0" algn="ctr">
                            <a:spcAft>
                              <a:spcPts val="0"/>
                            </a:spcAft>
                            <a:tabLst>
                              <a:tab pos="5220970" algn="l"/>
                              <a:tab pos="558101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0  1  0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dirty="0">
                              <a:effectLst/>
                              <a:latin typeface="+mn-ea"/>
                              <a:ea typeface="+mn-ea"/>
                            </a:rPr>
                            <a:t>1  1  1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Fallback>
      </mc:AlternateContent>
      <p:sp>
        <p:nvSpPr>
          <p:cNvPr id="14" name="矩形 13"/>
          <p:cNvSpPr/>
          <p:nvPr/>
        </p:nvSpPr>
        <p:spPr>
          <a:xfrm>
            <a:off x="233473" y="992100"/>
            <a:ext cx="11324026" cy="525505"/>
          </a:xfrm>
          <a:prstGeom prst="rect">
            <a:avLst/>
          </a:prstGeom>
          <a:solidFill>
            <a:schemeClr val="accent3"/>
          </a:solidFill>
        </p:spPr>
        <p:txBody>
          <a:bodyPr wrap="square">
            <a:spAutoFit/>
          </a:bodyPr>
          <a:lstStyle/>
          <a:p>
            <a:pPr defTabSz="1219200">
              <a:lnSpc>
                <a:spcPct val="130000"/>
              </a:lnSpc>
              <a:tabLst>
                <a:tab pos="5219065" algn="l"/>
                <a:tab pos="5579110" algn="l"/>
              </a:tabLst>
            </a:pP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对</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和</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三个变元的</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8</a:t>
            </a: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个极大项，选择</a:t>
            </a:r>
            <a:r>
              <a:rPr lang="zh-CN" altLang="zh-CN" sz="2400" b="1" kern="100" dirty="0">
                <a:solidFill>
                  <a:prstClr val="black"/>
                </a:solidFill>
                <a:latin typeface="微软雅黑" panose="020B0503020204020204" pitchFamily="34" charset="-122"/>
                <a:ea typeface="微软雅黑" panose="020B0503020204020204" pitchFamily="34" charset="-122"/>
              </a:rPr>
              <a:t>哪些极大项来组成主合取范式呢？</a:t>
            </a:r>
            <a:endParaRPr lang="zh-CN" altLang="zh-CN" sz="2400" b="1" kern="100" dirty="0">
              <a:solidFill>
                <a:prstClr val="black"/>
              </a:solidFill>
              <a:latin typeface="微软雅黑" panose="020B0503020204020204" pitchFamily="34" charset="-122"/>
              <a:ea typeface="微软雅黑" panose="020B0503020204020204" pitchFamily="34" charset="-122"/>
            </a:endParaRPr>
          </a:p>
        </p:txBody>
      </p:sp>
      <p:sp>
        <p:nvSpPr>
          <p:cNvPr id="15" name="矩形标注 9"/>
          <p:cNvSpPr/>
          <p:nvPr/>
        </p:nvSpPr>
        <p:spPr bwMode="auto">
          <a:xfrm>
            <a:off x="209849" y="1628875"/>
            <a:ext cx="11324026" cy="658251"/>
          </a:xfrm>
          <a:prstGeom prst="wedgeRectCallout">
            <a:avLst>
              <a:gd name="adj1" fmla="val -20171"/>
              <a:gd name="adj2" fmla="val 29268"/>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defTabSz="1219200">
              <a:defRPr/>
            </a:pPr>
            <a:r>
              <a:rPr lang="zh-CN" altLang="en-US" sz="2400" b="1" dirty="0">
                <a:solidFill>
                  <a:srgbClr val="0000FF"/>
                </a:solidFill>
                <a:latin typeface="Arial" panose="020B0604020202020204"/>
                <a:ea typeface="微软雅黑" panose="020B0503020204020204" pitchFamily="34" charset="-122"/>
              </a:rPr>
              <a:t>选择原则：选出极大项的合取式与原命题公式等价。</a:t>
            </a:r>
            <a:endParaRPr lang="zh-CN" altLang="en-US" sz="2400" b="1" dirty="0">
              <a:solidFill>
                <a:srgbClr val="0000FF"/>
              </a:solidFill>
              <a:latin typeface="Arial" panose="020B0604020202020204"/>
              <a:ea typeface="微软雅黑" panose="020B0503020204020204" pitchFamily="34" charset="-122"/>
            </a:endParaRPr>
          </a:p>
        </p:txBody>
      </p:sp>
      <p:sp>
        <p:nvSpPr>
          <p:cNvPr id="5" name="矩形 4"/>
          <p:cNvSpPr/>
          <p:nvPr/>
        </p:nvSpPr>
        <p:spPr>
          <a:xfrm>
            <a:off x="8662637" y="2829803"/>
            <a:ext cx="2852867" cy="1199982"/>
          </a:xfrm>
          <a:prstGeom prst="rect">
            <a:avLst/>
          </a:prstGeom>
        </p:spPr>
        <p:txBody>
          <a:bodyPr wrap="square">
            <a:spAutoFit/>
          </a:bodyPr>
          <a:lstStyle/>
          <a:p>
            <a:pPr defTabSz="1219200">
              <a:tabLst>
                <a:tab pos="5219065" algn="l"/>
                <a:tab pos="5579110" algn="l"/>
              </a:tabLst>
            </a:pPr>
            <a:r>
              <a:rPr lang="en-US" altLang="zh-CN" sz="2400" b="1" kern="100" dirty="0">
                <a:solidFill>
                  <a:prstClr val="black"/>
                </a:solidFill>
                <a:latin typeface="微软雅黑" panose="020B0503020204020204" pitchFamily="34" charset="-122"/>
                <a:ea typeface="微软雅黑" panose="020B0503020204020204" pitchFamily="34" charset="-122"/>
              </a:rPr>
              <a:t> M</a:t>
            </a:r>
            <a:r>
              <a:rPr lang="en-US" altLang="zh-CN" sz="2400" b="1" kern="100" baseline="-25000" dirty="0">
                <a:solidFill>
                  <a:prstClr val="black"/>
                </a:solidFill>
                <a:latin typeface="微软雅黑" panose="020B0503020204020204" pitchFamily="34" charset="-122"/>
                <a:ea typeface="微软雅黑" panose="020B0503020204020204" pitchFamily="34" charset="-122"/>
              </a:rPr>
              <a:t>0</a:t>
            </a: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1</a:t>
            </a: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2</a:t>
            </a:r>
            <a:r>
              <a:rPr lang="zh-CN" altLang="zh-CN" sz="2400" b="1" kern="100" dirty="0">
                <a:solidFill>
                  <a:prstClr val="black"/>
                </a:solidFill>
                <a:latin typeface="微软雅黑" panose="020B0503020204020204" pitchFamily="34" charset="-122"/>
                <a:ea typeface="微软雅黑" panose="020B0503020204020204" pitchFamily="34" charset="-122"/>
              </a:rPr>
              <a:t> </a:t>
            </a:r>
            <a:endParaRPr lang="en-US" altLang="zh-CN" sz="2400" b="1" kern="100" dirty="0">
              <a:solidFill>
                <a:prstClr val="black"/>
              </a:solidFill>
              <a:latin typeface="微软雅黑" panose="020B0503020204020204" pitchFamily="34" charset="-122"/>
              <a:ea typeface="微软雅黑" panose="020B0503020204020204" pitchFamily="34" charset="-122"/>
            </a:endParaRPr>
          </a:p>
          <a:p>
            <a:pPr defTabSz="1219200">
              <a:tabLst>
                <a:tab pos="5219065" algn="l"/>
                <a:tab pos="5579110" algn="l"/>
              </a:tabLst>
            </a:pP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3</a:t>
            </a: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4 </a:t>
            </a: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5 </a:t>
            </a:r>
            <a:endParaRPr lang="en-US" altLang="zh-CN" sz="2400" b="1" kern="100" baseline="-25000" dirty="0">
              <a:solidFill>
                <a:prstClr val="black"/>
              </a:solidFill>
              <a:latin typeface="微软雅黑" panose="020B0503020204020204" pitchFamily="34" charset="-122"/>
              <a:ea typeface="微软雅黑" panose="020B0503020204020204" pitchFamily="34" charset="-122"/>
            </a:endParaRPr>
          </a:p>
          <a:p>
            <a:pPr defTabSz="1219200">
              <a:tabLst>
                <a:tab pos="5219065" algn="l"/>
                <a:tab pos="5579110" algn="l"/>
              </a:tabLst>
            </a:pP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6</a:t>
            </a: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7</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p:pic>
        <p:nvPicPr>
          <p:cNvPr id="6" name="图片 5"/>
          <p:cNvPicPr>
            <a:picLocks noChangeAspect="1"/>
          </p:cNvPicPr>
          <p:nvPr/>
        </p:nvPicPr>
        <p:blipFill>
          <a:blip r:embed="rId2"/>
          <a:stretch>
            <a:fillRect/>
          </a:stretch>
        </p:blipFill>
        <p:spPr>
          <a:xfrm>
            <a:off x="1406153" y="2921795"/>
            <a:ext cx="7088644" cy="452270"/>
          </a:xfrm>
          <a:prstGeom prst="rect">
            <a:avLst/>
          </a:prstGeom>
        </p:spPr>
      </p:pic>
      <p:sp>
        <p:nvSpPr>
          <p:cNvPr id="7" name="矩形 6"/>
          <p:cNvSpPr/>
          <p:nvPr/>
        </p:nvSpPr>
        <p:spPr>
          <a:xfrm>
            <a:off x="10096860" y="3585206"/>
            <a:ext cx="607684" cy="461532"/>
          </a:xfrm>
          <a:prstGeom prst="rect">
            <a:avLst/>
          </a:prstGeom>
          <a:solidFill>
            <a:srgbClr val="3333FF"/>
          </a:solidFill>
        </p:spPr>
        <p:txBody>
          <a:bodyPr wrap="none">
            <a:spAutoFit/>
          </a:bodyPr>
          <a:lstStyle/>
          <a:p>
            <a:pPr defTabSz="1219200"/>
            <a:r>
              <a:rPr lang="en-US" altLang="zh-CN" sz="2400" b="1" kern="100" dirty="0">
                <a:solidFill>
                  <a:prstClr val="white"/>
                </a:solidFill>
                <a:latin typeface="微软雅黑" panose="020B0503020204020204" pitchFamily="34" charset="-122"/>
                <a:ea typeface="微软雅黑" panose="020B0503020204020204" pitchFamily="34" charset="-122"/>
              </a:rPr>
              <a:t>=0</a:t>
            </a:r>
            <a:endParaRPr lang="zh-CN" altLang="en-US" sz="2400" dirty="0">
              <a:solidFill>
                <a:prstClr val="white"/>
              </a:solidFill>
              <a:latin typeface="Arial" panose="020B0604020202020204"/>
              <a:ea typeface="微软雅黑" panose="020B0503020204020204" pitchFamily="34" charset="-122"/>
            </a:endParaRPr>
          </a:p>
        </p:txBody>
      </p:sp>
      <p:sp>
        <p:nvSpPr>
          <p:cNvPr id="8" name="矩形 7"/>
          <p:cNvSpPr/>
          <p:nvPr/>
        </p:nvSpPr>
        <p:spPr>
          <a:xfrm>
            <a:off x="10840931" y="3492899"/>
            <a:ext cx="437813" cy="646145"/>
          </a:xfrm>
          <a:prstGeom prst="rect">
            <a:avLst/>
          </a:prstGeom>
        </p:spPr>
        <p:txBody>
          <a:bodyPr wrap="none">
            <a:spAutoFit/>
          </a:bodyPr>
          <a:lstStyle/>
          <a:p>
            <a:pPr defTabSz="1219200"/>
            <a:r>
              <a:rPr lang="zh-CN" altLang="en-US" sz="3600" b="1" dirty="0">
                <a:solidFill>
                  <a:srgbClr val="C00000"/>
                </a:solidFill>
                <a:latin typeface="Arial" panose="020B0604020202020204"/>
                <a:ea typeface="微软雅黑" panose="020B0503020204020204" pitchFamily="34" charset="-122"/>
              </a:rPr>
              <a:t>√</a:t>
            </a:r>
            <a:endParaRPr lang="zh-CN" altLang="en-US" sz="3600" dirty="0">
              <a:solidFill>
                <a:srgbClr val="C00000"/>
              </a:solidFill>
              <a:latin typeface="Arial" panose="020B0604020202020204"/>
              <a:ea typeface="微软雅黑" panose="020B0503020204020204" pitchFamily="34" charset="-122"/>
            </a:endParaRPr>
          </a:p>
        </p:txBody>
      </p:sp>
      <p:sp>
        <p:nvSpPr>
          <p:cNvPr id="10" name="Rectangle 2"/>
          <p:cNvSpPr txBox="1">
            <a:spLocks noChangeArrowheads="1"/>
          </p:cNvSpPr>
          <p:nvPr/>
        </p:nvSpPr>
        <p:spPr>
          <a:xfrm>
            <a:off x="775869" y="258388"/>
            <a:ext cx="7241756" cy="628614"/>
          </a:xfrm>
          <a:prstGeom prst="rect">
            <a:avLst/>
          </a:prstGeom>
        </p:spPr>
        <p:txBody>
          <a:bodyPr vert="horz" lIns="121917" tIns="60958" rIns="121917" bIns="60958" rtlCol="0" anchor="ctr">
            <a:noAutofit/>
          </a:bodyPr>
          <a:lstStyle>
            <a:lvl1pPr algn="l" defTabSz="1219200" rtl="0" eaLnBrk="1" latinLnBrk="0" hangingPunct="1">
              <a:spcBef>
                <a:spcPct val="0"/>
              </a:spcBef>
              <a:buNone/>
              <a:defRPr sz="2200" b="1" kern="1200">
                <a:solidFill>
                  <a:schemeClr val="bg1"/>
                </a:solidFill>
                <a:latin typeface="+mn-ea"/>
                <a:ea typeface="+mn-ea"/>
                <a:cs typeface="+mj-cs"/>
              </a:defRPr>
            </a:lvl1pPr>
          </a:lstStyle>
          <a:p>
            <a:r>
              <a:rPr lang="zh-CN" altLang="en-US"/>
              <a:t>如何用极大项来构成主合取范式？</a:t>
            </a:r>
            <a:endParaRPr lang="zh-CN" altLang="en-US" dirty="0"/>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heel(1)">
                                      <p:cBhvr>
                                        <p:cTn id="12" dur="2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circle(in)">
                                      <p:cBhvr>
                                        <p:cTn id="4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5" grpId="0"/>
      <p:bldP spid="7" grpId="0" animBg="1"/>
      <p:bldP spid="8" grpId="0"/>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206674" y="2557044"/>
              <a:ext cx="11498023" cy="4002638"/>
            </p:xfrm>
            <a:graphic>
              <a:graphicData uri="http://schemas.openxmlformats.org/drawingml/2006/table">
                <a:tbl>
                  <a:tblPr>
                    <a:tableStyleId>{5C22544A-7EE6-4342-B048-85BDC9FD1C3A}</a:tableStyleId>
                  </a:tblPr>
                  <a:tblGrid>
                    <a:gridCol w="1218847"/>
                    <a:gridCol w="1828271"/>
                    <a:gridCol w="613173"/>
                    <a:gridCol w="609424"/>
                    <a:gridCol w="685602"/>
                    <a:gridCol w="761779"/>
                    <a:gridCol w="609424"/>
                    <a:gridCol w="685602"/>
                    <a:gridCol w="605675"/>
                    <a:gridCol w="685602"/>
                    <a:gridCol w="3194624"/>
                  </a:tblGrid>
                  <a:tr h="365845">
                    <a:tc>
                      <a:txBody>
                        <a:bodyPr/>
                        <a:lstStyle/>
                        <a:p>
                          <a:pPr indent="0" algn="ctr">
                            <a:spcAft>
                              <a:spcPts val="0"/>
                            </a:spcAft>
                            <a:tabLst>
                              <a:tab pos="5220970" algn="l"/>
                              <a:tab pos="5581015" algn="l"/>
                            </a:tabLst>
                          </a:pPr>
                          <a:r>
                            <a:rPr lang="en-US" sz="2400" b="1" kern="100" dirty="0">
                              <a:effectLst/>
                              <a:latin typeface="+mn-ea"/>
                              <a:ea typeface="+mn-ea"/>
                            </a:rPr>
                            <a:t>P  Q  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(P→</a:t>
                          </a:r>
                          <a14:m>
                            <m:oMath xmlns:m="http://schemas.openxmlformats.org/officeDocument/2006/math">
                              <m:r>
                                <a:rPr lang="en-US" sz="2400" b="1" kern="100" smtClean="0">
                                  <a:effectLst/>
                                  <a:latin typeface="Cambria Math" panose="02040503050406030204" pitchFamily="18" charset="0"/>
                                  <a:ea typeface="+mn-ea"/>
                                </a:rPr>
                                <m:t>¬</m:t>
                              </m:r>
                            </m:oMath>
                          </a14:m>
                          <a:r>
                            <a:rPr lang="en-US" sz="2400" b="1" kern="100" dirty="0">
                              <a:effectLst/>
                              <a:latin typeface="+mn-ea"/>
                              <a:ea typeface="+mn-ea"/>
                            </a:rPr>
                            <a:t>Q)</a:t>
                          </a:r>
                          <a:r>
                            <a:rPr lang="zh-CN" sz="2400" b="1" kern="100" dirty="0">
                              <a:effectLst/>
                              <a:latin typeface="+mn-ea"/>
                              <a:ea typeface="+mn-ea"/>
                            </a:rPr>
                            <a:t>∧</a:t>
                          </a:r>
                          <a:r>
                            <a:rPr lang="en-US" sz="2400" b="1" kern="100" dirty="0">
                              <a:effectLst/>
                              <a:latin typeface="+mn-ea"/>
                              <a:ea typeface="+mn-ea"/>
                            </a:rPr>
                            <a:t>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2</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3</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4</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lang="en-US" altLang="zh-CN" sz="2400" b="1" kern="100" dirty="0">
                              <a:effectLst/>
                              <a:latin typeface="+mn-ea"/>
                              <a:ea typeface="+mn-ea"/>
                            </a:rPr>
                            <a:t>M</a:t>
                          </a:r>
                          <a:r>
                            <a:rPr lang="en-US" altLang="zh-CN" sz="2400" b="1" kern="100" baseline="-25000" dirty="0">
                              <a:effectLst/>
                              <a:latin typeface="+mn-ea"/>
                              <a:ea typeface="+mn-ea"/>
                            </a:rPr>
                            <a:t>5</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6</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7</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9">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48764">
                    <a:tc>
                      <a:txBody>
                        <a:bodyPr/>
                        <a:lstStyle/>
                        <a:p>
                          <a:pPr indent="0" algn="ctr">
                            <a:spcAft>
                              <a:spcPts val="0"/>
                            </a:spcAft>
                            <a:tabLst>
                              <a:tab pos="5220970" algn="l"/>
                              <a:tab pos="5581015" algn="l"/>
                            </a:tabLst>
                          </a:pPr>
                          <a:r>
                            <a:rPr lang="en-US" sz="2400" b="1" kern="100" dirty="0">
                              <a:effectLst/>
                              <a:latin typeface="+mn-ea"/>
                              <a:ea typeface="+mn-ea"/>
                            </a:rPr>
                            <a:t>0  0  0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65845">
                    <a:tc>
                      <a:txBody>
                        <a:bodyPr/>
                        <a:lstStyle/>
                        <a:p>
                          <a:pPr indent="0" algn="ctr">
                            <a:spcAft>
                              <a:spcPts val="0"/>
                            </a:spcAft>
                            <a:tabLst>
                              <a:tab pos="5220970" algn="l"/>
                              <a:tab pos="558101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0  1  0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dirty="0">
                              <a:effectLst/>
                              <a:latin typeface="+mn-ea"/>
                              <a:ea typeface="+mn-ea"/>
                            </a:rPr>
                            <a:t>1  1  1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xmlns="">
          <p:graphicFrame>
            <p:nvGraphicFramePr>
              <p:cNvPr id="4" name="表格 3"/>
              <p:cNvGraphicFramePr>
                <a:graphicFrameLocks noGrp="1"/>
              </p:cNvGraphicFramePr>
              <p:nvPr/>
            </p:nvGraphicFramePr>
            <p:xfrm>
              <a:off x="206674" y="2557044"/>
              <a:ext cx="11498023" cy="4002638"/>
            </p:xfrm>
            <a:graphic>
              <a:graphicData uri="http://schemas.openxmlformats.org/drawingml/2006/table">
                <a:tbl>
                  <a:tblPr>
                    <a:tableStyleId>{5C22544A-7EE6-4342-B048-85BDC9FD1C3A}</a:tableStyleId>
                  </a:tblPr>
                  <a:tblGrid>
                    <a:gridCol w="1218847"/>
                    <a:gridCol w="1828271"/>
                    <a:gridCol w="613173"/>
                    <a:gridCol w="609424"/>
                    <a:gridCol w="685602"/>
                    <a:gridCol w="761779"/>
                    <a:gridCol w="609424"/>
                    <a:gridCol w="685602"/>
                    <a:gridCol w="605675"/>
                    <a:gridCol w="685602"/>
                    <a:gridCol w="3194624"/>
                  </a:tblGrid>
                  <a:tr h="365760">
                    <a:tc>
                      <a:txBody>
                        <a:bodyPr/>
                        <a:lstStyle/>
                        <a:p>
                          <a:pPr indent="0" algn="ctr">
                            <a:spcAft>
                              <a:spcPts val="0"/>
                            </a:spcAft>
                            <a:tabLst>
                              <a:tab pos="5220970" algn="l"/>
                              <a:tab pos="5581015" algn="l"/>
                            </a:tabLst>
                          </a:pPr>
                          <a:r>
                            <a:rPr lang="en-US" sz="2400" b="1" kern="100" dirty="0">
                              <a:effectLst/>
                              <a:latin typeface="+mn-ea"/>
                              <a:ea typeface="+mn-ea"/>
                            </a:rPr>
                            <a:t>P  Q  R</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
                        </a:blipFill>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2</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3</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4</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835" rtl="0" eaLnBrk="1" fontAlgn="auto" latinLnBrk="0" hangingPunct="1">
                            <a:lnSpc>
                              <a:spcPct val="100000"/>
                            </a:lnSpc>
                            <a:spcBef>
                              <a:spcPts val="0"/>
                            </a:spcBef>
                            <a:spcAft>
                              <a:spcPts val="0"/>
                            </a:spcAft>
                            <a:buClrTx/>
                            <a:buSzTx/>
                            <a:buFontTx/>
                            <a:buNone/>
                            <a:tabLst>
                              <a:tab pos="5220970" algn="l"/>
                              <a:tab pos="5581015" algn="l"/>
                            </a:tabLst>
                            <a:defRPr/>
                          </a:pPr>
                          <a:r>
                            <a:rPr lang="en-US" altLang="zh-CN" sz="2400" b="1" kern="100" dirty="0">
                              <a:effectLst/>
                              <a:latin typeface="+mn-ea"/>
                              <a:ea typeface="+mn-ea"/>
                            </a:rPr>
                            <a:t>M</a:t>
                          </a:r>
                          <a:r>
                            <a:rPr lang="en-US" altLang="zh-CN" sz="2400" b="1" kern="100" baseline="-25000" dirty="0">
                              <a:effectLst/>
                              <a:latin typeface="+mn-ea"/>
                              <a:ea typeface="+mn-ea"/>
                            </a:rPr>
                            <a:t>5</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6</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r>
                            <a:rPr lang="en-US" sz="2400" b="1" kern="100" dirty="0">
                              <a:effectLst/>
                              <a:latin typeface="+mn-ea"/>
                              <a:ea typeface="+mn-ea"/>
                            </a:rPr>
                            <a:t>M</a:t>
                          </a:r>
                          <a:r>
                            <a:rPr lang="en-US" sz="2400" b="1" kern="100" baseline="-25000" dirty="0">
                              <a:effectLst/>
                              <a:latin typeface="+mn-ea"/>
                              <a:ea typeface="+mn-ea"/>
                            </a:rPr>
                            <a:t>7</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9">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48764">
                    <a:tc>
                      <a:txBody>
                        <a:bodyPr/>
                        <a:lstStyle/>
                        <a:p>
                          <a:pPr indent="0" algn="ctr">
                            <a:spcAft>
                              <a:spcPts val="0"/>
                            </a:spcAft>
                            <a:tabLst>
                              <a:tab pos="5220970" algn="l"/>
                              <a:tab pos="5581015" algn="l"/>
                            </a:tabLst>
                          </a:pPr>
                          <a:r>
                            <a:rPr lang="en-US" sz="2400" b="1" kern="100" dirty="0">
                              <a:effectLst/>
                              <a:latin typeface="+mn-ea"/>
                              <a:ea typeface="+mn-ea"/>
                            </a:rPr>
                            <a:t>0  0  0</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65845">
                    <a:tc>
                      <a:txBody>
                        <a:bodyPr/>
                        <a:lstStyle/>
                        <a:p>
                          <a:pPr indent="0" algn="ctr">
                            <a:spcAft>
                              <a:spcPts val="0"/>
                            </a:spcAft>
                            <a:tabLst>
                              <a:tab pos="5220970" algn="l"/>
                              <a:tab pos="5581015" algn="l"/>
                            </a:tabLst>
                          </a:pPr>
                          <a:r>
                            <a:rPr lang="en-US" sz="2400" b="1" kern="100">
                              <a:effectLst/>
                              <a:latin typeface="+mn-ea"/>
                              <a:ea typeface="+mn-ea"/>
                            </a:rPr>
                            <a:t>0  0  1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0  1  0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0  1  1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1  0  0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1  0  1</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a:effectLst/>
                              <a:latin typeface="+mn-ea"/>
                              <a:ea typeface="+mn-ea"/>
                            </a:rPr>
                            <a:t>1  1  0</a:t>
                          </a: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70364">
                    <a:tc>
                      <a:txBody>
                        <a:bodyPr/>
                        <a:lstStyle/>
                        <a:p>
                          <a:pPr indent="0" algn="ctr">
                            <a:spcAft>
                              <a:spcPts val="0"/>
                            </a:spcAft>
                            <a:tabLst>
                              <a:tab pos="5220970" algn="l"/>
                              <a:tab pos="5581015" algn="l"/>
                            </a:tabLst>
                          </a:pPr>
                          <a:r>
                            <a:rPr lang="en-US" sz="2400" b="1" kern="100" dirty="0">
                              <a:effectLst/>
                              <a:latin typeface="+mn-ea"/>
                              <a:ea typeface="+mn-ea"/>
                            </a:rPr>
                            <a:t>1  1  1</a:t>
                          </a: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0" algn="ctr">
                            <a:spcAft>
                              <a:spcPts val="0"/>
                            </a:spcAft>
                            <a:tabLst>
                              <a:tab pos="5220970" algn="l"/>
                              <a:tab pos="5581015" algn="l"/>
                            </a:tabLst>
                          </a:pPr>
                          <a:endParaRPr lang="zh-CN" sz="2400" b="1" kern="100" dirty="0">
                            <a:effectLst/>
                            <a:latin typeface="+mn-ea"/>
                            <a:ea typeface="+mn-ea"/>
                            <a:cs typeface="黑体" panose="02010609060101010101" pitchFamily="49" charset="-122"/>
                          </a:endParaRPr>
                        </a:p>
                      </a:txBody>
                      <a:tcPr marL="17775" marR="177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marL="17780" marR="177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Fallback>
      </mc:AlternateContent>
      <p:sp>
        <p:nvSpPr>
          <p:cNvPr id="14" name="矩形 13"/>
          <p:cNvSpPr/>
          <p:nvPr/>
        </p:nvSpPr>
        <p:spPr>
          <a:xfrm>
            <a:off x="233473" y="992100"/>
            <a:ext cx="11324026" cy="525505"/>
          </a:xfrm>
          <a:prstGeom prst="rect">
            <a:avLst/>
          </a:prstGeom>
          <a:solidFill>
            <a:schemeClr val="accent3"/>
          </a:solidFill>
        </p:spPr>
        <p:txBody>
          <a:bodyPr wrap="square">
            <a:spAutoFit/>
          </a:bodyPr>
          <a:lstStyle/>
          <a:p>
            <a:pPr defTabSz="1219200">
              <a:lnSpc>
                <a:spcPct val="130000"/>
              </a:lnSpc>
              <a:tabLst>
                <a:tab pos="5219065" algn="l"/>
                <a:tab pos="5579110" algn="l"/>
              </a:tabLst>
            </a:pP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对</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Q</a:t>
            </a: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和</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R</a:t>
            </a: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三个变元的</a:t>
            </a:r>
            <a:r>
              <a:rPr lang="en-US"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8</a:t>
            </a:r>
            <a:r>
              <a:rPr lang="zh-CN" altLang="en-US"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rPr>
              <a:t>个极大项，选择</a:t>
            </a:r>
            <a:r>
              <a:rPr lang="zh-CN" altLang="zh-CN" sz="2400" b="1" kern="100" dirty="0">
                <a:solidFill>
                  <a:prstClr val="black"/>
                </a:solidFill>
                <a:latin typeface="微软雅黑" panose="020B0503020204020204" pitchFamily="34" charset="-122"/>
                <a:ea typeface="微软雅黑" panose="020B0503020204020204" pitchFamily="34" charset="-122"/>
              </a:rPr>
              <a:t>哪些极大项来组成主合取范式呢？</a:t>
            </a:r>
            <a:endParaRPr lang="zh-CN" altLang="zh-CN" sz="2400" b="1" kern="100" dirty="0">
              <a:solidFill>
                <a:prstClr val="black"/>
              </a:solidFill>
              <a:latin typeface="微软雅黑" panose="020B0503020204020204" pitchFamily="34" charset="-122"/>
              <a:ea typeface="微软雅黑" panose="020B0503020204020204" pitchFamily="34" charset="-122"/>
            </a:endParaRPr>
          </a:p>
        </p:txBody>
      </p:sp>
      <p:sp>
        <p:nvSpPr>
          <p:cNvPr id="15" name="矩形标注 9"/>
          <p:cNvSpPr/>
          <p:nvPr/>
        </p:nvSpPr>
        <p:spPr bwMode="auto">
          <a:xfrm>
            <a:off x="209849" y="1628875"/>
            <a:ext cx="11324026" cy="658251"/>
          </a:xfrm>
          <a:prstGeom prst="wedgeRectCallout">
            <a:avLst>
              <a:gd name="adj1" fmla="val -20171"/>
              <a:gd name="adj2" fmla="val 29268"/>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lstStyle/>
          <a:p>
            <a:pPr defTabSz="1219200">
              <a:defRPr/>
            </a:pPr>
            <a:r>
              <a:rPr lang="zh-CN" altLang="en-US" sz="2400" b="1" dirty="0">
                <a:solidFill>
                  <a:srgbClr val="0000FF"/>
                </a:solidFill>
                <a:latin typeface="Arial" panose="020B0604020202020204"/>
                <a:ea typeface="微软雅黑" panose="020B0503020204020204" pitchFamily="34" charset="-122"/>
              </a:rPr>
              <a:t>选择原则：选出极大项的合取式与原命题公式等价。</a:t>
            </a:r>
            <a:endParaRPr lang="zh-CN" altLang="en-US" sz="2400" b="1" dirty="0">
              <a:solidFill>
                <a:srgbClr val="0000FF"/>
              </a:solidFill>
              <a:latin typeface="Arial" panose="020B0604020202020204"/>
              <a:ea typeface="微软雅黑" panose="020B0503020204020204" pitchFamily="34" charset="-122"/>
            </a:endParaRPr>
          </a:p>
        </p:txBody>
      </p:sp>
      <p:sp>
        <p:nvSpPr>
          <p:cNvPr id="5" name="矩形 4"/>
          <p:cNvSpPr/>
          <p:nvPr/>
        </p:nvSpPr>
        <p:spPr>
          <a:xfrm>
            <a:off x="8662637" y="2829803"/>
            <a:ext cx="2852867" cy="1199982"/>
          </a:xfrm>
          <a:prstGeom prst="rect">
            <a:avLst/>
          </a:prstGeom>
        </p:spPr>
        <p:txBody>
          <a:bodyPr wrap="square">
            <a:spAutoFit/>
          </a:bodyPr>
          <a:lstStyle/>
          <a:p>
            <a:pPr defTabSz="1219200">
              <a:tabLst>
                <a:tab pos="5219065" algn="l"/>
                <a:tab pos="5579110" algn="l"/>
              </a:tabLst>
            </a:pPr>
            <a:r>
              <a:rPr lang="en-US" altLang="zh-CN" sz="2400" b="1" kern="100" dirty="0">
                <a:solidFill>
                  <a:prstClr val="black"/>
                </a:solidFill>
                <a:latin typeface="微软雅黑" panose="020B0503020204020204" pitchFamily="34" charset="-122"/>
                <a:ea typeface="微软雅黑" panose="020B0503020204020204" pitchFamily="34" charset="-122"/>
              </a:rPr>
              <a:t> M</a:t>
            </a:r>
            <a:r>
              <a:rPr lang="en-US" altLang="zh-CN" sz="2400" b="1" kern="100" baseline="-25000" dirty="0">
                <a:solidFill>
                  <a:prstClr val="black"/>
                </a:solidFill>
                <a:latin typeface="微软雅黑" panose="020B0503020204020204" pitchFamily="34" charset="-122"/>
                <a:ea typeface="微软雅黑" panose="020B0503020204020204" pitchFamily="34" charset="-122"/>
              </a:rPr>
              <a:t>0</a:t>
            </a: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1</a:t>
            </a: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2</a:t>
            </a:r>
            <a:r>
              <a:rPr lang="zh-CN" altLang="zh-CN" sz="2400" b="1" kern="100" dirty="0">
                <a:solidFill>
                  <a:prstClr val="black"/>
                </a:solidFill>
                <a:latin typeface="微软雅黑" panose="020B0503020204020204" pitchFamily="34" charset="-122"/>
                <a:ea typeface="微软雅黑" panose="020B0503020204020204" pitchFamily="34" charset="-122"/>
              </a:rPr>
              <a:t> </a:t>
            </a:r>
            <a:endParaRPr lang="en-US" altLang="zh-CN" sz="2400" b="1" kern="100" dirty="0">
              <a:solidFill>
                <a:prstClr val="black"/>
              </a:solidFill>
              <a:latin typeface="微软雅黑" panose="020B0503020204020204" pitchFamily="34" charset="-122"/>
              <a:ea typeface="微软雅黑" panose="020B0503020204020204" pitchFamily="34" charset="-122"/>
            </a:endParaRPr>
          </a:p>
          <a:p>
            <a:pPr defTabSz="1219200">
              <a:tabLst>
                <a:tab pos="5219065" algn="l"/>
                <a:tab pos="5579110" algn="l"/>
              </a:tabLst>
            </a:pP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3</a:t>
            </a: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4 </a:t>
            </a: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5 </a:t>
            </a:r>
            <a:endParaRPr lang="en-US" altLang="zh-CN" sz="2400" b="1" kern="100" baseline="-25000" dirty="0">
              <a:solidFill>
                <a:prstClr val="black"/>
              </a:solidFill>
              <a:latin typeface="微软雅黑" panose="020B0503020204020204" pitchFamily="34" charset="-122"/>
              <a:ea typeface="微软雅黑" panose="020B0503020204020204" pitchFamily="34" charset="-122"/>
            </a:endParaRPr>
          </a:p>
          <a:p>
            <a:pPr defTabSz="1219200">
              <a:tabLst>
                <a:tab pos="5219065" algn="l"/>
                <a:tab pos="5579110" algn="l"/>
              </a:tabLst>
            </a:pP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6</a:t>
            </a: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7</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p:pic>
        <p:nvPicPr>
          <p:cNvPr id="6" name="图片 5"/>
          <p:cNvPicPr>
            <a:picLocks noChangeAspect="1"/>
          </p:cNvPicPr>
          <p:nvPr/>
        </p:nvPicPr>
        <p:blipFill>
          <a:blip r:embed="rId2"/>
          <a:stretch>
            <a:fillRect/>
          </a:stretch>
        </p:blipFill>
        <p:spPr>
          <a:xfrm>
            <a:off x="1406153" y="2921795"/>
            <a:ext cx="7088644" cy="452270"/>
          </a:xfrm>
          <a:prstGeom prst="rect">
            <a:avLst/>
          </a:prstGeom>
        </p:spPr>
      </p:pic>
      <p:sp>
        <p:nvSpPr>
          <p:cNvPr id="7" name="矩形 6"/>
          <p:cNvSpPr/>
          <p:nvPr/>
        </p:nvSpPr>
        <p:spPr>
          <a:xfrm>
            <a:off x="10096860" y="3585206"/>
            <a:ext cx="607684" cy="461532"/>
          </a:xfrm>
          <a:prstGeom prst="rect">
            <a:avLst/>
          </a:prstGeom>
          <a:solidFill>
            <a:srgbClr val="3333FF"/>
          </a:solidFill>
        </p:spPr>
        <p:txBody>
          <a:bodyPr wrap="none">
            <a:spAutoFit/>
          </a:bodyPr>
          <a:lstStyle/>
          <a:p>
            <a:pPr defTabSz="1219200"/>
            <a:r>
              <a:rPr lang="en-US" altLang="zh-CN" sz="2400" b="1" kern="100" dirty="0">
                <a:solidFill>
                  <a:prstClr val="white"/>
                </a:solidFill>
                <a:latin typeface="微软雅黑" panose="020B0503020204020204" pitchFamily="34" charset="-122"/>
                <a:ea typeface="微软雅黑" panose="020B0503020204020204" pitchFamily="34" charset="-122"/>
              </a:rPr>
              <a:t>=0</a:t>
            </a:r>
            <a:endParaRPr lang="zh-CN" altLang="en-US" sz="2400" dirty="0">
              <a:solidFill>
                <a:prstClr val="white"/>
              </a:solidFill>
              <a:latin typeface="Arial" panose="020B0604020202020204"/>
              <a:ea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1392371" y="3336320"/>
            <a:ext cx="7102426" cy="424448"/>
          </a:xfrm>
          <a:prstGeom prst="rect">
            <a:avLst/>
          </a:prstGeom>
        </p:spPr>
      </p:pic>
      <p:sp>
        <p:nvSpPr>
          <p:cNvPr id="22" name="矩形 21"/>
          <p:cNvSpPr/>
          <p:nvPr/>
        </p:nvSpPr>
        <p:spPr>
          <a:xfrm>
            <a:off x="10898249" y="3506094"/>
            <a:ext cx="527556" cy="646145"/>
          </a:xfrm>
          <a:prstGeom prst="rect">
            <a:avLst/>
          </a:prstGeom>
          <a:solidFill>
            <a:schemeClr val="tx2">
              <a:lumMod val="20000"/>
              <a:lumOff val="80000"/>
            </a:schemeClr>
          </a:solidFill>
        </p:spPr>
        <p:txBody>
          <a:bodyPr wrap="none">
            <a:spAutoFit/>
          </a:bodyPr>
          <a:lstStyle/>
          <a:p>
            <a:pPr defTabSz="1219200"/>
            <a:r>
              <a:rPr lang="en-US" altLang="zh-CN" sz="3600" dirty="0">
                <a:solidFill>
                  <a:srgbClr val="C00000"/>
                </a:solidFill>
                <a:latin typeface="Arial" panose="020B0604020202020204"/>
                <a:ea typeface="微软雅黑" panose="020B0503020204020204" pitchFamily="34" charset="-122"/>
              </a:rPr>
              <a:t>×</a:t>
            </a:r>
            <a:endParaRPr lang="zh-CN" altLang="en-US" sz="3600" dirty="0">
              <a:solidFill>
                <a:srgbClr val="C00000"/>
              </a:solidFill>
              <a:latin typeface="Arial" panose="020B0604020202020204"/>
              <a:ea typeface="微软雅黑" panose="020B0503020204020204" pitchFamily="34" charset="-122"/>
            </a:endParaRPr>
          </a:p>
        </p:txBody>
      </p:sp>
      <p:sp>
        <p:nvSpPr>
          <p:cNvPr id="11" name="矩形 10"/>
          <p:cNvSpPr/>
          <p:nvPr/>
        </p:nvSpPr>
        <p:spPr>
          <a:xfrm>
            <a:off x="8707650" y="4339109"/>
            <a:ext cx="2852867" cy="1199982"/>
          </a:xfrm>
          <a:prstGeom prst="rect">
            <a:avLst/>
          </a:prstGeom>
        </p:spPr>
        <p:txBody>
          <a:bodyPr wrap="square">
            <a:spAutoFit/>
          </a:bodyPr>
          <a:lstStyle/>
          <a:p>
            <a:pPr defTabSz="1219200">
              <a:tabLst>
                <a:tab pos="5219065" algn="l"/>
                <a:tab pos="5579110" algn="l"/>
              </a:tabLst>
            </a:pPr>
            <a:r>
              <a:rPr lang="en-US" altLang="zh-CN" sz="2400" b="1" kern="100" dirty="0">
                <a:solidFill>
                  <a:prstClr val="black"/>
                </a:solidFill>
                <a:latin typeface="微软雅黑" panose="020B0503020204020204" pitchFamily="34" charset="-122"/>
                <a:ea typeface="微软雅黑" panose="020B0503020204020204" pitchFamily="34" charset="-122"/>
              </a:rPr>
              <a:t> M</a:t>
            </a:r>
            <a:r>
              <a:rPr lang="en-US" altLang="zh-CN" sz="2400" b="1" kern="100" baseline="-25000" dirty="0">
                <a:solidFill>
                  <a:prstClr val="black"/>
                </a:solidFill>
                <a:latin typeface="微软雅黑" panose="020B0503020204020204" pitchFamily="34" charset="-122"/>
                <a:ea typeface="微软雅黑" panose="020B0503020204020204" pitchFamily="34" charset="-122"/>
              </a:rPr>
              <a:t>0             </a:t>
            </a: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2</a:t>
            </a:r>
            <a:r>
              <a:rPr lang="zh-CN" altLang="zh-CN" sz="2400" b="1" kern="100" dirty="0">
                <a:solidFill>
                  <a:prstClr val="black"/>
                </a:solidFill>
                <a:latin typeface="微软雅黑" panose="020B0503020204020204" pitchFamily="34" charset="-122"/>
                <a:ea typeface="微软雅黑" panose="020B0503020204020204" pitchFamily="34" charset="-122"/>
              </a:rPr>
              <a:t> </a:t>
            </a:r>
            <a:endParaRPr lang="en-US" altLang="zh-CN" sz="2400" b="1" kern="100" dirty="0">
              <a:solidFill>
                <a:prstClr val="black"/>
              </a:solidFill>
              <a:latin typeface="微软雅黑" panose="020B0503020204020204" pitchFamily="34" charset="-122"/>
              <a:ea typeface="微软雅黑" panose="020B0503020204020204" pitchFamily="34" charset="-122"/>
            </a:endParaRPr>
          </a:p>
          <a:p>
            <a:pPr defTabSz="1219200">
              <a:tabLst>
                <a:tab pos="5219065" algn="l"/>
                <a:tab pos="5579110" algn="l"/>
              </a:tabLst>
            </a:pP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3</a:t>
            </a: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4 </a:t>
            </a: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5 </a:t>
            </a:r>
            <a:endParaRPr lang="en-US" altLang="zh-CN" sz="2400" b="1" kern="100" baseline="-25000" dirty="0">
              <a:solidFill>
                <a:prstClr val="black"/>
              </a:solidFill>
              <a:latin typeface="微软雅黑" panose="020B0503020204020204" pitchFamily="34" charset="-122"/>
              <a:ea typeface="微软雅黑" panose="020B0503020204020204" pitchFamily="34" charset="-122"/>
            </a:endParaRPr>
          </a:p>
          <a:p>
            <a:pPr defTabSz="1219200">
              <a:tabLst>
                <a:tab pos="5219065" algn="l"/>
                <a:tab pos="5579110" algn="l"/>
              </a:tabLst>
            </a:pP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6</a:t>
            </a:r>
            <a:r>
              <a:rPr lang="zh-CN" altLang="zh-CN" sz="2400" b="1" kern="100" dirty="0">
                <a:solidFill>
                  <a:prstClr val="black"/>
                </a:solidFill>
                <a:latin typeface="微软雅黑" panose="020B0503020204020204" pitchFamily="34" charset="-122"/>
                <a:ea typeface="微软雅黑" panose="020B0503020204020204" pitchFamily="34" charset="-122"/>
              </a:rPr>
              <a:t>∧</a:t>
            </a:r>
            <a:r>
              <a:rPr lang="en-US" altLang="zh-CN" sz="2400" b="1" kern="100" dirty="0">
                <a:solidFill>
                  <a:prstClr val="black"/>
                </a:solidFill>
                <a:latin typeface="微软雅黑" panose="020B0503020204020204" pitchFamily="34" charset="-122"/>
                <a:ea typeface="微软雅黑" panose="020B0503020204020204" pitchFamily="34" charset="-122"/>
              </a:rPr>
              <a:t>M</a:t>
            </a:r>
            <a:r>
              <a:rPr lang="en-US" altLang="zh-CN" sz="2400" b="1" kern="100" baseline="-25000" dirty="0">
                <a:solidFill>
                  <a:prstClr val="black"/>
                </a:solidFill>
                <a:latin typeface="微软雅黑" panose="020B0503020204020204" pitchFamily="34" charset="-122"/>
                <a:ea typeface="微软雅黑" panose="020B0503020204020204" pitchFamily="34" charset="-122"/>
              </a:rPr>
              <a:t>7</a:t>
            </a:r>
            <a:endParaRPr lang="zh-CN" altLang="zh-CN" sz="2400" b="1" kern="100" dirty="0">
              <a:solidFill>
                <a:prstClr val="black"/>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12" name="矩形 11"/>
          <p:cNvSpPr/>
          <p:nvPr/>
        </p:nvSpPr>
        <p:spPr>
          <a:xfrm>
            <a:off x="10943262" y="5015400"/>
            <a:ext cx="438041" cy="646161"/>
          </a:xfrm>
          <a:prstGeom prst="rect">
            <a:avLst/>
          </a:prstGeom>
          <a:solidFill>
            <a:schemeClr val="tx2">
              <a:lumMod val="20000"/>
              <a:lumOff val="80000"/>
            </a:schemeClr>
          </a:solidFill>
        </p:spPr>
        <p:txBody>
          <a:bodyPr wrap="none">
            <a:spAutoFit/>
          </a:bodyPr>
          <a:lstStyle/>
          <a:p>
            <a:pPr defTabSz="1219200"/>
            <a:r>
              <a:rPr lang="en-US" altLang="zh-CN" sz="3600" dirty="0">
                <a:solidFill>
                  <a:srgbClr val="C00000"/>
                </a:solidFill>
                <a:latin typeface="Arial" panose="020B0604020202020204"/>
                <a:ea typeface="微软雅黑" panose="020B0503020204020204" pitchFamily="34" charset="-122"/>
              </a:rPr>
              <a:t>√</a:t>
            </a:r>
            <a:endParaRPr lang="zh-CN" altLang="en-US" sz="3600" dirty="0">
              <a:solidFill>
                <a:srgbClr val="C00000"/>
              </a:solidFill>
              <a:latin typeface="Arial" panose="020B0604020202020204"/>
              <a:ea typeface="微软雅黑" panose="020B0503020204020204" pitchFamily="34" charset="-122"/>
            </a:endParaRPr>
          </a:p>
        </p:txBody>
      </p:sp>
      <p:sp>
        <p:nvSpPr>
          <p:cNvPr id="13" name="矩形 12"/>
          <p:cNvSpPr/>
          <p:nvPr/>
        </p:nvSpPr>
        <p:spPr>
          <a:xfrm>
            <a:off x="10223890" y="5122262"/>
            <a:ext cx="608000" cy="461644"/>
          </a:xfrm>
          <a:prstGeom prst="rect">
            <a:avLst/>
          </a:prstGeom>
          <a:solidFill>
            <a:srgbClr val="3333FF"/>
          </a:solidFill>
        </p:spPr>
        <p:txBody>
          <a:bodyPr wrap="none">
            <a:spAutoFit/>
          </a:bodyPr>
          <a:lstStyle/>
          <a:p>
            <a:pPr defTabSz="1219200"/>
            <a:r>
              <a:rPr lang="en-US" altLang="zh-CN" sz="2400" b="1" kern="100" dirty="0">
                <a:solidFill>
                  <a:prstClr val="white"/>
                </a:solidFill>
                <a:latin typeface="微软雅黑" panose="020B0503020204020204" pitchFamily="34" charset="-122"/>
                <a:ea typeface="微软雅黑" panose="020B0503020204020204" pitchFamily="34" charset="-122"/>
              </a:rPr>
              <a:t>=1</a:t>
            </a:r>
            <a:endParaRPr lang="zh-CN" altLang="en-US" sz="2400" dirty="0">
              <a:solidFill>
                <a:prstClr val="white"/>
              </a:solidFill>
              <a:latin typeface="Arial" panose="020B0604020202020204"/>
              <a:ea typeface="微软雅黑" panose="020B0503020204020204" pitchFamily="34" charset="-122"/>
            </a:endParaRPr>
          </a:p>
        </p:txBody>
      </p:sp>
      <p:sp>
        <p:nvSpPr>
          <p:cNvPr id="16" name="Rectangle 2"/>
          <p:cNvSpPr txBox="1">
            <a:spLocks noChangeArrowheads="1"/>
          </p:cNvSpPr>
          <p:nvPr/>
        </p:nvSpPr>
        <p:spPr>
          <a:xfrm>
            <a:off x="775869" y="258388"/>
            <a:ext cx="7241756" cy="628614"/>
          </a:xfrm>
          <a:prstGeom prst="rect">
            <a:avLst/>
          </a:prstGeom>
        </p:spPr>
        <p:txBody>
          <a:bodyPr vert="horz" lIns="121917" tIns="60958" rIns="121917" bIns="60958" rtlCol="0" anchor="ctr">
            <a:noAutofit/>
          </a:bodyPr>
          <a:lstStyle>
            <a:lvl1pPr algn="l" defTabSz="1219200" rtl="0" eaLnBrk="1" latinLnBrk="0" hangingPunct="1">
              <a:spcBef>
                <a:spcPct val="0"/>
              </a:spcBef>
              <a:buNone/>
              <a:defRPr sz="2200" b="1" kern="1200">
                <a:solidFill>
                  <a:schemeClr val="bg1"/>
                </a:solidFill>
                <a:latin typeface="+mn-ea"/>
                <a:ea typeface="+mn-ea"/>
                <a:cs typeface="+mj-cs"/>
              </a:defRPr>
            </a:lvl1pPr>
          </a:lstStyle>
          <a:p>
            <a:r>
              <a:rPr lang="zh-CN" altLang="en-US"/>
              <a:t>如何用极大项来构成主合取范式？</a:t>
            </a:r>
            <a:endParaRPr lang="zh-CN" altLang="en-US" dirty="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heel(1)">
                                      <p:cBhvr>
                                        <p:cTn id="28" dur="2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22" grpId="0" animBg="1"/>
      <p:bldP spid="11" grpId="0"/>
      <p:bldP spid="12" grpId="0" animBg="1"/>
      <p:bldP spid="13" grpId="0" animBg="1"/>
    </p:bldLst>
  </p:timing>
</p:sld>
</file>

<file path=ppt/tags/tag1.xml><?xml version="1.0" encoding="utf-8"?>
<p:tagLst xmlns:p="http://schemas.openxmlformats.org/presentationml/2006/main">
  <p:tag name="TIMING" val="|20|4.6"/>
</p:tagLst>
</file>

<file path=ppt/tags/tag10.xml><?xml version="1.0" encoding="utf-8"?>
<p:tagLst xmlns:p="http://schemas.openxmlformats.org/presentationml/2006/main">
  <p:tag name="TIMING" val="|85.9"/>
</p:tagLst>
</file>

<file path=ppt/tags/tag11.xml><?xml version="1.0" encoding="utf-8"?>
<p:tagLst xmlns:p="http://schemas.openxmlformats.org/presentationml/2006/main">
  <p:tag name="TIMING" val="|4.4|33.1|1.1|1.5|14.1|20.5|122.1|54.7|16.6|2.8|2.1|1.3"/>
</p:tagLst>
</file>

<file path=ppt/tags/tag12.xml><?xml version="1.0" encoding="utf-8"?>
<p:tagLst xmlns:p="http://schemas.openxmlformats.org/presentationml/2006/main">
  <p:tag name="TIMING" val="|2.9|5.6|56.6|13.6|10.3"/>
</p:tagLst>
</file>

<file path=ppt/tags/tag13.xml><?xml version="1.0" encoding="utf-8"?>
<p:tagLst xmlns:p="http://schemas.openxmlformats.org/presentationml/2006/main">
  <p:tag name="TIMING" val="|26.5|19|13.7|7.1|3.4|12.5|10.2|15.8"/>
</p:tagLst>
</file>

<file path=ppt/tags/tag14.xml><?xml version="1.0" encoding="utf-8"?>
<p:tagLst xmlns:p="http://schemas.openxmlformats.org/presentationml/2006/main">
  <p:tag name="TIMING" val="|63.2|24.8"/>
</p:tagLst>
</file>

<file path=ppt/tags/tag15.xml><?xml version="1.0" encoding="utf-8"?>
<p:tagLst xmlns:p="http://schemas.openxmlformats.org/presentationml/2006/main">
  <p:tag name="TIMING" val="|50.5|1.8|8.1|7.1|12.4|6.3|8|8.3"/>
</p:tagLst>
</file>

<file path=ppt/tags/tag16.xml><?xml version="1.0" encoding="utf-8"?>
<p:tagLst xmlns:p="http://schemas.openxmlformats.org/presentationml/2006/main">
  <p:tag name="TIMING" val="|63.2|24.8"/>
</p:tagLst>
</file>

<file path=ppt/tags/tag17.xml><?xml version="1.0" encoding="utf-8"?>
<p:tagLst xmlns:p="http://schemas.openxmlformats.org/presentationml/2006/main">
  <p:tag name="TIMING" val="|3.6|4.6|3.7|4.9|6.6|3|10.8|22.9|18.3"/>
</p:tagLst>
</file>

<file path=ppt/tags/tag18.xml><?xml version="1.0" encoding="utf-8"?>
<p:tagLst xmlns:p="http://schemas.openxmlformats.org/presentationml/2006/main">
  <p:tag name="TIMING" val="|41.8|10.1|13.8|7.2|6.7|8.1|23|15.4|38.5"/>
</p:tagLst>
</file>

<file path=ppt/tags/tag19.xml><?xml version="1.0" encoding="utf-8"?>
<p:tagLst xmlns:p="http://schemas.openxmlformats.org/presentationml/2006/main">
  <p:tag name="TIMING" val="|4.4|0.5|54.2|54.4"/>
</p:tagLst>
</file>

<file path=ppt/tags/tag2.xml><?xml version="1.0" encoding="utf-8"?>
<p:tagLst xmlns:p="http://schemas.openxmlformats.org/presentationml/2006/main">
  <p:tag name="TIMING" val="|5.2|44.7"/>
</p:tagLst>
</file>

<file path=ppt/tags/tag20.xml><?xml version="1.0" encoding="utf-8"?>
<p:tagLst xmlns:p="http://schemas.openxmlformats.org/presentationml/2006/main">
  <p:tag name="TIMING" val="|3.1|62.5|2.4|8.9|6.1"/>
</p:tagLst>
</file>

<file path=ppt/tags/tag21.xml><?xml version="1.0" encoding="utf-8"?>
<p:tagLst xmlns:p="http://schemas.openxmlformats.org/presentationml/2006/main">
  <p:tag name="TIMING" val="|17.7|39.9|24.7|3.8|9.7|0.5|184.5"/>
</p:tagLst>
</file>

<file path=ppt/tags/tag22.xml><?xml version="1.0" encoding="utf-8"?>
<p:tagLst xmlns:p="http://schemas.openxmlformats.org/presentationml/2006/main">
  <p:tag name="TIMING" val="|2.5|11.8|47|35.7|54.9|27.5|33.6"/>
</p:tagLst>
</file>

<file path=ppt/tags/tag23.xml><?xml version="1.0" encoding="utf-8"?>
<p:tagLst xmlns:p="http://schemas.openxmlformats.org/presentationml/2006/main">
  <p:tag name="TIMING" val="|235.8"/>
</p:tagLst>
</file>

<file path=ppt/tags/tag24.xml><?xml version="1.0" encoding="utf-8"?>
<p:tagLst xmlns:p="http://schemas.openxmlformats.org/presentationml/2006/main">
  <p:tag name="TIMING" val="|96.3|4.9|3.7|15.7|7.6"/>
</p:tagLst>
</file>

<file path=ppt/tags/tag25.xml><?xml version="1.0" encoding="utf-8"?>
<p:tagLst xmlns:p="http://schemas.openxmlformats.org/presentationml/2006/main">
  <p:tag name="TIMING" val="|1|37.6|3.6|80.9|41|123.6"/>
</p:tagLst>
</file>

<file path=ppt/tags/tag26.xml><?xml version="1.0" encoding="utf-8"?>
<p:tagLst xmlns:p="http://schemas.openxmlformats.org/presentationml/2006/main">
  <p:tag name="TIMING" val="|1.1|102|10.2|35.3|16.7|29.7|30.6"/>
</p:tagLst>
</file>

<file path=ppt/tags/tag27.xml><?xml version="1.0" encoding="utf-8"?>
<p:tagLst xmlns:p="http://schemas.openxmlformats.org/presentationml/2006/main">
  <p:tag name="TIMING" val="|11.5|82.9|25.7|35.1|10.6|58.1|53.3|40.7|9.1|6.3|7.7|15.5"/>
</p:tagLst>
</file>

<file path=ppt/tags/tag28.xml><?xml version="1.0" encoding="utf-8"?>
<p:tagLst xmlns:p="http://schemas.openxmlformats.org/presentationml/2006/main">
  <p:tag name="TIMING" val="|1.3|36.3|32.4|9.4|21.3|6.9|80.4"/>
</p:tagLst>
</file>

<file path=ppt/tags/tag29.xml><?xml version="1.0" encoding="utf-8"?>
<p:tagLst xmlns:p="http://schemas.openxmlformats.org/presentationml/2006/main">
  <p:tag name="TIMING" val="|11.2|278.8"/>
</p:tagLst>
</file>

<file path=ppt/tags/tag3.xml><?xml version="1.0" encoding="utf-8"?>
<p:tagLst xmlns:p="http://schemas.openxmlformats.org/presentationml/2006/main">
  <p:tag name="TIMING" val="|13.1|23.9|15.1"/>
</p:tagLst>
</file>

<file path=ppt/tags/tag30.xml><?xml version="1.0" encoding="utf-8"?>
<p:tagLst xmlns:p="http://schemas.openxmlformats.org/presentationml/2006/main">
  <p:tag name="TIMING" val="|74.5|2.8|71.8|8.3|75.5|5.1|10.1"/>
</p:tagLst>
</file>

<file path=ppt/tags/tag31.xml><?xml version="1.0" encoding="utf-8"?>
<p:tagLst xmlns:p="http://schemas.openxmlformats.org/presentationml/2006/main">
  <p:tag name="TIMING" val="|73.6|18.4|1.4"/>
</p:tagLst>
</file>

<file path=ppt/tags/tag32.xml><?xml version="1.0" encoding="utf-8"?>
<p:tagLst xmlns:p="http://schemas.openxmlformats.org/presentationml/2006/main">
  <p:tag name="TIMING" val="|15.6|3.2|13.2|10.4|9.6|11.6|19.3|12.8|27.8|18.2|39.5|6.7|15.9|46.6|59.5|45.8|1.7|1.3|118.9|49.6|10.1|2.6|2.1"/>
</p:tagLst>
</file>

<file path=ppt/tags/tag33.xml><?xml version="1.0" encoding="utf-8"?>
<p:tagLst xmlns:p="http://schemas.openxmlformats.org/presentationml/2006/main">
  <p:tag name="TIMING" val="|0.9|33.5|68.4"/>
</p:tagLst>
</file>

<file path=ppt/tags/tag34.xml><?xml version="1.0" encoding="utf-8"?>
<p:tagLst xmlns:p="http://schemas.openxmlformats.org/presentationml/2006/main">
  <p:tag name="TIMING" val="|179.7|1|5.6|2.1"/>
</p:tagLst>
</file>

<file path=ppt/tags/tag35.xml><?xml version="1.0" encoding="utf-8"?>
<p:tagLst xmlns:p="http://schemas.openxmlformats.org/presentationml/2006/main">
  <p:tag name="TIMING" val="|34.7|48.5|40.4|64.4|23.1|28.7"/>
</p:tagLst>
</file>

<file path=ppt/tags/tag36.xml><?xml version="1.0" encoding="utf-8"?>
<p:tagLst xmlns:p="http://schemas.openxmlformats.org/presentationml/2006/main">
  <p:tag name="TIMING" val="|6|33|30.7|15.5|22.7|8.8|64.9|13.1"/>
</p:tagLst>
</file>

<file path=ppt/tags/tag37.xml><?xml version="1.0" encoding="utf-8"?>
<p:tagLst xmlns:p="http://schemas.openxmlformats.org/presentationml/2006/main">
  <p:tag name="TIMING" val="|3.8|10.9|37.8|34.2|118.2|5.9|15.2"/>
</p:tagLst>
</file>

<file path=ppt/tags/tag38.xml><?xml version="1.0" encoding="utf-8"?>
<p:tagLst xmlns:p="http://schemas.openxmlformats.org/presentationml/2006/main">
  <p:tag name="TIMING" val="|5|24.4|13.4|16.7|33.7|3.3|4.9"/>
</p:tagLst>
</file>

<file path=ppt/tags/tag39.xml><?xml version="1.0" encoding="utf-8"?>
<p:tagLst xmlns:p="http://schemas.openxmlformats.org/presentationml/2006/main">
  <p:tag name="TIMING" val="|10.5|45|6.9"/>
</p:tagLst>
</file>

<file path=ppt/tags/tag4.xml><?xml version="1.0" encoding="utf-8"?>
<p:tagLst xmlns:p="http://schemas.openxmlformats.org/presentationml/2006/main">
  <p:tag name="TIMING" val="|109.3|63.4|106.1|56|52.2|44.5|77.7|17.4|1.7"/>
</p:tagLst>
</file>

<file path=ppt/tags/tag40.xml><?xml version="1.0" encoding="utf-8"?>
<p:tagLst xmlns:p="http://schemas.openxmlformats.org/presentationml/2006/main">
  <p:tag name="TIMING" val="|19.1|32.6|5.1|117"/>
</p:tagLst>
</file>

<file path=ppt/tags/tag41.xml><?xml version="1.0" encoding="utf-8"?>
<p:tagLst xmlns:p="http://schemas.openxmlformats.org/presentationml/2006/main">
  <p:tag name="TIMING" val="|147.2"/>
</p:tagLst>
</file>

<file path=ppt/tags/tag42.xml><?xml version="1.0" encoding="utf-8"?>
<p:tagLst xmlns:p="http://schemas.openxmlformats.org/presentationml/2006/main">
  <p:tag name="TIMING" val="|1.5|36.5|1.3"/>
</p:tagLst>
</file>

<file path=ppt/tags/tag43.xml><?xml version="1.0" encoding="utf-8"?>
<p:tagLst xmlns:p="http://schemas.openxmlformats.org/presentationml/2006/main">
  <p:tag name="TIMING" val="|46.7|6.4|12.3|30.8|10.9"/>
</p:tagLst>
</file>

<file path=ppt/tags/tag44.xml><?xml version="1.0" encoding="utf-8"?>
<p:tagLst xmlns:p="http://schemas.openxmlformats.org/presentationml/2006/main">
  <p:tag name="TIMING" val="|43.9"/>
</p:tagLst>
</file>

<file path=ppt/tags/tag45.xml><?xml version="1.0" encoding="utf-8"?>
<p:tagLst xmlns:p="http://schemas.openxmlformats.org/presentationml/2006/main">
  <p:tag name="TIMING" val="|129.9"/>
</p:tagLst>
</file>

<file path=ppt/tags/tag46.xml><?xml version="1.0" encoding="utf-8"?>
<p:tagLst xmlns:p="http://schemas.openxmlformats.org/presentationml/2006/main">
  <p:tag name="TIMING" val="|8.2"/>
</p:tagLst>
</file>

<file path=ppt/tags/tag47.xml><?xml version="1.0" encoding="utf-8"?>
<p:tagLst xmlns:p="http://schemas.openxmlformats.org/presentationml/2006/main">
  <p:tag name="TIMING" val="|1"/>
</p:tagLst>
</file>

<file path=ppt/tags/tag48.xml><?xml version="1.0" encoding="utf-8"?>
<p:tagLst xmlns:p="http://schemas.openxmlformats.org/presentationml/2006/main">
  <p:tag name="TIMING" val="|22.1|14.8|0.4|15.4|6.9"/>
</p:tagLst>
</file>

<file path=ppt/tags/tag49.xml><?xml version="1.0" encoding="utf-8"?>
<p:tagLst xmlns:p="http://schemas.openxmlformats.org/presentationml/2006/main">
  <p:tag name="TIMING" val="|176.4|94"/>
</p:tagLst>
</file>

<file path=ppt/tags/tag5.xml><?xml version="1.0" encoding="utf-8"?>
<p:tagLst xmlns:p="http://schemas.openxmlformats.org/presentationml/2006/main">
  <p:tag name="TIMING" val="|55.3|85.6|3.6|35.8|5.7|3.4|44.6"/>
</p:tagLst>
</file>

<file path=ppt/tags/tag50.xml><?xml version="1.0" encoding="utf-8"?>
<p:tagLst xmlns:p="http://schemas.openxmlformats.org/presentationml/2006/main">
  <p:tag name="TIMING" val="|2.3|28.6|0.9|15.5|0.2"/>
</p:tagLst>
</file>

<file path=ppt/tags/tag51.xml><?xml version="1.0" encoding="utf-8"?>
<p:tagLst xmlns:p="http://schemas.openxmlformats.org/presentationml/2006/main">
  <p:tag name="TIMING" val="|59.5"/>
</p:tagLst>
</file>

<file path=ppt/tags/tag52.xml><?xml version="1.0" encoding="utf-8"?>
<p:tagLst xmlns:p="http://schemas.openxmlformats.org/presentationml/2006/main">
  <p:tag name="TIMING" val="|19.1|1.4|34.1|7.7|20.8|56.2|17.3|5.3"/>
</p:tagLst>
</file>

<file path=ppt/tags/tag53.xml><?xml version="1.0" encoding="utf-8"?>
<p:tagLst xmlns:p="http://schemas.openxmlformats.org/presentationml/2006/main">
  <p:tag name="TIMING" val="|46.9|1.9|19.4|24.6|47.7|45.9|25.6|61.8|23.8|52"/>
</p:tagLst>
</file>

<file path=ppt/tags/tag54.xml><?xml version="1.0" encoding="utf-8"?>
<p:tagLst xmlns:p="http://schemas.openxmlformats.org/presentationml/2006/main">
  <p:tag name="TIMING" val="|50.6"/>
</p:tagLst>
</file>

<file path=ppt/tags/tag55.xml><?xml version="1.0" encoding="utf-8"?>
<p:tagLst xmlns:p="http://schemas.openxmlformats.org/presentationml/2006/main">
  <p:tag name="TIMING" val="|2.7|6.7|35.9|8|6.4|47.4|17.5|26.7|5.5|5.5|67.5|7.2|29.5|8.2|29.9|31|55.7"/>
</p:tagLst>
</file>

<file path=ppt/tags/tag56.xml><?xml version="1.0" encoding="utf-8"?>
<p:tagLst xmlns:p="http://schemas.openxmlformats.org/presentationml/2006/main">
  <p:tag name="TIMING" val="|3.6|22.3|35.3|41.9"/>
</p:tagLst>
</file>

<file path=ppt/tags/tag57.xml><?xml version="1.0" encoding="utf-8"?>
<p:tagLst xmlns:p="http://schemas.openxmlformats.org/presentationml/2006/main">
  <p:tag name="TIMING" val="|149.7|1.3|17.8|57.2|46.7|8.6|21|34.5|18.7|4.3|32.8"/>
</p:tagLst>
</file>

<file path=ppt/tags/tag58.xml><?xml version="1.0" encoding="utf-8"?>
<p:tagLst xmlns:p="http://schemas.openxmlformats.org/presentationml/2006/main">
  <p:tag name="TIMING" val="|18.6|47.1|14.7|21.9|6.2|18.2|6.6|14|1.8|12.3|16.5"/>
</p:tagLst>
</file>

<file path=ppt/tags/tag59.xml><?xml version="1.0" encoding="utf-8"?>
<p:tagLst xmlns:p="http://schemas.openxmlformats.org/presentationml/2006/main">
  <p:tag name="TIMING" val="|93.7|14.9|10.6|10.9|15.9|21|52.8|14.6|0.2|7.5"/>
</p:tagLst>
</file>

<file path=ppt/tags/tag6.xml><?xml version="1.0" encoding="utf-8"?>
<p:tagLst xmlns:p="http://schemas.openxmlformats.org/presentationml/2006/main">
  <p:tag name="TIMING" val="|5.2|8.3|4.9|9.3|20.2|31.5|6.2|2.4|9.8|7.7|1.6|5.9|3.5|6.9|6.8"/>
</p:tagLst>
</file>

<file path=ppt/tags/tag60.xml><?xml version="1.0" encoding="utf-8"?>
<p:tagLst xmlns:p="http://schemas.openxmlformats.org/presentationml/2006/main">
  <p:tag name="TIMING" val="|176.4|94"/>
</p:tagLst>
</file>

<file path=ppt/tags/tag61.xml><?xml version="1.0" encoding="utf-8"?>
<p:tagLst xmlns:p="http://schemas.openxmlformats.org/presentationml/2006/main">
  <p:tag name="TIMING" val="|2.3|28.6|0.9|15.5|0.2"/>
</p:tagLst>
</file>

<file path=ppt/tags/tag62.xml><?xml version="1.0" encoding="utf-8"?>
<p:tagLst xmlns:p="http://schemas.openxmlformats.org/presentationml/2006/main">
  <p:tag name="TIMING" val="|50.6"/>
</p:tagLst>
</file>

<file path=ppt/tags/tag63.xml><?xml version="1.0" encoding="utf-8"?>
<p:tagLst xmlns:p="http://schemas.openxmlformats.org/presentationml/2006/main">
  <p:tag name="TIMING" val="|1.6|9.6|4.1"/>
</p:tagLst>
</file>

<file path=ppt/tags/tag64.xml><?xml version="1.0" encoding="utf-8"?>
<p:tagLst xmlns:p="http://schemas.openxmlformats.org/presentationml/2006/main">
  <p:tag name="TIMING" val="|70.8|1.6|5.3|9.9|9.7|7.1|5.8|4.9"/>
</p:tagLst>
</file>

<file path=ppt/tags/tag65.xml><?xml version="1.0" encoding="utf-8"?>
<p:tagLst xmlns:p="http://schemas.openxmlformats.org/presentationml/2006/main">
  <p:tag name="TIMING" val="|68|6.6|15.7|10.8|0.3|29.2|14.1|21.9|12.4|49.7"/>
</p:tagLst>
</file>

<file path=ppt/tags/tag66.xml><?xml version="1.0" encoding="utf-8"?>
<p:tagLst xmlns:p="http://schemas.openxmlformats.org/presentationml/2006/main">
  <p:tag name="TIMING" val="|1.2|203.6|2.1|7.5|7.5|5.1|6.3|5.8|5.9|0.3"/>
</p:tagLst>
</file>

<file path=ppt/tags/tag67.xml><?xml version="1.0" encoding="utf-8"?>
<p:tagLst xmlns:p="http://schemas.openxmlformats.org/presentationml/2006/main">
  <p:tag name="TIMING" val="|231.2|9.4|162.7|2.9|9|10.1|26.3|12.7|5.4|4"/>
</p:tagLst>
</file>

<file path=ppt/tags/tag68.xml><?xml version="1.0" encoding="utf-8"?>
<p:tagLst xmlns:p="http://schemas.openxmlformats.org/presentationml/2006/main">
  <p:tag name="TIMING" val="|255.3|12.9|7.6|12.2|1.2|11.3|7.7|20.5|3.6|6.5|8.4"/>
</p:tagLst>
</file>

<file path=ppt/tags/tag69.xml><?xml version="1.0" encoding="utf-8"?>
<p:tagLst xmlns:p="http://schemas.openxmlformats.org/presentationml/2006/main">
  <p:tag name="TIMING" val="|243.3|10|11.6|5.4|7.6|10.5|5|6.1|3.7|2.2|8.6"/>
</p:tagLst>
</file>

<file path=ppt/tags/tag7.xml><?xml version="1.0" encoding="utf-8"?>
<p:tagLst xmlns:p="http://schemas.openxmlformats.org/presentationml/2006/main">
  <p:tag name="TIMING" val="|17|68.4|31.9|39.5"/>
</p:tagLst>
</file>

<file path=ppt/tags/tag70.xml><?xml version="1.0" encoding="utf-8"?>
<p:tagLst xmlns:p="http://schemas.openxmlformats.org/presentationml/2006/main">
  <p:tag name="TIMING" val="|1.6|10.4|8|7.1|3.9|20.6|12.3|21.3|5.9"/>
</p:tagLst>
</file>

<file path=ppt/tags/tag71.xml><?xml version="1.0" encoding="utf-8"?>
<p:tagLst xmlns:p="http://schemas.openxmlformats.org/presentationml/2006/main">
  <p:tag name="TIMING" val="|21.5|116.7|91.9|29.3|2.2|36.3|0.3"/>
</p:tagLst>
</file>

<file path=ppt/tags/tag72.xml><?xml version="1.0" encoding="utf-8"?>
<p:tagLst xmlns:p="http://schemas.openxmlformats.org/presentationml/2006/main">
  <p:tag name="TIMING" val="|18.1|31.6"/>
</p:tagLst>
</file>

<file path=ppt/tags/tag73.xml><?xml version="1.0" encoding="utf-8"?>
<p:tagLst xmlns:p="http://schemas.openxmlformats.org/presentationml/2006/main">
  <p:tag name="TIMING" val="|460.7|10.3|54.1|34.9"/>
</p:tagLst>
</file>

<file path=ppt/tags/tag74.xml><?xml version="1.0" encoding="utf-8"?>
<p:tagLst xmlns:p="http://schemas.openxmlformats.org/presentationml/2006/main">
  <p:tag name="TIMING" val="|1.9|28.6"/>
</p:tagLst>
</file>

<file path=ppt/tags/tag75.xml><?xml version="1.0" encoding="utf-8"?>
<p:tagLst xmlns:p="http://schemas.openxmlformats.org/presentationml/2006/main">
  <p:tag name="TIMING" val="|2.9|4.5|1.3|3.7|2.2|2.9|2.4|14.6"/>
</p:tagLst>
</file>

<file path=ppt/tags/tag76.xml><?xml version="1.0" encoding="utf-8"?>
<p:tagLst xmlns:p="http://schemas.openxmlformats.org/presentationml/2006/main">
  <p:tag name="TIMING" val="|86.2"/>
</p:tagLst>
</file>

<file path=ppt/tags/tag77.xml><?xml version="1.0" encoding="utf-8"?>
<p:tagLst xmlns:p="http://schemas.openxmlformats.org/presentationml/2006/main">
  <p:tag name="TIMING" val="|2.8|46.7|28.6|27.9|18.8|42.5|46.8"/>
</p:tagLst>
</file>

<file path=ppt/tags/tag78.xml><?xml version="1.0" encoding="utf-8"?>
<p:tagLst xmlns:p="http://schemas.openxmlformats.org/presentationml/2006/main">
  <p:tag name="TIMING" val="|217|46.4|10"/>
</p:tagLst>
</file>

<file path=ppt/tags/tag79.xml><?xml version="1.0" encoding="utf-8"?>
<p:tagLst xmlns:p="http://schemas.openxmlformats.org/presentationml/2006/main">
  <p:tag name="TIMING" val="|1|5.6|9.6|16.3|2.2|11.9|18.1|12.8"/>
</p:tagLst>
</file>

<file path=ppt/tags/tag8.xml><?xml version="1.0" encoding="utf-8"?>
<p:tagLst xmlns:p="http://schemas.openxmlformats.org/presentationml/2006/main">
  <p:tag name="TIMING" val="|8.7|7.7|1.4|3.4|10.2|68.4"/>
</p:tagLst>
</file>

<file path=ppt/tags/tag80.xml><?xml version="1.0" encoding="utf-8"?>
<p:tagLst xmlns:p="http://schemas.openxmlformats.org/presentationml/2006/main">
  <p:tag name="TIMING" val="|1"/>
</p:tagLst>
</file>

<file path=ppt/tags/tag81.xml><?xml version="1.0" encoding="utf-8"?>
<p:tagLst xmlns:p="http://schemas.openxmlformats.org/presentationml/2006/main">
  <p:tag name="TIMING" val="|1.3|15.7|35|50.6|36.6|12.1|6.1"/>
</p:tagLst>
</file>

<file path=ppt/tags/tag82.xml><?xml version="1.0" encoding="utf-8"?>
<p:tagLst xmlns:p="http://schemas.openxmlformats.org/presentationml/2006/main">
  <p:tag name="TIMING" val="|20|4.6"/>
</p:tagLst>
</file>

<file path=ppt/tags/tag83.xml><?xml version="1.0" encoding="utf-8"?>
<p:tagLst xmlns:p="http://schemas.openxmlformats.org/presentationml/2006/main">
  <p:tag name="commondata" val="eyJoZGlkIjoiNTMxN2M3YzZiMDM3ZDE0OGUzNGUxOGQzY2IyMjNmYmQifQ=="/>
</p:tagLst>
</file>

<file path=ppt/tags/tag9.xml><?xml version="1.0" encoding="utf-8"?>
<p:tagLst xmlns:p="http://schemas.openxmlformats.org/presentationml/2006/main">
  <p:tag name="TIMING" val="|2.5|33.3|21|17.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常用">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常用">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常用">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39543</Words>
  <Application>WPS 演示</Application>
  <PresentationFormat>自定义</PresentationFormat>
  <Paragraphs>4773</Paragraphs>
  <Slides>182</Slides>
  <Notes>123</Notes>
  <HiddenSlides>0</HiddenSlides>
  <MMClips>0</MMClips>
  <ScaleCrop>false</ScaleCrop>
  <HeadingPairs>
    <vt:vector size="8" baseType="variant">
      <vt:variant>
        <vt:lpstr>已用的字体</vt:lpstr>
      </vt:variant>
      <vt:variant>
        <vt:i4>21</vt:i4>
      </vt:variant>
      <vt:variant>
        <vt:lpstr>主题</vt:lpstr>
      </vt:variant>
      <vt:variant>
        <vt:i4>3</vt:i4>
      </vt:variant>
      <vt:variant>
        <vt:lpstr>嵌入 OLE 服务器</vt:lpstr>
      </vt:variant>
      <vt:variant>
        <vt:i4>26</vt:i4>
      </vt:variant>
      <vt:variant>
        <vt:lpstr>幻灯片标题</vt:lpstr>
      </vt:variant>
      <vt:variant>
        <vt:i4>182</vt:i4>
      </vt:variant>
    </vt:vector>
  </HeadingPairs>
  <TitlesOfParts>
    <vt:vector size="232" baseType="lpstr">
      <vt:lpstr>Arial</vt:lpstr>
      <vt:lpstr>宋体</vt:lpstr>
      <vt:lpstr>Wingdings</vt:lpstr>
      <vt:lpstr>微软雅黑</vt:lpstr>
      <vt:lpstr>Arial Unicode MS</vt:lpstr>
      <vt:lpstr>Arial</vt:lpstr>
      <vt:lpstr>Microsoft YaHei UI</vt:lpstr>
      <vt:lpstr>Times New Roman</vt:lpstr>
      <vt:lpstr>黑体</vt:lpstr>
      <vt:lpstr>Arial Unicode MS</vt:lpstr>
      <vt:lpstr>等线</vt:lpstr>
      <vt:lpstr>华文新魏</vt:lpstr>
      <vt:lpstr>Symbol</vt:lpstr>
      <vt:lpstr>Cambria Math</vt:lpstr>
      <vt:lpstr>华文中宋</vt:lpstr>
      <vt:lpstr>楷体_GB2312</vt:lpstr>
      <vt:lpstr>新宋体</vt:lpstr>
      <vt:lpstr>MicrosoftYaHei</vt:lpstr>
      <vt:lpstr>Segoe Print</vt:lpstr>
      <vt:lpstr>LMSans8-Oblique-Identity-H</vt:lpstr>
      <vt:lpstr>Calibri</vt:lpstr>
      <vt:lpstr>Office Theme</vt:lpstr>
      <vt:lpstr>1_Office Theme</vt:lpstr>
      <vt:lpstr>2_Office Theme</vt:lpstr>
      <vt:lpstr>Word.Document.12</vt:lpstr>
      <vt:lpstr>Word.Document.12</vt:lpstr>
      <vt:lpstr>Word.Document.12</vt:lpstr>
      <vt:lpstr>Word.Document.12</vt:lpstr>
      <vt:lpstr>Word.Document.12</vt:lpstr>
      <vt:lpstr>Word.Document.12</vt:lpstr>
      <vt:lpstr>Word.Document.12</vt:lpstr>
      <vt:lpstr>Unknown</vt:lpstr>
      <vt:lpstr>Equation.DSMT4</vt:lpstr>
      <vt:lpstr>Equation.DSMT4</vt:lpstr>
      <vt:lpstr>Equation.DSMT4</vt:lpstr>
      <vt:lpstr>Equation.DSMT4</vt:lpstr>
      <vt:lpstr>Equation.DSMT4</vt:lpstr>
      <vt:lpstr>Equation.DSMT4</vt:lpstr>
      <vt:lpstr>Word.Document.8</vt:lpstr>
      <vt:lpstr>Equation.3</vt:lpstr>
      <vt:lpstr>Equation.3</vt:lpstr>
      <vt:lpstr>Word.Document.8</vt:lpstr>
      <vt:lpstr>Equation.3</vt:lpstr>
      <vt:lpstr>Equation.DSMT4</vt:lpstr>
      <vt:lpstr>Equation.DSMT4</vt:lpstr>
      <vt:lpstr>Equation.DSMT4</vt:lpstr>
      <vt:lpstr>Equation.DSMT4</vt:lpstr>
      <vt:lpstr>Equation.DSMT4</vt:lpstr>
      <vt:lpstr>Equation.DSMT4</vt:lpstr>
      <vt:lpstr>Equation.DSMT4</vt:lpstr>
      <vt:lpstr>PowerPoint 演示文稿</vt:lpstr>
      <vt:lpstr>推理</vt:lpstr>
      <vt:lpstr>PowerPoint 演示文稿</vt:lpstr>
      <vt:lpstr>PowerPoint 演示文稿</vt:lpstr>
      <vt:lpstr>PowerPoint 演示文稿</vt:lpstr>
      <vt:lpstr>PowerPoint 演示文稿</vt:lpstr>
      <vt:lpstr>PowerPoint 演示文稿</vt:lpstr>
      <vt:lpstr>PowerPoint 演示文稿</vt:lpstr>
      <vt:lpstr>数理逻辑的发展</vt:lpstr>
      <vt:lpstr>数理逻辑的发展</vt:lpstr>
      <vt:lpstr>数理逻辑的发展</vt:lpstr>
      <vt:lpstr>PowerPoint 演示文稿</vt:lpstr>
      <vt:lpstr>2.1.1 命题</vt:lpstr>
      <vt:lpstr>例2.1</vt:lpstr>
      <vt:lpstr>例2.1(续)</vt:lpstr>
      <vt:lpstr>例2.1</vt:lpstr>
      <vt:lpstr>注意</vt:lpstr>
      <vt:lpstr>练习：单选</vt:lpstr>
      <vt:lpstr>练习：多选</vt:lpstr>
      <vt:lpstr>PowerPoint 演示文稿</vt:lpstr>
      <vt:lpstr>PowerPoint 演示文稿</vt:lpstr>
      <vt:lpstr>命题的分类</vt:lpstr>
      <vt:lpstr>1、否定联结词</vt:lpstr>
      <vt:lpstr>PowerPoint 演示文稿</vt:lpstr>
      <vt:lpstr>合取联结词的实例</vt:lpstr>
      <vt:lpstr>PowerPoint 演示文稿</vt:lpstr>
      <vt:lpstr>析取联结词的实例</vt:lpstr>
      <vt:lpstr>PowerPoint 演示文稿</vt:lpstr>
      <vt:lpstr>注意：善意推定</vt:lpstr>
      <vt:lpstr>PowerPoint 演示文稿</vt:lpstr>
      <vt:lpstr>PowerPoint 演示文稿</vt:lpstr>
      <vt:lpstr>PowerPoint 演示文稿</vt:lpstr>
      <vt:lpstr>基本真值表</vt:lpstr>
      <vt:lpstr>PowerPoint 演示文稿</vt:lpstr>
      <vt:lpstr>PowerPoint 演示文稿</vt:lpstr>
      <vt:lpstr>PowerPoint 演示文稿</vt:lpstr>
      <vt:lpstr>PowerPoint 演示文稿</vt:lpstr>
      <vt:lpstr>PowerPoint 演示文稿</vt:lpstr>
      <vt:lpstr>PowerPoint 演示文稿</vt:lpstr>
      <vt:lpstr>单选</vt:lpstr>
      <vt:lpstr>练习：多选</vt:lpstr>
      <vt:lpstr>PowerPoint 演示文稿</vt:lpstr>
      <vt:lpstr>PowerPoint 演示文稿</vt:lpstr>
      <vt:lpstr>命题公式的定义</vt:lpstr>
      <vt:lpstr>注意</vt:lpstr>
      <vt:lpstr>PowerPoint 演示文稿</vt:lpstr>
      <vt:lpstr>公式的解释的定义</vt:lpstr>
      <vt:lpstr>真值表的构建方法</vt:lpstr>
      <vt:lpstr>例2.11</vt:lpstr>
      <vt:lpstr>PowerPoint 演示文稿</vt:lpstr>
      <vt:lpstr>例2.12</vt:lpstr>
      <vt:lpstr>定义2.9</vt:lpstr>
      <vt:lpstr>PowerPoint 演示文稿</vt:lpstr>
      <vt:lpstr>定义2.9</vt:lpstr>
      <vt:lpstr>练习：多选</vt:lpstr>
      <vt:lpstr>单选</vt:lpstr>
      <vt:lpstr>PowerPoint 演示文稿</vt:lpstr>
      <vt:lpstr>PowerPoint 演示文稿</vt:lpstr>
      <vt:lpstr>“＝” 与“”的区别</vt:lpstr>
      <vt:lpstr>“=”的性质</vt:lpstr>
      <vt:lpstr>PowerPoint 演示文稿</vt:lpstr>
      <vt:lpstr>PowerPoint 演示文稿</vt:lpstr>
      <vt:lpstr>24个基本等价定律（续）</vt:lpstr>
      <vt:lpstr>24个基本等价定律（续）</vt:lpstr>
      <vt:lpstr>PowerPoint 演示文稿</vt:lpstr>
      <vt:lpstr>例2.16  设G(P,Q)=(P∨Q)∧¬P))→Q。</vt:lpstr>
      <vt:lpstr>PowerPoint 演示文稿</vt:lpstr>
      <vt:lpstr>PowerPoint 演示文稿</vt:lpstr>
      <vt:lpstr>PowerPoint 演示文稿</vt:lpstr>
      <vt:lpstr>PowerPoint 演示文稿</vt:lpstr>
      <vt:lpstr>PowerPoint 演示文稿</vt:lpstr>
      <vt:lpstr>练习：判断分析改错</vt:lpstr>
      <vt:lpstr>PowerPoint 演示文稿</vt:lpstr>
      <vt:lpstr>2.3  公式的标准型——范式</vt:lpstr>
      <vt:lpstr>2.3.1  命题联结词的完备集</vt:lpstr>
      <vt:lpstr>PowerPoint 演示文稿</vt:lpstr>
      <vt:lpstr>2.3.2 析取范式和合取范式</vt:lpstr>
      <vt:lpstr>几个定义</vt:lpstr>
      <vt:lpstr>问题</vt:lpstr>
      <vt:lpstr>例2.21</vt:lpstr>
      <vt:lpstr>范式的求解方法</vt:lpstr>
      <vt:lpstr>PowerPoint 演示文稿</vt:lpstr>
      <vt:lpstr>练习：多选</vt:lpstr>
      <vt:lpstr>练习：计算</vt:lpstr>
      <vt:lpstr>PowerPoint 演示文稿</vt:lpstr>
      <vt:lpstr>范式的不惟一性</vt:lpstr>
      <vt:lpstr>2.3.3 主析取范式和主合取范式</vt:lpstr>
      <vt:lpstr>例2.23</vt:lpstr>
      <vt:lpstr>例2.24</vt:lpstr>
      <vt:lpstr>极小项和极大项的性质</vt:lpstr>
      <vt:lpstr>三个命题变元的极小项和极大项</vt:lpstr>
      <vt:lpstr>2  主合取范式和主析取范式 </vt:lpstr>
      <vt:lpstr>PowerPoint 演示文稿</vt:lpstr>
      <vt:lpstr>定理2.5</vt:lpstr>
      <vt:lpstr>需要说明</vt:lpstr>
      <vt:lpstr>PowerPoint 演示文稿</vt:lpstr>
      <vt:lpstr>PowerPoint 演示文稿</vt:lpstr>
      <vt:lpstr>PowerPoint 演示文稿</vt:lpstr>
      <vt:lpstr>PowerPoint 演示文稿</vt:lpstr>
      <vt:lpstr>PowerPoint 演示文稿</vt:lpstr>
      <vt:lpstr>如何用极大项来构成主合取范式？</vt:lpstr>
      <vt:lpstr>PowerPoint 演示文稿</vt:lpstr>
      <vt:lpstr>如何用极小项来构成主析取范式？</vt:lpstr>
      <vt:lpstr>真值表技术</vt:lpstr>
      <vt:lpstr>例2.27</vt:lpstr>
      <vt:lpstr>主析取范式和主合取范式之间的转换</vt:lpstr>
      <vt:lpstr>PowerPoint 演示文稿</vt:lpstr>
      <vt:lpstr>例2.29</vt:lpstr>
      <vt:lpstr>PowerPoint 演示文稿</vt:lpstr>
      <vt:lpstr>主范式的应用</vt:lpstr>
      <vt:lpstr>例</vt:lpstr>
      <vt:lpstr>主范式的应用</vt:lpstr>
      <vt:lpstr>主范式的应用</vt:lpstr>
      <vt:lpstr>PowerPoint 演示文稿</vt:lpstr>
      <vt:lpstr>练习：计算</vt:lpstr>
      <vt:lpstr>PowerPoint 演示文稿</vt:lpstr>
      <vt:lpstr>2.4  命题逻辑的推理理论 </vt:lpstr>
      <vt:lpstr>2.4.1  推理的基本概念</vt:lpstr>
      <vt:lpstr>定理2.6 证明</vt:lpstr>
      <vt:lpstr>PowerPoint 演示文稿</vt:lpstr>
      <vt:lpstr>“”与“→”的不同</vt:lpstr>
      <vt:lpstr>2.4.1  推理的基本概念</vt:lpstr>
      <vt:lpstr>PowerPoint 演示文稿</vt:lpstr>
      <vt:lpstr>1、真值表技术</vt:lpstr>
      <vt:lpstr>例2.30</vt:lpstr>
      <vt:lpstr>2.等价公式转换法</vt:lpstr>
      <vt:lpstr>例2.31 </vt:lpstr>
      <vt:lpstr>PowerPoint 演示文稿</vt:lpstr>
      <vt:lpstr>PowerPoint 演示文稿</vt:lpstr>
      <vt:lpstr>3  演绎法 </vt:lpstr>
      <vt:lpstr>(1) 推理定律</vt:lpstr>
      <vt:lpstr>PowerPoint 演示文稿</vt:lpstr>
      <vt:lpstr>(2) 推理规则</vt:lpstr>
      <vt:lpstr>附加前提证明法</vt:lpstr>
      <vt:lpstr>PowerPoint 演示文稿</vt:lpstr>
      <vt:lpstr>PowerPoint 演示文稿</vt:lpstr>
      <vt:lpstr>PowerPoint 演示文稿</vt:lpstr>
      <vt:lpstr>PowerPoint 演示文稿</vt:lpstr>
      <vt:lpstr>2.4.1  推理的基本概念</vt:lpstr>
      <vt:lpstr>PowerPoint 演示文稿</vt:lpstr>
      <vt:lpstr>3  演绎法 </vt:lpstr>
      <vt:lpstr>自然推理系统P</vt:lpstr>
      <vt:lpstr>推理规则</vt:lpstr>
      <vt:lpstr>推理规则</vt:lpstr>
      <vt:lpstr>三种证明方法之间的关系</vt:lpstr>
      <vt:lpstr>附加前提证明法</vt:lpstr>
      <vt:lpstr>归谬法（反证法）</vt:lpstr>
      <vt:lpstr>例2.34 </vt:lpstr>
      <vt:lpstr>例2.34（续） </vt:lpstr>
      <vt:lpstr>例2.34（续） </vt:lpstr>
      <vt:lpstr>课堂练习</vt:lpstr>
      <vt:lpstr>证明2（利用规则CP证明）</vt:lpstr>
      <vt:lpstr>例3.6.3</vt:lpstr>
      <vt:lpstr>PowerPoint 演示文稿</vt:lpstr>
      <vt:lpstr>在自然推理系统P中构造证明</vt:lpstr>
      <vt:lpstr>直接证明法</vt:lpstr>
      <vt:lpstr>附加前提证明法实例</vt:lpstr>
      <vt:lpstr>附加前提证明法实例</vt:lpstr>
      <vt:lpstr>归谬法实例</vt:lpstr>
      <vt:lpstr>PowerPoint 演示文稿</vt:lpstr>
      <vt:lpstr>PowerPoint 演示文稿</vt:lpstr>
      <vt:lpstr>PowerPoint 演示文稿</vt:lpstr>
      <vt:lpstr>PowerPoint 演示文稿</vt:lpstr>
      <vt:lpstr>PowerPoint 演示文稿</vt:lpstr>
      <vt:lpstr>基本要求</vt:lpstr>
      <vt:lpstr>1.比特运算</vt:lpstr>
      <vt:lpstr>2.Web搜索</vt:lpstr>
      <vt:lpstr>3.逻辑难题</vt:lpstr>
      <vt:lpstr>例2.38 </vt:lpstr>
      <vt:lpstr>例2.38 （续）</vt:lpstr>
      <vt:lpstr>例2.38 （续）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练习：证明</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siri</dc:creator>
  <cp:lastModifiedBy>KiWiT</cp:lastModifiedBy>
  <cp:revision>614</cp:revision>
  <dcterms:created xsi:type="dcterms:W3CDTF">2006-08-16T00:00:00Z</dcterms:created>
  <dcterms:modified xsi:type="dcterms:W3CDTF">2024-04-11T00:20:03Z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E2FA8D2F5BC54A5A988B7E0EC06D1DCE_12</vt:lpwstr>
  </property>
  <property fmtid="{D5CDD505-2E9C-101B-9397-08002B2CF9AE}" pid="3" name="KSOProductBuildVer">
    <vt:lpwstr>2052-12.1.0.16417</vt:lpwstr>
  </property>
</Properties>
</file>